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joT2XgxOt14iQJl5KAcaJE5QZw8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0" name="Google Shape;60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165" name="Google Shape;165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0" name="Google Shape;17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6" name="Google Shape;66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3" name="Google Shape;73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78" name="Google Shape;7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84" name="Google Shape;84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2" name="Google Shape;92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115" name="Google Shape;115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1" name="Google Shape;121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3" name="Google Shape;143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/>
          <p:nvPr/>
        </p:nvSpPr>
        <p:spPr>
          <a:xfrm>
            <a:off x="0" y="4530723"/>
            <a:ext cx="5910895" cy="1331189"/>
          </a:xfrm>
          <a:prstGeom prst="rect">
            <a:avLst/>
          </a:prstGeom>
          <a:solidFill>
            <a:srgbClr val="E8F6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81767" y="673128"/>
            <a:ext cx="9616599" cy="3657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265" y="306605"/>
            <a:ext cx="1712791" cy="106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2127" y="6188473"/>
            <a:ext cx="2281165" cy="4695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0"/>
          <p:cNvSpPr txBox="1"/>
          <p:nvPr/>
        </p:nvSpPr>
        <p:spPr>
          <a:xfrm>
            <a:off x="3313292" y="6150114"/>
            <a:ext cx="7753500" cy="8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800"/>
              <a:t>Този проект е финансиран с подкрепата на Европейската комисия по Програма Еразъм +. Настоящата публикация отразява единствено вижданията на автора и Комисията не носи отговорност за начина, по който може да бъде използвана съдържащата се в нея информация. Проект номер:  2020-1-BG01-KA202-079064</a:t>
            </a:r>
            <a:endParaRPr sz="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sz="10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0"/>
          <p:cNvSpPr txBox="1"/>
          <p:nvPr>
            <p:ph type="ctrTitle"/>
          </p:nvPr>
        </p:nvSpPr>
        <p:spPr>
          <a:xfrm>
            <a:off x="715688" y="4530725"/>
            <a:ext cx="5195207" cy="13340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Arial"/>
              <a:buNone/>
              <a:defRPr b="1" sz="2000">
                <a:solidFill>
                  <a:srgbClr val="52BAA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subTitle"/>
          </p:nvPr>
        </p:nvSpPr>
        <p:spPr>
          <a:xfrm>
            <a:off x="6086475" y="4549902"/>
            <a:ext cx="5178855" cy="1292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b="0" i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3" name="Google Shape;23;p10"/>
          <p:cNvSpPr/>
          <p:nvPr/>
        </p:nvSpPr>
        <p:spPr>
          <a:xfrm flipH="1" rot="-5400000">
            <a:off x="5396988" y="5172425"/>
            <a:ext cx="1331189" cy="47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ge76aead908_0_1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7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1" sz="2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9" name="Google Shape;29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39605" y="1688651"/>
            <a:ext cx="1712791" cy="106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2127" y="6188473"/>
            <a:ext cx="2281165" cy="469502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7"/>
          <p:cNvSpPr txBox="1"/>
          <p:nvPr/>
        </p:nvSpPr>
        <p:spPr>
          <a:xfrm>
            <a:off x="3313292" y="6150114"/>
            <a:ext cx="77535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lt1"/>
                </a:solidFill>
              </a:rPr>
              <a:t>Този проект е финансиран с подкрепата на Европейската комисия по Програма Еразъм +. Настоящата публикация отразява единствено вижданията на автора и Комисията не носи отговорност за начина, по който може да бъде използвана съдържащата се в нея информация. Проект номер:  2020-1-BG01-KA202-079064</a:t>
            </a:r>
            <a:endParaRPr sz="10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7"/>
          <p:cNvSpPr/>
          <p:nvPr/>
        </p:nvSpPr>
        <p:spPr>
          <a:xfrm flipH="1">
            <a:off x="2172707" y="2913643"/>
            <a:ext cx="7839428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6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16"/>
          <p:cNvSpPr txBox="1"/>
          <p:nvPr>
            <p:ph type="ctrTitle"/>
          </p:nvPr>
        </p:nvSpPr>
        <p:spPr>
          <a:xfrm>
            <a:off x="2179865" y="2774849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Arial"/>
              <a:buNone/>
              <a:defRPr b="1" sz="2000">
                <a:solidFill>
                  <a:srgbClr val="52BAA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6"/>
          <p:cNvSpPr/>
          <p:nvPr/>
        </p:nvSpPr>
        <p:spPr>
          <a:xfrm flipH="1">
            <a:off x="2172708" y="2774849"/>
            <a:ext cx="7839428" cy="45719"/>
          </a:xfrm>
          <a:prstGeom prst="rect">
            <a:avLst/>
          </a:prstGeom>
          <a:solidFill>
            <a:srgbClr val="52BA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Text - 1col">
  <p:cSld name="Title Text - 1col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24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1" sz="2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6" name="Google Shape;46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39605" y="1688651"/>
            <a:ext cx="1712791" cy="106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2127" y="6188473"/>
            <a:ext cx="2281165" cy="469502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24"/>
          <p:cNvSpPr txBox="1"/>
          <p:nvPr/>
        </p:nvSpPr>
        <p:spPr>
          <a:xfrm>
            <a:off x="3313292" y="6150114"/>
            <a:ext cx="77535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lt1"/>
                </a:solidFill>
              </a:rPr>
              <a:t>Този проект е финансиран с подкрепата на Европейската комисия по Програма Еразъм +. Настоящата публикация отразява единствено вижданията на автора и Комисията не носи отговорност за начина, по който може да бъде използвана съдържащата се в нея информация. Проект номер:  2020-1-BG01-KA202-079064</a:t>
            </a:r>
            <a:endParaRPr sz="10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24"/>
          <p:cNvSpPr/>
          <p:nvPr/>
        </p:nvSpPr>
        <p:spPr>
          <a:xfrm flipH="1">
            <a:off x="2172707" y="2913643"/>
            <a:ext cx="7839428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ubtitle Content - 2col">
  <p:cSld name="Title Subtitle Content - 2col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2" type="body"/>
          </p:nvPr>
        </p:nvSpPr>
        <p:spPr>
          <a:xfrm>
            <a:off x="97971" y="1462685"/>
            <a:ext cx="11944350" cy="5289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- 2col">
  <p:cSld name="Title Content - 2col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97971" y="873580"/>
            <a:ext cx="5910944" cy="59027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6131377" y="873580"/>
            <a:ext cx="5910944" cy="59027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/>
          <p:nvPr/>
        </p:nvSpPr>
        <p:spPr>
          <a:xfrm>
            <a:off x="0" y="0"/>
            <a:ext cx="12192000" cy="7975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1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b="0" i="0" sz="3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1"/>
    <p:sldLayoutId id="2147483655" r:id="rId2"/>
    <p:sldLayoutId id="2147483656" r:id="rId3"/>
    <p:sldLayoutId id="2147483657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youtube.com/watch?v=Hs28FgRxqt0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"/>
          <p:cNvSpPr txBox="1"/>
          <p:nvPr>
            <p:ph type="ctrTitle"/>
          </p:nvPr>
        </p:nvSpPr>
        <p:spPr>
          <a:xfrm>
            <a:off x="715688" y="4530725"/>
            <a:ext cx="5195207" cy="13340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/>
              <a:t>О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ДУЛ 3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"/>
          <p:cNvSpPr txBox="1"/>
          <p:nvPr>
            <p:ph idx="1" type="subTitle"/>
          </p:nvPr>
        </p:nvSpPr>
        <p:spPr>
          <a:xfrm>
            <a:off x="6086475" y="4549902"/>
            <a:ext cx="5178855" cy="1292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Проектиране на стратегии за мениджъри, специалисти по управление на човешките ресурси и доставчици на ПОО за борба с възрастовата дискриминация и социалното изключване на работното място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3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lang="en-US" sz="2400"/>
              <a:t>Дискусия: Как възрастовата дискриминация се проявява на вашето работно място?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6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/>
              <a:t>Препоръчана литература </a:t>
            </a:r>
            <a:endParaRPr/>
          </a:p>
        </p:txBody>
      </p:sp>
      <p:sp>
        <p:nvSpPr>
          <p:cNvPr id="173" name="Google Shape;173;p6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000"/>
              <a:t>The World Health Organisation (2021) </a:t>
            </a:r>
            <a:r>
              <a:rPr i="1" lang="en-US" sz="2000"/>
              <a:t>Ageing: Ageism. </a:t>
            </a:r>
            <a:r>
              <a:rPr lang="en-US" sz="2000"/>
              <a:t>Retrieved from: https://www.who.int/westernpacific/news/q-a-detail/ageing-ageism </a:t>
            </a:r>
            <a:endParaRPr/>
          </a:p>
          <a:p>
            <a:pPr indent="-2857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Benevolent Society (2018) </a:t>
            </a:r>
            <a:r>
              <a:rPr i="1"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Imagine a world without ageism. </a:t>
            </a: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Retrieved from </a:t>
            </a:r>
            <a:r>
              <a:rPr lang="en-US" sz="20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https://www.youtube.com/watch?v=Hs28FgRxqt0</a:t>
            </a: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2857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000"/>
              <a:t> William Fry (2016) </a:t>
            </a:r>
            <a:r>
              <a:rPr i="1" lang="en-US" sz="2000"/>
              <a:t>Age in the Workplace: Employment Report 2016. </a:t>
            </a:r>
            <a:r>
              <a:rPr lang="en-US" sz="2000"/>
              <a:t>Retrieved from; https://www.williamfry.com/docs/default-source/reports/age-in-the-workplace-2016.pdf?sfvrsn=0</a:t>
            </a:r>
            <a:endParaRPr/>
          </a:p>
          <a:p>
            <a:pPr indent="-2857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000"/>
              <a:t>IMECE (2019) </a:t>
            </a:r>
            <a:r>
              <a:rPr i="1" lang="en-US" sz="2000"/>
              <a:t>Combatting ageism in the world of work. </a:t>
            </a:r>
            <a:r>
              <a:rPr lang="en-US" sz="2000"/>
              <a:t>Retrieved from: https://unece.org/DAM/pau/age/Policy_briefs/ECE-WG1-30.pdf </a:t>
            </a:r>
            <a:endParaRPr/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200"/>
              <a:t>Раздел 1: Възрастова дискриминация на работното място </a:t>
            </a:r>
            <a:endParaRPr sz="3200"/>
          </a:p>
        </p:txBody>
      </p:sp>
      <p:sp>
        <p:nvSpPr>
          <p:cNvPr id="69" name="Google Shape;69;p2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rPr lang="en-US" sz="2400">
                <a:solidFill>
                  <a:srgbClr val="42474A"/>
                </a:solidFill>
                <a:latin typeface="Arial"/>
                <a:ea typeface="Arial"/>
                <a:cs typeface="Arial"/>
                <a:sym typeface="Arial"/>
              </a:rPr>
              <a:t>Чрез знанията, усвоени в този раздел, вие ще можете да</a:t>
            </a:r>
            <a:r>
              <a:rPr lang="en-US" sz="2400">
                <a:solidFill>
                  <a:srgbClr val="42474A"/>
                </a:solidFill>
              </a:rPr>
              <a:t>:</a:t>
            </a:r>
            <a:endParaRPr/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 sz="2400">
              <a:solidFill>
                <a:srgbClr val="42474A"/>
              </a:solidFill>
            </a:endParaRPr>
          </a:p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>
                <a:solidFill>
                  <a:srgbClr val="42474A"/>
                </a:solidFill>
              </a:rPr>
              <a:t>Идентифицирате примерите на възрастова дискриминация на работното място, насочена срещу възрастните или младите служители</a:t>
            </a:r>
            <a:endParaRPr sz="2400">
              <a:solidFill>
                <a:srgbClr val="42474A"/>
              </a:solidFill>
            </a:endParaRPr>
          </a:p>
          <a:p>
            <a:pPr indent="-1714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400">
              <a:solidFill>
                <a:srgbClr val="42474A"/>
              </a:solidFill>
            </a:endParaRPr>
          </a:p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>
                <a:solidFill>
                  <a:srgbClr val="42474A"/>
                </a:solidFill>
              </a:rPr>
              <a:t>Разбирате възрастовите особености във вашата организация</a:t>
            </a:r>
            <a:endParaRPr sz="2400">
              <a:solidFill>
                <a:srgbClr val="42474A"/>
              </a:solidFill>
            </a:endParaRPr>
          </a:p>
          <a:p>
            <a:pPr indent="-1714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400">
              <a:solidFill>
                <a:srgbClr val="42474A"/>
              </a:solidFill>
            </a:endParaRPr>
          </a:p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>
                <a:solidFill>
                  <a:srgbClr val="42474A"/>
                </a:solidFill>
              </a:rPr>
              <a:t>Оценявате влиянието на възрастовата дискриминация върху работното място</a:t>
            </a:r>
            <a:endParaRPr sz="2400">
              <a:solidFill>
                <a:srgbClr val="42474A"/>
              </a:solidFill>
            </a:endParaRPr>
          </a:p>
          <a:p>
            <a:pPr indent="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>
              <a:solidFill>
                <a:srgbClr val="42474A"/>
              </a:solidFill>
            </a:endParaRPr>
          </a:p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>
                <a:solidFill>
                  <a:srgbClr val="42474A"/>
                </a:solidFill>
              </a:rPr>
              <a:t>Се борите срещу дискриминацията на работното място, основана на възрастовите особености</a:t>
            </a:r>
            <a:endParaRPr sz="2400">
              <a:solidFill>
                <a:srgbClr val="42474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ctrTitle"/>
          </p:nvPr>
        </p:nvSpPr>
        <p:spPr>
          <a:xfrm>
            <a:off x="1648327" y="2937536"/>
            <a:ext cx="8843210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lang="en-US" sz="2400"/>
              <a:t>Въпрос: Какъв е възрастовият профил на вашата организация?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lang="en-US"/>
              <a:t> Изследване на Уилям Фрай от 2016 г. определя</a:t>
            </a:r>
            <a:br>
              <a:rPr lang="en-US"/>
            </a:br>
            <a:br>
              <a:rPr lang="en-US"/>
            </a:br>
            <a:r>
              <a:rPr lang="en-US"/>
              <a:t>Млади работници = 26 години</a:t>
            </a:r>
            <a:br>
              <a:rPr lang="en-US"/>
            </a:br>
            <a:r>
              <a:rPr lang="en-US"/>
              <a:t>Възрастни работници = 51 години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200"/>
              <a:t>Влияние на възрастовата дискриминация на работното място</a:t>
            </a:r>
            <a:endParaRPr sz="3200"/>
          </a:p>
        </p:txBody>
      </p:sp>
      <p:sp>
        <p:nvSpPr>
          <p:cNvPr id="87" name="Google Shape;87;p19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000"/>
              <a:t>Тъй като навлизаме в периода на застаряващата работна сила, се очаква да възникват все повече въпроси, свързани с възрастовата дискриминация. </a:t>
            </a:r>
            <a:endParaRPr/>
          </a:p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000"/>
              <a:t>Това видео посочва често срещани проблеми, заблуди и стереотипи в дебата около възрастта</a:t>
            </a:r>
            <a:endParaRPr sz="2000"/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/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rPr lang="en-US"/>
              <a:t> </a:t>
            </a:r>
            <a:endParaRPr/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pic>
        <p:nvPicPr>
          <p:cNvPr id="88" name="Google Shape;88;p19" title="Imagine a world without ageism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69141" y="2253343"/>
            <a:ext cx="7653717" cy="432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/>
              <a:t>Възрастова дискриминация на работното място</a:t>
            </a:r>
            <a:endParaRPr/>
          </a:p>
        </p:txBody>
      </p:sp>
      <p:sp>
        <p:nvSpPr>
          <p:cNvPr id="95" name="Google Shape;95;p20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Според Комисията за равенство и права на човека (2021) възрастовата дискриминация може да се появи на четири нива:</a:t>
            </a:r>
            <a:endParaRPr/>
          </a:p>
        </p:txBody>
      </p:sp>
      <p:grpSp>
        <p:nvGrpSpPr>
          <p:cNvPr id="96" name="Google Shape;96;p20"/>
          <p:cNvGrpSpPr/>
          <p:nvPr/>
        </p:nvGrpSpPr>
        <p:grpSpPr>
          <a:xfrm>
            <a:off x="580571" y="1621542"/>
            <a:ext cx="11161486" cy="4841370"/>
            <a:chOff x="0" y="39486"/>
            <a:chExt cx="11161486" cy="4841370"/>
          </a:xfrm>
        </p:grpSpPr>
        <p:sp>
          <p:nvSpPr>
            <p:cNvPr id="97" name="Google Shape;97;p20"/>
            <p:cNvSpPr/>
            <p:nvPr/>
          </p:nvSpPr>
          <p:spPr>
            <a:xfrm>
              <a:off x="0" y="305166"/>
              <a:ext cx="11161486" cy="751275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F27E5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20"/>
            <p:cNvSpPr txBox="1"/>
            <p:nvPr/>
          </p:nvSpPr>
          <p:spPr>
            <a:xfrm>
              <a:off x="0" y="305166"/>
              <a:ext cx="11161486" cy="7512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28000" lIns="866250" spcFirstLastPara="1" rIns="866250" wrap="square" tIns="374900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Char char="•"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Да си „твърде стар“ или „твърде млад“ за определени възможности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20"/>
            <p:cNvSpPr/>
            <p:nvPr/>
          </p:nvSpPr>
          <p:spPr>
            <a:xfrm>
              <a:off x="558074" y="39486"/>
              <a:ext cx="7813040" cy="531360"/>
            </a:xfrm>
            <a:prstGeom prst="roundRect">
              <a:avLst>
                <a:gd fmla="val 16667" name="adj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20"/>
            <p:cNvSpPr txBox="1"/>
            <p:nvPr/>
          </p:nvSpPr>
          <p:spPr>
            <a:xfrm>
              <a:off x="584013" y="65425"/>
              <a:ext cx="7761162" cy="4794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295300" spcFirstLastPara="1" rIns="29530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Пряка дискриминация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20"/>
            <p:cNvSpPr/>
            <p:nvPr/>
          </p:nvSpPr>
          <p:spPr>
            <a:xfrm>
              <a:off x="0" y="1419321"/>
              <a:ext cx="11161486" cy="99225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F27E5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20"/>
            <p:cNvSpPr txBox="1"/>
            <p:nvPr/>
          </p:nvSpPr>
          <p:spPr>
            <a:xfrm>
              <a:off x="0" y="1419321"/>
              <a:ext cx="11161486" cy="992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28000" lIns="866250" spcFirstLastPara="1" rIns="866250" wrap="square" tIns="374900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Char char="•"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Да не можеш да кандидатстваш за повишение поради факта, че не си достатъчно възрастен, за да си достигнал високо образователно ниво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20"/>
            <p:cNvSpPr/>
            <p:nvPr/>
          </p:nvSpPr>
          <p:spPr>
            <a:xfrm>
              <a:off x="558074" y="1153641"/>
              <a:ext cx="7813040" cy="531360"/>
            </a:xfrm>
            <a:prstGeom prst="roundRect">
              <a:avLst>
                <a:gd fmla="val 16667" name="adj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20"/>
            <p:cNvSpPr txBox="1"/>
            <p:nvPr/>
          </p:nvSpPr>
          <p:spPr>
            <a:xfrm>
              <a:off x="584013" y="1179580"/>
              <a:ext cx="7761162" cy="4794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295300" spcFirstLastPara="1" rIns="29530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Непряка дискриминация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20"/>
            <p:cNvSpPr/>
            <p:nvPr/>
          </p:nvSpPr>
          <p:spPr>
            <a:xfrm>
              <a:off x="0" y="2774451"/>
              <a:ext cx="11161486" cy="751275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F27E5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20"/>
            <p:cNvSpPr txBox="1"/>
            <p:nvPr/>
          </p:nvSpPr>
          <p:spPr>
            <a:xfrm>
              <a:off x="0" y="2774451"/>
              <a:ext cx="11161486" cy="7512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28000" lIns="866250" spcFirstLastPara="1" rIns="866250" wrap="square" tIns="374900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Char char="•"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Унижения и обиди към колега от типа „той/тя е бавен, защото е стар“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20"/>
            <p:cNvSpPr/>
            <p:nvPr/>
          </p:nvSpPr>
          <p:spPr>
            <a:xfrm>
              <a:off x="558074" y="2508771"/>
              <a:ext cx="7813040" cy="531360"/>
            </a:xfrm>
            <a:prstGeom prst="roundRect">
              <a:avLst>
                <a:gd fmla="val 16667" name="adj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20"/>
            <p:cNvSpPr txBox="1"/>
            <p:nvPr/>
          </p:nvSpPr>
          <p:spPr>
            <a:xfrm>
              <a:off x="584013" y="2534710"/>
              <a:ext cx="7761162" cy="4794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295300" spcFirstLastPara="1" rIns="29530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Тормоз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0"/>
            <p:cNvSpPr/>
            <p:nvPr/>
          </p:nvSpPr>
          <p:spPr>
            <a:xfrm>
              <a:off x="0" y="3888606"/>
              <a:ext cx="11161486" cy="99225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F27E5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20"/>
            <p:cNvSpPr txBox="1"/>
            <p:nvPr/>
          </p:nvSpPr>
          <p:spPr>
            <a:xfrm>
              <a:off x="0" y="3888606"/>
              <a:ext cx="11161486" cy="992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28000" lIns="866250" spcFirstLastPara="1" rIns="866250" wrap="square" tIns="374900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Char char="•"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Когато подадете жалба, свързана с възрастта, срещу колега и бъдете малтретирани от другите в компанията.	</a:t>
              </a:r>
              <a:endParaRPr/>
            </a:p>
          </p:txBody>
        </p:sp>
        <p:sp>
          <p:nvSpPr>
            <p:cNvPr id="111" name="Google Shape;111;p20"/>
            <p:cNvSpPr/>
            <p:nvPr/>
          </p:nvSpPr>
          <p:spPr>
            <a:xfrm>
              <a:off x="558074" y="3622926"/>
              <a:ext cx="7813040" cy="531360"/>
            </a:xfrm>
            <a:prstGeom prst="roundRect">
              <a:avLst>
                <a:gd fmla="val 16667" name="adj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20"/>
            <p:cNvSpPr txBox="1"/>
            <p:nvPr/>
          </p:nvSpPr>
          <p:spPr>
            <a:xfrm>
              <a:off x="584013" y="3648865"/>
              <a:ext cx="7761162" cy="4794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295300" spcFirstLastPara="1" rIns="29530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Преследване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"/>
          <p:cNvSpPr txBox="1"/>
          <p:nvPr>
            <p:ph type="ctrTitle"/>
          </p:nvPr>
        </p:nvSpPr>
        <p:spPr>
          <a:xfrm>
            <a:off x="1282890" y="2937536"/>
            <a:ext cx="9116703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lang="en-US" sz="2800"/>
              <a:t>Дискусия: Кои са обичайните стереотипи на работното място?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/>
              <a:t>Според стереотипите младите служители са... </a:t>
            </a:r>
            <a:endParaRPr/>
          </a:p>
        </p:txBody>
      </p:sp>
      <p:sp>
        <p:nvSpPr>
          <p:cNvPr id="124" name="Google Shape;124;p21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rPr lang="en-US"/>
              <a:t> </a:t>
            </a:r>
            <a:endParaRPr/>
          </a:p>
        </p:txBody>
      </p:sp>
      <p:grpSp>
        <p:nvGrpSpPr>
          <p:cNvPr id="125" name="Google Shape;125;p21"/>
          <p:cNvGrpSpPr/>
          <p:nvPr/>
        </p:nvGrpSpPr>
        <p:grpSpPr>
          <a:xfrm>
            <a:off x="495397" y="2044976"/>
            <a:ext cx="10736747" cy="3974114"/>
            <a:chOff x="-41632" y="1247455"/>
            <a:chExt cx="10736747" cy="3974114"/>
          </a:xfrm>
        </p:grpSpPr>
        <p:sp>
          <p:nvSpPr>
            <p:cNvPr id="126" name="Google Shape;126;p21"/>
            <p:cNvSpPr/>
            <p:nvPr/>
          </p:nvSpPr>
          <p:spPr>
            <a:xfrm rot="-3600000">
              <a:off x="3206" y="3909545"/>
              <a:ext cx="1425319" cy="926457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21"/>
            <p:cNvSpPr txBox="1"/>
            <p:nvPr/>
          </p:nvSpPr>
          <p:spPr>
            <a:xfrm rot="-3600000">
              <a:off x="68015" y="3943465"/>
              <a:ext cx="1334867" cy="881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575" lIns="64750" spcFirstLastPara="1" rIns="64750" wrap="square" tIns="21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Разсеяни</a:t>
              </a:r>
              <a:endPara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21"/>
            <p:cNvSpPr/>
            <p:nvPr/>
          </p:nvSpPr>
          <p:spPr>
            <a:xfrm rot="-2400000">
              <a:off x="1191765" y="2493077"/>
              <a:ext cx="1425319" cy="926457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21"/>
            <p:cNvSpPr txBox="1"/>
            <p:nvPr/>
          </p:nvSpPr>
          <p:spPr>
            <a:xfrm rot="-2400000">
              <a:off x="1251526" y="2533013"/>
              <a:ext cx="1334867" cy="881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575" lIns="64750" spcFirstLastPara="1" rIns="64750" wrap="square" tIns="21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Иновативни </a:t>
              </a:r>
              <a:endParaRPr/>
            </a:p>
          </p:txBody>
        </p:sp>
        <p:sp>
          <p:nvSpPr>
            <p:cNvPr id="130" name="Google Shape;130;p21"/>
            <p:cNvSpPr/>
            <p:nvPr/>
          </p:nvSpPr>
          <p:spPr>
            <a:xfrm rot="-1200000">
              <a:off x="2793105" y="1568542"/>
              <a:ext cx="1425319" cy="926457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21"/>
            <p:cNvSpPr txBox="1"/>
            <p:nvPr/>
          </p:nvSpPr>
          <p:spPr>
            <a:xfrm rot="-1200000">
              <a:off x="2846065" y="1612404"/>
              <a:ext cx="1334867" cy="881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575" lIns="64750" spcFirstLastPara="1" rIns="64750" wrap="square" tIns="21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Готови да учат</a:t>
              </a:r>
              <a:endPara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21"/>
            <p:cNvSpPr/>
            <p:nvPr/>
          </p:nvSpPr>
          <p:spPr>
            <a:xfrm>
              <a:off x="4614082" y="1247455"/>
              <a:ext cx="1425319" cy="926457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21"/>
            <p:cNvSpPr txBox="1"/>
            <p:nvPr/>
          </p:nvSpPr>
          <p:spPr>
            <a:xfrm>
              <a:off x="4659308" y="1292681"/>
              <a:ext cx="1334867" cy="881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575" lIns="64750" spcFirstLastPara="1" rIns="64750" wrap="square" tIns="21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Дигитални</a:t>
              </a:r>
              <a:endPara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1"/>
            <p:cNvSpPr/>
            <p:nvPr/>
          </p:nvSpPr>
          <p:spPr>
            <a:xfrm rot="1200000">
              <a:off x="6435059" y="1568542"/>
              <a:ext cx="1425319" cy="926457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21"/>
            <p:cNvSpPr txBox="1"/>
            <p:nvPr/>
          </p:nvSpPr>
          <p:spPr>
            <a:xfrm rot="1200000">
              <a:off x="6472551" y="1612404"/>
              <a:ext cx="1334867" cy="881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575" lIns="64750" spcFirstLastPara="1" rIns="64750" wrap="square" tIns="21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Устойчиви на промяна</a:t>
              </a:r>
              <a:endPara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21"/>
            <p:cNvSpPr/>
            <p:nvPr/>
          </p:nvSpPr>
          <p:spPr>
            <a:xfrm rot="2400000">
              <a:off x="8036400" y="2493077"/>
              <a:ext cx="1425319" cy="926457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21"/>
            <p:cNvSpPr txBox="1"/>
            <p:nvPr/>
          </p:nvSpPr>
          <p:spPr>
            <a:xfrm rot="2400000">
              <a:off x="8067091" y="2533013"/>
              <a:ext cx="1334867" cy="881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575" lIns="64750" spcFirstLastPara="1" rIns="64750" wrap="square" tIns="21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Ниско мотивирани</a:t>
              </a:r>
              <a:endPara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21"/>
            <p:cNvSpPr/>
            <p:nvPr/>
          </p:nvSpPr>
          <p:spPr>
            <a:xfrm rot="3600000">
              <a:off x="9224958" y="3909545"/>
              <a:ext cx="1425319" cy="926457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21"/>
            <p:cNvSpPr txBox="1"/>
            <p:nvPr/>
          </p:nvSpPr>
          <p:spPr>
            <a:xfrm rot="3600000">
              <a:off x="9250601" y="3943465"/>
              <a:ext cx="1334867" cy="881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575" lIns="64750" spcFirstLastPara="1" rIns="64750" wrap="square" tIns="21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Вземат болнични</a:t>
              </a:r>
              <a:endPara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2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/>
              <a:t>Според стереотипите възрастните служители са... </a:t>
            </a:r>
            <a:endParaRPr/>
          </a:p>
        </p:txBody>
      </p:sp>
      <p:grpSp>
        <p:nvGrpSpPr>
          <p:cNvPr id="146" name="Google Shape;146;p22"/>
          <p:cNvGrpSpPr/>
          <p:nvPr/>
        </p:nvGrpSpPr>
        <p:grpSpPr>
          <a:xfrm>
            <a:off x="160820" y="1815473"/>
            <a:ext cx="11923877" cy="4324509"/>
            <a:chOff x="-42379" y="1017952"/>
            <a:chExt cx="11923877" cy="4324509"/>
          </a:xfrm>
        </p:grpSpPr>
        <p:sp>
          <p:nvSpPr>
            <p:cNvPr id="147" name="Google Shape;147;p22"/>
            <p:cNvSpPr/>
            <p:nvPr/>
          </p:nvSpPr>
          <p:spPr>
            <a:xfrm rot="-3600000">
              <a:off x="1266" y="4065345"/>
              <a:ext cx="1387396" cy="90180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22"/>
            <p:cNvSpPr txBox="1"/>
            <p:nvPr/>
          </p:nvSpPr>
          <p:spPr>
            <a:xfrm rot="-3600000">
              <a:off x="64352" y="4098362"/>
              <a:ext cx="1299350" cy="857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45700" spcFirstLastPara="1" rIns="45700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Лоялни </a:t>
              </a:r>
              <a:endParaRPr/>
            </a:p>
          </p:txBody>
        </p:sp>
        <p:sp>
          <p:nvSpPr>
            <p:cNvPr id="149" name="Google Shape;149;p22"/>
            <p:cNvSpPr/>
            <p:nvPr/>
          </p:nvSpPr>
          <p:spPr>
            <a:xfrm rot="-2571429">
              <a:off x="1251151" y="2659361"/>
              <a:ext cx="1387396" cy="90180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22"/>
            <p:cNvSpPr txBox="1"/>
            <p:nvPr/>
          </p:nvSpPr>
          <p:spPr>
            <a:xfrm rot="-2571429">
              <a:off x="1310146" y="2697508"/>
              <a:ext cx="1299350" cy="857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45700" spcFirstLastPara="1" rIns="45700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Работят здраво </a:t>
              </a:r>
              <a:endParaRPr/>
            </a:p>
          </p:txBody>
        </p:sp>
        <p:sp>
          <p:nvSpPr>
            <p:cNvPr id="151" name="Google Shape;151;p22"/>
            <p:cNvSpPr/>
            <p:nvPr/>
          </p:nvSpPr>
          <p:spPr>
            <a:xfrm rot="-1542857">
              <a:off x="2608309" y="1646363"/>
              <a:ext cx="1387396" cy="90180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22"/>
            <p:cNvSpPr txBox="1"/>
            <p:nvPr/>
          </p:nvSpPr>
          <p:spPr>
            <a:xfrm rot="-1542857">
              <a:off x="2661882" y="1688206"/>
              <a:ext cx="1299350" cy="857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45700" spcFirstLastPara="1" rIns="45700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Не са добре запознати с техническите новости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22"/>
            <p:cNvSpPr/>
            <p:nvPr/>
          </p:nvSpPr>
          <p:spPr>
            <a:xfrm rot="-514286">
              <a:off x="4326713" y="1116306"/>
              <a:ext cx="1387396" cy="90180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22"/>
            <p:cNvSpPr txBox="1"/>
            <p:nvPr/>
          </p:nvSpPr>
          <p:spPr>
            <a:xfrm rot="-514286">
              <a:off x="4374017" y="1160083"/>
              <a:ext cx="1299350" cy="857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45700" spcFirstLastPara="1" rIns="45700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Имат по-добри междуличностни умения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22"/>
            <p:cNvSpPr/>
            <p:nvPr/>
          </p:nvSpPr>
          <p:spPr>
            <a:xfrm rot="514286">
              <a:off x="6125010" y="1116306"/>
              <a:ext cx="1387396" cy="90180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22"/>
            <p:cNvSpPr txBox="1"/>
            <p:nvPr/>
          </p:nvSpPr>
          <p:spPr>
            <a:xfrm rot="514286">
              <a:off x="6165752" y="1160083"/>
              <a:ext cx="1299350" cy="857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45700" spcFirstLastPara="1" rIns="45700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Устойчиви на промените в работната практика </a:t>
              </a:r>
              <a:endParaRPr/>
            </a:p>
          </p:txBody>
        </p:sp>
        <p:sp>
          <p:nvSpPr>
            <p:cNvPr id="157" name="Google Shape;157;p22"/>
            <p:cNvSpPr/>
            <p:nvPr/>
          </p:nvSpPr>
          <p:spPr>
            <a:xfrm rot="1542857">
              <a:off x="7843414" y="1646363"/>
              <a:ext cx="1387396" cy="90180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22"/>
            <p:cNvSpPr txBox="1"/>
            <p:nvPr/>
          </p:nvSpPr>
          <p:spPr>
            <a:xfrm rot="1542857">
              <a:off x="7877887" y="1688206"/>
              <a:ext cx="1299350" cy="857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45700" spcFirstLastPara="1" rIns="45700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Струват повече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22"/>
            <p:cNvSpPr/>
            <p:nvPr/>
          </p:nvSpPr>
          <p:spPr>
            <a:xfrm rot="2571429">
              <a:off x="9329237" y="2659380"/>
              <a:ext cx="1387396" cy="90180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22"/>
            <p:cNvSpPr txBox="1"/>
            <p:nvPr/>
          </p:nvSpPr>
          <p:spPr>
            <a:xfrm rot="2571429">
              <a:off x="9358288" y="2697527"/>
              <a:ext cx="1299350" cy="857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45700" spcFirstLastPara="1" rIns="45700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 разсипано здраве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22"/>
            <p:cNvSpPr/>
            <p:nvPr/>
          </p:nvSpPr>
          <p:spPr>
            <a:xfrm rot="3600000">
              <a:off x="10450457" y="4065345"/>
              <a:ext cx="1387396" cy="90180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22"/>
            <p:cNvSpPr txBox="1"/>
            <p:nvPr/>
          </p:nvSpPr>
          <p:spPr>
            <a:xfrm rot="3600000">
              <a:off x="10475417" y="4098362"/>
              <a:ext cx="1299350" cy="857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45700" spcFirstLastPara="1" rIns="45700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Добри лидери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ARDET Course template - Cover page">
  <a:themeElements>
    <a:clrScheme name="LearnGen">
      <a:dk1>
        <a:srgbClr val="FFFFFF"/>
      </a:dk1>
      <a:lt1>
        <a:srgbClr val="868E93"/>
      </a:lt1>
      <a:dk2>
        <a:srgbClr val="E1E2E3"/>
      </a:dk2>
      <a:lt2>
        <a:srgbClr val="868E93"/>
      </a:lt2>
      <a:accent1>
        <a:srgbClr val="F47F5D"/>
      </a:accent1>
      <a:accent2>
        <a:srgbClr val="93D4CC"/>
      </a:accent2>
      <a:accent3>
        <a:srgbClr val="C7ADDB"/>
      </a:accent3>
      <a:accent4>
        <a:srgbClr val="9DA57C"/>
      </a:accent4>
      <a:accent5>
        <a:srgbClr val="858AA8"/>
      </a:accent5>
      <a:accent6>
        <a:srgbClr val="F2613A"/>
      </a:accent6>
      <a:hlink>
        <a:srgbClr val="93D4CC"/>
      </a:hlink>
      <a:folHlink>
        <a:srgbClr val="70C6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ARDET Course template">
  <a:themeElements>
    <a:clrScheme name="LearnGen">
      <a:dk1>
        <a:srgbClr val="FFFFFF"/>
      </a:dk1>
      <a:lt1>
        <a:srgbClr val="868E93"/>
      </a:lt1>
      <a:dk2>
        <a:srgbClr val="E1E2E3"/>
      </a:dk2>
      <a:lt2>
        <a:srgbClr val="868E93"/>
      </a:lt2>
      <a:accent1>
        <a:srgbClr val="F47F5D"/>
      </a:accent1>
      <a:accent2>
        <a:srgbClr val="93D4CC"/>
      </a:accent2>
      <a:accent3>
        <a:srgbClr val="C7ADDB"/>
      </a:accent3>
      <a:accent4>
        <a:srgbClr val="9DA57C"/>
      </a:accent4>
      <a:accent5>
        <a:srgbClr val="858AA8"/>
      </a:accent5>
      <a:accent6>
        <a:srgbClr val="F2613A"/>
      </a:accent6>
      <a:hlink>
        <a:srgbClr val="93D4CC"/>
      </a:hlink>
      <a:folHlink>
        <a:srgbClr val="70C6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2014-07-11T09:12:14Z</dcterms:created>
  <dc:creator>2Fast4u</dc:creator>
</cp:coreProperties>
</file>