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gNeyqckAY25oLMMgRg1sbH1no2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C3EEC7-CC10-4F08-8401-A643B19C97A4}">
  <a:tblStyle styleId="{DDC3EEC7-CC10-4F08-8401-A643B19C97A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CE9"/>
          </a:solidFill>
        </a:fill>
      </a:tcStyle>
    </a:wholeTbl>
    <a:band1H>
      <a:tcTxStyle/>
      <a:tcStyle>
        <a:fill>
          <a:solidFill>
            <a:srgbClr val="FBD7D1"/>
          </a:solidFill>
        </a:fill>
      </a:tcStyle>
    </a:band1H>
    <a:band2H>
      <a:tcTxStyle/>
    </a:band2H>
    <a:band1V>
      <a:tcTxStyle/>
      <a:tcStyle>
        <a:fill>
          <a:solidFill>
            <a:srgbClr val="FBD7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4530723"/>
            <a:ext cx="5910895" cy="1331189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7" y="673128"/>
            <a:ext cx="9616599" cy="365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65" y="306605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/>
        </p:nvSpPr>
        <p:spPr>
          <a:xfrm>
            <a:off x="3313292" y="6150114"/>
            <a:ext cx="77535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"/>
              <a:t>Този проект е финансиран с подкрепата на Европейската комисия по Програма Еразъм +. Настоящата публикация отразява единствено вижданията на автора и Комисията не носи отговорност за начина, по който може да бъде използвана съдържащата се в нея информация. Проект номер:  2020-1-BG01-KA202-079064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/>
          <p:nvPr>
            <p:ph type="ctrTitle"/>
          </p:nvPr>
        </p:nvSpPr>
        <p:spPr>
          <a:xfrm>
            <a:off x="715688" y="4530725"/>
            <a:ext cx="5195207" cy="133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i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0"/>
          <p:cNvSpPr/>
          <p:nvPr/>
        </p:nvSpPr>
        <p:spPr>
          <a:xfrm flipH="1" rot="-5400000">
            <a:off x="5396988" y="5172425"/>
            <a:ext cx="1331189" cy="47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/>
          <p:nvPr/>
        </p:nvSpPr>
        <p:spPr>
          <a:xfrm flipH="1">
            <a:off x="2172708" y="2774849"/>
            <a:ext cx="7839428" cy="45719"/>
          </a:xfrm>
          <a:prstGeom prst="rect">
            <a:avLst/>
          </a:prstGeom>
          <a:solidFill>
            <a:srgbClr val="52BA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- 1col">
  <p:cSld name="Title Text - 1col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2"/>
          <p:cNvSpPr txBox="1"/>
          <p:nvPr>
            <p:ph type="ctrTitle"/>
          </p:nvPr>
        </p:nvSpPr>
        <p:spPr>
          <a:xfrm>
            <a:off x="2179865" y="2937536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" name="Google Shape;3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9605" y="1688651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2"/>
          <p:cNvSpPr txBox="1"/>
          <p:nvPr/>
        </p:nvSpPr>
        <p:spPr>
          <a:xfrm>
            <a:off x="3313292" y="6150114"/>
            <a:ext cx="775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Този проект е финансиран с подкрепата на Европейската комисия по Програма Еразъм +. Настоящата публикация отразява единствено вижданията на автора и Комисията не носи отговорност за начина, по който може да бъде използвана съдържащата се в нея информация. Проект номер:  2020-1-BG01-KA202-079064</a:t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2"/>
          <p:cNvSpPr/>
          <p:nvPr/>
        </p:nvSpPr>
        <p:spPr>
          <a:xfrm flipH="1">
            <a:off x="2172707" y="2913643"/>
            <a:ext cx="78394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- 2col">
  <p:cSld name="Title Subtitle Content - 2col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- 2col">
  <p:cSld name="Title Content - 2col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971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6131377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0" y="0"/>
            <a:ext cx="12192000" cy="797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MUakGed8QeY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generations-bg.eu/wp-content/uploads/2015/10/Trainers-Guide_Bulgarian_Final.pdf" TargetMode="External"/><Relationship Id="rId4" Type="http://schemas.openxmlformats.org/officeDocument/2006/relationships/hyperlink" Target="http://evaluationtoolbox.net.au/index.php?option=com_content&amp;view=article&amp;id=15&amp;Itemid=19" TargetMode="External"/><Relationship Id="rId5" Type="http://schemas.openxmlformats.org/officeDocument/2006/relationships/hyperlink" Target="https://www.youtube.com/watch?v=8mWUF0NPvBM" TargetMode="External"/><Relationship Id="rId6" Type="http://schemas.openxmlformats.org/officeDocument/2006/relationships/hyperlink" Target="https://www.lucidchart.com/blog/how-to-use-the-kirkpatrick-evaluation-mode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ria-academy.org/pdf/ptm/PTM_Module%205%20final%20edited.pdf" TargetMode="External"/><Relationship Id="rId4" Type="http://schemas.openxmlformats.org/officeDocument/2006/relationships/hyperlink" Target="https://www.jica.go.jp/project/cambodia/0601331/pdf/english/5_TrainingEvaluation.pdf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generations-bg.eu/wp-content/uploads/2015/10/Trainers-Guide_Bulgarian_Final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ctrTitle"/>
          </p:nvPr>
        </p:nvSpPr>
        <p:spPr>
          <a:xfrm>
            <a:off x="715688" y="4530725"/>
            <a:ext cx="5195207" cy="133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Модул 6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Прилагане, мониторинг и оценка на програмата за обучение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План за мониторинг и оценка – стъпка 3</a:t>
            </a:r>
            <a:endParaRPr sz="3200"/>
          </a:p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526595" y="1119868"/>
            <a:ext cx="10612939" cy="390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Определете методите за набиране на информация и графика</a:t>
            </a:r>
            <a:endParaRPr/>
          </a:p>
          <a:p>
            <a:pPr indent="0" lvl="0" marL="0" rtl="0"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t/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След като сте създали индикатори за мониторинг, вече е време да изберете </a:t>
            </a:r>
            <a:endParaRPr/>
          </a:p>
          <a:p>
            <a:pPr indent="-342900" lvl="0" marL="7048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i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Методите 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за набиране на данни </a:t>
            </a:r>
            <a:r>
              <a:rPr i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7048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i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Колко често 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ще се набират данни.</a:t>
            </a:r>
            <a:endParaRPr/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Важно е какви методи за набиране на информация ще бъдат използвани и как ще се отчитат резултатите. 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5617029" y="5137967"/>
            <a:ext cx="5868237" cy="1328023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Познавате ли някои методи? Можете ли да споделите личен опит?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План за мониторинг и оценка – стъпка 4</a:t>
            </a:r>
            <a:endParaRPr sz="3200"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81713" y="1488515"/>
            <a:ext cx="11228574" cy="208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Определете ролите и отговорностите</a:t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t/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lang="en-US" sz="20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Важно е да се вземе решение кой е отговорен за набирането на данни за всеки индикатор. Всички трябва да работят заедно, за да набират информацията вярно и навреме. 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5196689" y="4664586"/>
            <a:ext cx="5948127" cy="146423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 поговорим за вашия досегашен опит. Каква беше вашата роля?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Успяхте ли или се провалихте?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Кое работеше най-добре?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Writing On Notebook" id="129" name="Google Shape;1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2494" y="3383341"/>
            <a:ext cx="4559140" cy="301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План за мониторинг и оценка – стъпка 5</a:t>
            </a:r>
            <a:endParaRPr sz="3200"/>
          </a:p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450396" y="1434194"/>
            <a:ext cx="6586050" cy="3519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Създайте план за анализа и образци за докладване</a:t>
            </a:r>
            <a:endParaRPr/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Когато цялата информация е събрана, някой трябва да я анализира и да попълни таблица с резултатите за вътрешен преглед и външен отчет.</a:t>
            </a:r>
            <a:endParaRPr/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Образецът може да бъде таблица за докладване с индикатори, данни и период на отчета.</a:t>
            </a:r>
            <a:endParaRPr sz="20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План за мониторинг и оценка – стъпка 6</a:t>
            </a:r>
            <a:endParaRPr sz="3200"/>
          </a:p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323647" y="1245496"/>
            <a:ext cx="5081271" cy="232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План за разпространение</a:t>
            </a:r>
            <a:endParaRPr/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Последният елемент от плана за мониторинг и оценка описва как и до кого да се разпространяват данните. </a:t>
            </a:r>
            <a:endParaRPr/>
          </a:p>
          <a:p>
            <a:pPr indent="0" lvl="0" marL="361950" rtl="0" algn="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Преценете следното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☞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5404918" y="2416468"/>
            <a:ext cx="6147302" cy="1397759"/>
          </a:xfrm>
          <a:prstGeom prst="roundRect">
            <a:avLst>
              <a:gd fmla="val 16667" name="adj"/>
            </a:avLst>
          </a:prstGeom>
          <a:solidFill>
            <a:srgbClr val="D2ED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Как ще бъдат използвани данните от мониторинга и оценката, за да информират служителите и мениджърите за успеха и напредъка на тренинг програмата?</a:t>
            </a:r>
            <a:endParaRPr/>
          </a:p>
        </p:txBody>
      </p:sp>
      <p:sp>
        <p:nvSpPr>
          <p:cNvPr id="139" name="Google Shape;139;p28"/>
          <p:cNvSpPr/>
          <p:nvPr/>
        </p:nvSpPr>
        <p:spPr>
          <a:xfrm>
            <a:off x="5404918" y="4016465"/>
            <a:ext cx="6147302" cy="1069868"/>
          </a:xfrm>
          <a:prstGeom prst="roundRect">
            <a:avLst>
              <a:gd fmla="val 16667" name="adj"/>
            </a:avLst>
          </a:prstGeom>
          <a:solidFill>
            <a:srgbClr val="E7DC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Как ще бъдат използвани в помощ на служителите, така че те да направят корекции в програмата, ако е необходимо?</a:t>
            </a:r>
            <a:endParaRPr b="0" i="0" sz="1800" u="none" cap="none" strike="noStrike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8"/>
          <p:cNvSpPr/>
          <p:nvPr/>
        </p:nvSpPr>
        <p:spPr>
          <a:xfrm>
            <a:off x="5595041" y="5477230"/>
            <a:ext cx="6147302" cy="715089"/>
          </a:xfrm>
          <a:prstGeom prst="roundRect">
            <a:avLst>
              <a:gd fmla="val 16667" name="adj"/>
            </a:avLst>
          </a:prstGeom>
          <a:solidFill>
            <a:srgbClr val="D7DAC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Как ще се използват данните за повишаване на ефективността на програмните практики?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Оценка – 4 главни вида</a:t>
            </a:r>
            <a:endParaRPr sz="3200"/>
          </a:p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5817996" y="5556739"/>
            <a:ext cx="5526593" cy="944545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b="1" i="1" lang="en-US" sz="16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❹ Последваща оценка: </a:t>
            </a:r>
            <a:r>
              <a:rPr lang="en-US" sz="16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Това обичайно е последната оценка на програмата. </a:t>
            </a:r>
            <a:endParaRPr sz="16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371789" y="1075174"/>
            <a:ext cx="7486022" cy="830997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❶ </a:t>
            </a:r>
            <a:r>
              <a:rPr b="0" i="1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Начална оценка: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 Този вид оценка, известна още като начално проучване,   се осъществява преди програмата. Провежда се с цел да се направи преглед на съществуващото положение.  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767753" y="2183824"/>
            <a:ext cx="5627077" cy="1569660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❷ Междинна оценка:</a:t>
            </a:r>
            <a:r>
              <a:rPr b="1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Провежда се в междинния етап на програмата. Оценява се дали тренингът се развива в посока към постигането на определените цели.</a:t>
            </a:r>
            <a:r>
              <a:rPr b="0" i="0" lang="en-US" sz="1600" u="none" cap="none" strike="noStrike">
                <a:solidFill>
                  <a:srgbClr val="1516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Ако програмата е дългосрочна, може да се осъществят периодични оценки преди същинската междинна оценка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448197" y="4364300"/>
            <a:ext cx="7329227" cy="584775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❸ Сборна оценка: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 Известна също като финална оценка при приключена програма. 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/>
              <a:t>Количествени и качествени данни</a:t>
            </a:r>
            <a:endParaRPr sz="3200"/>
          </a:p>
        </p:txBody>
      </p:sp>
      <p:sp>
        <p:nvSpPr>
          <p:cNvPr id="155" name="Google Shape;155;p30"/>
          <p:cNvSpPr txBox="1"/>
          <p:nvPr/>
        </p:nvSpPr>
        <p:spPr>
          <a:xfrm>
            <a:off x="462225" y="1185706"/>
            <a:ext cx="5908430" cy="3617080"/>
          </a:xfrm>
          <a:prstGeom prst="rect">
            <a:avLst/>
          </a:prstGeom>
          <a:solidFill>
            <a:srgbClr val="D2ED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Количествените данни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предоставят информация, чрез която можете да отговорите на следните въпроси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“Колко?”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“Кой беше включен?”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“Какви бяха резултатите?”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“Колко струваше?”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Количествените данни могат да бъдат измерени и изразени чрез цифрова стойност. Тези данни може да бъдат събрани чрез проучване или въпросници. Количествените данни, събрани преди и след определено действие, могат да покажат неговата резултатност и въздействие.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5740693" y="4399986"/>
            <a:ext cx="5630460" cy="1844287"/>
          </a:xfrm>
          <a:prstGeom prst="rect">
            <a:avLst/>
          </a:prstGeom>
          <a:solidFill>
            <a:srgbClr val="F79F8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Качествените данни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отговарят на следните въпроси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“Каква е добавената стойност?”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“Кой е отговорен?”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“Кога се случи определено нещо?“</a:t>
            </a:r>
            <a:endParaRPr b="1" i="0" sz="16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Качествените данни се набират чрез наблюдения, интервюта, фокус групи или проучване на случаи.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ctrTitle"/>
          </p:nvPr>
        </p:nvSpPr>
        <p:spPr>
          <a:xfrm>
            <a:off x="479605" y="885825"/>
            <a:ext cx="4708030" cy="1061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Нека заедно да гледаме това видео</a:t>
            </a:r>
            <a:endParaRPr/>
          </a:p>
        </p:txBody>
      </p:sp>
      <p:pic>
        <p:nvPicPr>
          <p:cNvPr id="163" name="Google Shape;163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7361" l="5000" r="30235" t="16805"/>
          <a:stretch/>
        </p:blipFill>
        <p:spPr>
          <a:xfrm>
            <a:off x="5121156" y="2733676"/>
            <a:ext cx="5849844" cy="334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/>
        </p:nvSpPr>
        <p:spPr>
          <a:xfrm>
            <a:off x="7296150" y="5451857"/>
            <a:ext cx="36748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6E7E8"/>
                </a:solidFill>
                <a:latin typeface="Arial"/>
                <a:ea typeface="Arial"/>
                <a:cs typeface="Arial"/>
                <a:sym typeface="Arial"/>
              </a:rPr>
              <a:t>https://www.youtube.com/watch?v=MUakGed8QeY</a:t>
            </a:r>
            <a:endParaRPr b="1" i="0" sz="1200" u="none" cap="none" strike="noStrike">
              <a:solidFill>
                <a:srgbClr val="E6E7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ctrTitle"/>
          </p:nvPr>
        </p:nvSpPr>
        <p:spPr>
          <a:xfrm>
            <a:off x="1104524" y="579422"/>
            <a:ext cx="3521798" cy="1367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0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Групова игра за оценка</a:t>
            </a:r>
            <a:br>
              <a:rPr lang="en-US" sz="20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“Дъска за живи стрели”</a:t>
            </a:r>
            <a:endParaRPr sz="2700">
              <a:solidFill>
                <a:srgbClr val="D3370D"/>
              </a:solidFill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5758004" y="3268301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Материали: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листи с оценки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тиксо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2381062" y="4911068"/>
            <a:ext cx="82205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Следвайте инструкциите на  водещия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3D4CC"/>
              </a:buClr>
              <a:buSzPts val="3800"/>
              <a:buFont typeface="Arial"/>
              <a:buChar char="●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Ресурси за раздел 1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787651" y="1434193"/>
            <a:ext cx="9813958" cy="4414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6477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Bimec, COOSS MARCHE, Mozaik, Partenalia, VM, Waterpolis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, IGTrain, Training to train – Intergenerational transfer of knowledge on the workplace, Guide 09/2015. 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http://www.generations-bg.eu/wp-content/uploads/2015/10/Trainers-Guide_Bulgarian_Final.pdf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Victorian Local Sustainability Accord funded project. 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Retrieved from Evaluation toolbox:</a:t>
            </a:r>
            <a:r>
              <a:rPr lang="en-US" sz="1800">
                <a:solidFill>
                  <a:srgbClr val="00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http://evaluationtoolbox.net.au/index.php?option=com_content&amp;view=article&amp;id=15&amp;Itemid=19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How to Evaluate Individual and Group Learning? 2 Evaluation Methods.</a:t>
            </a:r>
            <a:br>
              <a:rPr lang="en-US" sz="1800">
                <a:solidFill>
                  <a:srgbClr val="EC411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https://www.youtube.com/watch?v=8mWUF0NPvBM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Lucidchart Content Team. Retrieved from platform</a:t>
            </a:r>
            <a:r>
              <a:rPr lang="en-US" sz="1800">
                <a:solidFill>
                  <a:srgbClr val="3D475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https://www.lucidchart.com/blog/how-to-use-the-kirkpatrick-evaluation-model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423236" y="1762149"/>
            <a:ext cx="7362745" cy="90862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6B9A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❶ Теория за целта на оценката на тренинга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4"/>
          <p:cNvSpPr txBox="1"/>
          <p:nvPr/>
        </p:nvSpPr>
        <p:spPr>
          <a:xfrm>
            <a:off x="298764" y="177971"/>
            <a:ext cx="113802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Раздел 2 Формати за оценка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540946" y="967335"/>
            <a:ext cx="6097508" cy="4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Трите стъпки на раздел 2:</a:t>
            </a:r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2256011" y="2945649"/>
            <a:ext cx="8571934" cy="169527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6164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 Практика (участниците използват модели за въпросници, за да съставят собствени форми за оценка)</a:t>
            </a:r>
            <a:endParaRPr/>
          </a:p>
        </p:txBody>
      </p:sp>
      <p:sp>
        <p:nvSpPr>
          <p:cNvPr id="187" name="Google Shape;187;p34"/>
          <p:cNvSpPr txBox="1"/>
          <p:nvPr/>
        </p:nvSpPr>
        <p:spPr>
          <a:xfrm>
            <a:off x="5762531" y="5300723"/>
            <a:ext cx="5754986" cy="8613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25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❸ Размяна на индивидуалните въпросници.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Mодул 6: цели</a:t>
            </a:r>
            <a:endParaRPr sz="3200"/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566057" y="1169126"/>
            <a:ext cx="11025052" cy="5031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5245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да изясни основни концепции за мониторинг и оценка и да даде идеи как се прилагат в контекста на междупоколенческото обучение; 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да постави концепциите в рамка, показваща взаимоотношенията между маргинализираните възрастни и млади работници с недостатъчни умения; 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да допринесе за развитието на кохерентна и динамична култура на мониторинг и оценка на тренинг материала; 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endParaRPr/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да допринесе за по-доброто разбиране на важността на мониторинга и оценката в контекста на учебната програма и тренинг материала. 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Форми за оценка на тренинг</a:t>
            </a:r>
            <a:endParaRPr sz="3200"/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419519" y="1280150"/>
            <a:ext cx="3107453" cy="71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1" lang="en-US">
                <a:solidFill>
                  <a:srgbClr val="151617"/>
                </a:solidFill>
              </a:rPr>
              <a:t>Защо ги използваме?</a:t>
            </a:r>
            <a:endParaRPr b="1">
              <a:solidFill>
                <a:srgbClr val="151617"/>
              </a:solidFill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4903596" y="950331"/>
            <a:ext cx="6320413" cy="171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 да получим обратна връзка от обучителите и обучаемите</a:t>
            </a:r>
            <a:endParaRPr b="0" i="0" sz="1800" u="none" cap="none" strike="noStrike">
              <a:solidFill>
                <a:srgbClr val="EC411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Да определим липсата на умения и проблемите</a:t>
            </a:r>
            <a:endParaRPr b="0" i="0" sz="1800" u="none" cap="none" strike="noStrike">
              <a:solidFill>
                <a:srgbClr val="EC411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Да подобрим учебните програми</a:t>
            </a:r>
            <a:endParaRPr b="0" i="0" sz="1800" u="none" cap="none" strike="noStrike">
              <a:solidFill>
                <a:srgbClr val="EC41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 txBox="1"/>
          <p:nvPr/>
        </p:nvSpPr>
        <p:spPr>
          <a:xfrm>
            <a:off x="419518" y="3775598"/>
            <a:ext cx="3107453" cy="71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Кои са обичайните въпроси?</a:t>
            </a:r>
            <a:endParaRPr b="1" i="0" sz="18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4908620" y="3194539"/>
            <a:ext cx="6420897" cy="2229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Въпроси за удовлетвореността от програмата</a:t>
            </a:r>
            <a:endParaRPr b="0" i="0" sz="1800" u="none" cap="none" strike="noStrike">
              <a:solidFill>
                <a:srgbClr val="EC411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Въпроси за подобряване на програмата – какви идеи имат участниците за промяната на програмата или добавянето на нови елементи</a:t>
            </a:r>
            <a:endParaRPr b="0" i="0" sz="1400" u="none" cap="none" strike="noStrike">
              <a:solidFill>
                <a:srgbClr val="EC411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Съвети за подготовка на форма за оценка на тренинг</a:t>
            </a:r>
            <a:endParaRPr sz="3200"/>
          </a:p>
        </p:txBody>
      </p:sp>
      <p:graphicFrame>
        <p:nvGraphicFramePr>
          <p:cNvPr id="202" name="Google Shape;202;p36"/>
          <p:cNvGraphicFramePr/>
          <p:nvPr/>
        </p:nvGraphicFramePr>
        <p:xfrm>
          <a:off x="615182" y="10591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{DDC3EEC7-CC10-4F08-8401-A643B19C97A4}</a:tableStyleId>
              </a:tblPr>
              <a:tblGrid>
                <a:gridCol w="2338375"/>
                <a:gridCol w="841112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Направете кратка форма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Ако е възможно, ограничете формата за оценка до една страница, която ще отнеме не повече от 5 минути за попълване.</a:t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Концентрирайте се само върху темата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</a:b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Задавайте въпроси за съдържанието на програмата и начина на осъществяването й. Питайте участниците дали намират съдържанието за ценно и дали ще има практическо приложение за тях.</a:t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Задавайте въпроси за действия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</a:b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Задавайте въпроси само за онези аспекти на програмата, които могат да бъдат променени. Питайте за мястото, времето и методите на преподаване.</a:t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Задавайте въпроси с лесни отговори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</a:b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Направете въпросите специфични. Отворените въпроси са важни, тъй като участниците могат да направят предложения и коментари, но трябва силно да ограничите броя им.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Дайте избор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</a:b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На въпросите с множество отговори се отговаря лесно и бързо. Те също така създават впечатление, че вие вече имате няколко отговора на въпроса и просто търсите мнението им кой е най-добрият.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Направете го като част от програмата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</a:b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Попълването на формата за обратна връзка трябва да бъде част от програмата и да не отнема от личното време на участниците.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Осигурете анонимност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</a:b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Абсолютната честност е ключова за получаването на точни резултати. Като дадете гаранция, че оценката ще остане анонимна, ще отстраните страховете на участниците, че ще засегнат нечии чувства.</a:t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ctrTitle"/>
          </p:nvPr>
        </p:nvSpPr>
        <p:spPr>
          <a:xfrm>
            <a:off x="939059" y="1514131"/>
            <a:ext cx="3442817" cy="85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Практическо упражнение</a:t>
            </a:r>
            <a:endParaRPr sz="2700">
              <a:solidFill>
                <a:srgbClr val="D3370D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3988527" y="3305453"/>
            <a:ext cx="73402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Подгответе своя форма за оценка</a:t>
            </a:r>
            <a:endParaRPr/>
          </a:p>
        </p:txBody>
      </p:sp>
      <p:sp>
        <p:nvSpPr>
          <p:cNvPr id="210" name="Google Shape;210;p37"/>
          <p:cNvSpPr/>
          <p:nvPr/>
        </p:nvSpPr>
        <p:spPr>
          <a:xfrm>
            <a:off x="3988526" y="4264144"/>
            <a:ext cx="661851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374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</a:rPr>
              <a:t>Стъпки: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374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</a:rPr>
              <a:t>Подгответе форма за оценка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A6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Разменете я с друг участник</a:t>
            </a:r>
            <a:endParaRPr b="0" i="0" sz="1600" u="none" cap="none" strike="noStrike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A6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Споделете мнения до каква степен формата осъществява своите функции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Ресурси за раздел 2 </a:t>
            </a:r>
            <a:endParaRPr sz="3200"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450396" y="1434193"/>
            <a:ext cx="10142158" cy="384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6477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Participatory Training Methodology ©PRIA International Academy 2014. Retrieved from Unit 5: Monitoring and Evaluation of Training Programmes: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https://pria-academy.org/pdf/ptm/PTM_Module%205%20final%20edited.pdf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Adopted from Torres, Rosalie T., et al. (2005). 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Project on Improvement of Local Administration in Cambodia (PILAC). Ministry of Interior and Japan International Cooperation Agency.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Evaluation Strategies for Communicating and Reporting. Retrieved from Manual on training evaluation: </a:t>
            </a:r>
            <a:r>
              <a:rPr i="1"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https://www.jica.go.jp/project/cambodia/0601331/pdf/english/5_TrainingEvaluation.pdf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Раздел 3 Финална сесия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785388" y="2105096"/>
            <a:ext cx="7136393" cy="928006"/>
          </a:xfrm>
          <a:prstGeom prst="rect">
            <a:avLst/>
          </a:prstGeom>
          <a:gradFill>
            <a:gsLst>
              <a:gs pos="0">
                <a:srgbClr val="FF9681"/>
              </a:gs>
              <a:gs pos="35000">
                <a:srgbClr val="FFB3A7"/>
              </a:gs>
              <a:gs pos="100000">
                <a:srgbClr val="FFDEDB"/>
              </a:gs>
            </a:gsLst>
            <a:lin ang="16200000" scaled="0"/>
          </a:gradFill>
          <a:ln cap="flat" cmpd="sng" w="9525">
            <a:solidFill>
              <a:srgbClr val="F05B3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❶ Практика (дискусия върху поуките) </a:t>
            </a:r>
            <a:endParaRPr/>
          </a:p>
        </p:txBody>
      </p:sp>
      <p:sp>
        <p:nvSpPr>
          <p:cNvPr id="223" name="Google Shape;223;p39"/>
          <p:cNvSpPr txBox="1"/>
          <p:nvPr/>
        </p:nvSpPr>
        <p:spPr>
          <a:xfrm>
            <a:off x="540946" y="967335"/>
            <a:ext cx="6097508" cy="4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Двете стъпки на раздел 3:</a:t>
            </a:r>
            <a:endParaRPr/>
          </a:p>
        </p:txBody>
      </p:sp>
      <p:sp>
        <p:nvSpPr>
          <p:cNvPr id="224" name="Google Shape;224;p39"/>
          <p:cNvSpPr txBox="1"/>
          <p:nvPr/>
        </p:nvSpPr>
        <p:spPr>
          <a:xfrm>
            <a:off x="4488256" y="4916052"/>
            <a:ext cx="6097508" cy="707886"/>
          </a:xfrm>
          <a:prstGeom prst="rect">
            <a:avLst/>
          </a:prstGeom>
          <a:gradFill>
            <a:gsLst>
              <a:gs pos="0">
                <a:srgbClr val="C7A6E1"/>
              </a:gs>
              <a:gs pos="100000">
                <a:srgbClr val="E6C3FF"/>
              </a:gs>
            </a:gsLst>
            <a:lin ang="16200000" scaled="0"/>
          </a:gradFill>
          <a:ln cap="flat" cmpd="sng" w="9525">
            <a:solidFill>
              <a:srgbClr val="C2A7D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 Разказване на истории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3D4CC"/>
              </a:buClr>
              <a:buSzPts val="3800"/>
              <a:buFont typeface="Arial"/>
              <a:buChar char="●"/>
            </a:pPr>
            <a:r>
              <a:rPr lang="en-US" sz="32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Ресурси за раздел 3 </a:t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905347" y="1434194"/>
            <a:ext cx="8329187" cy="316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195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Bimec, COOSS MARCHE, Mozaik, Partenalia, VM, Waterpolis</a:t>
            </a:r>
            <a:r>
              <a:rPr i="1"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, IGTrain, Training to train – Intergenerational transfer of knowledge on the workplace, Guide 09/2015. 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http://www.generations-bg.eu/wp-content/uploads/2015/10/Trainers-Guide_Bulgarian_Final.pdf</a:t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type="ctrTitle"/>
          </p:nvPr>
        </p:nvSpPr>
        <p:spPr>
          <a:xfrm>
            <a:off x="658882" y="722014"/>
            <a:ext cx="4202829" cy="149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Оценка на тренинга</a:t>
            </a:r>
            <a:endParaRPr/>
          </a:p>
        </p:txBody>
      </p:sp>
      <p:sp>
        <p:nvSpPr>
          <p:cNvPr id="237" name="Google Shape;237;p41"/>
          <p:cNvSpPr txBox="1"/>
          <p:nvPr/>
        </p:nvSpPr>
        <p:spPr>
          <a:xfrm>
            <a:off x="4318504" y="3429000"/>
            <a:ext cx="6083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Стъпка 1 Тест – индивидуална работа</a:t>
            </a:r>
            <a:endParaRPr/>
          </a:p>
        </p:txBody>
      </p:sp>
      <p:sp>
        <p:nvSpPr>
          <p:cNvPr id="238" name="Google Shape;238;p41"/>
          <p:cNvSpPr txBox="1"/>
          <p:nvPr/>
        </p:nvSpPr>
        <p:spPr>
          <a:xfrm>
            <a:off x="4418092" y="4454305"/>
            <a:ext cx="62649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Стъпка 2 Отговорите – групова дискусия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Раздел 1: Въведение в процеса на мониторинг и оценка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714374" y="2038350"/>
            <a:ext cx="9814805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28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Какво представлява системата за мониторинг и оценка?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151617"/>
              </a:buClr>
              <a:buSzPts val="2800"/>
              <a:buNone/>
            </a:pPr>
            <a:r>
              <a:rPr b="1" lang="en-US" sz="28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Оценката от гледна точка на времето на изпълнение</a:t>
            </a:r>
            <a:endParaRPr b="1" sz="28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2800"/>
              <a:buNone/>
            </a:pPr>
            <a:r>
              <a:rPr b="1" lang="en-US" sz="28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Методи за оценка</a:t>
            </a:r>
            <a:endParaRPr/>
          </a:p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b="1"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ctrTitle"/>
          </p:nvPr>
        </p:nvSpPr>
        <p:spPr>
          <a:xfrm>
            <a:off x="2179865" y="2937536"/>
            <a:ext cx="7832271" cy="1969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Въпрос: Какви са различията между оценка и мониторинг?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Дефиниции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97971" y="881744"/>
            <a:ext cx="7199122" cy="9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200">
                <a:solidFill>
                  <a:srgbClr val="151617"/>
                </a:solidFill>
              </a:rPr>
              <a:t>Довършете изреченията по-долу:</a:t>
            </a:r>
            <a:endParaRPr b="1" sz="3200">
              <a:solidFill>
                <a:srgbClr val="151617"/>
              </a:solidFill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stock photo of 24 hour, 24hr, black" id="79" name="Google Shape;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1725" y="2262437"/>
            <a:ext cx="47625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0"/>
          <p:cNvSpPr txBox="1"/>
          <p:nvPr/>
        </p:nvSpPr>
        <p:spPr>
          <a:xfrm>
            <a:off x="990600" y="2847725"/>
            <a:ext cx="5876925" cy="2789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Оценката е …..</a:t>
            </a:r>
            <a:endParaRPr b="1" i="0" sz="44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Мониторингът е …..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Важни въпроси</a:t>
            </a:r>
            <a:endParaRPr sz="3200"/>
          </a:p>
        </p:txBody>
      </p:sp>
      <p:pic>
        <p:nvPicPr>
          <p:cNvPr descr="Question Mark on Yellow Background" id="86" name="Google Shape;86;p21"/>
          <p:cNvPicPr preferRelativeResize="0"/>
          <p:nvPr/>
        </p:nvPicPr>
        <p:blipFill rotWithShape="1">
          <a:blip r:embed="rId3">
            <a:alphaModFix/>
          </a:blip>
          <a:srcRect b="15566" l="0" r="1946" t="21782"/>
          <a:stretch/>
        </p:blipFill>
        <p:spPr>
          <a:xfrm>
            <a:off x="577911" y="1520768"/>
            <a:ext cx="5207253" cy="42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136269" y="1040582"/>
            <a:ext cx="7882028" cy="447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524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Кой е отговорен за задачите по мониторинг и оценка в организацията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На какви периоди се събират данните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Как се събират данните и кой го прави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Каква база данни се използва за съхраняване на информацията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Стандартни форми и инструменти за набиране на данни </a:t>
            </a:r>
            <a:endParaRPr/>
          </a:p>
          <a:p>
            <a:pPr indent="-285750" lvl="0" marL="55245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Как се анализират данните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Въпроси за оценка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0000"/>
              </a:lnSpc>
              <a:spcBef>
                <a:spcPts val="1800"/>
              </a:spcBef>
              <a:spcAft>
                <a:spcPts val="80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Периодичност на оценката</a:t>
            </a:r>
            <a:endParaRPr b="1"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3800"/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пилона на системата за мониторинг и оценка</a:t>
            </a:r>
            <a:endParaRPr/>
          </a:p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502466" y="1597155"/>
            <a:ext cx="5355125" cy="715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l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b="1" lang="en-US" sz="24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rPr>
              <a:t>Определяне на индикатори</a:t>
            </a:r>
            <a:endParaRPr b="1" sz="2400">
              <a:solidFill>
                <a:srgbClr val="52BA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690340" y="2906359"/>
            <a:ext cx="5984341" cy="945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Набиране на информация чрез най-подходящите инструменти и методи</a:t>
            </a:r>
            <a:endParaRPr b="1" i="0" sz="2400" u="none" cap="none" strike="noStrike">
              <a:solidFill>
                <a:srgbClr val="9868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840861" y="4799180"/>
            <a:ext cx="58338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Използване на резултатите от мониторинга и оценката при вземане на решения</a:t>
            </a:r>
            <a:endParaRPr b="1" i="0" sz="24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odern military airplane flight deck with blurred dashboard against panel with gauges" id="96" name="Google Shape;96;p22"/>
          <p:cNvPicPr preferRelativeResize="0"/>
          <p:nvPr/>
        </p:nvPicPr>
        <p:blipFill rotWithShape="1">
          <a:blip r:embed="rId3">
            <a:alphaModFix/>
          </a:blip>
          <a:srcRect b="18943" l="0" r="0" t="0"/>
          <a:stretch/>
        </p:blipFill>
        <p:spPr>
          <a:xfrm>
            <a:off x="8255251" y="970474"/>
            <a:ext cx="3600000" cy="437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План за мониторинг и оценка – стъпка 1</a:t>
            </a:r>
            <a:endParaRPr sz="3200"/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4593" y="1017734"/>
            <a:ext cx="11183307" cy="397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rgbClr val="D3370D"/>
                </a:solidFill>
              </a:rPr>
              <a:t>Определяне на целите и задачите на програмата</a:t>
            </a:r>
            <a:endParaRPr b="1" sz="2400">
              <a:solidFill>
                <a:srgbClr val="D3370D"/>
              </a:solidFill>
            </a:endParaRPr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3619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Отговорете на тези три въпроса:</a:t>
            </a:r>
            <a:endParaRPr sz="20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1620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Какви проблеми ще се опита да реши тренинг програмата?</a:t>
            </a:r>
            <a:endParaRPr sz="24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1620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Какви стъпки са предприети за решаването на проблемите?</a:t>
            </a:r>
            <a:endParaRPr sz="24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1620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Как служителите, ангажирани с програмата, ще разберат, че тя успешно е решила проблемите?</a:t>
            </a:r>
            <a:endParaRPr sz="24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7613964" y="5343525"/>
            <a:ext cx="3606486" cy="64698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Мислете за своята организация. Някакви притеснения?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План за мониторинг и оценка – стъпка 2</a:t>
            </a:r>
            <a:endParaRPr sz="3200"/>
          </a:p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450395" y="1434193"/>
            <a:ext cx="10984131" cy="384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Определете своите индикатори</a:t>
            </a:r>
            <a:endParaRPr/>
          </a:p>
          <a:p>
            <a:pPr indent="-228600" lvl="0" marL="45720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Индикаторите за процеса 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проследяват развитието на програмата. Те ви помагат да отговорите на въпроса: “Дали дейностите се провеждат съгласно плана?” 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Индикаторите за резултат 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проследяват дали програмните дейности водят до постигане на програмните цели. Те ви помагат да отговорите на въпроса: “Дали програмните дейности предизвикват промяна?” 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6953062" y="5658416"/>
            <a:ext cx="4354716" cy="7831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F86AD"/>
              </a:gs>
              <a:gs pos="100000">
                <a:srgbClr val="BEC5E8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Измерим индикатор – какво е това?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ARDET Course template - Cover pag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ARDET Course templat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2014-07-11T09:12:14Z</dcterms:created>
  <dc:creator>2Fast4u</dc:creator>
</cp:coreProperties>
</file>