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Open Sans Light" panose="020B0306030504020204" pitchFamily="34"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LyFBL3a3t+zLqcDbWB4/745Ia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ki Kallis" initials="KK" lastIdx="1" clrIdx="0">
    <p:extLst>
      <p:ext uri="{19B8F6BF-5375-455C-9EA6-DF929625EA0E}">
        <p15:presenceInfo xmlns:p15="http://schemas.microsoft.com/office/powerpoint/2012/main" userId="Kiki Kall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747F3F-EAA9-4441-98BA-D89A27922FA2}">
  <a:tblStyle styleId="{1C747F3F-EAA9-4441-98BA-D89A27922FA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CE9"/>
          </a:solidFill>
        </a:fill>
      </a:tcStyle>
    </a:wholeTbl>
    <a:band1H>
      <a:tcTxStyle/>
      <a:tcStyle>
        <a:tcBdr/>
        <a:fill>
          <a:solidFill>
            <a:srgbClr val="FBD7D1"/>
          </a:solidFill>
        </a:fill>
      </a:tcStyle>
    </a:band1H>
    <a:band2H>
      <a:tcTxStyle/>
      <a:tcStyle>
        <a:tcBdr/>
      </a:tcStyle>
    </a:band2H>
    <a:band1V>
      <a:tcTxStyle/>
      <a:tcStyle>
        <a:tcBdr/>
        <a:fill>
          <a:solidFill>
            <a:srgbClr val="FBD7D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12604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181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79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204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882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348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904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321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0" name="Google Shape;16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716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8" name="Google Shape;16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627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4615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688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1613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797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2581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6" name="Google Shape;20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7755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30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30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1948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4" name="Google Shape;23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710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0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0" name="Google Shape;7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26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848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398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768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348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9708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0"/>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7" name="Google Shape;17;p10"/>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0"/>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0"/>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0"/>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lt1"/>
              </a:solidFill>
              <a:latin typeface="Open Sans"/>
              <a:ea typeface="Open Sans"/>
              <a:cs typeface="Open Sans"/>
              <a:sym typeface="Open Sans"/>
            </a:endParaRPr>
          </a:p>
        </p:txBody>
      </p:sp>
      <p:sp>
        <p:nvSpPr>
          <p:cNvPr id="21" name="Google Shape;21;p10"/>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0"/>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 name="Google Shape;26;p1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4"/>
        <p:cNvGrpSpPr/>
        <p:nvPr/>
      </p:nvGrpSpPr>
      <p:grpSpPr>
        <a:xfrm>
          <a:off x="0" y="0"/>
          <a:ext cx="0" cy="0"/>
          <a:chOff x="0" y="0"/>
          <a:chExt cx="0" cy="0"/>
        </a:xfrm>
      </p:grpSpPr>
      <p:sp>
        <p:nvSpPr>
          <p:cNvPr id="35" name="Google Shape;35;p42"/>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6" name="Google Shape;36;p42"/>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42"/>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8" name="Google Shape;38;p42"/>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9" name="Google Shape;39;p42"/>
          <p:cNvSpPr txBox="1"/>
          <p:nvPr/>
        </p:nvSpPr>
        <p:spPr>
          <a:xfrm>
            <a:off x="3313292" y="6150114"/>
            <a:ext cx="77533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a:solidFill>
                <a:srgbClr val="000000"/>
              </a:solidFill>
              <a:latin typeface="Arial"/>
              <a:ea typeface="Arial"/>
              <a:cs typeface="Arial"/>
              <a:sym typeface="Arial"/>
            </a:endParaRPr>
          </a:p>
        </p:txBody>
      </p:sp>
      <p:sp>
        <p:nvSpPr>
          <p:cNvPr id="40" name="Google Shape;40;p42"/>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1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4"/>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
        <p:cNvGrpSpPr/>
        <p:nvPr/>
      </p:nvGrpSpPr>
      <p:grpSpPr>
        <a:xfrm>
          <a:off x="0" y="0"/>
          <a:ext cx="0" cy="0"/>
          <a:chOff x="0" y="0"/>
          <a:chExt cx="0" cy="0"/>
        </a:xfrm>
      </p:grpSpPr>
      <p:sp>
        <p:nvSpPr>
          <p:cNvPr id="29" name="Google Shape;29;p11"/>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 name="Google Shape;30;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MUakGed8QeY"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enerations-bg.eu/wp-content/uploads/2015/10/Trainers-Guide_Bulgarian_Final.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lucidchart.com/blog/how-to-use-the-kirkpatrick-evaluation-model" TargetMode="External"/><Relationship Id="rId5" Type="http://schemas.openxmlformats.org/officeDocument/2006/relationships/hyperlink" Target="https://www.youtube.com/watch?v=8mWUF0NPvBM" TargetMode="External"/><Relationship Id="rId4" Type="http://schemas.openxmlformats.org/officeDocument/2006/relationships/hyperlink" Target="http://evaluationtoolbox.net.au/index.php?option=com_content&amp;view=article&amp;id=15&amp;Itemid=19"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pria-academy.org/pdf/ptm/PTM_Module%205%20final%20edited.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jica.go.jp/project/cambodia/0601331/pdf/english/5_TrainingEvaluation.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generations-bg.eu/wp-content/uploads/2015/10/Trainers-Guide_Bulgarian_Final.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brcci.eu/en/"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ctrTitle"/>
          </p:nvPr>
        </p:nvSpPr>
        <p:spPr>
          <a:xfrm>
            <a:off x="115409" y="4530725"/>
            <a:ext cx="5795491" cy="1334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2BAAD"/>
              </a:buClr>
              <a:buSzPts val="2000"/>
              <a:buFont typeface="Open Sans"/>
              <a:buNone/>
            </a:pPr>
            <a:r>
              <a:rPr lang="el-GR" dirty="0"/>
              <a:t>Αναλυτικό πρόγραμμα </a:t>
            </a:r>
            <a:r>
              <a:rPr lang="el-GR" dirty="0" err="1"/>
              <a:t>διαγενεακής</a:t>
            </a:r>
            <a:r>
              <a:rPr lang="el-GR" dirty="0"/>
              <a:t> μάθησης</a:t>
            </a:r>
            <a:endParaRPr dirty="0">
              <a:latin typeface="Open Sans"/>
              <a:ea typeface="Open Sans"/>
              <a:cs typeface="Open Sans"/>
              <a:sym typeface="Open Sans"/>
            </a:endParaRPr>
          </a:p>
        </p:txBody>
      </p:sp>
      <p:sp>
        <p:nvSpPr>
          <p:cNvPr id="54" name="Google Shape;54;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l-GR" sz="2400" dirty="0">
                <a:latin typeface="Calibri"/>
                <a:ea typeface="Calibri"/>
                <a:cs typeface="Calibri"/>
                <a:sym typeface="Calibri"/>
              </a:rPr>
              <a:t>Ενότητα</a:t>
            </a:r>
            <a:r>
              <a:rPr lang="en-US" sz="2400" dirty="0">
                <a:latin typeface="Calibri"/>
                <a:ea typeface="Calibri"/>
                <a:cs typeface="Calibri"/>
                <a:sym typeface="Calibri"/>
              </a:rPr>
              <a:t> 6: </a:t>
            </a:r>
            <a:r>
              <a:rPr lang="el-GR" sz="2400" dirty="0">
                <a:latin typeface="Calibri"/>
                <a:ea typeface="Calibri"/>
                <a:cs typeface="Calibri"/>
                <a:sym typeface="Calibri"/>
              </a:rPr>
              <a:t>Εφαρμογή, παρακολούθηση και αξιολόγηση του προγράμματος</a:t>
            </a:r>
            <a:r>
              <a:rPr lang="en-US" sz="2400" dirty="0">
                <a:latin typeface="Calibri"/>
                <a:ea typeface="Calibri"/>
                <a:cs typeface="Calibri"/>
                <a:sym typeface="Calibri"/>
              </a:rPr>
              <a:t> </a:t>
            </a:r>
            <a:r>
              <a:rPr lang="el-GR" sz="2400" dirty="0">
                <a:latin typeface="Calibri"/>
                <a:ea typeface="Calibri"/>
                <a:cs typeface="Calibri"/>
                <a:sym typeface="Calibri"/>
              </a:rPr>
              <a:t>κατάρτισης</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Σχέδιο Π</a:t>
            </a:r>
            <a:r>
              <a:rPr lang="en-US" sz="3200" dirty="0"/>
              <a:t>&amp;</a:t>
            </a:r>
            <a:r>
              <a:rPr lang="el-GR" sz="3200" dirty="0"/>
              <a:t>Α</a:t>
            </a:r>
            <a:r>
              <a:rPr lang="en-US" sz="3200" dirty="0"/>
              <a:t> –</a:t>
            </a:r>
            <a:r>
              <a:rPr lang="el-GR" sz="3200" dirty="0"/>
              <a:t> βήμα</a:t>
            </a:r>
            <a:r>
              <a:rPr lang="en-US" sz="3200" dirty="0"/>
              <a:t> 3</a:t>
            </a:r>
          </a:p>
        </p:txBody>
      </p:sp>
      <p:sp>
        <p:nvSpPr>
          <p:cNvPr id="116" name="Google Shape;116;p25"/>
          <p:cNvSpPr txBox="1">
            <a:spLocks noGrp="1"/>
          </p:cNvSpPr>
          <p:nvPr>
            <p:ph type="body" idx="1"/>
          </p:nvPr>
        </p:nvSpPr>
        <p:spPr>
          <a:xfrm>
            <a:off x="526595" y="1119868"/>
            <a:ext cx="10612939" cy="3909332"/>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l-GR" sz="2400" b="1" dirty="0">
                <a:solidFill>
                  <a:schemeClr val="accent1"/>
                </a:solidFill>
                <a:latin typeface="Open Sans Light"/>
                <a:ea typeface="Open Sans Light"/>
                <a:cs typeface="Open Sans Light"/>
                <a:sym typeface="Open Sans Light"/>
              </a:rPr>
              <a:t>Ορισμός μεθόδων συλλογής δεδομένων και χρονοδιαγράμματος</a:t>
            </a:r>
            <a:endParaRPr sz="2400" b="1" dirty="0">
              <a:solidFill>
                <a:schemeClr val="accent1"/>
              </a:solidFill>
              <a:latin typeface="Open Sans Light"/>
              <a:ea typeface="Open Sans Light"/>
              <a:cs typeface="Open Sans Light"/>
              <a:sym typeface="Open Sans Light"/>
            </a:endParaRPr>
          </a:p>
          <a:p>
            <a:pPr marL="361950" lvl="0" indent="0" algn="l" rtl="0">
              <a:lnSpc>
                <a:spcPct val="107000"/>
              </a:lnSpc>
              <a:spcBef>
                <a:spcPts val="1800"/>
              </a:spcBef>
              <a:spcAft>
                <a:spcPts val="0"/>
              </a:spcAft>
              <a:buSzPts val="1800"/>
              <a:buNone/>
            </a:pPr>
            <a:r>
              <a:rPr lang="el-GR" sz="2000" dirty="0">
                <a:solidFill>
                  <a:srgbClr val="151617"/>
                </a:solidFill>
                <a:latin typeface="Open Sans Light"/>
                <a:ea typeface="Open Sans Light"/>
                <a:cs typeface="Open Sans Light"/>
                <a:sym typeface="Open Sans Light"/>
              </a:rPr>
              <a:t>Αφού δημιουργήσετε τους δείκτες παρακολούθησης, είναι καιρός να αποφασίσετε </a:t>
            </a:r>
            <a:r>
              <a:rPr lang="el-GR" sz="2000" dirty="0">
                <a:solidFill>
                  <a:srgbClr val="151617"/>
                </a:solidFill>
              </a:rPr>
              <a:t>:</a:t>
            </a:r>
            <a:endParaRPr dirty="0"/>
          </a:p>
          <a:p>
            <a:pPr marL="704850" lvl="0" indent="-342900" algn="l" rtl="0">
              <a:lnSpc>
                <a:spcPct val="107000"/>
              </a:lnSpc>
              <a:spcBef>
                <a:spcPts val="1800"/>
              </a:spcBef>
              <a:spcAft>
                <a:spcPts val="0"/>
              </a:spcAft>
              <a:buSzPts val="1800"/>
              <a:buFont typeface="Arial"/>
              <a:buChar char="•"/>
            </a:pPr>
            <a:r>
              <a:rPr lang="el-GR" sz="2000" i="1" dirty="0">
                <a:solidFill>
                  <a:srgbClr val="151617"/>
                </a:solidFill>
                <a:latin typeface="Open Sans Light"/>
                <a:ea typeface="Open Sans Light"/>
                <a:cs typeface="Open Sans Light"/>
                <a:sym typeface="Open Sans Light"/>
              </a:rPr>
              <a:t>τις μεθόδους</a:t>
            </a:r>
            <a:r>
              <a:rPr lang="en-US" sz="2000" dirty="0">
                <a:solidFill>
                  <a:srgbClr val="151617"/>
                </a:solidFill>
                <a:latin typeface="Open Sans Light"/>
                <a:ea typeface="Open Sans Light"/>
                <a:cs typeface="Open Sans Light"/>
                <a:sym typeface="Open Sans Light"/>
              </a:rPr>
              <a:t> </a:t>
            </a:r>
            <a:r>
              <a:rPr lang="el-GR" sz="2000" dirty="0">
                <a:solidFill>
                  <a:srgbClr val="151617"/>
                </a:solidFill>
                <a:latin typeface="Open Sans Light"/>
                <a:ea typeface="Open Sans Light"/>
                <a:cs typeface="Open Sans Light"/>
                <a:sym typeface="Open Sans Light"/>
              </a:rPr>
              <a:t>συλλογής δεδομένων, και</a:t>
            </a:r>
            <a:endParaRPr dirty="0"/>
          </a:p>
          <a:p>
            <a:pPr marL="704850" lvl="0" indent="-342900" algn="l" rtl="0">
              <a:lnSpc>
                <a:spcPct val="107000"/>
              </a:lnSpc>
              <a:spcBef>
                <a:spcPts val="1800"/>
              </a:spcBef>
              <a:spcAft>
                <a:spcPts val="0"/>
              </a:spcAft>
              <a:buSzPts val="1800"/>
              <a:buFont typeface="Arial"/>
              <a:buChar char="•"/>
            </a:pPr>
            <a:r>
              <a:rPr lang="el-GR" sz="2000" i="1" dirty="0">
                <a:solidFill>
                  <a:srgbClr val="151617"/>
                </a:solidFill>
              </a:rPr>
              <a:t>π</a:t>
            </a:r>
            <a:r>
              <a:rPr lang="el-GR" sz="2000" i="1" dirty="0">
                <a:solidFill>
                  <a:srgbClr val="151617"/>
                </a:solidFill>
                <a:latin typeface="Open Sans Light"/>
                <a:ea typeface="Open Sans Light"/>
                <a:cs typeface="Open Sans Light"/>
                <a:sym typeface="Open Sans Light"/>
              </a:rPr>
              <a:t>όσο συχνά </a:t>
            </a:r>
            <a:r>
              <a:rPr lang="el-GR" sz="2000" dirty="0">
                <a:solidFill>
                  <a:srgbClr val="151617"/>
                </a:solidFill>
                <a:latin typeface="Open Sans Light"/>
                <a:ea typeface="Open Sans Light"/>
                <a:cs typeface="Open Sans Light"/>
                <a:sym typeface="Open Sans Light"/>
              </a:rPr>
              <a:t>τα</a:t>
            </a:r>
            <a:r>
              <a:rPr lang="el-GR" sz="2000" i="1" dirty="0">
                <a:solidFill>
                  <a:srgbClr val="151617"/>
                </a:solidFill>
                <a:latin typeface="Open Sans Light"/>
                <a:ea typeface="Open Sans Light"/>
                <a:cs typeface="Open Sans Light"/>
                <a:sym typeface="Open Sans Light"/>
              </a:rPr>
              <a:t> </a:t>
            </a:r>
            <a:r>
              <a:rPr lang="el-GR" sz="2000" dirty="0">
                <a:solidFill>
                  <a:srgbClr val="151617"/>
                </a:solidFill>
                <a:latin typeface="Open Sans Light"/>
                <a:ea typeface="Open Sans Light"/>
                <a:cs typeface="Open Sans Light"/>
                <a:sym typeface="Open Sans Light"/>
              </a:rPr>
              <a:t>διάφορα δεδομένα θα καταγραφούν για την παρακολούθηση των δεικτών</a:t>
            </a:r>
            <a:r>
              <a:rPr lang="en-US" sz="2000" dirty="0">
                <a:solidFill>
                  <a:srgbClr val="151617"/>
                </a:solidFill>
                <a:latin typeface="Open Sans Light"/>
                <a:ea typeface="Open Sans Light"/>
                <a:cs typeface="Open Sans Light"/>
                <a:sym typeface="Open Sans Light"/>
              </a:rPr>
              <a:t>.</a:t>
            </a:r>
            <a:endParaRPr dirty="0"/>
          </a:p>
          <a:p>
            <a:pPr marL="361950" lvl="0" indent="0" algn="l" rtl="0">
              <a:lnSpc>
                <a:spcPct val="107000"/>
              </a:lnSpc>
              <a:spcBef>
                <a:spcPts val="1800"/>
              </a:spcBef>
              <a:spcAft>
                <a:spcPts val="800"/>
              </a:spcAft>
              <a:buSzPts val="1800"/>
              <a:buNone/>
            </a:pPr>
            <a:r>
              <a:rPr lang="el-GR" sz="2000" dirty="0">
                <a:solidFill>
                  <a:srgbClr val="151617"/>
                </a:solidFill>
                <a:latin typeface="Open Sans Light"/>
                <a:ea typeface="Open Sans Light"/>
                <a:cs typeface="Open Sans Light"/>
                <a:sym typeface="Open Sans Light"/>
              </a:rPr>
              <a:t>Αυτές οι μέθοδοι θα έχουν σημαντικές συνέπειες για το ποιες μέθοδοί συλλογής δεδομένων θα χρησιμοποιηθούν και πώς θα αναφερθούν τα αποτελέσματα</a:t>
            </a:r>
            <a:r>
              <a:rPr lang="en-US" sz="2000" dirty="0">
                <a:solidFill>
                  <a:srgbClr val="151617"/>
                </a:solidFill>
                <a:latin typeface="Open Sans Light"/>
                <a:ea typeface="Open Sans Light"/>
                <a:cs typeface="Open Sans Light"/>
                <a:sym typeface="Open Sans Light"/>
              </a:rPr>
              <a:t>. </a:t>
            </a:r>
            <a:endParaRPr sz="3200" dirty="0">
              <a:solidFill>
                <a:srgbClr val="151617"/>
              </a:solidFill>
              <a:latin typeface="Open Sans Light"/>
              <a:ea typeface="Open Sans Light"/>
              <a:cs typeface="Open Sans Light"/>
              <a:sym typeface="Open Sans Light"/>
            </a:endParaRPr>
          </a:p>
        </p:txBody>
      </p:sp>
      <p:sp>
        <p:nvSpPr>
          <p:cNvPr id="117" name="Google Shape;117;p25"/>
          <p:cNvSpPr/>
          <p:nvPr/>
        </p:nvSpPr>
        <p:spPr>
          <a:xfrm>
            <a:off x="5617029" y="5137967"/>
            <a:ext cx="5868237" cy="1327978"/>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lvl="0"/>
            <a:endParaRPr lang="el-GR" sz="1800" b="1" dirty="0">
              <a:solidFill>
                <a:schemeClr val="lt1"/>
              </a:solidFill>
              <a:latin typeface="Open Sans"/>
              <a:ea typeface="Open Sans"/>
              <a:cs typeface="Open Sans"/>
              <a:sym typeface="Open Sans"/>
            </a:endParaRPr>
          </a:p>
          <a:p>
            <a:pPr lvl="0"/>
            <a:r>
              <a:rPr lang="el-GR" sz="1800" b="1" dirty="0">
                <a:solidFill>
                  <a:schemeClr val="lt1"/>
                </a:solidFill>
                <a:latin typeface="Open Sans"/>
                <a:ea typeface="Open Sans"/>
                <a:cs typeface="Open Sans"/>
                <a:sym typeface="Open Sans"/>
              </a:rPr>
              <a:t>Γνωρίζετε κάποιες μεθόδους; </a:t>
            </a:r>
          </a:p>
          <a:p>
            <a:pPr lvl="0"/>
            <a:r>
              <a:rPr lang="el-GR" sz="1800" b="1" dirty="0">
                <a:solidFill>
                  <a:schemeClr val="lt1"/>
                </a:solidFill>
                <a:latin typeface="Open Sans"/>
                <a:ea typeface="Open Sans"/>
                <a:cs typeface="Open Sans"/>
                <a:sym typeface="Open Sans"/>
              </a:rPr>
              <a:t>Μπορείτε να μοιραστείτε την εμπειρία σας</a:t>
            </a:r>
            <a:r>
              <a:rPr lang="en-US" sz="1800" b="1" i="0" u="none" strike="noStrike" cap="none" dirty="0">
                <a:solidFill>
                  <a:schemeClr val="lt1"/>
                </a:solidFill>
                <a:latin typeface="Open Sans"/>
                <a:ea typeface="Open Sans"/>
                <a:cs typeface="Open Sans"/>
                <a:sym typeface="Open Sans"/>
              </a:rPr>
              <a:t>?</a:t>
            </a:r>
            <a:endParaRPr dirty="0"/>
          </a:p>
          <a:p>
            <a:pPr marL="0" marR="0" lvl="0" indent="0" algn="l" rtl="0">
              <a:lnSpc>
                <a:spcPct val="100000"/>
              </a:lnSpc>
              <a:spcBef>
                <a:spcPts val="0"/>
              </a:spcBef>
              <a:spcAft>
                <a:spcPts val="0"/>
              </a:spcAft>
              <a:buNone/>
            </a:pPr>
            <a:endParaRPr sz="1800" b="1" i="0" u="none" strike="noStrike" cap="none" dirty="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Σχέδιο Π</a:t>
            </a:r>
            <a:r>
              <a:rPr lang="en-US" sz="3200" dirty="0"/>
              <a:t>&amp;</a:t>
            </a:r>
            <a:r>
              <a:rPr lang="el-GR" sz="3200" dirty="0"/>
              <a:t>Α</a:t>
            </a:r>
            <a:r>
              <a:rPr lang="en-US" sz="3200" dirty="0"/>
              <a:t> –</a:t>
            </a:r>
            <a:r>
              <a:rPr lang="el-GR" sz="3200" dirty="0"/>
              <a:t> βήμα</a:t>
            </a:r>
            <a:r>
              <a:rPr lang="en-US" sz="3200" dirty="0"/>
              <a:t> 4</a:t>
            </a:r>
            <a:endParaRPr sz="3200" dirty="0"/>
          </a:p>
        </p:txBody>
      </p:sp>
      <p:sp>
        <p:nvSpPr>
          <p:cNvPr id="123" name="Google Shape;123;p26"/>
          <p:cNvSpPr txBox="1">
            <a:spLocks noGrp="1"/>
          </p:cNvSpPr>
          <p:nvPr>
            <p:ph type="body" idx="1"/>
          </p:nvPr>
        </p:nvSpPr>
        <p:spPr>
          <a:xfrm>
            <a:off x="481713" y="1488515"/>
            <a:ext cx="11228574" cy="2088698"/>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l-GR" sz="2400" b="1" dirty="0">
                <a:solidFill>
                  <a:schemeClr val="accent1"/>
                </a:solidFill>
                <a:latin typeface="Open Sans Light"/>
                <a:ea typeface="Open Sans Light"/>
                <a:cs typeface="Open Sans Light"/>
                <a:sym typeface="Open Sans Light"/>
              </a:rPr>
              <a:t>Προσδιορισμός των ρόλων και των ευθυνών της </a:t>
            </a:r>
            <a:r>
              <a:rPr lang="el-GR" sz="2400" b="1" dirty="0">
                <a:solidFill>
                  <a:schemeClr val="accent1"/>
                </a:solidFill>
              </a:rPr>
              <a:t>Π</a:t>
            </a:r>
            <a:r>
              <a:rPr lang="el-GR" sz="2400" b="1" dirty="0">
                <a:solidFill>
                  <a:schemeClr val="accent1"/>
                </a:solidFill>
                <a:latin typeface="Open Sans Light"/>
                <a:ea typeface="Open Sans Light"/>
                <a:cs typeface="Open Sans Light"/>
                <a:sym typeface="Open Sans Light"/>
              </a:rPr>
              <a:t>&amp;</a:t>
            </a:r>
            <a:r>
              <a:rPr lang="el-GR" sz="2400" b="1" dirty="0">
                <a:solidFill>
                  <a:schemeClr val="accent1"/>
                </a:solidFill>
              </a:rPr>
              <a:t>Α</a:t>
            </a:r>
            <a:endParaRPr lang="el-GR" sz="2400" b="1" dirty="0">
              <a:solidFill>
                <a:schemeClr val="accent1"/>
              </a:solidFill>
              <a:latin typeface="Open Sans Light"/>
              <a:ea typeface="Open Sans Light"/>
              <a:cs typeface="Open Sans Light"/>
              <a:sym typeface="Open Sans Light"/>
            </a:endParaRPr>
          </a:p>
          <a:p>
            <a:pPr marL="0" lvl="0" indent="0" algn="ctr" rtl="0">
              <a:lnSpc>
                <a:spcPct val="107000"/>
              </a:lnSpc>
              <a:spcBef>
                <a:spcPts val="1000"/>
              </a:spcBef>
              <a:spcAft>
                <a:spcPts val="0"/>
              </a:spcAft>
              <a:buClr>
                <a:srgbClr val="93D4CC"/>
              </a:buClr>
              <a:buSzPts val="1800"/>
              <a:buNone/>
            </a:pPr>
            <a:endParaRPr sz="2400" b="1" dirty="0">
              <a:solidFill>
                <a:schemeClr val="accent1"/>
              </a:solidFill>
              <a:latin typeface="Open Sans Light"/>
              <a:ea typeface="Open Sans Light"/>
              <a:cs typeface="Open Sans Light"/>
              <a:sym typeface="Open Sans Light"/>
            </a:endParaRPr>
          </a:p>
          <a:p>
            <a:pPr marL="361950" lvl="0" indent="0" algn="just" rtl="0">
              <a:lnSpc>
                <a:spcPct val="107000"/>
              </a:lnSpc>
              <a:spcBef>
                <a:spcPts val="1000"/>
              </a:spcBef>
              <a:spcAft>
                <a:spcPts val="800"/>
              </a:spcAft>
              <a:buSzPts val="1800"/>
              <a:buNone/>
            </a:pPr>
            <a:r>
              <a:rPr lang="el-GR" sz="2000" dirty="0">
                <a:solidFill>
                  <a:srgbClr val="636A6F"/>
                </a:solidFill>
                <a:latin typeface="Open Sans Light"/>
                <a:ea typeface="Open Sans Light"/>
                <a:cs typeface="Open Sans Light"/>
                <a:sym typeface="Open Sans Light"/>
              </a:rPr>
              <a:t>Είναι σημαντικό να αποφασίσετε ποιος είναι υπεύθυνος για τη συλλογή των δεδομένων για κάθε δείκτη. Όλοι θα πρέπει να συνεργαστούν για να συλλέξουν τα δεδομένα με ακρίβεια και έγκαιρα</a:t>
            </a:r>
            <a:r>
              <a:rPr lang="en-US" sz="2000" dirty="0">
                <a:solidFill>
                  <a:srgbClr val="636A6F"/>
                </a:solidFill>
                <a:latin typeface="Open Sans Light"/>
                <a:ea typeface="Open Sans Light"/>
                <a:cs typeface="Open Sans Light"/>
                <a:sym typeface="Open Sans Light"/>
              </a:rPr>
              <a:t>. </a:t>
            </a:r>
            <a:endParaRPr sz="3200" dirty="0">
              <a:solidFill>
                <a:srgbClr val="151617"/>
              </a:solidFill>
              <a:latin typeface="Open Sans Light"/>
              <a:ea typeface="Open Sans Light"/>
              <a:cs typeface="Open Sans Light"/>
              <a:sym typeface="Open Sans Light"/>
            </a:endParaRPr>
          </a:p>
        </p:txBody>
      </p:sp>
      <p:sp>
        <p:nvSpPr>
          <p:cNvPr id="124" name="Google Shape;124;p26"/>
          <p:cNvSpPr/>
          <p:nvPr/>
        </p:nvSpPr>
        <p:spPr>
          <a:xfrm>
            <a:off x="5196689" y="4664586"/>
            <a:ext cx="5948127" cy="1804705"/>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lvl="0"/>
            <a:r>
              <a:rPr lang="el-GR" sz="2000" b="1" dirty="0">
                <a:solidFill>
                  <a:schemeClr val="dk1"/>
                </a:solidFill>
                <a:latin typeface="Open Sans"/>
                <a:ea typeface="Open Sans"/>
                <a:cs typeface="Open Sans"/>
                <a:sym typeface="Open Sans"/>
              </a:rPr>
              <a:t>Ας συζητήσουμε για την εμπειρία σας μέχρι τώρα. </a:t>
            </a:r>
          </a:p>
          <a:p>
            <a:pPr lvl="0"/>
            <a:r>
              <a:rPr lang="el-GR" sz="2000" b="1" dirty="0">
                <a:solidFill>
                  <a:schemeClr val="dk1"/>
                </a:solidFill>
                <a:latin typeface="Open Sans"/>
                <a:ea typeface="Open Sans"/>
                <a:cs typeface="Open Sans"/>
                <a:sym typeface="Open Sans"/>
              </a:rPr>
              <a:t>Ποιος ήταν ο ρόλος σας; </a:t>
            </a:r>
          </a:p>
          <a:p>
            <a:pPr lvl="0"/>
            <a:r>
              <a:rPr lang="el-GR" sz="2000" b="1" dirty="0">
                <a:solidFill>
                  <a:schemeClr val="dk1"/>
                </a:solidFill>
                <a:latin typeface="Open Sans"/>
                <a:ea typeface="Open Sans"/>
                <a:cs typeface="Open Sans"/>
                <a:sym typeface="Open Sans"/>
              </a:rPr>
              <a:t>Καταφέρατε ή αποτύχατε; </a:t>
            </a:r>
          </a:p>
          <a:p>
            <a:pPr lvl="0"/>
            <a:r>
              <a:rPr lang="el-GR" sz="2000" b="1" dirty="0">
                <a:solidFill>
                  <a:schemeClr val="dk1"/>
                </a:solidFill>
                <a:latin typeface="Open Sans"/>
                <a:ea typeface="Open Sans"/>
                <a:cs typeface="Open Sans"/>
                <a:sym typeface="Open Sans"/>
              </a:rPr>
              <a:t>Τι λειτούργησε;</a:t>
            </a:r>
            <a:endParaRPr sz="2000" b="1" i="0" u="none" strike="noStrike" cap="none" dirty="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500"/>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7" descr="Person Writing On Notebook"/>
          <p:cNvPicPr preferRelativeResize="0"/>
          <p:nvPr/>
        </p:nvPicPr>
        <p:blipFill rotWithShape="1">
          <a:blip r:embed="rId3">
            <a:alphaModFix/>
          </a:blip>
          <a:srcRect/>
          <a:stretch/>
        </p:blipFill>
        <p:spPr>
          <a:xfrm>
            <a:off x="7552494" y="3383341"/>
            <a:ext cx="4559140" cy="3018151"/>
          </a:xfrm>
          <a:prstGeom prst="rect">
            <a:avLst/>
          </a:prstGeom>
          <a:noFill/>
          <a:ln>
            <a:noFill/>
          </a:ln>
        </p:spPr>
      </p:pic>
      <p:sp>
        <p:nvSpPr>
          <p:cNvPr id="130" name="Google Shape;130;p2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Σχέδιο Π</a:t>
            </a:r>
            <a:r>
              <a:rPr lang="en-US" sz="3200" dirty="0"/>
              <a:t>&amp;</a:t>
            </a:r>
            <a:r>
              <a:rPr lang="el-GR" sz="3200" dirty="0"/>
              <a:t>Α</a:t>
            </a:r>
            <a:r>
              <a:rPr lang="en-US" sz="3200" dirty="0"/>
              <a:t> –</a:t>
            </a:r>
            <a:r>
              <a:rPr lang="el-GR" sz="3200" dirty="0"/>
              <a:t> βήμα</a:t>
            </a:r>
            <a:r>
              <a:rPr lang="en-US" sz="3200" dirty="0"/>
              <a:t> 5</a:t>
            </a:r>
            <a:endParaRPr sz="3200" dirty="0"/>
          </a:p>
        </p:txBody>
      </p:sp>
      <p:sp>
        <p:nvSpPr>
          <p:cNvPr id="131" name="Google Shape;131;p27"/>
          <p:cNvSpPr txBox="1">
            <a:spLocks noGrp="1"/>
          </p:cNvSpPr>
          <p:nvPr>
            <p:ph type="body" idx="1"/>
          </p:nvPr>
        </p:nvSpPr>
        <p:spPr>
          <a:xfrm>
            <a:off x="450396" y="1434194"/>
            <a:ext cx="6586050" cy="3519644"/>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l-GR" sz="2400" b="1" dirty="0">
                <a:solidFill>
                  <a:schemeClr val="accent1"/>
                </a:solidFill>
                <a:latin typeface="Open Sans Light"/>
                <a:ea typeface="Open Sans Light"/>
                <a:cs typeface="Open Sans Light"/>
                <a:sym typeface="Open Sans Light"/>
              </a:rPr>
              <a:t>Δημιουργήστε ένα σχέδιο ανάλυσης και πρότυπα αναφοράς</a:t>
            </a:r>
          </a:p>
          <a:p>
            <a:pPr marL="0" lvl="0" indent="0" algn="ctr" rtl="0">
              <a:lnSpc>
                <a:spcPct val="107000"/>
              </a:lnSpc>
              <a:spcBef>
                <a:spcPts val="1000"/>
              </a:spcBef>
              <a:spcAft>
                <a:spcPts val="0"/>
              </a:spcAft>
              <a:buClr>
                <a:srgbClr val="93D4CC"/>
              </a:buClr>
              <a:buSzPts val="1800"/>
              <a:buNone/>
            </a:pPr>
            <a:r>
              <a:rPr lang="el-GR" sz="2000" dirty="0">
                <a:solidFill>
                  <a:srgbClr val="636A6F"/>
                </a:solidFill>
                <a:latin typeface="Open Sans Light"/>
                <a:ea typeface="Open Sans Light"/>
                <a:cs typeface="Open Sans Light"/>
                <a:sym typeface="Open Sans Light"/>
              </a:rPr>
              <a:t>Μόλις συλλεχθούν όλα τα δεδομένα, κάποιος θα πρέπει να τα συγκεντρώσει και να τα αναλύσει για να συμπληρώσει έναν πίνακα αποτελεσμάτων για εσωτερική αναθεώρηση και εξωτερική αναφορά.</a:t>
            </a:r>
          </a:p>
          <a:p>
            <a:pPr marL="0" lvl="0" indent="0" algn="ctr" rtl="0">
              <a:lnSpc>
                <a:spcPct val="107000"/>
              </a:lnSpc>
              <a:spcBef>
                <a:spcPts val="1000"/>
              </a:spcBef>
              <a:spcAft>
                <a:spcPts val="0"/>
              </a:spcAft>
              <a:buClr>
                <a:srgbClr val="93D4CC"/>
              </a:buClr>
              <a:buSzPts val="1800"/>
              <a:buNone/>
            </a:pPr>
            <a:endParaRPr lang="el-GR" sz="2000" dirty="0">
              <a:solidFill>
                <a:srgbClr val="636A6F"/>
              </a:solidFill>
            </a:endParaRPr>
          </a:p>
          <a:p>
            <a:pPr marL="0" lvl="0" indent="0" algn="ctr" rtl="0">
              <a:lnSpc>
                <a:spcPct val="107000"/>
              </a:lnSpc>
              <a:spcBef>
                <a:spcPts val="1000"/>
              </a:spcBef>
              <a:spcAft>
                <a:spcPts val="0"/>
              </a:spcAft>
              <a:buClr>
                <a:srgbClr val="93D4CC"/>
              </a:buClr>
              <a:buSzPts val="1800"/>
              <a:buNone/>
            </a:pPr>
            <a:r>
              <a:rPr lang="el-GR" sz="2000" dirty="0">
                <a:solidFill>
                  <a:srgbClr val="636A6F"/>
                </a:solidFill>
                <a:latin typeface="Open Sans Light"/>
                <a:ea typeface="Open Sans Light"/>
                <a:cs typeface="Open Sans Light"/>
                <a:sym typeface="Open Sans Light"/>
              </a:rPr>
              <a:t>Το πρότυπο θα μπορούσε να είναι ένας κενός πίνακας για αναφορά με δείκτες, δεδομένα και τη χρονική περίοδο στην οποία αναφέρεστε</a:t>
            </a:r>
            <a:r>
              <a:rPr lang="en-US" sz="2000" dirty="0">
                <a:solidFill>
                  <a:srgbClr val="636A6F"/>
                </a:solidFill>
                <a:latin typeface="Open Sans Light"/>
                <a:ea typeface="Open Sans Light"/>
                <a:cs typeface="Open Sans Light"/>
                <a:sym typeface="Open Sans Light"/>
              </a:rPr>
              <a:t>.</a:t>
            </a:r>
            <a:endParaRPr sz="2000" dirty="0">
              <a:solidFill>
                <a:srgbClr val="636A6F"/>
              </a:solidFill>
              <a:latin typeface="Open Sans Light"/>
              <a:ea typeface="Open Sans Light"/>
              <a:cs typeface="Open Sans Light"/>
              <a:sym typeface="Open Sans Light"/>
            </a:endParaRPr>
          </a:p>
          <a:p>
            <a:pPr marL="266700" lvl="0" indent="0" algn="just" rtl="0">
              <a:lnSpc>
                <a:spcPct val="107000"/>
              </a:lnSpc>
              <a:spcBef>
                <a:spcPts val="1800"/>
              </a:spcBef>
              <a:spcAft>
                <a:spcPts val="800"/>
              </a:spcAft>
              <a:buSzPts val="1800"/>
              <a:buNone/>
            </a:pPr>
            <a:endParaRPr sz="3200" dirty="0">
              <a:solidFill>
                <a:srgbClr val="151617"/>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Σχέδιο Π</a:t>
            </a:r>
            <a:r>
              <a:rPr lang="en-US" sz="3200" dirty="0"/>
              <a:t>&amp;</a:t>
            </a:r>
            <a:r>
              <a:rPr lang="el-GR" sz="3200" dirty="0"/>
              <a:t>Α</a:t>
            </a:r>
            <a:r>
              <a:rPr lang="en-US" sz="3200" dirty="0"/>
              <a:t> –</a:t>
            </a:r>
            <a:r>
              <a:rPr lang="el-GR" sz="3200" dirty="0"/>
              <a:t> βήμα</a:t>
            </a:r>
            <a:r>
              <a:rPr lang="en-US" sz="3200" dirty="0"/>
              <a:t> 6</a:t>
            </a:r>
            <a:endParaRPr sz="3200" dirty="0"/>
          </a:p>
        </p:txBody>
      </p:sp>
      <p:sp>
        <p:nvSpPr>
          <p:cNvPr id="137" name="Google Shape;137;p28"/>
          <p:cNvSpPr txBox="1">
            <a:spLocks noGrp="1"/>
          </p:cNvSpPr>
          <p:nvPr>
            <p:ph type="body" idx="1"/>
          </p:nvPr>
        </p:nvSpPr>
        <p:spPr>
          <a:xfrm>
            <a:off x="323647" y="1245496"/>
            <a:ext cx="5081271" cy="2322994"/>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l-GR" sz="2400" b="1" dirty="0">
                <a:solidFill>
                  <a:schemeClr val="accent1"/>
                </a:solidFill>
                <a:latin typeface="Open Sans Light"/>
                <a:ea typeface="Open Sans Light"/>
                <a:cs typeface="Open Sans Light"/>
                <a:sym typeface="Open Sans Light"/>
              </a:rPr>
              <a:t>Σχέδιο διάδοσης</a:t>
            </a:r>
          </a:p>
          <a:p>
            <a:pPr marL="0" lvl="0" indent="0" algn="ctr" rtl="0">
              <a:lnSpc>
                <a:spcPct val="107000"/>
              </a:lnSpc>
              <a:spcBef>
                <a:spcPts val="1000"/>
              </a:spcBef>
              <a:spcAft>
                <a:spcPts val="0"/>
              </a:spcAft>
              <a:buClr>
                <a:srgbClr val="93D4CC"/>
              </a:buClr>
              <a:buSzPts val="1800"/>
              <a:buNone/>
            </a:pPr>
            <a:r>
              <a:rPr lang="el-GR" sz="1800" dirty="0">
                <a:solidFill>
                  <a:srgbClr val="636A6F"/>
                </a:solidFill>
                <a:latin typeface="Open Sans Light"/>
                <a:ea typeface="Open Sans Light"/>
                <a:cs typeface="Open Sans Light"/>
                <a:sym typeface="Open Sans Light"/>
              </a:rPr>
              <a:t>Το τελευταίο στοιχείο του σχεδίου Π&amp;Α περιγράφει πώς και σε ποιον θα διαδοθούν τα δεδομένα</a:t>
            </a:r>
            <a:r>
              <a:rPr lang="en-US" sz="1800" dirty="0">
                <a:solidFill>
                  <a:srgbClr val="636A6F"/>
                </a:solidFill>
                <a:latin typeface="Open Sans Light"/>
                <a:ea typeface="Open Sans Light"/>
                <a:cs typeface="Open Sans Light"/>
                <a:sym typeface="Open Sans Light"/>
              </a:rPr>
              <a:t>. </a:t>
            </a:r>
            <a:endParaRPr dirty="0"/>
          </a:p>
          <a:p>
            <a:pPr marL="361950" lvl="0" indent="0" algn="r" rtl="0">
              <a:lnSpc>
                <a:spcPct val="107000"/>
              </a:lnSpc>
              <a:spcBef>
                <a:spcPts val="1800"/>
              </a:spcBef>
              <a:spcAft>
                <a:spcPts val="0"/>
              </a:spcAft>
              <a:buSzPts val="1800"/>
              <a:buNone/>
            </a:pPr>
            <a:r>
              <a:rPr lang="el-GR" sz="2400" b="1" dirty="0">
                <a:solidFill>
                  <a:srgbClr val="636A6F"/>
                </a:solidFill>
                <a:latin typeface="Open Sans Light"/>
                <a:ea typeface="Open Sans Light"/>
                <a:cs typeface="Open Sans Light"/>
                <a:sym typeface="Open Sans Light"/>
              </a:rPr>
              <a:t>Σκεφτείτε τα παρακάτω</a:t>
            </a:r>
            <a:r>
              <a:rPr lang="en-US" sz="3200" b="1" dirty="0">
                <a:solidFill>
                  <a:srgbClr val="FF0000"/>
                </a:solidFill>
                <a:latin typeface="Open Sans Light"/>
                <a:ea typeface="Open Sans Light"/>
                <a:cs typeface="Open Sans Light"/>
                <a:sym typeface="Open Sans Light"/>
              </a:rPr>
              <a:t>☞</a:t>
            </a:r>
            <a:endParaRPr sz="3200" b="1" dirty="0">
              <a:solidFill>
                <a:srgbClr val="FF0000"/>
              </a:solidFill>
              <a:latin typeface="Open Sans Light"/>
              <a:ea typeface="Open Sans Light"/>
              <a:cs typeface="Open Sans Light"/>
              <a:sym typeface="Open Sans Light"/>
            </a:endParaRPr>
          </a:p>
          <a:p>
            <a:pPr marL="457200" lvl="0" indent="-228600" algn="just" rtl="0">
              <a:lnSpc>
                <a:spcPct val="107000"/>
              </a:lnSpc>
              <a:spcBef>
                <a:spcPts val="1800"/>
              </a:spcBef>
              <a:spcAft>
                <a:spcPts val="0"/>
              </a:spcAft>
              <a:buSzPts val="1800"/>
              <a:buNone/>
            </a:pPr>
            <a:endParaRPr sz="1800" b="1" dirty="0">
              <a:solidFill>
                <a:srgbClr val="636A6F"/>
              </a:solidFill>
              <a:latin typeface="Open Sans Light"/>
              <a:ea typeface="Open Sans Light"/>
              <a:cs typeface="Open Sans Light"/>
              <a:sym typeface="Open Sans Light"/>
            </a:endParaRPr>
          </a:p>
          <a:p>
            <a:pPr marL="266700" lvl="0" indent="0" algn="just" rtl="0">
              <a:lnSpc>
                <a:spcPct val="107000"/>
              </a:lnSpc>
              <a:spcBef>
                <a:spcPts val="1800"/>
              </a:spcBef>
              <a:spcAft>
                <a:spcPts val="800"/>
              </a:spcAft>
              <a:buSzPts val="1800"/>
              <a:buNone/>
            </a:pPr>
            <a:endParaRPr sz="3200" dirty="0">
              <a:solidFill>
                <a:srgbClr val="151617"/>
              </a:solidFill>
              <a:latin typeface="Open Sans Light"/>
              <a:ea typeface="Open Sans Light"/>
              <a:cs typeface="Open Sans Light"/>
              <a:sym typeface="Open Sans Light"/>
            </a:endParaRPr>
          </a:p>
        </p:txBody>
      </p:sp>
      <p:sp>
        <p:nvSpPr>
          <p:cNvPr id="138" name="Google Shape;138;p28"/>
          <p:cNvSpPr/>
          <p:nvPr/>
        </p:nvSpPr>
        <p:spPr>
          <a:xfrm>
            <a:off x="5531667" y="2733300"/>
            <a:ext cx="6147302" cy="1413676"/>
          </a:xfrm>
          <a:prstGeom prst="roundRect">
            <a:avLst>
              <a:gd name="adj" fmla="val 16667"/>
            </a:avLst>
          </a:prstGeom>
          <a:solidFill>
            <a:srgbClr val="D2EDEA"/>
          </a:solidFill>
          <a:ln>
            <a:noFill/>
          </a:ln>
        </p:spPr>
        <p:txBody>
          <a:bodyPr spcFirstLastPara="1" wrap="square" lIns="91425" tIns="45700" rIns="91425" bIns="45700" anchor="t" anchorCtr="0">
            <a:spAutoFit/>
          </a:bodyPr>
          <a:lstStyle/>
          <a:p>
            <a:pPr lvl="0">
              <a:lnSpc>
                <a:spcPct val="107000"/>
              </a:lnSpc>
            </a:pPr>
            <a:r>
              <a:rPr lang="el-GR" sz="1800" dirty="0">
                <a:solidFill>
                  <a:srgbClr val="636A6F"/>
                </a:solidFill>
                <a:latin typeface="Open Sans"/>
                <a:ea typeface="Open Sans"/>
                <a:cs typeface="Open Sans"/>
                <a:sym typeface="Open Sans"/>
              </a:rPr>
              <a:t>Πώς θα χρησιμοποιηθούν τα δεδομένα Π&amp;Α για την ενημέρωση του προσωπικού και των διευθυντών σχετικά με την επιτυχία και την πρόοδο του εκπαιδευτικού προγράμματος;</a:t>
            </a:r>
            <a:endParaRPr sz="1800" b="0" i="0" u="none" strike="noStrike" cap="none" dirty="0">
              <a:solidFill>
                <a:srgbClr val="636A6F"/>
              </a:solidFill>
              <a:latin typeface="Open Sans"/>
              <a:ea typeface="Open Sans"/>
              <a:cs typeface="Open Sans"/>
              <a:sym typeface="Open Sans"/>
            </a:endParaRPr>
          </a:p>
        </p:txBody>
      </p:sp>
      <p:sp>
        <p:nvSpPr>
          <p:cNvPr id="139" name="Google Shape;139;p28"/>
          <p:cNvSpPr/>
          <p:nvPr/>
        </p:nvSpPr>
        <p:spPr>
          <a:xfrm>
            <a:off x="5531667" y="4243779"/>
            <a:ext cx="6147302" cy="1085784"/>
          </a:xfrm>
          <a:prstGeom prst="roundRect">
            <a:avLst>
              <a:gd name="adj" fmla="val 16667"/>
            </a:avLst>
          </a:prstGeom>
          <a:solidFill>
            <a:srgbClr val="E7DCF0"/>
          </a:solidFill>
          <a:ln>
            <a:noFill/>
          </a:ln>
        </p:spPr>
        <p:txBody>
          <a:bodyPr spcFirstLastPara="1" wrap="square" lIns="91425" tIns="45700" rIns="91425" bIns="45700" anchor="t" anchorCtr="0">
            <a:spAutoFit/>
          </a:bodyPr>
          <a:lstStyle/>
          <a:p>
            <a:pPr lvl="0">
              <a:lnSpc>
                <a:spcPct val="107000"/>
              </a:lnSpc>
            </a:pPr>
            <a:r>
              <a:rPr lang="el-GR" sz="1800" dirty="0">
                <a:solidFill>
                  <a:srgbClr val="636A6F"/>
                </a:solidFill>
                <a:latin typeface="Open Sans"/>
                <a:ea typeface="Open Sans"/>
                <a:cs typeface="Open Sans"/>
                <a:sym typeface="Open Sans"/>
              </a:rPr>
              <a:t>Πώς θα χρησιμοποιηθούν για να βοηθηθεί το προσωπικό να κάνει τροποποιήσεις και διορθώσεις στα μαθήματα, όπως απαιτείται;</a:t>
            </a:r>
            <a:endParaRPr sz="1800" b="0" i="0" u="none" strike="noStrike" cap="none" dirty="0">
              <a:solidFill>
                <a:srgbClr val="636A6F"/>
              </a:solidFill>
              <a:latin typeface="Open Sans"/>
              <a:ea typeface="Open Sans"/>
              <a:cs typeface="Open Sans"/>
              <a:sym typeface="Open Sans"/>
            </a:endParaRPr>
          </a:p>
        </p:txBody>
      </p:sp>
      <p:sp>
        <p:nvSpPr>
          <p:cNvPr id="140" name="Google Shape;140;p28"/>
          <p:cNvSpPr/>
          <p:nvPr/>
        </p:nvSpPr>
        <p:spPr>
          <a:xfrm>
            <a:off x="5595041" y="5477230"/>
            <a:ext cx="6147302" cy="1021512"/>
          </a:xfrm>
          <a:prstGeom prst="roundRect">
            <a:avLst>
              <a:gd name="adj" fmla="val 16667"/>
            </a:avLst>
          </a:prstGeom>
          <a:solidFill>
            <a:srgbClr val="D7DACA"/>
          </a:solidFill>
          <a:ln>
            <a:noFill/>
          </a:ln>
        </p:spPr>
        <p:txBody>
          <a:bodyPr spcFirstLastPara="1" wrap="square" lIns="91425" tIns="45700" rIns="91425" bIns="45700" anchor="t" anchorCtr="0">
            <a:spAutoFit/>
          </a:bodyPr>
          <a:lstStyle/>
          <a:p>
            <a:pPr lvl="0"/>
            <a:r>
              <a:rPr lang="el-GR" sz="1800" dirty="0">
                <a:solidFill>
                  <a:srgbClr val="636A6F"/>
                </a:solidFill>
                <a:latin typeface="Open Sans"/>
                <a:ea typeface="Open Sans"/>
                <a:cs typeface="Open Sans"/>
                <a:sym typeface="Open Sans"/>
              </a:rPr>
              <a:t>Πώς θα χρησιμοποιηθούν τα δεδομένα για να προχωρήσει ο τομέας και για να γίνουν οι πρακτικές του προγράμματος πιο αποτελεσματικές;</a:t>
            </a:r>
            <a:endParaRPr sz="1800" b="0" i="0" u="none" strike="noStrike" cap="none" dirty="0">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p:tgtEl>
                                          <p:spTgt spid="13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additive="base">
                                        <p:cTn id="12" dur="500"/>
                                        <p:tgtEl>
                                          <p:spTgt spid="13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additive="base">
                                        <p:cTn id="17" dur="500"/>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Αξιολόγηση</a:t>
            </a:r>
            <a:r>
              <a:rPr lang="en-US" sz="3200" dirty="0"/>
              <a:t> – 4 </a:t>
            </a:r>
            <a:r>
              <a:rPr lang="el-GR" sz="3200" dirty="0"/>
              <a:t>βασικοί τύπου</a:t>
            </a:r>
            <a:endParaRPr dirty="0"/>
          </a:p>
        </p:txBody>
      </p:sp>
      <p:sp>
        <p:nvSpPr>
          <p:cNvPr id="146" name="Google Shape;146;p29"/>
          <p:cNvSpPr txBox="1">
            <a:spLocks noGrp="1"/>
          </p:cNvSpPr>
          <p:nvPr>
            <p:ph type="body" idx="1"/>
          </p:nvPr>
        </p:nvSpPr>
        <p:spPr>
          <a:xfrm>
            <a:off x="5817996" y="5556739"/>
            <a:ext cx="5526593" cy="944545"/>
          </a:xfrm>
          <a:prstGeom prst="rect">
            <a:avLst/>
          </a:prstGeom>
          <a:noFill/>
          <a:ln w="9525" cap="flat" cmpd="sng">
            <a:solidFill>
              <a:srgbClr val="EC4110"/>
            </a:solidFill>
            <a:prstDash val="solid"/>
            <a:round/>
            <a:headEnd type="none" w="sm" len="sm"/>
            <a:tailEnd type="none" w="sm" len="sm"/>
          </a:ln>
        </p:spPr>
        <p:txBody>
          <a:bodyPr spcFirstLastPara="1" wrap="square" lIns="91425" tIns="45700" rIns="91425" bIns="45700" anchor="t" anchorCtr="0">
            <a:noAutofit/>
          </a:bodyPr>
          <a:lstStyle/>
          <a:p>
            <a:pPr marL="0" lvl="0" indent="0">
              <a:lnSpc>
                <a:spcPct val="107000"/>
              </a:lnSpc>
              <a:spcAft>
                <a:spcPts val="800"/>
              </a:spcAft>
            </a:pPr>
            <a:r>
              <a:rPr lang="en-US" sz="1600" b="1" i="1" dirty="0">
                <a:solidFill>
                  <a:srgbClr val="151617"/>
                </a:solidFill>
                <a:latin typeface="Open Sans"/>
                <a:ea typeface="Open Sans"/>
                <a:cs typeface="Open Sans"/>
                <a:sym typeface="Open Sans"/>
              </a:rPr>
              <a:t>❹ </a:t>
            </a:r>
            <a:r>
              <a:rPr lang="el-GR" sz="1600" b="1" i="1" dirty="0">
                <a:solidFill>
                  <a:schemeClr val="accent4"/>
                </a:solidFill>
                <a:latin typeface="Open Sans"/>
                <a:ea typeface="Open Sans"/>
                <a:cs typeface="Open Sans"/>
                <a:sym typeface="Open Sans"/>
              </a:rPr>
              <a:t>Εκ των υστέρων αξιολόγηση: </a:t>
            </a:r>
            <a:r>
              <a:rPr lang="el-GR" sz="1600" dirty="0">
                <a:solidFill>
                  <a:srgbClr val="151617"/>
                </a:solidFill>
                <a:latin typeface="Open Sans"/>
                <a:ea typeface="Open Sans"/>
                <a:cs typeface="Open Sans"/>
                <a:sym typeface="Open Sans"/>
              </a:rPr>
              <a:t>Επίσης ονομάζεται αξιολόγηση μετά την εφαρμογή. Συνήθως είναι η τελική αξιολόγηση που σχετίζεται με ένα πρόγραμμα</a:t>
            </a:r>
            <a:r>
              <a:rPr lang="en-US" sz="1600" dirty="0">
                <a:solidFill>
                  <a:srgbClr val="151617"/>
                </a:solidFill>
                <a:latin typeface="Open Sans"/>
                <a:ea typeface="Open Sans"/>
                <a:cs typeface="Open Sans"/>
                <a:sym typeface="Open Sans"/>
              </a:rPr>
              <a:t>. </a:t>
            </a:r>
            <a:endParaRPr sz="1600" dirty="0">
              <a:solidFill>
                <a:srgbClr val="151617"/>
              </a:solidFill>
              <a:latin typeface="Open Sans"/>
              <a:ea typeface="Open Sans"/>
              <a:cs typeface="Open Sans"/>
              <a:sym typeface="Open Sans"/>
            </a:endParaRPr>
          </a:p>
        </p:txBody>
      </p:sp>
      <p:sp>
        <p:nvSpPr>
          <p:cNvPr id="147" name="Google Shape;147;p29"/>
          <p:cNvSpPr txBox="1"/>
          <p:nvPr/>
        </p:nvSpPr>
        <p:spPr>
          <a:xfrm>
            <a:off x="371789" y="1075174"/>
            <a:ext cx="7486022" cy="1077178"/>
          </a:xfrm>
          <a:prstGeom prst="rect">
            <a:avLst/>
          </a:prstGeom>
          <a:noFill/>
          <a:ln w="9525" cap="flat" cmpd="sng">
            <a:solidFill>
              <a:srgbClr val="EC4110"/>
            </a:solidFill>
            <a:prstDash val="solid"/>
            <a:round/>
            <a:headEnd type="none" w="sm" len="sm"/>
            <a:tailEnd type="none" w="sm" len="sm"/>
          </a:ln>
        </p:spPr>
        <p:txBody>
          <a:bodyPr spcFirstLastPara="1" wrap="square" lIns="91425" tIns="45700" rIns="91425" bIns="45700" anchor="t" anchorCtr="0">
            <a:spAutoFit/>
          </a:bodyPr>
          <a:lstStyle/>
          <a:p>
            <a:pPr lvl="0" algn="just"/>
            <a:r>
              <a:rPr lang="en-US" sz="1600" b="1" i="1" u="none" strike="noStrike" cap="none" dirty="0">
                <a:solidFill>
                  <a:srgbClr val="151617"/>
                </a:solidFill>
                <a:latin typeface="Open Sans Light"/>
                <a:ea typeface="Open Sans Light"/>
                <a:cs typeface="Open Sans Light"/>
                <a:sym typeface="Open Sans Light"/>
              </a:rPr>
              <a:t>❶ </a:t>
            </a:r>
            <a:r>
              <a:rPr lang="el-GR" sz="16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Light"/>
              </a:rPr>
              <a:t>Διαμορφωτική αξιολόγηση</a:t>
            </a:r>
            <a:r>
              <a:rPr lang="el-GR" sz="1600" b="1" i="1" dirty="0">
                <a:solidFill>
                  <a:schemeClr val="accent1"/>
                </a:solidFill>
                <a:latin typeface="Open Sans Light"/>
                <a:ea typeface="Open Sans Light"/>
                <a:cs typeface="Open Sans Light"/>
                <a:sym typeface="Open Sans Light"/>
              </a:rPr>
              <a:t>: </a:t>
            </a:r>
            <a:r>
              <a:rPr lang="el-GR" sz="1600" dirty="0">
                <a:solidFill>
                  <a:srgbClr val="151617"/>
                </a:solidFill>
                <a:latin typeface="Open Sans" panose="020B0606030504020204" pitchFamily="34" charset="0"/>
                <a:ea typeface="Open Sans" panose="020B0606030504020204" pitchFamily="34" charset="0"/>
                <a:cs typeface="Open Sans" panose="020B0606030504020204" pitchFamily="34" charset="0"/>
                <a:sym typeface="Open Sans Light"/>
              </a:rPr>
              <a:t>Αυτός ο τύπος αξιολόγησης, που αναφέρεται επίσης ως βασική έρευνα, πραγματοποιείται πριν από την εφαρμογή ενός πραγματικού προγράμματος. Η διαμορφωτική αξιολόγηση διεξάγεται κυρίως για την επισκόπηση της υπάρχουσας κατάστασης</a:t>
            </a:r>
            <a:r>
              <a:rPr lang="en-US" sz="1600" u="none" strike="noStrike" cap="none" dirty="0">
                <a:solidFill>
                  <a:srgbClr val="151617"/>
                </a:solidFill>
                <a:latin typeface="Open Sans Light"/>
                <a:ea typeface="Open Sans Light"/>
                <a:cs typeface="Open Sans Light"/>
                <a:sym typeface="Open Sans Light"/>
              </a:rPr>
              <a:t>.  </a:t>
            </a:r>
            <a:endParaRPr sz="1600" u="none" strike="noStrike" cap="none" dirty="0">
              <a:solidFill>
                <a:srgbClr val="151617"/>
              </a:solidFill>
              <a:sym typeface="Arial"/>
            </a:endParaRPr>
          </a:p>
        </p:txBody>
      </p:sp>
      <p:sp>
        <p:nvSpPr>
          <p:cNvPr id="148" name="Google Shape;148;p29"/>
          <p:cNvSpPr txBox="1"/>
          <p:nvPr/>
        </p:nvSpPr>
        <p:spPr>
          <a:xfrm>
            <a:off x="5767753" y="2183824"/>
            <a:ext cx="5627077" cy="2062063"/>
          </a:xfrm>
          <a:prstGeom prst="rect">
            <a:avLst/>
          </a:prstGeom>
          <a:noFill/>
          <a:ln w="9525" cap="flat" cmpd="sng">
            <a:solidFill>
              <a:srgbClr val="EC4110"/>
            </a:solidFill>
            <a:prstDash val="solid"/>
            <a:round/>
            <a:headEnd type="none" w="sm" len="sm"/>
            <a:tailEnd type="none" w="sm" len="sm"/>
          </a:ln>
        </p:spPr>
        <p:txBody>
          <a:bodyPr spcFirstLastPara="1" wrap="square" lIns="91425" tIns="45700" rIns="91425" bIns="45700" anchor="t" anchorCtr="0">
            <a:spAutoFit/>
          </a:bodyPr>
          <a:lstStyle/>
          <a:p>
            <a:pPr lvl="0" algn="just"/>
            <a:r>
              <a:rPr lang="en-US" sz="1600" b="1" i="1" u="none" strike="noStrike" cap="none" dirty="0">
                <a:solidFill>
                  <a:srgbClr val="151617"/>
                </a:solidFill>
                <a:latin typeface="Open Sans"/>
                <a:ea typeface="Open Sans"/>
                <a:cs typeface="Open Sans"/>
                <a:sym typeface="Open Sans"/>
              </a:rPr>
              <a:t>❷ </a:t>
            </a:r>
            <a:r>
              <a:rPr lang="el-GR" sz="1600" b="1" i="1" dirty="0">
                <a:solidFill>
                  <a:schemeClr val="accent3"/>
                </a:solidFill>
                <a:latin typeface="Open Sans"/>
                <a:ea typeface="Open Sans"/>
                <a:cs typeface="Open Sans"/>
                <a:sym typeface="Open Sans"/>
              </a:rPr>
              <a:t>Ενδιάμεση αξιολόγηση: </a:t>
            </a:r>
            <a:r>
              <a:rPr lang="el-GR" sz="1600" dirty="0">
                <a:solidFill>
                  <a:srgbClr val="151617"/>
                </a:solidFill>
                <a:latin typeface="Open Sans"/>
                <a:ea typeface="Open Sans"/>
                <a:cs typeface="Open Sans"/>
                <a:sym typeface="Open Sans"/>
              </a:rPr>
              <a:t>Διενεργείται στο ενδιάμεσο στάδιο του προγράμματος. Είναι σημαντική για να διαπιστωθεί εάν η εκπαίδευση κατευθύνεται προς τους καθορισμένους στόχους και σκοπούς. Σε περίπτωση που το εκπαιδευτικό πρόγραμμα είναι μακροπρόθεσμο, μπορεί να είναι σημαντικό να πραγματοποιείτε περιοδικές αξιολογήσεις πριν από την πραγματική ενδιάμεση αξιολόγηση</a:t>
            </a:r>
            <a:r>
              <a:rPr lang="en-US" sz="1600" u="none" strike="noStrike" cap="none" dirty="0">
                <a:solidFill>
                  <a:srgbClr val="151617"/>
                </a:solidFill>
                <a:latin typeface="Open Sans"/>
                <a:ea typeface="Open Sans"/>
                <a:cs typeface="Open Sans"/>
                <a:sym typeface="Open Sans"/>
              </a:rPr>
              <a:t>.</a:t>
            </a:r>
            <a:endParaRPr sz="1600" u="none" strike="noStrike" cap="none" dirty="0">
              <a:solidFill>
                <a:srgbClr val="151617"/>
              </a:solidFill>
              <a:latin typeface="Open Sans"/>
              <a:ea typeface="Open Sans"/>
              <a:cs typeface="Open Sans"/>
              <a:sym typeface="Open Sans"/>
            </a:endParaRPr>
          </a:p>
        </p:txBody>
      </p:sp>
      <p:sp>
        <p:nvSpPr>
          <p:cNvPr id="149" name="Google Shape;149;p29"/>
          <p:cNvSpPr txBox="1"/>
          <p:nvPr/>
        </p:nvSpPr>
        <p:spPr>
          <a:xfrm>
            <a:off x="448197" y="4364300"/>
            <a:ext cx="7329227" cy="830956"/>
          </a:xfrm>
          <a:prstGeom prst="rect">
            <a:avLst/>
          </a:prstGeom>
          <a:noFill/>
          <a:ln w="9525" cap="flat" cmpd="sng">
            <a:solidFill>
              <a:srgbClr val="EC4110"/>
            </a:solidFill>
            <a:prstDash val="solid"/>
            <a:round/>
            <a:headEnd type="none" w="sm" len="sm"/>
            <a:tailEnd type="none" w="sm" len="sm"/>
          </a:ln>
        </p:spPr>
        <p:txBody>
          <a:bodyPr spcFirstLastPara="1" wrap="square" lIns="91425" tIns="45700" rIns="91425" bIns="45700" anchor="t" anchorCtr="0">
            <a:spAutoFit/>
          </a:bodyPr>
          <a:lstStyle/>
          <a:p>
            <a:pPr lvl="0" algn="just"/>
            <a:r>
              <a:rPr lang="en-US" sz="1600" b="1" i="1" u="none" strike="noStrike" cap="none" dirty="0">
                <a:solidFill>
                  <a:srgbClr val="151617"/>
                </a:solidFill>
                <a:latin typeface="Open Sans"/>
                <a:ea typeface="Open Sans"/>
                <a:cs typeface="Open Sans"/>
                <a:sym typeface="Open Sans"/>
              </a:rPr>
              <a:t>❸ </a:t>
            </a:r>
            <a:r>
              <a:rPr lang="el-GR" sz="1600" b="1" i="1" dirty="0">
                <a:solidFill>
                  <a:schemeClr val="accent2"/>
                </a:solidFill>
                <a:latin typeface="Open Sans"/>
                <a:ea typeface="Open Sans"/>
                <a:cs typeface="Open Sans"/>
                <a:sym typeface="Open Sans"/>
              </a:rPr>
              <a:t>Συνοπτική αξιολόγηση: </a:t>
            </a:r>
            <a:r>
              <a:rPr lang="el-GR" sz="1600" dirty="0">
                <a:solidFill>
                  <a:srgbClr val="151617"/>
                </a:solidFill>
                <a:latin typeface="Open Sans"/>
                <a:ea typeface="Open Sans"/>
                <a:cs typeface="Open Sans"/>
                <a:sym typeface="Open Sans"/>
              </a:rPr>
              <a:t>Αυτός ο τύπος αξιολόγησης είναι επίσης γνωστός ως τελική αξιολόγηση ή αξιολόγηση ολοκλήρωσης προγράμματος</a:t>
            </a:r>
            <a:r>
              <a:rPr lang="en-US" sz="1600" u="none" strike="noStrike" cap="none" dirty="0">
                <a:solidFill>
                  <a:srgbClr val="151617"/>
                </a:solidFill>
                <a:latin typeface="Open Sans"/>
                <a:ea typeface="Open Sans"/>
                <a:cs typeface="Open Sans"/>
                <a:sym typeface="Open Sans"/>
              </a:rPr>
              <a:t>. </a:t>
            </a:r>
            <a:endParaRPr sz="1600" u="none" strike="noStrike" cap="none" dirty="0">
              <a:solidFill>
                <a:srgbClr val="151617"/>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0" end="0"/>
                                            </p:txEl>
                                          </p:spTgt>
                                        </p:tgtEl>
                                        <p:attrNameLst>
                                          <p:attrName>style.visibility</p:attrName>
                                        </p:attrNameLst>
                                      </p:cBhvr>
                                      <p:to>
                                        <p:strVal val="visible"/>
                                      </p:to>
                                    </p:set>
                                    <p:animEffect transition="in" filter="fade">
                                      <p:cBhvr>
                                        <p:cTn id="22" dur="5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b="1" dirty="0"/>
              <a:t>Ποσοτικά </a:t>
            </a:r>
            <a:r>
              <a:rPr lang="el-GR" dirty="0"/>
              <a:t>ή</a:t>
            </a:r>
            <a:r>
              <a:rPr lang="el-GR" b="1" dirty="0"/>
              <a:t> ποιοτικά δεδομένα</a:t>
            </a:r>
            <a:endParaRPr sz="3200" dirty="0"/>
          </a:p>
        </p:txBody>
      </p:sp>
      <p:sp>
        <p:nvSpPr>
          <p:cNvPr id="155" name="Google Shape;155;p30"/>
          <p:cNvSpPr txBox="1"/>
          <p:nvPr/>
        </p:nvSpPr>
        <p:spPr>
          <a:xfrm>
            <a:off x="462225" y="1185706"/>
            <a:ext cx="5908430" cy="3933344"/>
          </a:xfrm>
          <a:prstGeom prst="rect">
            <a:avLst/>
          </a:prstGeom>
          <a:solidFill>
            <a:srgbClr val="D2EDEA"/>
          </a:solidFill>
          <a:ln>
            <a:noFill/>
          </a:ln>
        </p:spPr>
        <p:txBody>
          <a:bodyPr spcFirstLastPara="1" wrap="square" lIns="91425" tIns="45700" rIns="91425" bIns="45700" anchor="t" anchorCtr="0">
            <a:spAutoFit/>
          </a:bodyPr>
          <a:lstStyle/>
          <a:p>
            <a:pPr lvl="0">
              <a:lnSpc>
                <a:spcPct val="120000"/>
              </a:lnSpc>
            </a:pPr>
            <a:r>
              <a:rPr lang="el-GR" sz="1600" b="1" i="0" u="none" strike="noStrike" cap="none" dirty="0">
                <a:solidFill>
                  <a:srgbClr val="000000"/>
                </a:solidFill>
                <a:latin typeface="Open Sans"/>
                <a:ea typeface="Open Sans"/>
                <a:cs typeface="Open Sans"/>
                <a:sym typeface="Open Sans"/>
              </a:rPr>
              <a:t>Τα ποσοτικά δεδομένα </a:t>
            </a:r>
            <a:r>
              <a:rPr lang="el-GR" sz="1600" dirty="0">
                <a:latin typeface="Open Sans"/>
                <a:ea typeface="Open Sans"/>
                <a:cs typeface="Open Sans"/>
                <a:sym typeface="Open Sans"/>
              </a:rPr>
              <a:t>παρέχουν πληροφορίες που μπορούν να μετρηθούν για να απαντήσουν σε ερωτήσεις όπως :</a:t>
            </a:r>
            <a:endParaRPr dirty="0"/>
          </a:p>
          <a:p>
            <a:pPr marL="0" marR="0" lvl="0" indent="0" algn="l" rtl="0">
              <a:lnSpc>
                <a:spcPct val="120000"/>
              </a:lnSpc>
              <a:spcBef>
                <a:spcPts val="0"/>
              </a:spcBef>
              <a:spcAft>
                <a:spcPts val="0"/>
              </a:spcAft>
              <a:buNone/>
            </a:pPr>
            <a:r>
              <a:rPr lang="el-GR" sz="1600" b="1" i="0" u="none" strike="noStrike" cap="none" dirty="0">
                <a:solidFill>
                  <a:schemeClr val="accent1"/>
                </a:solidFill>
                <a:latin typeface="Open Sans"/>
                <a:ea typeface="Open Sans"/>
                <a:cs typeface="Open Sans"/>
                <a:sym typeface="Open Sans"/>
              </a:rPr>
              <a:t>«Πόσοι;»</a:t>
            </a:r>
            <a:endParaRPr dirty="0">
              <a:solidFill>
                <a:schemeClr val="accent1"/>
              </a:solidFill>
            </a:endParaRPr>
          </a:p>
          <a:p>
            <a:pPr marL="0" marR="0" lvl="0" indent="0" algn="l" rtl="0">
              <a:lnSpc>
                <a:spcPct val="120000"/>
              </a:lnSpc>
              <a:spcBef>
                <a:spcPts val="0"/>
              </a:spcBef>
              <a:spcAft>
                <a:spcPts val="0"/>
              </a:spcAft>
              <a:buNone/>
            </a:pPr>
            <a:r>
              <a:rPr lang="el-GR" sz="1600" b="1" i="0" u="none" strike="noStrike" cap="none" dirty="0">
                <a:solidFill>
                  <a:schemeClr val="accent1"/>
                </a:solidFill>
                <a:latin typeface="Open Sans"/>
                <a:ea typeface="Open Sans"/>
                <a:cs typeface="Open Sans"/>
                <a:sym typeface="Open Sans"/>
              </a:rPr>
              <a:t>«Ποιοι συμμετείχαν;»</a:t>
            </a:r>
            <a:endParaRPr dirty="0">
              <a:solidFill>
                <a:schemeClr val="accent1"/>
              </a:solidFill>
            </a:endParaRPr>
          </a:p>
          <a:p>
            <a:pPr marL="0" marR="0" lvl="0" indent="0" algn="l" rtl="0">
              <a:lnSpc>
                <a:spcPct val="120000"/>
              </a:lnSpc>
              <a:spcBef>
                <a:spcPts val="0"/>
              </a:spcBef>
              <a:spcAft>
                <a:spcPts val="0"/>
              </a:spcAft>
              <a:buNone/>
            </a:pPr>
            <a:r>
              <a:rPr lang="el-GR" sz="1600" b="1" i="0" u="none" strike="noStrike" cap="none" dirty="0">
                <a:solidFill>
                  <a:schemeClr val="accent1"/>
                </a:solidFill>
                <a:latin typeface="Open Sans"/>
                <a:ea typeface="Open Sans"/>
                <a:cs typeface="Open Sans"/>
                <a:sym typeface="Open Sans"/>
              </a:rPr>
              <a:t>«Ποια ήταν τα αποτελέσματ</a:t>
            </a:r>
            <a:r>
              <a:rPr lang="el-GR" sz="1600" b="1" dirty="0">
                <a:solidFill>
                  <a:schemeClr val="accent1"/>
                </a:solidFill>
                <a:latin typeface="Open Sans"/>
                <a:ea typeface="Open Sans"/>
                <a:cs typeface="Open Sans"/>
                <a:sym typeface="Open Sans"/>
              </a:rPr>
              <a:t>α;»</a:t>
            </a:r>
            <a:endParaRPr dirty="0">
              <a:solidFill>
                <a:schemeClr val="accent1"/>
              </a:solidFill>
            </a:endParaRPr>
          </a:p>
          <a:p>
            <a:pPr marL="0" marR="0" lvl="0" indent="0" algn="l" rtl="0">
              <a:lnSpc>
                <a:spcPct val="120000"/>
              </a:lnSpc>
              <a:spcBef>
                <a:spcPts val="0"/>
              </a:spcBef>
              <a:spcAft>
                <a:spcPts val="0"/>
              </a:spcAft>
              <a:buNone/>
            </a:pPr>
            <a:r>
              <a:rPr lang="el-GR" sz="1600" b="1" i="0" u="none" strike="noStrike" cap="none" dirty="0">
                <a:solidFill>
                  <a:schemeClr val="accent1"/>
                </a:solidFill>
                <a:latin typeface="Open Sans"/>
                <a:ea typeface="Open Sans"/>
                <a:cs typeface="Open Sans"/>
                <a:sym typeface="Open Sans"/>
              </a:rPr>
              <a:t>«Πόσο κόστισε;»</a:t>
            </a:r>
            <a:endParaRPr dirty="0">
              <a:solidFill>
                <a:schemeClr val="accent1"/>
              </a:solidFill>
            </a:endParaRPr>
          </a:p>
          <a:p>
            <a:pPr lvl="0">
              <a:lnSpc>
                <a:spcPct val="120000"/>
              </a:lnSpc>
            </a:pPr>
            <a:r>
              <a:rPr lang="el-GR" sz="1600" dirty="0">
                <a:latin typeface="Open Sans"/>
                <a:ea typeface="Open Sans"/>
                <a:cs typeface="Open Sans"/>
                <a:sym typeface="Open Sans"/>
              </a:rPr>
              <a:t>Τα ποσοτικά δεδομένα μπορούν να μετρηθούν και να αντιστοιχιστούν με μια αριθμητική τιμή. Τα ποσοτικά δεδομένα μπορούν να συλλεχθούν με έρευνες ή ερωτηματολόγια. Τα ποσοτικά δεδομένα που συλλέγονται πριν και μετά από μια παρέμβαση μπορούν να δείξουν τα αποτελέσματα και τον αντίκτυπό της.</a:t>
            </a:r>
            <a:endParaRPr sz="1600" b="0" i="0" u="none" strike="noStrike" cap="none" dirty="0">
              <a:solidFill>
                <a:srgbClr val="151617"/>
              </a:solidFill>
              <a:latin typeface="Open Sans"/>
              <a:ea typeface="Open Sans"/>
              <a:cs typeface="Open Sans"/>
              <a:sym typeface="Open Sans"/>
            </a:endParaRPr>
          </a:p>
        </p:txBody>
      </p:sp>
      <p:sp>
        <p:nvSpPr>
          <p:cNvPr id="156" name="Google Shape;156;p30"/>
          <p:cNvSpPr txBox="1"/>
          <p:nvPr/>
        </p:nvSpPr>
        <p:spPr>
          <a:xfrm>
            <a:off x="6370655" y="4426959"/>
            <a:ext cx="5667271" cy="2160551"/>
          </a:xfrm>
          <a:prstGeom prst="rect">
            <a:avLst/>
          </a:prstGeom>
          <a:solidFill>
            <a:srgbClr val="F79F87"/>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l-GR" sz="1600" b="1" i="0" u="none" strike="noStrike" cap="none" dirty="0">
                <a:solidFill>
                  <a:srgbClr val="000000"/>
                </a:solidFill>
                <a:latin typeface="Open Sans"/>
                <a:ea typeface="Open Sans"/>
                <a:cs typeface="Open Sans"/>
                <a:sym typeface="Open Sans"/>
              </a:rPr>
              <a:t>Τα ποιοτικά δεδομένα</a:t>
            </a:r>
            <a:r>
              <a:rPr lang="en-US" sz="1600" b="0" i="0" u="none" strike="noStrike" cap="none" dirty="0">
                <a:solidFill>
                  <a:srgbClr val="000000"/>
                </a:solidFill>
                <a:latin typeface="Open Sans"/>
                <a:ea typeface="Open Sans"/>
                <a:cs typeface="Open Sans"/>
                <a:sym typeface="Open Sans"/>
              </a:rPr>
              <a:t> </a:t>
            </a:r>
            <a:r>
              <a:rPr lang="el-GR" sz="1600" b="0" i="0" u="none" strike="noStrike" cap="none" dirty="0">
                <a:solidFill>
                  <a:srgbClr val="000000"/>
                </a:solidFill>
                <a:latin typeface="Open Sans"/>
                <a:ea typeface="Open Sans"/>
                <a:cs typeface="Open Sans"/>
                <a:sym typeface="Open Sans"/>
              </a:rPr>
              <a:t>απαντούν σε ερωτήσεις όπως:</a:t>
            </a:r>
            <a:endParaRPr dirty="0"/>
          </a:p>
          <a:p>
            <a:pPr marL="0" marR="0" lvl="0" indent="0" algn="l" rtl="0">
              <a:lnSpc>
                <a:spcPct val="120000"/>
              </a:lnSpc>
              <a:spcBef>
                <a:spcPts val="0"/>
              </a:spcBef>
              <a:spcAft>
                <a:spcPts val="0"/>
              </a:spcAft>
              <a:buNone/>
            </a:pPr>
            <a:r>
              <a:rPr lang="el-GR" sz="1600" b="1" i="0" u="none" strike="noStrike" cap="none" dirty="0">
                <a:solidFill>
                  <a:schemeClr val="accent2"/>
                </a:solidFill>
                <a:latin typeface="Open Sans"/>
                <a:ea typeface="Open Sans"/>
                <a:cs typeface="Open Sans"/>
                <a:sym typeface="Open Sans"/>
              </a:rPr>
              <a:t>«Ποια είναι η προστιθέμενη αξί</a:t>
            </a:r>
            <a:r>
              <a:rPr lang="el-GR" sz="1600" b="1" dirty="0">
                <a:solidFill>
                  <a:schemeClr val="accent2"/>
                </a:solidFill>
                <a:latin typeface="Open Sans"/>
                <a:ea typeface="Open Sans"/>
                <a:cs typeface="Open Sans"/>
                <a:sym typeface="Open Sans"/>
              </a:rPr>
              <a:t>α;</a:t>
            </a:r>
            <a:r>
              <a:rPr lang="el-GR" sz="1600" b="1" i="0" u="none" strike="noStrike" cap="none" dirty="0">
                <a:solidFill>
                  <a:schemeClr val="accent2"/>
                </a:solidFill>
                <a:latin typeface="Open Sans"/>
                <a:ea typeface="Open Sans"/>
                <a:cs typeface="Open Sans"/>
                <a:sym typeface="Open Sans"/>
              </a:rPr>
              <a:t>»</a:t>
            </a:r>
            <a:endParaRPr dirty="0">
              <a:solidFill>
                <a:schemeClr val="accent2"/>
              </a:solidFill>
            </a:endParaRPr>
          </a:p>
          <a:p>
            <a:pPr marL="0" marR="0" lvl="0" indent="0" algn="l" rtl="0">
              <a:lnSpc>
                <a:spcPct val="120000"/>
              </a:lnSpc>
              <a:spcBef>
                <a:spcPts val="0"/>
              </a:spcBef>
              <a:spcAft>
                <a:spcPts val="0"/>
              </a:spcAft>
              <a:buNone/>
            </a:pPr>
            <a:r>
              <a:rPr lang="el-GR" sz="1600" b="1" i="0" u="none" strike="noStrike" cap="none" dirty="0">
                <a:solidFill>
                  <a:schemeClr val="accent2"/>
                </a:solidFill>
                <a:latin typeface="Open Sans"/>
                <a:ea typeface="Open Sans"/>
                <a:cs typeface="Open Sans"/>
                <a:sym typeface="Open Sans"/>
              </a:rPr>
              <a:t>«Ποιος ήταν υπεύθυνος;»</a:t>
            </a:r>
            <a:endParaRPr dirty="0">
              <a:solidFill>
                <a:schemeClr val="accent2"/>
              </a:solidFill>
            </a:endParaRPr>
          </a:p>
          <a:p>
            <a:pPr marL="0" marR="0" lvl="0" indent="0" algn="l" rtl="0">
              <a:lnSpc>
                <a:spcPct val="120000"/>
              </a:lnSpc>
              <a:spcBef>
                <a:spcPts val="0"/>
              </a:spcBef>
              <a:spcAft>
                <a:spcPts val="0"/>
              </a:spcAft>
              <a:buNone/>
            </a:pPr>
            <a:r>
              <a:rPr lang="el-GR" sz="1600" b="1" i="0" u="none" strike="noStrike" cap="none" dirty="0">
                <a:solidFill>
                  <a:schemeClr val="accent2"/>
                </a:solidFill>
                <a:latin typeface="Open Sans"/>
                <a:ea typeface="Open Sans"/>
                <a:cs typeface="Open Sans"/>
                <a:sym typeface="Open Sans"/>
              </a:rPr>
              <a:t>«Πότε συνέβη κάτι;»</a:t>
            </a:r>
            <a:endParaRPr dirty="0">
              <a:solidFill>
                <a:schemeClr val="accent2"/>
              </a:solidFill>
            </a:endParaRPr>
          </a:p>
          <a:p>
            <a:pPr lvl="0">
              <a:lnSpc>
                <a:spcPct val="120000"/>
              </a:lnSpc>
            </a:pPr>
            <a:r>
              <a:rPr lang="el-GR" sz="1600" dirty="0">
                <a:latin typeface="Open Sans"/>
                <a:ea typeface="Open Sans"/>
                <a:cs typeface="Open Sans"/>
                <a:sym typeface="Open Sans"/>
              </a:rPr>
              <a:t>Τα ποιοτικά δεδομένα συλλέγονται μέσω άμεσης παρατήρησης ή συμμετοχής, συνεντεύξεων, ομάδων εστίασης και περιπτωσιολογικών μελετών</a:t>
            </a:r>
            <a:r>
              <a:rPr lang="en-US" sz="1600" b="0" i="0" u="none" strike="noStrike" cap="none" dirty="0">
                <a:solidFill>
                  <a:srgbClr val="000000"/>
                </a:solidFill>
                <a:latin typeface="Open Sans"/>
                <a:ea typeface="Open Sans"/>
                <a:cs typeface="Open Sans"/>
                <a:sym typeface="Open Sans"/>
              </a:rPr>
              <a:t>. </a:t>
            </a:r>
            <a:endParaRPr sz="1600" b="0" i="0" u="none" strike="noStrike" cap="none" dirty="0">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ctrTitle"/>
          </p:nvPr>
        </p:nvSpPr>
        <p:spPr>
          <a:xfrm>
            <a:off x="668613" y="899893"/>
            <a:ext cx="3878035" cy="1061108"/>
          </a:xfrm>
          <a:prstGeom prst="rect">
            <a:avLst/>
          </a:prstGeom>
          <a:noFill/>
          <a:ln>
            <a:noFill/>
          </a:ln>
        </p:spPr>
        <p:txBody>
          <a:bodyPr spcFirstLastPara="1" wrap="square" lIns="91425" tIns="45700" rIns="91425" bIns="45700" anchor="ctr" anchorCtr="0">
            <a:normAutofit/>
          </a:bodyPr>
          <a:lstStyle/>
          <a:p>
            <a:pPr marL="0" lvl="0" indent="0" algn="ctr" rtl="0">
              <a:lnSpc>
                <a:spcPct val="200000"/>
              </a:lnSpc>
              <a:spcBef>
                <a:spcPts val="0"/>
              </a:spcBef>
              <a:spcAft>
                <a:spcPts val="0"/>
              </a:spcAft>
              <a:buSzPts val="2000"/>
              <a:buNone/>
            </a:pPr>
            <a:r>
              <a:rPr lang="el-GR" dirty="0"/>
              <a:t>Ας δούμε ένα βίντεο μαζί!</a:t>
            </a:r>
            <a:endParaRPr dirty="0"/>
          </a:p>
        </p:txBody>
      </p:sp>
      <p:pic>
        <p:nvPicPr>
          <p:cNvPr id="163" name="Google Shape;163;p31">
            <a:hlinkClick r:id="rId3"/>
          </p:cNvPr>
          <p:cNvPicPr preferRelativeResize="0"/>
          <p:nvPr/>
        </p:nvPicPr>
        <p:blipFill rotWithShape="1">
          <a:blip r:embed="rId4">
            <a:alphaModFix/>
          </a:blip>
          <a:srcRect l="5000" t="16805" r="30235" b="17361"/>
          <a:stretch/>
        </p:blipFill>
        <p:spPr>
          <a:xfrm>
            <a:off x="5459766" y="3009530"/>
            <a:ext cx="5511233" cy="3068918"/>
          </a:xfrm>
          <a:prstGeom prst="rect">
            <a:avLst/>
          </a:prstGeom>
          <a:noFill/>
          <a:ln>
            <a:noFill/>
          </a:ln>
        </p:spPr>
      </p:pic>
      <p:sp>
        <p:nvSpPr>
          <p:cNvPr id="164" name="Google Shape;164;p31"/>
          <p:cNvSpPr txBox="1"/>
          <p:nvPr/>
        </p:nvSpPr>
        <p:spPr>
          <a:xfrm>
            <a:off x="7296150" y="5451857"/>
            <a:ext cx="367485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1" i="0" u="none" strike="noStrike" cap="none">
                <a:solidFill>
                  <a:srgbClr val="E6E7E8"/>
                </a:solidFill>
                <a:latin typeface="Open Sans Light"/>
                <a:ea typeface="Open Sans Light"/>
                <a:cs typeface="Open Sans Light"/>
                <a:sym typeface="Open Sans Light"/>
              </a:rPr>
              <a:t>https://www.youtube.com/watch?v=MUakGed8QeY</a:t>
            </a:r>
            <a:endParaRPr sz="1200" b="1" i="0" u="none" strike="noStrike" cap="none">
              <a:solidFill>
                <a:srgbClr val="E6E7E8"/>
              </a:solidFill>
              <a:latin typeface="Open Sans Light"/>
              <a:ea typeface="Open Sans Light"/>
              <a:cs typeface="Open Sans Light"/>
              <a:sym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ctrTitle"/>
          </p:nvPr>
        </p:nvSpPr>
        <p:spPr>
          <a:xfrm>
            <a:off x="1104524" y="579422"/>
            <a:ext cx="3521798" cy="14802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11111"/>
              <a:buNone/>
            </a:pPr>
            <a:r>
              <a:rPr lang="el-GR" sz="2000" dirty="0">
                <a:latin typeface="Open Sans Light"/>
                <a:ea typeface="Open Sans Light"/>
                <a:cs typeface="Open Sans Light"/>
                <a:sym typeface="Open Sans Light"/>
              </a:rPr>
              <a:t>Παιχνίδι αξιολόγησης ομάδας</a:t>
            </a:r>
            <a:br>
              <a:rPr lang="en-US" sz="2000" dirty="0">
                <a:latin typeface="Open Sans Light"/>
                <a:ea typeface="Open Sans Light"/>
                <a:cs typeface="Open Sans Light"/>
                <a:sym typeface="Open Sans Light"/>
              </a:rPr>
            </a:br>
            <a:r>
              <a:rPr lang="el-GR" sz="2700" dirty="0">
                <a:latin typeface="Open Sans Light"/>
                <a:ea typeface="Open Sans Light"/>
                <a:cs typeface="Open Sans Light"/>
                <a:sym typeface="Open Sans Light"/>
              </a:rPr>
              <a:t>«Ζωντανός στόχος με βελάκια»</a:t>
            </a:r>
            <a:endParaRPr sz="2700" dirty="0"/>
          </a:p>
        </p:txBody>
      </p:sp>
      <p:sp>
        <p:nvSpPr>
          <p:cNvPr id="171" name="Google Shape;171;p32"/>
          <p:cNvSpPr txBox="1"/>
          <p:nvPr/>
        </p:nvSpPr>
        <p:spPr>
          <a:xfrm>
            <a:off x="6467447" y="3302391"/>
            <a:ext cx="45720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600" dirty="0">
                <a:latin typeface="Open Sans"/>
                <a:ea typeface="Open Sans"/>
                <a:cs typeface="Open Sans"/>
                <a:sym typeface="Open Sans"/>
              </a:rPr>
              <a:t>Εξοπλισμός</a:t>
            </a:r>
            <a:r>
              <a:rPr lang="en-US" sz="1600" b="0" i="0" u="none" strike="noStrike" cap="none" dirty="0">
                <a:solidFill>
                  <a:srgbClr val="000000"/>
                </a:solidFill>
                <a:latin typeface="Open Sans"/>
                <a:ea typeface="Open Sans"/>
                <a:cs typeface="Open Sans"/>
                <a:sym typeface="Open Sans"/>
              </a:rPr>
              <a:t>:</a:t>
            </a:r>
            <a:endParaRPr sz="1600" b="0" i="0" u="none" strike="noStrike" cap="none" dirty="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600"/>
              <a:buFont typeface="Arial"/>
              <a:buChar char="•"/>
            </a:pPr>
            <a:r>
              <a:rPr lang="el-GR" sz="1600" b="0" i="0" u="none" strike="noStrike" cap="none" dirty="0">
                <a:solidFill>
                  <a:srgbClr val="636A6F"/>
                </a:solidFill>
                <a:latin typeface="Open Sans"/>
                <a:ea typeface="Open Sans"/>
                <a:cs typeface="Open Sans"/>
                <a:sym typeface="Open Sans"/>
              </a:rPr>
              <a:t>χαρτιά με τις δηλώσεις αξιολόγησης</a:t>
            </a:r>
          </a:p>
          <a:p>
            <a:pPr marL="342900" marR="0" lvl="0" indent="-342900" algn="l" rtl="0">
              <a:lnSpc>
                <a:spcPct val="100000"/>
              </a:lnSpc>
              <a:spcBef>
                <a:spcPts val="0"/>
              </a:spcBef>
              <a:spcAft>
                <a:spcPts val="0"/>
              </a:spcAft>
              <a:buClr>
                <a:srgbClr val="000000"/>
              </a:buClr>
              <a:buSzPts val="1600"/>
              <a:buFont typeface="Arial"/>
              <a:buChar char="•"/>
            </a:pPr>
            <a:r>
              <a:rPr lang="el-GR" sz="1600" dirty="0">
                <a:solidFill>
                  <a:srgbClr val="636A6F"/>
                </a:solidFill>
                <a:latin typeface="Open Sans"/>
                <a:ea typeface="Open Sans"/>
                <a:cs typeface="Open Sans"/>
                <a:sym typeface="Open Sans"/>
              </a:rPr>
              <a:t>μια ταινία</a:t>
            </a:r>
            <a:endParaRPr sz="1600" b="0" i="0" u="none" strike="noStrike" cap="none" dirty="0">
              <a:solidFill>
                <a:srgbClr val="000000"/>
              </a:solidFill>
              <a:latin typeface="Open Sans"/>
              <a:ea typeface="Open Sans"/>
              <a:cs typeface="Open Sans"/>
              <a:sym typeface="Open Sans"/>
            </a:endParaRPr>
          </a:p>
        </p:txBody>
      </p:sp>
      <p:sp>
        <p:nvSpPr>
          <p:cNvPr id="172" name="Google Shape;172;p32"/>
          <p:cNvSpPr txBox="1"/>
          <p:nvPr/>
        </p:nvSpPr>
        <p:spPr>
          <a:xfrm>
            <a:off x="1012054" y="4798338"/>
            <a:ext cx="10351363" cy="584735"/>
          </a:xfrm>
          <a:prstGeom prst="rect">
            <a:avLst/>
          </a:prstGeom>
          <a:noFill/>
          <a:ln>
            <a:noFill/>
          </a:ln>
        </p:spPr>
        <p:txBody>
          <a:bodyPr spcFirstLastPara="1" wrap="square" lIns="91425" tIns="45700" rIns="91425" bIns="45700" anchor="t" anchorCtr="0">
            <a:spAutoFit/>
          </a:bodyPr>
          <a:lstStyle/>
          <a:p>
            <a:pPr lvl="0"/>
            <a:r>
              <a:rPr lang="el-GR" sz="3200" dirty="0">
                <a:solidFill>
                  <a:schemeClr val="accent1"/>
                </a:solidFill>
                <a:latin typeface="Open Sans"/>
                <a:ea typeface="Open Sans"/>
                <a:cs typeface="Open Sans"/>
                <a:sym typeface="Open Sans"/>
              </a:rPr>
              <a:t>Ακολουθήστε τις οδηγίες του/ης συντονιστή/</a:t>
            </a:r>
            <a:r>
              <a:rPr lang="el-GR" sz="3200" dirty="0" err="1">
                <a:solidFill>
                  <a:schemeClr val="accent1"/>
                </a:solidFill>
                <a:latin typeface="Open Sans"/>
                <a:ea typeface="Open Sans"/>
                <a:cs typeface="Open Sans"/>
                <a:sym typeface="Open Sans"/>
              </a:rPr>
              <a:t>ριας</a:t>
            </a:r>
            <a:endParaRPr sz="3200" b="0" i="0" u="none" strike="noStrike" cap="none" dirty="0">
              <a:solidFill>
                <a:schemeClr val="accen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342900" lvl="0" indent="-342900" algn="l" rtl="0">
              <a:lnSpc>
                <a:spcPct val="107000"/>
              </a:lnSpc>
              <a:spcBef>
                <a:spcPts val="0"/>
              </a:spcBef>
              <a:spcAft>
                <a:spcPts val="800"/>
              </a:spcAft>
              <a:buClr>
                <a:srgbClr val="93D4CC"/>
              </a:buClr>
              <a:buSzPts val="3800"/>
              <a:buFont typeface="Arial"/>
              <a:buChar char="●"/>
            </a:pPr>
            <a:r>
              <a:rPr lang="el-GR" sz="3200" dirty="0">
                <a:solidFill>
                  <a:schemeClr val="dk1"/>
                </a:solidFill>
                <a:latin typeface="Open Sans"/>
                <a:ea typeface="Open Sans"/>
                <a:cs typeface="Open Sans"/>
                <a:sym typeface="Open Sans"/>
              </a:rPr>
              <a:t>Πηγές του Κεφαλαίου </a:t>
            </a:r>
            <a:r>
              <a:rPr lang="en-US" sz="3200" dirty="0">
                <a:solidFill>
                  <a:schemeClr val="dk1"/>
                </a:solidFill>
                <a:latin typeface="Open Sans"/>
                <a:ea typeface="Open Sans"/>
                <a:cs typeface="Open Sans"/>
                <a:sym typeface="Open Sans"/>
              </a:rPr>
              <a:t>1 </a:t>
            </a:r>
            <a:endParaRPr sz="3200" dirty="0">
              <a:solidFill>
                <a:schemeClr val="dk1"/>
              </a:solidFill>
              <a:latin typeface="Open Sans"/>
              <a:ea typeface="Open Sans"/>
              <a:cs typeface="Open Sans"/>
              <a:sym typeface="Open Sans"/>
            </a:endParaRPr>
          </a:p>
        </p:txBody>
      </p:sp>
      <p:sp>
        <p:nvSpPr>
          <p:cNvPr id="178" name="Google Shape;178;p33"/>
          <p:cNvSpPr txBox="1">
            <a:spLocks noGrp="1"/>
          </p:cNvSpPr>
          <p:nvPr>
            <p:ph type="body" idx="1"/>
          </p:nvPr>
        </p:nvSpPr>
        <p:spPr>
          <a:xfrm>
            <a:off x="787651" y="1434193"/>
            <a:ext cx="9813958" cy="4414345"/>
          </a:xfrm>
          <a:prstGeom prst="rect">
            <a:avLst/>
          </a:prstGeom>
          <a:noFill/>
          <a:ln>
            <a:noFill/>
          </a:ln>
        </p:spPr>
        <p:txBody>
          <a:bodyPr spcFirstLastPara="1" wrap="square" lIns="91425" tIns="45700" rIns="91425" bIns="45700" anchor="t" anchorCtr="0">
            <a:noAutofit/>
          </a:bodyPr>
          <a:lstStyle/>
          <a:p>
            <a:pPr marL="647700" lvl="0" indent="-285750" algn="l" rtl="0">
              <a:lnSpc>
                <a:spcPct val="107000"/>
              </a:lnSpc>
              <a:spcBef>
                <a:spcPts val="1000"/>
              </a:spcBef>
              <a:spcAft>
                <a:spcPts val="0"/>
              </a:spcAft>
              <a:buSzPts val="1800"/>
              <a:buFont typeface="Noto Sans Symbols"/>
              <a:buChar char="⮚"/>
            </a:pPr>
            <a:r>
              <a:rPr lang="en-US" sz="1800" dirty="0" err="1">
                <a:solidFill>
                  <a:srgbClr val="636A6F"/>
                </a:solidFill>
                <a:latin typeface="Open Sans"/>
                <a:ea typeface="Open Sans"/>
                <a:cs typeface="Open Sans"/>
                <a:sym typeface="Open Sans"/>
              </a:rPr>
              <a:t>Bimec</a:t>
            </a:r>
            <a:r>
              <a:rPr lang="en-US" sz="1800" dirty="0">
                <a:solidFill>
                  <a:srgbClr val="636A6F"/>
                </a:solidFill>
                <a:latin typeface="Open Sans"/>
                <a:ea typeface="Open Sans"/>
                <a:cs typeface="Open Sans"/>
                <a:sym typeface="Open Sans"/>
              </a:rPr>
              <a:t>, COOSS MARCHE, </a:t>
            </a:r>
            <a:r>
              <a:rPr lang="en-US" sz="1800" dirty="0" err="1">
                <a:solidFill>
                  <a:srgbClr val="636A6F"/>
                </a:solidFill>
                <a:latin typeface="Open Sans"/>
                <a:ea typeface="Open Sans"/>
                <a:cs typeface="Open Sans"/>
                <a:sym typeface="Open Sans"/>
              </a:rPr>
              <a:t>Mozaik</a:t>
            </a:r>
            <a:r>
              <a:rPr lang="en-US" sz="1800" dirty="0">
                <a:solidFill>
                  <a:srgbClr val="636A6F"/>
                </a:solidFill>
                <a:latin typeface="Open Sans"/>
                <a:ea typeface="Open Sans"/>
                <a:cs typeface="Open Sans"/>
                <a:sym typeface="Open Sans"/>
              </a:rPr>
              <a:t>, </a:t>
            </a:r>
            <a:r>
              <a:rPr lang="en-US" sz="1800" dirty="0" err="1">
                <a:solidFill>
                  <a:srgbClr val="636A6F"/>
                </a:solidFill>
                <a:latin typeface="Open Sans"/>
                <a:ea typeface="Open Sans"/>
                <a:cs typeface="Open Sans"/>
                <a:sym typeface="Open Sans"/>
              </a:rPr>
              <a:t>Partenalia</a:t>
            </a:r>
            <a:r>
              <a:rPr lang="en-US" sz="1800" dirty="0">
                <a:solidFill>
                  <a:srgbClr val="636A6F"/>
                </a:solidFill>
                <a:latin typeface="Open Sans"/>
                <a:ea typeface="Open Sans"/>
                <a:cs typeface="Open Sans"/>
                <a:sym typeface="Open Sans"/>
              </a:rPr>
              <a:t>, VM, </a:t>
            </a:r>
            <a:r>
              <a:rPr lang="en-US" sz="1800" dirty="0" err="1">
                <a:solidFill>
                  <a:srgbClr val="636A6F"/>
                </a:solidFill>
                <a:latin typeface="Open Sans"/>
                <a:ea typeface="Open Sans"/>
                <a:cs typeface="Open Sans"/>
                <a:sym typeface="Open Sans"/>
              </a:rPr>
              <a:t>Waterpolis</a:t>
            </a:r>
            <a:r>
              <a:rPr lang="en-US" sz="1800" i="1" dirty="0">
                <a:solidFill>
                  <a:srgbClr val="636A6F"/>
                </a:solidFill>
                <a:latin typeface="Open Sans"/>
                <a:ea typeface="Open Sans"/>
                <a:cs typeface="Open Sans"/>
                <a:sym typeface="Open Sans"/>
              </a:rPr>
              <a:t>, </a:t>
            </a:r>
            <a:r>
              <a:rPr lang="en-US" sz="1800" i="1" dirty="0" err="1">
                <a:solidFill>
                  <a:srgbClr val="636A6F"/>
                </a:solidFill>
                <a:latin typeface="Open Sans"/>
                <a:ea typeface="Open Sans"/>
                <a:cs typeface="Open Sans"/>
                <a:sym typeface="Open Sans"/>
              </a:rPr>
              <a:t>IGTrain</a:t>
            </a:r>
            <a:r>
              <a:rPr lang="en-US" sz="1800" i="1" dirty="0">
                <a:solidFill>
                  <a:srgbClr val="636A6F"/>
                </a:solidFill>
                <a:latin typeface="Open Sans"/>
                <a:ea typeface="Open Sans"/>
                <a:cs typeface="Open Sans"/>
                <a:sym typeface="Open Sans"/>
              </a:rPr>
              <a:t>, Training to train – Intergenerational transfer of knowledge on the workplace, Guide 09/2015. </a:t>
            </a:r>
            <a:r>
              <a:rPr lang="el-GR" sz="1800" dirty="0">
                <a:solidFill>
                  <a:srgbClr val="636A6F"/>
                </a:solidFill>
                <a:latin typeface="Open Sans"/>
                <a:ea typeface="Open Sans"/>
                <a:cs typeface="Open Sans"/>
                <a:sym typeface="Open Sans"/>
              </a:rPr>
              <a:t>Ανακτήθηκε από</a:t>
            </a:r>
            <a:r>
              <a:rPr lang="en-US" sz="1800" dirty="0">
                <a:solidFill>
                  <a:srgbClr val="636A6F"/>
                </a:solidFill>
                <a:latin typeface="Open Sans"/>
                <a:ea typeface="Open Sans"/>
                <a:cs typeface="Open Sans"/>
                <a:sym typeface="Open Sans"/>
              </a:rPr>
              <a:t>: </a:t>
            </a:r>
            <a:r>
              <a:rPr lang="en-US" sz="1800" u="sng" dirty="0">
                <a:solidFill>
                  <a:srgbClr val="93D4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http://www.generations-bg.eu/wp-content/uploads/2015/10/Trainers-Guide_Bulgarian_Final.pdf</a:t>
            </a:r>
            <a:endParaRPr sz="1800" dirty="0">
              <a:solidFill>
                <a:srgbClr val="636A6F"/>
              </a:solidFill>
              <a:latin typeface="Open Sans"/>
              <a:ea typeface="Open Sans"/>
              <a:cs typeface="Open Sans"/>
              <a:sym typeface="Open Sans"/>
            </a:endParaRPr>
          </a:p>
          <a:p>
            <a:pPr marL="647700" lvl="0" indent="-285750" algn="l" rtl="0">
              <a:lnSpc>
                <a:spcPct val="107000"/>
              </a:lnSpc>
              <a:spcBef>
                <a:spcPts val="1800"/>
              </a:spcBef>
              <a:spcAft>
                <a:spcPts val="0"/>
              </a:spcAft>
              <a:buSzPts val="1800"/>
              <a:buFont typeface="Noto Sans Symbols"/>
              <a:buChar char="⮚"/>
            </a:pPr>
            <a:r>
              <a:rPr lang="en-US" sz="1800" i="1" dirty="0">
                <a:solidFill>
                  <a:srgbClr val="636A6F"/>
                </a:solidFill>
                <a:latin typeface="Open Sans"/>
                <a:ea typeface="Open Sans"/>
                <a:cs typeface="Open Sans"/>
                <a:sym typeface="Open Sans"/>
              </a:rPr>
              <a:t>Victorian Local Sustainability Accord funded project. </a:t>
            </a:r>
            <a:r>
              <a:rPr lang="en-US" sz="1800" dirty="0">
                <a:solidFill>
                  <a:srgbClr val="636A6F"/>
                </a:solidFill>
                <a:latin typeface="Open Sans"/>
                <a:ea typeface="Open Sans"/>
                <a:cs typeface="Open Sans"/>
                <a:sym typeface="Open Sans"/>
              </a:rPr>
              <a:t>Retrieved from Evaluation toolbox:</a:t>
            </a:r>
            <a:r>
              <a:rPr lang="en-US" sz="1800" dirty="0">
                <a:solidFill>
                  <a:srgbClr val="000033"/>
                </a:solidFill>
                <a:latin typeface="Open Sans"/>
                <a:ea typeface="Open Sans"/>
                <a:cs typeface="Open Sans"/>
                <a:sym typeface="Open Sans"/>
              </a:rPr>
              <a:t> </a:t>
            </a:r>
            <a:r>
              <a:rPr lang="en-US" sz="1800" u="sng" dirty="0">
                <a:solidFill>
                  <a:srgbClr val="93D4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http://evaluationtoolbox.net.au/index.php?option=com_content&amp;view=article&amp;id=15&amp;Itemid=19</a:t>
            </a:r>
            <a:r>
              <a:rPr lang="en-US" sz="1800" dirty="0">
                <a:solidFill>
                  <a:srgbClr val="000000"/>
                </a:solidFill>
                <a:latin typeface="Open Sans"/>
                <a:ea typeface="Open Sans"/>
                <a:cs typeface="Open Sans"/>
                <a:sym typeface="Open Sans"/>
              </a:rPr>
              <a:t> </a:t>
            </a:r>
            <a:endParaRPr sz="1800" dirty="0">
              <a:solidFill>
                <a:srgbClr val="636A6F"/>
              </a:solidFill>
              <a:latin typeface="Open Sans"/>
              <a:ea typeface="Open Sans"/>
              <a:cs typeface="Open Sans"/>
              <a:sym typeface="Open Sans"/>
            </a:endParaRPr>
          </a:p>
          <a:p>
            <a:pPr marL="647700" lvl="0" indent="-285750" algn="l" rtl="0">
              <a:lnSpc>
                <a:spcPct val="107000"/>
              </a:lnSpc>
              <a:spcBef>
                <a:spcPts val="1800"/>
              </a:spcBef>
              <a:spcAft>
                <a:spcPts val="0"/>
              </a:spcAft>
              <a:buSzPts val="1800"/>
              <a:buFont typeface="Noto Sans Symbols"/>
              <a:buChar char="⮚"/>
            </a:pPr>
            <a:r>
              <a:rPr lang="en-US" sz="1800" i="1" dirty="0">
                <a:solidFill>
                  <a:srgbClr val="636A6F"/>
                </a:solidFill>
                <a:latin typeface="Open Sans"/>
                <a:ea typeface="Open Sans"/>
                <a:cs typeface="Open Sans"/>
                <a:sym typeface="Open Sans"/>
              </a:rPr>
              <a:t>How to Evaluate Individual and Group Learning? 2 Evaluation Methods.</a:t>
            </a:r>
            <a:br>
              <a:rPr lang="en-US" sz="1800" dirty="0">
                <a:solidFill>
                  <a:srgbClr val="EC4110"/>
                </a:solidFill>
                <a:latin typeface="Open Sans"/>
                <a:ea typeface="Open Sans"/>
                <a:cs typeface="Open Sans"/>
                <a:sym typeface="Open Sans"/>
              </a:rPr>
            </a:br>
            <a:r>
              <a:rPr lang="en-US" sz="1800" u="sng" dirty="0">
                <a:solidFill>
                  <a:srgbClr val="93D4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https://www.youtube.com/watch?v=8mWUF0NPvBM</a:t>
            </a:r>
            <a:endParaRPr sz="1800" dirty="0">
              <a:solidFill>
                <a:srgbClr val="636A6F"/>
              </a:solidFill>
              <a:latin typeface="Open Sans"/>
              <a:ea typeface="Open Sans"/>
              <a:cs typeface="Open Sans"/>
              <a:sym typeface="Open Sans"/>
            </a:endParaRPr>
          </a:p>
          <a:p>
            <a:pPr marL="647700" lvl="0" indent="-285750" algn="l" rtl="0">
              <a:lnSpc>
                <a:spcPct val="107000"/>
              </a:lnSpc>
              <a:spcBef>
                <a:spcPts val="1800"/>
              </a:spcBef>
              <a:spcAft>
                <a:spcPts val="800"/>
              </a:spcAft>
              <a:buSzPts val="1800"/>
              <a:buFont typeface="Noto Sans Symbols"/>
              <a:buChar char="⮚"/>
            </a:pPr>
            <a:r>
              <a:rPr lang="en-US" sz="1800" i="1" dirty="0" err="1">
                <a:solidFill>
                  <a:srgbClr val="636A6F"/>
                </a:solidFill>
                <a:latin typeface="Open Sans"/>
                <a:ea typeface="Open Sans"/>
                <a:cs typeface="Open Sans"/>
                <a:sym typeface="Open Sans"/>
              </a:rPr>
              <a:t>Lucidchart</a:t>
            </a:r>
            <a:r>
              <a:rPr lang="en-US" sz="1800" i="1" dirty="0">
                <a:solidFill>
                  <a:srgbClr val="636A6F"/>
                </a:solidFill>
                <a:latin typeface="Open Sans"/>
                <a:ea typeface="Open Sans"/>
                <a:cs typeface="Open Sans"/>
                <a:sym typeface="Open Sans"/>
              </a:rPr>
              <a:t> Content Team. Retrieved from platform</a:t>
            </a:r>
            <a:r>
              <a:rPr lang="en-US" sz="1800" dirty="0">
                <a:solidFill>
                  <a:srgbClr val="3D4752"/>
                </a:solidFill>
                <a:highlight>
                  <a:srgbClr val="FFFFFF"/>
                </a:highlight>
                <a:latin typeface="Open Sans"/>
                <a:ea typeface="Open Sans"/>
                <a:cs typeface="Open Sans"/>
                <a:sym typeface="Open Sans"/>
              </a:rPr>
              <a:t>:  </a:t>
            </a:r>
            <a:r>
              <a:rPr lang="en-US" sz="1800" u="sng" dirty="0">
                <a:solidFill>
                  <a:srgbClr val="93D4CC"/>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https://www.lucidchart.com/blog/how-to-use-the-kirkpatrick-evaluation-model</a:t>
            </a:r>
            <a:r>
              <a:rPr lang="en-US" sz="1800" u="sng" dirty="0">
                <a:solidFill>
                  <a:srgbClr val="93D4CC"/>
                </a:solidFill>
                <a:latin typeface="Open Sans"/>
                <a:ea typeface="Open Sans"/>
                <a:cs typeface="Open Sans"/>
                <a:sym typeface="Open Sans"/>
              </a:rPr>
              <a:t> </a:t>
            </a:r>
            <a:endParaRPr sz="3200" dirty="0">
              <a:solidFill>
                <a:srgbClr val="151617"/>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body" idx="1"/>
          </p:nvPr>
        </p:nvSpPr>
        <p:spPr>
          <a:xfrm>
            <a:off x="423236" y="1762149"/>
            <a:ext cx="9902450" cy="684317"/>
          </a:xfrm>
          <a:prstGeom prst="rect">
            <a:avLst/>
          </a:prstGeom>
          <a:solidFill>
            <a:schemeClr val="accent2"/>
          </a:solidFill>
          <a:ln w="25400" cap="flat" cmpd="sng">
            <a:solidFill>
              <a:srgbClr val="6B9A94"/>
            </a:solidFill>
            <a:prstDash val="solid"/>
            <a:round/>
            <a:headEnd type="none" w="sm" len="sm"/>
            <a:tailEnd type="none" w="sm" len="sm"/>
          </a:ln>
        </p:spPr>
        <p:txBody>
          <a:bodyPr spcFirstLastPara="1" wrap="square" lIns="91425" tIns="45700" rIns="91425" bIns="45700" anchor="t" anchorCtr="0">
            <a:noAutofit/>
          </a:bodyPr>
          <a:lstStyle/>
          <a:p>
            <a:pPr marL="266700" lvl="0" indent="0">
              <a:lnSpc>
                <a:spcPct val="107000"/>
              </a:lnSpc>
              <a:spcAft>
                <a:spcPts val="800"/>
              </a:spcAft>
            </a:pPr>
            <a:r>
              <a:rPr lang="en-US" sz="2400" dirty="0">
                <a:solidFill>
                  <a:schemeClr val="dk1"/>
                </a:solidFill>
                <a:latin typeface="Open Sans Light"/>
                <a:ea typeface="Open Sans Light"/>
                <a:cs typeface="Open Sans Light"/>
                <a:sym typeface="Open Sans Light"/>
              </a:rPr>
              <a:t>❶</a:t>
            </a:r>
            <a:r>
              <a:rPr lang="el-GR" sz="2400" dirty="0">
                <a:solidFill>
                  <a:schemeClr val="dk1"/>
                </a:solidFill>
              </a:rPr>
              <a:t> Θεωρία σχετικά με τον σκοπό της αξιολόγησης της κατάρτισης</a:t>
            </a:r>
            <a:endParaRPr dirty="0"/>
          </a:p>
        </p:txBody>
      </p:sp>
      <p:sp>
        <p:nvSpPr>
          <p:cNvPr id="184" name="Google Shape;184;p34"/>
          <p:cNvSpPr txBox="1"/>
          <p:nvPr/>
        </p:nvSpPr>
        <p:spPr>
          <a:xfrm>
            <a:off x="298764" y="177971"/>
            <a:ext cx="1138020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400" b="1" i="0" u="none" strike="noStrike" cap="none" dirty="0">
                <a:solidFill>
                  <a:schemeClr val="dk1"/>
                </a:solidFill>
                <a:latin typeface="Open Sans"/>
                <a:ea typeface="Open Sans"/>
                <a:cs typeface="Open Sans"/>
                <a:sym typeface="Open Sans"/>
              </a:rPr>
              <a:t>Κεφάλαιο</a:t>
            </a:r>
            <a:r>
              <a:rPr lang="en-US" sz="2400" b="1" i="0" u="none" strike="noStrike" cap="none" dirty="0">
                <a:solidFill>
                  <a:schemeClr val="dk1"/>
                </a:solidFill>
                <a:latin typeface="Open Sans"/>
                <a:ea typeface="Open Sans"/>
                <a:cs typeface="Open Sans"/>
                <a:sym typeface="Open Sans"/>
              </a:rPr>
              <a:t> 2 </a:t>
            </a:r>
            <a:r>
              <a:rPr lang="el-GR" sz="2400" b="1" i="0" u="none" strike="noStrike" cap="none" dirty="0">
                <a:solidFill>
                  <a:schemeClr val="dk1"/>
                </a:solidFill>
                <a:latin typeface="Open Sans"/>
                <a:ea typeface="Open Sans"/>
                <a:cs typeface="Open Sans"/>
                <a:sym typeface="Open Sans"/>
              </a:rPr>
              <a:t>Μορφές αξιολόγησης</a:t>
            </a:r>
            <a:endParaRPr sz="2400" b="1" i="0" u="none" strike="noStrike" cap="none" dirty="0">
              <a:solidFill>
                <a:schemeClr val="dk1"/>
              </a:solidFill>
              <a:latin typeface="Open Sans"/>
              <a:ea typeface="Open Sans"/>
              <a:cs typeface="Open Sans"/>
              <a:sym typeface="Open Sans"/>
            </a:endParaRPr>
          </a:p>
        </p:txBody>
      </p:sp>
      <p:sp>
        <p:nvSpPr>
          <p:cNvPr id="185" name="Google Shape;185;p34"/>
          <p:cNvSpPr txBox="1"/>
          <p:nvPr/>
        </p:nvSpPr>
        <p:spPr>
          <a:xfrm>
            <a:off x="540946" y="967335"/>
            <a:ext cx="6097508" cy="421614"/>
          </a:xfrm>
          <a:prstGeom prst="rect">
            <a:avLst/>
          </a:prstGeom>
          <a:noFill/>
          <a:ln>
            <a:noFill/>
          </a:ln>
        </p:spPr>
        <p:txBody>
          <a:bodyPr spcFirstLastPara="1" wrap="square" lIns="91425" tIns="45700" rIns="91425" bIns="45700" anchor="t" anchorCtr="0">
            <a:spAutoFit/>
          </a:bodyPr>
          <a:lstStyle/>
          <a:p>
            <a:pPr marL="266700" marR="0" lvl="0" indent="0" algn="l" rtl="0">
              <a:lnSpc>
                <a:spcPct val="107000"/>
              </a:lnSpc>
              <a:spcBef>
                <a:spcPts val="0"/>
              </a:spcBef>
              <a:spcAft>
                <a:spcPts val="0"/>
              </a:spcAft>
              <a:buNone/>
            </a:pPr>
            <a:r>
              <a:rPr lang="el-GR" sz="2000" b="1" i="0" u="none" strike="noStrike" cap="none" dirty="0">
                <a:solidFill>
                  <a:schemeClr val="accent1"/>
                </a:solidFill>
                <a:latin typeface="Open Sans Light"/>
                <a:ea typeface="Open Sans Light"/>
                <a:cs typeface="Open Sans Light"/>
                <a:sym typeface="Open Sans Light"/>
              </a:rPr>
              <a:t>Τα τρία βήματα του Κεφαλαίου </a:t>
            </a:r>
            <a:r>
              <a:rPr lang="en-US" sz="2000" b="1" i="0" u="none" strike="noStrike" cap="none" dirty="0">
                <a:solidFill>
                  <a:schemeClr val="accent1"/>
                </a:solidFill>
                <a:latin typeface="Open Sans Light"/>
                <a:ea typeface="Open Sans Light"/>
                <a:cs typeface="Open Sans Light"/>
                <a:sym typeface="Open Sans Light"/>
              </a:rPr>
              <a:t>2:</a:t>
            </a:r>
            <a:endParaRPr dirty="0">
              <a:solidFill>
                <a:schemeClr val="accent1"/>
              </a:solidFill>
            </a:endParaRPr>
          </a:p>
        </p:txBody>
      </p:sp>
      <p:sp>
        <p:nvSpPr>
          <p:cNvPr id="186" name="Google Shape;186;p34"/>
          <p:cNvSpPr txBox="1"/>
          <p:nvPr/>
        </p:nvSpPr>
        <p:spPr>
          <a:xfrm>
            <a:off x="1567947" y="2716886"/>
            <a:ext cx="8571934" cy="1754286"/>
          </a:xfrm>
          <a:prstGeom prst="rect">
            <a:avLst/>
          </a:prstGeom>
          <a:solidFill>
            <a:schemeClr val="accent5"/>
          </a:solidFill>
          <a:ln w="25400" cap="flat" cmpd="sng">
            <a:solidFill>
              <a:srgbClr val="61647A"/>
            </a:solidFill>
            <a:prstDash val="solid"/>
            <a:round/>
            <a:headEnd type="none" w="sm" len="sm"/>
            <a:tailEnd type="none" w="sm" len="sm"/>
          </a:ln>
        </p:spPr>
        <p:txBody>
          <a:bodyPr spcFirstLastPara="1" wrap="square" lIns="91425" tIns="45700" rIns="91425" bIns="45700" anchor="t" anchorCtr="0">
            <a:spAutoFit/>
          </a:bodyPr>
          <a:lstStyle/>
          <a:p>
            <a:pPr marL="266700" lvl="0">
              <a:lnSpc>
                <a:spcPct val="150000"/>
              </a:lnSpc>
            </a:pPr>
            <a:r>
              <a:rPr lang="en-US" sz="2400" b="0" i="0" u="none" strike="noStrike" cap="none" dirty="0">
                <a:solidFill>
                  <a:schemeClr val="dk1"/>
                </a:solidFill>
                <a:latin typeface="Open Sans Light"/>
                <a:ea typeface="Open Sans Light"/>
                <a:cs typeface="Open Sans Light"/>
                <a:sym typeface="Open Sans Light"/>
              </a:rPr>
              <a:t>❷</a:t>
            </a:r>
            <a:r>
              <a:rPr lang="el-GR" sz="2400" dirty="0">
                <a:solidFill>
                  <a:schemeClr val="dk1"/>
                </a:solidFill>
                <a:latin typeface="Open Sans Light"/>
                <a:ea typeface="Open Sans Light"/>
                <a:cs typeface="Open Sans Light"/>
                <a:sym typeface="Open Sans Light"/>
              </a:rPr>
              <a:t> Πρακτική δραστηριότητα (οι συμμετέχοντες χρησιμοποιούν ένα δείγμα ερωτηματολογίου για να κάνουν τις δικές τους φόρμες αξιολόγησης)</a:t>
            </a:r>
            <a:endParaRPr dirty="0"/>
          </a:p>
        </p:txBody>
      </p:sp>
      <p:sp>
        <p:nvSpPr>
          <p:cNvPr id="187" name="Google Shape;187;p34"/>
          <p:cNvSpPr txBox="1"/>
          <p:nvPr/>
        </p:nvSpPr>
        <p:spPr>
          <a:xfrm>
            <a:off x="5988867" y="4929531"/>
            <a:ext cx="5754986" cy="882637"/>
          </a:xfrm>
          <a:prstGeom prst="rect">
            <a:avLst/>
          </a:prstGeom>
          <a:solidFill>
            <a:schemeClr val="accent1"/>
          </a:solidFill>
          <a:ln w="25400" cap="flat" cmpd="sng">
            <a:solidFill>
              <a:srgbClr val="B25C43"/>
            </a:solidFill>
            <a:prstDash val="solid"/>
            <a:round/>
            <a:headEnd type="none" w="sm" len="sm"/>
            <a:tailEnd type="none" w="sm" len="sm"/>
          </a:ln>
        </p:spPr>
        <p:txBody>
          <a:bodyPr spcFirstLastPara="1" wrap="square" lIns="91425" tIns="45700" rIns="91425" bIns="45700" anchor="t" anchorCtr="0">
            <a:spAutoFit/>
          </a:bodyPr>
          <a:lstStyle/>
          <a:p>
            <a:pPr marL="266700" lvl="0">
              <a:lnSpc>
                <a:spcPct val="107000"/>
              </a:lnSpc>
            </a:pPr>
            <a:r>
              <a:rPr lang="en-US" sz="2400" b="0" i="0" u="none" strike="noStrike" cap="none" dirty="0">
                <a:solidFill>
                  <a:schemeClr val="dk1"/>
                </a:solidFill>
                <a:latin typeface="Open Sans Light"/>
                <a:ea typeface="Open Sans Light"/>
                <a:cs typeface="Open Sans Light"/>
                <a:sym typeface="Open Sans Light"/>
              </a:rPr>
              <a:t>❸</a:t>
            </a:r>
            <a:r>
              <a:rPr lang="el-GR" sz="2400" dirty="0">
                <a:solidFill>
                  <a:schemeClr val="dk1"/>
                </a:solidFill>
                <a:latin typeface="Open Sans Light"/>
                <a:ea typeface="Open Sans Light"/>
                <a:cs typeface="Open Sans Light"/>
                <a:sym typeface="Open Sans Light"/>
              </a:rPr>
              <a:t> Ανταλλαγή μεμονωμένων ερωτηματολογίων</a:t>
            </a:r>
            <a:r>
              <a:rPr lang="en-US" sz="2400" b="0" i="0" u="none" strike="noStrike" cap="none" dirty="0">
                <a:solidFill>
                  <a:schemeClr val="dk1"/>
                </a:solidFill>
                <a:latin typeface="Open Sans Light"/>
                <a:ea typeface="Open Sans Light"/>
                <a:cs typeface="Open Sans Light"/>
                <a:sym typeface="Open Sans Light"/>
              </a:rPr>
              <a:t>.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Ενότητα</a:t>
            </a:r>
            <a:r>
              <a:rPr lang="en-US" sz="3200" dirty="0"/>
              <a:t> 6: </a:t>
            </a:r>
            <a:r>
              <a:rPr lang="el-GR" sz="3200" dirty="0"/>
              <a:t>Στόχοι</a:t>
            </a:r>
            <a:endParaRPr sz="3200" dirty="0"/>
          </a:p>
        </p:txBody>
      </p:sp>
      <p:sp>
        <p:nvSpPr>
          <p:cNvPr id="60" name="Google Shape;60;p2"/>
          <p:cNvSpPr txBox="1">
            <a:spLocks noGrp="1"/>
          </p:cNvSpPr>
          <p:nvPr>
            <p:ph type="body" idx="1"/>
          </p:nvPr>
        </p:nvSpPr>
        <p:spPr>
          <a:xfrm>
            <a:off x="566057" y="1169126"/>
            <a:ext cx="11025052" cy="5031377"/>
          </a:xfrm>
          <a:prstGeom prst="rect">
            <a:avLst/>
          </a:prstGeom>
          <a:noFill/>
          <a:ln>
            <a:noFill/>
          </a:ln>
        </p:spPr>
        <p:txBody>
          <a:bodyPr spcFirstLastPara="1" wrap="square" lIns="91425" tIns="45700" rIns="91425" bIns="45700" anchor="t" anchorCtr="0">
            <a:noAutofit/>
          </a:bodyPr>
          <a:lstStyle/>
          <a:p>
            <a:pPr marL="552450" indent="-285750">
              <a:lnSpc>
                <a:spcPct val="107000"/>
              </a:lnSpc>
              <a:buFont typeface="Arial"/>
              <a:buChar char="•"/>
            </a:pPr>
            <a:r>
              <a:rPr lang="el-GR" sz="2000" dirty="0">
                <a:solidFill>
                  <a:srgbClr val="151617"/>
                </a:solidFill>
                <a:latin typeface="Open Sans"/>
                <a:ea typeface="Open Sans"/>
                <a:cs typeface="Open Sans"/>
                <a:sym typeface="Open Sans"/>
              </a:rPr>
              <a:t>να αποσαφηνιστούν οι βασικές έννοιες και ιδέες παρακολούθησης και αξιολόγησης που εφαρμόζονται στο πλαίσιο της </a:t>
            </a:r>
            <a:r>
              <a:rPr lang="el-GR" sz="2000" dirty="0" err="1">
                <a:solidFill>
                  <a:srgbClr val="151617"/>
                </a:solidFill>
                <a:latin typeface="Open Sans"/>
                <a:ea typeface="Open Sans"/>
                <a:cs typeface="Open Sans"/>
                <a:sym typeface="Open Sans"/>
              </a:rPr>
              <a:t>διαγενεακής</a:t>
            </a:r>
            <a:r>
              <a:rPr lang="el-GR" sz="2000" dirty="0">
                <a:solidFill>
                  <a:srgbClr val="151617"/>
                </a:solidFill>
                <a:latin typeface="Open Sans"/>
                <a:ea typeface="Open Sans"/>
                <a:cs typeface="Open Sans"/>
                <a:sym typeface="Open Sans"/>
              </a:rPr>
              <a:t> μάθησης</a:t>
            </a:r>
            <a:endParaRPr lang="en-US" sz="2000" dirty="0">
              <a:solidFill>
                <a:srgbClr val="151617"/>
              </a:solidFill>
              <a:latin typeface="Open Sans"/>
              <a:ea typeface="Open Sans"/>
              <a:cs typeface="Open Sans"/>
              <a:sym typeface="Open Sans"/>
            </a:endParaRPr>
          </a:p>
          <a:p>
            <a:pPr marL="552450" lvl="0" indent="-285750" algn="just" rtl="0">
              <a:lnSpc>
                <a:spcPct val="107000"/>
              </a:lnSpc>
              <a:spcBef>
                <a:spcPts val="1800"/>
              </a:spcBef>
              <a:spcAft>
                <a:spcPts val="0"/>
              </a:spcAft>
              <a:buSzPts val="1800"/>
              <a:buFont typeface="Arial"/>
              <a:buChar char="•"/>
            </a:pPr>
            <a:r>
              <a:rPr lang="el-GR" sz="2000" dirty="0">
                <a:solidFill>
                  <a:srgbClr val="151617"/>
                </a:solidFill>
                <a:latin typeface="Open Sans"/>
                <a:ea typeface="Open Sans"/>
                <a:cs typeface="Open Sans"/>
                <a:sym typeface="Open Sans"/>
              </a:rPr>
              <a:t>να ενταχθούν οι έννοιες σε ένα πλαίσιο που να δείχνει τη σχέση μεταξύ των περιθωριοποιημένων μεγαλύτερης ηλικίας και των νεότερων εργαζομένων με χαμηλή ειδίκευση</a:t>
            </a:r>
            <a:endParaRPr lang="en-US" sz="2000" dirty="0">
              <a:solidFill>
                <a:srgbClr val="151617"/>
              </a:solidFill>
              <a:latin typeface="Open Sans"/>
              <a:ea typeface="Open Sans"/>
              <a:cs typeface="Open Sans"/>
              <a:sym typeface="Open Sans"/>
            </a:endParaRPr>
          </a:p>
          <a:p>
            <a:pPr marL="552450" lvl="0" indent="-285750" algn="just" rtl="0">
              <a:lnSpc>
                <a:spcPct val="107000"/>
              </a:lnSpc>
              <a:spcBef>
                <a:spcPts val="1800"/>
              </a:spcBef>
              <a:spcAft>
                <a:spcPts val="0"/>
              </a:spcAft>
              <a:buSzPts val="1800"/>
              <a:buFont typeface="Arial"/>
              <a:buChar char="•"/>
            </a:pPr>
            <a:r>
              <a:rPr lang="el-GR" sz="2000" dirty="0">
                <a:solidFill>
                  <a:srgbClr val="151617"/>
                </a:solidFill>
                <a:latin typeface="Open Sans"/>
                <a:ea typeface="Open Sans"/>
                <a:cs typeface="Open Sans"/>
                <a:sym typeface="Open Sans"/>
              </a:rPr>
              <a:t>να συμβάλει στην ανάπτυξη μιας συνεκτικής και δυναμικής νοοτροπίας παρακολούθησης και αξιολόγησης του εκπαιδευτικού υλικού</a:t>
            </a:r>
            <a:endParaRPr lang="en-US" sz="2000" dirty="0">
              <a:solidFill>
                <a:srgbClr val="151617"/>
              </a:solidFill>
              <a:latin typeface="Open Sans"/>
              <a:ea typeface="Open Sans"/>
              <a:cs typeface="Open Sans"/>
              <a:sym typeface="Open Sans"/>
            </a:endParaRPr>
          </a:p>
          <a:p>
            <a:pPr marL="266700" lvl="0" indent="0" algn="just" rtl="0">
              <a:lnSpc>
                <a:spcPct val="107000"/>
              </a:lnSpc>
              <a:spcBef>
                <a:spcPts val="1800"/>
              </a:spcBef>
              <a:spcAft>
                <a:spcPts val="0"/>
              </a:spcAft>
              <a:buSzPts val="1800"/>
              <a:buNone/>
            </a:pPr>
            <a:r>
              <a:rPr lang="el-GR" sz="2000" dirty="0">
                <a:solidFill>
                  <a:srgbClr val="151617"/>
                </a:solidFill>
                <a:latin typeface="Open Sans"/>
                <a:ea typeface="Open Sans"/>
                <a:cs typeface="Open Sans"/>
                <a:sym typeface="Open Sans"/>
              </a:rPr>
              <a:t>και</a:t>
            </a:r>
            <a:r>
              <a:rPr lang="en-US" sz="2000" dirty="0">
                <a:solidFill>
                  <a:srgbClr val="151617"/>
                </a:solidFill>
                <a:latin typeface="Open Sans"/>
                <a:ea typeface="Open Sans"/>
                <a:cs typeface="Open Sans"/>
                <a:sym typeface="Open Sans"/>
              </a:rPr>
              <a:t> </a:t>
            </a:r>
            <a:endParaRPr lang="en-US" dirty="0"/>
          </a:p>
          <a:p>
            <a:pPr marL="552450" lvl="0" indent="-285750" algn="just" rtl="0">
              <a:lnSpc>
                <a:spcPct val="107000"/>
              </a:lnSpc>
              <a:spcBef>
                <a:spcPts val="1800"/>
              </a:spcBef>
              <a:spcAft>
                <a:spcPts val="800"/>
              </a:spcAft>
              <a:buSzPts val="1800"/>
              <a:buFont typeface="Arial"/>
              <a:buChar char="•"/>
            </a:pPr>
            <a:r>
              <a:rPr lang="el-GR" sz="2000" b="1" dirty="0">
                <a:solidFill>
                  <a:srgbClr val="151617"/>
                </a:solidFill>
                <a:latin typeface="Open Sans"/>
                <a:ea typeface="Open Sans"/>
                <a:cs typeface="Open Sans"/>
                <a:sym typeface="Open Sans"/>
              </a:rPr>
              <a:t>να συμβάλει στην καλύτερη κατανόηση της σημασίας της παρακολούθησης και αξιολόγησης (Π&amp;Α) στο πλαίσιο ενός μαθησιακού και εκπαιδευτικού υλικού</a:t>
            </a:r>
            <a:endParaRPr lang="en-US" sz="2000" b="1" dirty="0">
              <a:solidFill>
                <a:srgbClr val="151617"/>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Φόρμες αξιολόγησης της κατάρτισης</a:t>
            </a:r>
            <a:endParaRPr sz="3200" dirty="0"/>
          </a:p>
        </p:txBody>
      </p:sp>
      <p:sp>
        <p:nvSpPr>
          <p:cNvPr id="193" name="Google Shape;193;p35"/>
          <p:cNvSpPr txBox="1">
            <a:spLocks noGrp="1"/>
          </p:cNvSpPr>
          <p:nvPr>
            <p:ph type="body" idx="1"/>
          </p:nvPr>
        </p:nvSpPr>
        <p:spPr>
          <a:xfrm>
            <a:off x="419519" y="1280150"/>
            <a:ext cx="3107453" cy="715880"/>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r>
              <a:rPr lang="el-GR" b="1" dirty="0">
                <a:solidFill>
                  <a:schemeClr val="accent3"/>
                </a:solidFill>
              </a:rPr>
              <a:t>Γιατί τις χρησιμοποιούμε;</a:t>
            </a:r>
            <a:endParaRPr b="1" dirty="0">
              <a:solidFill>
                <a:schemeClr val="accent3"/>
              </a:solidFill>
            </a:endParaRPr>
          </a:p>
        </p:txBody>
      </p:sp>
      <p:sp>
        <p:nvSpPr>
          <p:cNvPr id="194" name="Google Shape;194;p35"/>
          <p:cNvSpPr txBox="1"/>
          <p:nvPr/>
        </p:nvSpPr>
        <p:spPr>
          <a:xfrm>
            <a:off x="4030462" y="1190028"/>
            <a:ext cx="7581530" cy="1477287"/>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l-GR" sz="1800" dirty="0">
                <a:solidFill>
                  <a:schemeClr val="accent1"/>
                </a:solidFill>
                <a:latin typeface="Open Sans"/>
                <a:ea typeface="Open Sans"/>
                <a:cs typeface="Open Sans"/>
                <a:sym typeface="Open Sans"/>
              </a:rPr>
              <a:t>Για να συλλέξουμε σχόλια από εκπαιδευτές/</a:t>
            </a:r>
            <a:r>
              <a:rPr lang="el-GR" sz="1800" dirty="0" err="1">
                <a:solidFill>
                  <a:schemeClr val="accent1"/>
                </a:solidFill>
                <a:latin typeface="Open Sans"/>
                <a:ea typeface="Open Sans"/>
                <a:cs typeface="Open Sans"/>
                <a:sym typeface="Open Sans"/>
              </a:rPr>
              <a:t>ριες</a:t>
            </a:r>
            <a:r>
              <a:rPr lang="el-GR" sz="1800" dirty="0">
                <a:solidFill>
                  <a:schemeClr val="accent1"/>
                </a:solidFill>
                <a:latin typeface="Open Sans"/>
                <a:ea typeface="Open Sans"/>
                <a:cs typeface="Open Sans"/>
                <a:sym typeface="Open Sans"/>
              </a:rPr>
              <a:t> και εκπαιδευόμενους/</a:t>
            </a:r>
            <a:r>
              <a:rPr lang="el-GR" sz="1800" dirty="0" err="1">
                <a:solidFill>
                  <a:schemeClr val="accent1"/>
                </a:solidFill>
                <a:latin typeface="Open Sans"/>
                <a:ea typeface="Open Sans"/>
                <a:cs typeface="Open Sans"/>
                <a:sym typeface="Open Sans"/>
              </a:rPr>
              <a:t>ενες</a:t>
            </a:r>
            <a:endParaRPr lang="el-GR" sz="1800" dirty="0">
              <a:solidFill>
                <a:schemeClr val="accent1"/>
              </a:solidFill>
              <a:latin typeface="Open Sans"/>
              <a:ea typeface="Open Sans"/>
              <a:cs typeface="Open Sans"/>
              <a:sym typeface="Open Sans"/>
            </a:endParaRPr>
          </a:p>
          <a:p>
            <a:pPr marL="285750" lvl="0" indent="-285750">
              <a:lnSpc>
                <a:spcPct val="150000"/>
              </a:lnSpc>
              <a:buFont typeface="Arial" panose="020B0604020202020204" pitchFamily="34" charset="0"/>
              <a:buChar char="•"/>
            </a:pPr>
            <a:r>
              <a:rPr lang="el-GR" sz="1800" dirty="0">
                <a:solidFill>
                  <a:schemeClr val="accent1"/>
                </a:solidFill>
                <a:latin typeface="Open Sans"/>
                <a:ea typeface="Open Sans"/>
                <a:cs typeface="Open Sans"/>
                <a:sym typeface="Open Sans"/>
              </a:rPr>
              <a:t>Για τον εντοπισμό κενών και προβλημάτων δεξιοτήτων</a:t>
            </a:r>
          </a:p>
          <a:p>
            <a:pPr marL="285750" lvl="0" indent="-285750">
              <a:lnSpc>
                <a:spcPct val="150000"/>
              </a:lnSpc>
              <a:buFont typeface="Arial" panose="020B0604020202020204" pitchFamily="34" charset="0"/>
              <a:buChar char="•"/>
            </a:pPr>
            <a:r>
              <a:rPr lang="el-GR" sz="1800" dirty="0">
                <a:solidFill>
                  <a:schemeClr val="accent1"/>
                </a:solidFill>
                <a:latin typeface="Open Sans"/>
                <a:ea typeface="Open Sans"/>
                <a:cs typeface="Open Sans"/>
                <a:sym typeface="Open Sans"/>
              </a:rPr>
              <a:t>Για τη βελτίωση των προγραμμάτων κατάρτισης</a:t>
            </a:r>
            <a:endParaRPr sz="1800" b="0" i="0" u="none" strike="noStrike" cap="none" dirty="0">
              <a:solidFill>
                <a:schemeClr val="accent1"/>
              </a:solidFill>
              <a:latin typeface="Open Sans"/>
              <a:ea typeface="Open Sans"/>
              <a:cs typeface="Open Sans"/>
              <a:sym typeface="Open Sans"/>
            </a:endParaRPr>
          </a:p>
        </p:txBody>
      </p:sp>
      <p:sp>
        <p:nvSpPr>
          <p:cNvPr id="195" name="Google Shape;195;p35"/>
          <p:cNvSpPr txBox="1"/>
          <p:nvPr/>
        </p:nvSpPr>
        <p:spPr>
          <a:xfrm>
            <a:off x="419518" y="3775598"/>
            <a:ext cx="3107453" cy="715880"/>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r>
              <a:rPr lang="el-GR" sz="1800" b="1" i="0" u="none" strike="noStrike" cap="none" dirty="0">
                <a:solidFill>
                  <a:schemeClr val="accent4"/>
                </a:solidFill>
                <a:latin typeface="Open Sans Light"/>
                <a:ea typeface="Open Sans Light"/>
                <a:cs typeface="Open Sans Light"/>
                <a:sym typeface="Open Sans Light"/>
              </a:rPr>
              <a:t>Ποιες είναι οι συχνές ερωτήσεις;</a:t>
            </a:r>
            <a:endParaRPr sz="1800" b="1" i="0" u="none" strike="noStrike" cap="none" dirty="0">
              <a:solidFill>
                <a:schemeClr val="accent4"/>
              </a:solidFill>
              <a:latin typeface="Open Sans Light"/>
              <a:ea typeface="Open Sans Light"/>
              <a:cs typeface="Open Sans Light"/>
              <a:sym typeface="Open Sans Light"/>
            </a:endParaRPr>
          </a:p>
        </p:txBody>
      </p:sp>
      <p:sp>
        <p:nvSpPr>
          <p:cNvPr id="196" name="Google Shape;196;p35"/>
          <p:cNvSpPr txBox="1"/>
          <p:nvPr/>
        </p:nvSpPr>
        <p:spPr>
          <a:xfrm>
            <a:off x="4030462" y="3452042"/>
            <a:ext cx="7299055" cy="1477287"/>
          </a:xfrm>
          <a:prstGeom prst="rect">
            <a:avLst/>
          </a:prstGeom>
          <a:noFill/>
          <a:ln>
            <a:noFill/>
          </a:ln>
        </p:spPr>
        <p:txBody>
          <a:bodyPr spcFirstLastPara="1" wrap="square" lIns="91425" tIns="45700" rIns="91425" bIns="45700" anchor="t" anchorCtr="0">
            <a:spAutoFit/>
          </a:bodyPr>
          <a:lstStyle/>
          <a:p>
            <a:pPr marL="285750" lvl="0" indent="-285750">
              <a:lnSpc>
                <a:spcPct val="200000"/>
              </a:lnSpc>
              <a:buFont typeface="Arial" panose="020B0604020202020204" pitchFamily="34" charset="0"/>
              <a:buChar char="•"/>
            </a:pPr>
            <a:r>
              <a:rPr lang="el-GR" sz="1800" dirty="0">
                <a:solidFill>
                  <a:schemeClr val="accent1"/>
                </a:solidFill>
                <a:latin typeface="Open Sans"/>
                <a:ea typeface="Open Sans"/>
                <a:cs typeface="Open Sans"/>
                <a:sym typeface="Open Sans"/>
              </a:rPr>
              <a:t>Ερωτήσεις σχετικά με την ικανοποίηση με το πρόγραμμα</a:t>
            </a:r>
          </a:p>
          <a:p>
            <a:pPr marL="285750" lvl="0" indent="-285750">
              <a:buFont typeface="Arial" panose="020B0604020202020204" pitchFamily="34" charset="0"/>
              <a:buChar char="•"/>
            </a:pPr>
            <a:r>
              <a:rPr lang="el-GR" sz="1800" dirty="0">
                <a:solidFill>
                  <a:schemeClr val="accent1"/>
                </a:solidFill>
                <a:latin typeface="Open Sans"/>
                <a:ea typeface="Open Sans"/>
                <a:cs typeface="Open Sans"/>
                <a:sym typeface="Open Sans"/>
              </a:rPr>
              <a:t>Ερωτήσεις σχετικά με τη βελτίωση του προγράμματος - ιδέες των συμμετεχόντων για αλλαγή στοιχείων του  προγράμματος ή προσθήκη κάποιων στοιχείων σε αυτό</a:t>
            </a:r>
            <a:endParaRPr sz="1400" b="0" i="0" u="none" strike="noStrike" cap="none" dirty="0">
              <a:solidFill>
                <a:schemeClr val="accen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additive="base">
                                        <p:cTn id="12" dur="500"/>
                                        <p:tgtEl>
                                          <p:spTgt spid="194"/>
                                        </p:tgtEl>
                                        <p:attrNameLst>
                                          <p:attrName>ppt_w</p:attrName>
                                        </p:attrNameLst>
                                      </p:cBhvr>
                                      <p:tavLst>
                                        <p:tav tm="0">
                                          <p:val>
                                            <p:strVal val="0"/>
                                          </p:val>
                                        </p:tav>
                                        <p:tav tm="100000">
                                          <p:val>
                                            <p:strVal val="#ppt_w"/>
                                          </p:val>
                                        </p:tav>
                                      </p:tavLst>
                                    </p:anim>
                                    <p:anim calcmode="lin" valueType="num">
                                      <p:cBhvr additive="base">
                                        <p:cTn id="13" dur="500"/>
                                        <p:tgtEl>
                                          <p:spTgt spid="194"/>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5"/>
                                        </p:tgtEl>
                                        <p:attrNameLst>
                                          <p:attrName>style.visibility</p:attrName>
                                        </p:attrNameLst>
                                      </p:cBhvr>
                                      <p:to>
                                        <p:strVal val="visible"/>
                                      </p:to>
                                    </p:set>
                                    <p:anim calcmode="lin" valueType="num">
                                      <p:cBhvr additive="base">
                                        <p:cTn id="18" dur="500"/>
                                        <p:tgtEl>
                                          <p:spTgt spid="19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96"/>
                                        </p:tgtEl>
                                        <p:attrNameLst>
                                          <p:attrName>style.visibility</p:attrName>
                                        </p:attrNameLst>
                                      </p:cBhvr>
                                      <p:to>
                                        <p:strVal val="visible"/>
                                      </p:to>
                                    </p:set>
                                    <p:anim calcmode="lin" valueType="num">
                                      <p:cBhvr additive="base">
                                        <p:cTn id="23" dur="500"/>
                                        <p:tgtEl>
                                          <p:spTgt spid="196"/>
                                        </p:tgtEl>
                                        <p:attrNameLst>
                                          <p:attrName>ppt_w</p:attrName>
                                        </p:attrNameLst>
                                      </p:cBhvr>
                                      <p:tavLst>
                                        <p:tav tm="0">
                                          <p:val>
                                            <p:strVal val="0"/>
                                          </p:val>
                                        </p:tav>
                                        <p:tav tm="100000">
                                          <p:val>
                                            <p:strVal val="#ppt_w"/>
                                          </p:val>
                                        </p:tav>
                                      </p:tavLst>
                                    </p:anim>
                                    <p:anim calcmode="lin" valueType="num">
                                      <p:cBhvr additive="base">
                                        <p:cTn id="24" dur="500"/>
                                        <p:tgtEl>
                                          <p:spTgt spid="1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123824" y="11304"/>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Συμβουλές για την προετοιμασία των εντύπων αξιολόγησης της κατάρτισης</a:t>
            </a:r>
            <a:endParaRPr sz="3200" dirty="0"/>
          </a:p>
        </p:txBody>
      </p:sp>
      <p:graphicFrame>
        <p:nvGraphicFramePr>
          <p:cNvPr id="202" name="Google Shape;202;p36"/>
          <p:cNvGraphicFramePr/>
          <p:nvPr>
            <p:extLst>
              <p:ext uri="{D42A27DB-BD31-4B8C-83A1-F6EECF244321}">
                <p14:modId xmlns:p14="http://schemas.microsoft.com/office/powerpoint/2010/main" val="1764250468"/>
              </p:ext>
            </p:extLst>
          </p:nvPr>
        </p:nvGraphicFramePr>
        <p:xfrm>
          <a:off x="572979" y="895995"/>
          <a:ext cx="10749500" cy="5852240"/>
        </p:xfrm>
        <a:graphic>
          <a:graphicData uri="http://schemas.openxmlformats.org/drawingml/2006/table">
            <a:tbl>
              <a:tblPr firstRow="1" bandRow="1">
                <a:noFill/>
                <a:tableStyleId>{1C747F3F-EAA9-4441-98BA-D89A27922FA2}</a:tableStyleId>
              </a:tblPr>
              <a:tblGrid>
                <a:gridCol w="2338375">
                  <a:extLst>
                    <a:ext uri="{9D8B030D-6E8A-4147-A177-3AD203B41FA5}">
                      <a16:colId xmlns:a16="http://schemas.microsoft.com/office/drawing/2014/main" val="20000"/>
                    </a:ext>
                  </a:extLst>
                </a:gridCol>
                <a:gridCol w="8411125">
                  <a:extLst>
                    <a:ext uri="{9D8B030D-6E8A-4147-A177-3AD203B41FA5}">
                      <a16:colId xmlns:a16="http://schemas.microsoft.com/office/drawing/2014/main" val="20001"/>
                    </a:ext>
                  </a:extLst>
                </a:gridCol>
              </a:tblGrid>
              <a:tr h="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l-GR" sz="1400" b="1" u="none" strike="noStrike" cap="none" dirty="0">
                          <a:solidFill>
                            <a:srgbClr val="636A6F"/>
                          </a:solidFill>
                          <a:latin typeface="Noto Sans Symbols"/>
                          <a:ea typeface="Noto Sans Symbols"/>
                          <a:cs typeface="Noto Sans Symbols"/>
                          <a:sym typeface="Noto Sans Symbols"/>
                        </a:rPr>
                        <a:t>Μην πλατειάζετε</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636A6F"/>
                          </a:solidFill>
                          <a:latin typeface="Noto Sans Symbols"/>
                          <a:ea typeface="Noto Sans Symbols"/>
                          <a:cs typeface="Noto Sans Symbols"/>
                          <a:sym typeface="Noto Sans Symbols"/>
                        </a:rPr>
                        <a:t>Εάν είναι δυνατόν, περιορίστε το έντυπο αξιολόγησης της κατάρτισης σε μία σελίδα που δεν θα χρειαστεί πάνω από πέντε λεπτά για να συμπληρωθεί.</a:t>
                      </a:r>
                      <a:endParaRPr sz="1400" u="none" strike="noStrike" cap="none"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l-GR" sz="1400" b="1" u="none" strike="noStrike" cap="none" dirty="0">
                          <a:solidFill>
                            <a:srgbClr val="636A6F"/>
                          </a:solidFill>
                          <a:latin typeface="Noto Sans Symbols"/>
                          <a:ea typeface="Noto Sans Symbols"/>
                          <a:cs typeface="Noto Sans Symbols"/>
                          <a:sym typeface="Noto Sans Symbols"/>
                        </a:rPr>
                        <a:t>Μείνετε στο θέμα</a:t>
                      </a:r>
                      <a:br>
                        <a:rPr lang="en-US" sz="1400" b="1" u="none" strike="noStrike" cap="none" dirty="0">
                          <a:solidFill>
                            <a:srgbClr val="636A6F"/>
                          </a:solidFill>
                          <a:latin typeface="Noto Sans Symbols"/>
                          <a:ea typeface="Noto Sans Symbols"/>
                          <a:cs typeface="Noto Sans Symbols"/>
                          <a:sym typeface="Noto Sans Symbols"/>
                        </a:rPr>
                      </a:b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636A6F"/>
                          </a:solidFill>
                          <a:latin typeface="Noto Sans Symbols"/>
                          <a:ea typeface="Noto Sans Symbols"/>
                          <a:cs typeface="Noto Sans Symbols"/>
                          <a:sym typeface="Noto Sans Symbols"/>
                        </a:rPr>
                        <a:t>Κάντε ερωτήσεις σχετικές με το περιεχόμενο του προγράμματος και σχετικά με τον τρόπο διεξαγωγής του. Ρωτήστε τους συμμετέχοντες εάν βρήκαν το περιεχόμενο του προγράμματος πολύτιμο και αν το περιεχόμενο έχει κάποια πρακτική εφαρμογή για αυτούς</a:t>
                      </a:r>
                      <a:r>
                        <a:rPr lang="en-US" sz="1400" u="none" strike="noStrike" cap="none" dirty="0">
                          <a:solidFill>
                            <a:srgbClr val="636A6F"/>
                          </a:solidFill>
                          <a:latin typeface="Noto Sans Symbols"/>
                          <a:ea typeface="Noto Sans Symbols"/>
                          <a:cs typeface="Noto Sans Symbols"/>
                          <a:sym typeface="Noto Sans Symbols"/>
                        </a:rPr>
                        <a:t>.</a:t>
                      </a:r>
                      <a:endParaRPr sz="1400" u="none" strike="noStrike" cap="none" dirty="0">
                        <a:solidFill>
                          <a:srgbClr val="636A6F"/>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l-GR" sz="1400" b="1" u="none" strike="noStrike" cap="none" dirty="0">
                          <a:solidFill>
                            <a:srgbClr val="636A6F"/>
                          </a:solidFill>
                          <a:latin typeface="Noto Sans Symbols"/>
                          <a:ea typeface="Noto Sans Symbols"/>
                          <a:cs typeface="Noto Sans Symbols"/>
                          <a:sym typeface="Noto Sans Symbols"/>
                        </a:rPr>
                        <a:t>Κάντε ερωτήσεις με δυνατότητα δράσης</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636A6F"/>
                          </a:solidFill>
                          <a:latin typeface="Noto Sans Symbols"/>
                          <a:ea typeface="Noto Sans Symbols"/>
                          <a:cs typeface="Noto Sans Symbols"/>
                          <a:sym typeface="Noto Sans Symbols"/>
                        </a:rPr>
                        <a:t>Κάντε μόνο ερωτήσεις σχετικά με τις πτυχές του προγράμματος που μπορούν να αλλάξουν. Ρωτήστε αν η τοποθεσία, ο χρόνος και η μέθοδος διεξαγωγής είναι ιδανικές</a:t>
                      </a:r>
                      <a:r>
                        <a:rPr lang="en-US" sz="1400" u="none" strike="noStrike" cap="none" dirty="0">
                          <a:solidFill>
                            <a:srgbClr val="636A6F"/>
                          </a:solidFill>
                          <a:latin typeface="Noto Sans Symbols"/>
                          <a:ea typeface="Noto Sans Symbols"/>
                          <a:cs typeface="Noto Sans Symbols"/>
                          <a:sym typeface="Noto Sans Symbols"/>
                        </a:rPr>
                        <a:t>.</a:t>
                      </a:r>
                      <a:endParaRPr sz="1400" u="none" strike="noStrike" cap="none" dirty="0">
                        <a:solidFill>
                          <a:srgbClr val="636A6F"/>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l-GR" sz="1400" b="1" u="none" strike="noStrike" cap="none" dirty="0">
                          <a:solidFill>
                            <a:srgbClr val="636A6F"/>
                          </a:solidFill>
                          <a:latin typeface="Noto Sans Symbols"/>
                          <a:ea typeface="Noto Sans Symbols"/>
                          <a:cs typeface="Noto Sans Symbols"/>
                          <a:sym typeface="Noto Sans Symbols"/>
                        </a:rPr>
                        <a:t>Θέστε εύκολες ερωτήσεις προς απάντηση</a:t>
                      </a:r>
                      <a:br>
                        <a:rPr lang="en-US" sz="1400" b="1" u="none" strike="noStrike" cap="none" dirty="0">
                          <a:solidFill>
                            <a:srgbClr val="636A6F"/>
                          </a:solidFill>
                          <a:latin typeface="Noto Sans Symbols"/>
                          <a:ea typeface="Noto Sans Symbols"/>
                          <a:cs typeface="Noto Sans Symbols"/>
                          <a:sym typeface="Noto Sans Symbols"/>
                        </a:rPr>
                      </a:b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l-GR" sz="1400" u="none" strike="noStrike" cap="none" dirty="0">
                          <a:solidFill>
                            <a:srgbClr val="636A6F"/>
                          </a:solidFill>
                          <a:latin typeface="Noto Sans Symbols"/>
                          <a:ea typeface="Noto Sans Symbols"/>
                          <a:cs typeface="Noto Sans Symbols"/>
                          <a:sym typeface="Noto Sans Symbols"/>
                        </a:rPr>
                        <a:t>Κάντε συγκεκριμένες ερωτήσεις. Οι ανοιχτές ερωτήσεις είναι σημαντικές, ώστε οι συμμετέχοντες/</a:t>
                      </a:r>
                      <a:r>
                        <a:rPr lang="el-GR" sz="1400" u="none" strike="noStrike" cap="none" dirty="0" err="1">
                          <a:solidFill>
                            <a:srgbClr val="636A6F"/>
                          </a:solidFill>
                          <a:latin typeface="Noto Sans Symbols"/>
                          <a:ea typeface="Noto Sans Symbols"/>
                          <a:cs typeface="Noto Sans Symbols"/>
                          <a:sym typeface="Noto Sans Symbols"/>
                        </a:rPr>
                        <a:t>ουσες</a:t>
                      </a:r>
                      <a:r>
                        <a:rPr lang="el-GR" sz="1400" u="none" strike="noStrike" cap="none" dirty="0">
                          <a:solidFill>
                            <a:srgbClr val="636A6F"/>
                          </a:solidFill>
                          <a:latin typeface="Noto Sans Symbols"/>
                          <a:ea typeface="Noto Sans Symbols"/>
                          <a:cs typeface="Noto Sans Symbols"/>
                          <a:sym typeface="Noto Sans Symbols"/>
                        </a:rPr>
                        <a:t> να μπορούν να παρέχουν σχόλια και προτάσεις. Περιορίστε όμως αυτές τις ερωτήσεις σε λίγες μόνο</a:t>
                      </a:r>
                      <a:r>
                        <a:rPr lang="en-US" sz="1400" u="none" strike="noStrike" cap="none" dirty="0">
                          <a:solidFill>
                            <a:srgbClr val="636A6F"/>
                          </a:solidFill>
                          <a:latin typeface="Noto Sans Symbols"/>
                          <a:ea typeface="Noto Sans Symbols"/>
                          <a:cs typeface="Noto Sans Symbols"/>
                          <a:sym typeface="Noto Sans Symbols"/>
                        </a:rPr>
                        <a:t>.</a:t>
                      </a:r>
                      <a:endParaRPr sz="1400" u="none" strike="noStrike" cap="none"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l-GR" sz="1400" b="1" u="none" strike="noStrike" cap="none" dirty="0">
                          <a:solidFill>
                            <a:srgbClr val="636A6F"/>
                          </a:solidFill>
                          <a:latin typeface="Noto Sans Symbols"/>
                          <a:ea typeface="Noto Sans Symbols"/>
                          <a:cs typeface="Noto Sans Symbols"/>
                          <a:sym typeface="Noto Sans Symbols"/>
                        </a:rPr>
                        <a:t>Προσφέρετε επιλογές</a:t>
                      </a:r>
                      <a:br>
                        <a:rPr lang="en-US" sz="1400" b="1" u="none" strike="noStrike" cap="none" dirty="0">
                          <a:solidFill>
                            <a:srgbClr val="636A6F"/>
                          </a:solidFill>
                          <a:latin typeface="Noto Sans Symbols"/>
                          <a:ea typeface="Noto Sans Symbols"/>
                          <a:cs typeface="Noto Sans Symbols"/>
                          <a:sym typeface="Noto Sans Symbols"/>
                        </a:rPr>
                      </a:b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636A6F"/>
                          </a:solidFill>
                          <a:latin typeface="Noto Sans Symbols"/>
                          <a:ea typeface="Noto Sans Symbols"/>
                          <a:cs typeface="Noto Sans Symbols"/>
                          <a:sym typeface="Noto Sans Symbols"/>
                        </a:rPr>
                        <a:t>Οι ερωτήσεις πολλαπλής επιλογής είναι οι απλούστερες και ταχύτερες ερωτήσεις προς απάντηση. Δίνει επίσης την εντύπωση ότι έχετε ήδη αρκετές απαντήσεις στην ερώτηση και ότι απλά αναζητάτε απόψεις για το ποια είναι η καλύτερη</a:t>
                      </a:r>
                      <a:r>
                        <a:rPr lang="en-US" sz="1400" u="none" strike="noStrike" cap="none" dirty="0">
                          <a:solidFill>
                            <a:srgbClr val="636A6F"/>
                          </a:solidFill>
                          <a:latin typeface="Noto Sans Symbols"/>
                          <a:ea typeface="Noto Sans Symbols"/>
                          <a:cs typeface="Noto Sans Symbols"/>
                          <a:sym typeface="Noto Sans Symbols"/>
                        </a:rPr>
                        <a:t>.</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636A6F"/>
                        </a:solidFill>
                        <a:latin typeface="Noto Sans Symbols"/>
                        <a:ea typeface="Noto Sans Symbols"/>
                        <a:cs typeface="Noto Sans Symbols"/>
                        <a:sym typeface="Noto Sans Symbols"/>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l-GR" sz="1400" b="1" u="none" strike="noStrike" cap="none" dirty="0">
                          <a:solidFill>
                            <a:srgbClr val="636A6F"/>
                          </a:solidFill>
                          <a:latin typeface="Noto Sans Symbols"/>
                          <a:ea typeface="Noto Sans Symbols"/>
                          <a:cs typeface="Noto Sans Symbols"/>
                          <a:sym typeface="Noto Sans Symbols"/>
                        </a:rPr>
                        <a:t>Κάντε την μέρος του προγράμματος</a:t>
                      </a:r>
                      <a:br>
                        <a:rPr lang="en-US" sz="1400" b="1" u="none" strike="noStrike" cap="none" dirty="0">
                          <a:solidFill>
                            <a:srgbClr val="636A6F"/>
                          </a:solidFill>
                          <a:latin typeface="Noto Sans Symbols"/>
                          <a:ea typeface="Noto Sans Symbols"/>
                          <a:cs typeface="Noto Sans Symbols"/>
                          <a:sym typeface="Noto Sans Symbols"/>
                        </a:rPr>
                      </a:b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636A6F"/>
                          </a:solidFill>
                          <a:latin typeface="Noto Sans Symbols"/>
                          <a:ea typeface="Noto Sans Symbols"/>
                          <a:cs typeface="Noto Sans Symbols"/>
                          <a:sym typeface="Noto Sans Symbols"/>
                        </a:rPr>
                        <a:t>Η συμπλήρωση του εντύπου παροχής σχολίων για την κατάρτιση θα πρέπει να αποτελεί μέρος του προγράμματος και δεν θα πρέπει να καταλαμβάνει τον ελεύθερο χρόνο του/ης συμμετέχοντα/ούσης.</a:t>
                      </a:r>
                      <a:endParaRPr sz="1400" u="none" strike="noStrike" cap="none" dirty="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None/>
                      </a:pPr>
                      <a:r>
                        <a:rPr lang="el-GR" sz="1400" b="1" u="none" strike="noStrike" cap="none" dirty="0">
                          <a:solidFill>
                            <a:srgbClr val="636A6F"/>
                          </a:solidFill>
                          <a:latin typeface="Noto Sans Symbols"/>
                          <a:ea typeface="Noto Sans Symbols"/>
                          <a:cs typeface="Noto Sans Symbols"/>
                          <a:sym typeface="Noto Sans Symbols"/>
                        </a:rPr>
                        <a:t>Εξασφαλίστε την ανωνυμία</a:t>
                      </a:r>
                      <a:br>
                        <a:rPr lang="en-US" sz="1400" b="1" u="none" strike="noStrike" cap="none" dirty="0">
                          <a:solidFill>
                            <a:srgbClr val="636A6F"/>
                          </a:solidFill>
                          <a:latin typeface="Noto Sans Symbols"/>
                          <a:ea typeface="Noto Sans Symbols"/>
                          <a:cs typeface="Noto Sans Symbols"/>
                          <a:sym typeface="Noto Sans Symbols"/>
                        </a:rPr>
                      </a:b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636A6F"/>
                          </a:solidFill>
                          <a:latin typeface="Noto Sans Symbols"/>
                          <a:ea typeface="Noto Sans Symbols"/>
                          <a:cs typeface="Noto Sans Symbols"/>
                          <a:sym typeface="Noto Sans Symbols"/>
                        </a:rPr>
                        <a:t>Η απόλυτη ειλικρίνεια είναι το κλειδί για την επίτευξη ακριβών και ενεργών αποτελεσμάτων. Η διασφάλιση της ανωνυμίας των σχολίων σχετικά με την κατάρτιση εξαλείφει τον φόβο των συμμετεχόντων να πληγώσουν τα συναισθήματα των άλλων</a:t>
                      </a:r>
                      <a:r>
                        <a:rPr lang="en-US" sz="1400" u="none" strike="noStrike" cap="none" dirty="0">
                          <a:solidFill>
                            <a:srgbClr val="636A6F"/>
                          </a:solidFill>
                          <a:latin typeface="Noto Sans Symbols"/>
                          <a:ea typeface="Noto Sans Symbols"/>
                          <a:cs typeface="Noto Sans Symbols"/>
                          <a:sym typeface="Noto Sans Symbols"/>
                        </a:rPr>
                        <a:t>.</a:t>
                      </a:r>
                      <a:endParaRPr sz="1400" u="none" strike="noStrike" cap="none" dirty="0">
                        <a:solidFill>
                          <a:srgbClr val="636A6F"/>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ctrTitle"/>
          </p:nvPr>
        </p:nvSpPr>
        <p:spPr>
          <a:xfrm>
            <a:off x="939060" y="1514131"/>
            <a:ext cx="2657580" cy="858362"/>
          </a:xfrm>
          <a:prstGeom prst="rect">
            <a:avLst/>
          </a:prstGeom>
          <a:noFill/>
          <a:ln>
            <a:noFill/>
          </a:ln>
        </p:spPr>
        <p:txBody>
          <a:bodyPr spcFirstLastPara="1" wrap="square" lIns="91425" tIns="45700" rIns="91425" bIns="45700" anchor="ctr" anchorCtr="0">
            <a:normAutofit/>
          </a:bodyPr>
          <a:lstStyle/>
          <a:p>
            <a:pPr marL="0" lvl="0" indent="0" algn="l" rtl="0">
              <a:lnSpc>
                <a:spcPct val="200000"/>
              </a:lnSpc>
              <a:spcBef>
                <a:spcPts val="0"/>
              </a:spcBef>
              <a:spcAft>
                <a:spcPts val="0"/>
              </a:spcAft>
              <a:buSzPts val="2000"/>
              <a:buNone/>
            </a:pPr>
            <a:r>
              <a:rPr lang="el-GR" sz="2000" dirty="0">
                <a:latin typeface="Open Sans Light"/>
                <a:ea typeface="Open Sans Light"/>
                <a:cs typeface="Open Sans Light"/>
                <a:sym typeface="Open Sans Light"/>
              </a:rPr>
              <a:t>Πρακτική εφαρμογή</a:t>
            </a:r>
            <a:endParaRPr sz="2700" dirty="0"/>
          </a:p>
        </p:txBody>
      </p:sp>
      <p:sp>
        <p:nvSpPr>
          <p:cNvPr id="209" name="Google Shape;209;p37"/>
          <p:cNvSpPr txBox="1"/>
          <p:nvPr/>
        </p:nvSpPr>
        <p:spPr>
          <a:xfrm>
            <a:off x="3864240" y="3063876"/>
            <a:ext cx="73401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3200" b="0" i="0" u="none" strike="noStrike" cap="none" dirty="0">
                <a:solidFill>
                  <a:schemeClr val="accent6"/>
                </a:solidFill>
                <a:latin typeface="Open Sans"/>
                <a:ea typeface="Open Sans"/>
                <a:cs typeface="Open Sans"/>
                <a:sym typeface="Open Sans"/>
              </a:rPr>
              <a:t>Προετοιμάστε το δικό σας έντυπο αξιολόγησης</a:t>
            </a:r>
            <a:endParaRPr sz="3200" b="0" i="0" u="none" strike="noStrike" cap="none" dirty="0">
              <a:solidFill>
                <a:schemeClr val="accent6"/>
              </a:solidFill>
              <a:latin typeface="Open Sans"/>
              <a:ea typeface="Open Sans"/>
              <a:cs typeface="Open Sans"/>
              <a:sym typeface="Open Sans"/>
            </a:endParaRPr>
          </a:p>
        </p:txBody>
      </p:sp>
      <p:sp>
        <p:nvSpPr>
          <p:cNvPr id="210" name="Google Shape;210;p37"/>
          <p:cNvSpPr/>
          <p:nvPr/>
        </p:nvSpPr>
        <p:spPr>
          <a:xfrm>
            <a:off x="3988526" y="4033332"/>
            <a:ext cx="6618513" cy="178506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C6374"/>
              </a:buClr>
              <a:buSzPts val="1600"/>
              <a:buFont typeface="Arial"/>
              <a:buNone/>
            </a:pPr>
            <a:r>
              <a:rPr lang="el-GR" sz="1600" b="1" i="0" u="none" strike="noStrike" cap="none" dirty="0">
                <a:solidFill>
                  <a:srgbClr val="5C6374"/>
                </a:solidFill>
                <a:latin typeface="Open Sans"/>
                <a:ea typeface="Open Sans"/>
                <a:cs typeface="Open Sans"/>
                <a:sym typeface="Open Sans"/>
              </a:rPr>
              <a:t>Βήματα</a:t>
            </a:r>
            <a:r>
              <a:rPr lang="en-US" sz="1600" b="1" i="0" u="none" strike="noStrike" cap="none" dirty="0">
                <a:solidFill>
                  <a:srgbClr val="5C6374"/>
                </a:solidFill>
                <a:latin typeface="Open Sans"/>
                <a:ea typeface="Open Sans"/>
                <a:cs typeface="Open Sans"/>
                <a:sym typeface="Open Sans"/>
              </a:rPr>
              <a:t>:</a:t>
            </a:r>
            <a:endParaRPr lang="el-GR" sz="1600" b="1" i="0" u="none" strike="noStrike" cap="none" dirty="0">
              <a:solidFill>
                <a:srgbClr val="5C6374"/>
              </a:solidFill>
              <a:latin typeface="Open Sans"/>
              <a:ea typeface="Open Sans"/>
              <a:cs typeface="Open Sans"/>
              <a:sym typeface="Open Sans"/>
            </a:endParaRPr>
          </a:p>
          <a:p>
            <a:pPr marL="0" marR="0" lvl="0" indent="0" algn="l" rtl="0">
              <a:lnSpc>
                <a:spcPct val="100000"/>
              </a:lnSpc>
              <a:spcBef>
                <a:spcPts val="0"/>
              </a:spcBef>
              <a:spcAft>
                <a:spcPts val="0"/>
              </a:spcAft>
              <a:buClr>
                <a:srgbClr val="5C6374"/>
              </a:buClr>
              <a:buSzPts val="1600"/>
              <a:buFont typeface="Arial"/>
              <a:buNone/>
            </a:pPr>
            <a:endParaRPr dirty="0"/>
          </a:p>
          <a:p>
            <a:pPr marL="285750" marR="0" lvl="0" indent="-285750" algn="l" rtl="0">
              <a:lnSpc>
                <a:spcPct val="100000"/>
              </a:lnSpc>
              <a:spcBef>
                <a:spcPts val="0"/>
              </a:spcBef>
              <a:spcAft>
                <a:spcPts val="0"/>
              </a:spcAft>
              <a:buClr>
                <a:srgbClr val="5C6374"/>
              </a:buClr>
              <a:buSzPts val="1600"/>
              <a:buFont typeface="Arial" panose="020B0604020202020204" pitchFamily="34" charset="0"/>
              <a:buChar char="•"/>
            </a:pPr>
            <a:r>
              <a:rPr lang="el-GR" sz="1600" b="0" i="0" u="none" strike="noStrike" cap="none" dirty="0">
                <a:solidFill>
                  <a:srgbClr val="5C6374"/>
                </a:solidFill>
                <a:latin typeface="Open Sans"/>
                <a:ea typeface="Open Sans"/>
                <a:cs typeface="Open Sans"/>
                <a:sym typeface="Open Sans"/>
              </a:rPr>
              <a:t>Ετοιμάστε ένα έντυπο αξιολόγησης</a:t>
            </a:r>
          </a:p>
          <a:p>
            <a:pPr marL="285750" marR="0" lvl="0" indent="-285750" algn="l" rtl="0">
              <a:lnSpc>
                <a:spcPct val="100000"/>
              </a:lnSpc>
              <a:spcBef>
                <a:spcPts val="0"/>
              </a:spcBef>
              <a:spcAft>
                <a:spcPts val="0"/>
              </a:spcAft>
              <a:buClr>
                <a:srgbClr val="5C6374"/>
              </a:buClr>
              <a:buSzPts val="1600"/>
              <a:buFont typeface="Arial" panose="020B0604020202020204" pitchFamily="34" charset="0"/>
              <a:buChar char="•"/>
            </a:pPr>
            <a:r>
              <a:rPr lang="el-GR" sz="1600" b="0" i="0" u="none" strike="noStrike" cap="none" dirty="0">
                <a:solidFill>
                  <a:srgbClr val="5C6374"/>
                </a:solidFill>
                <a:latin typeface="Open Sans"/>
                <a:ea typeface="Open Sans"/>
                <a:cs typeface="Open Sans"/>
                <a:sym typeface="Open Sans"/>
              </a:rPr>
              <a:t>Ανταλλάξτε το με άλλο/η συμμετέχοντα/</a:t>
            </a:r>
            <a:r>
              <a:rPr lang="el-GR" sz="1600" b="0" i="0" u="none" strike="noStrike" cap="none" dirty="0" err="1">
                <a:solidFill>
                  <a:srgbClr val="5C6374"/>
                </a:solidFill>
                <a:latin typeface="Open Sans"/>
                <a:ea typeface="Open Sans"/>
                <a:cs typeface="Open Sans"/>
                <a:sym typeface="Open Sans"/>
              </a:rPr>
              <a:t>ουσα</a:t>
            </a:r>
            <a:endParaRPr lang="el-GR" sz="1600" b="0" i="0" u="none" strike="noStrike" cap="none" dirty="0">
              <a:solidFill>
                <a:srgbClr val="5C6374"/>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5C6374"/>
              </a:buClr>
              <a:buSzPts val="1600"/>
              <a:buFont typeface="Arial" panose="020B0604020202020204" pitchFamily="34" charset="0"/>
              <a:buChar char="•"/>
            </a:pPr>
            <a:r>
              <a:rPr lang="el-GR" sz="1600" b="0" i="0" u="none" strike="noStrike" cap="none" dirty="0">
                <a:solidFill>
                  <a:srgbClr val="5C6374"/>
                </a:solidFill>
                <a:latin typeface="Open Sans"/>
                <a:ea typeface="Open Sans"/>
                <a:cs typeface="Open Sans"/>
                <a:sym typeface="Open Sans"/>
              </a:rPr>
              <a:t>Πείτε τη γνώμη σας σχετικά με το κατά πόσο </a:t>
            </a:r>
            <a:r>
              <a:rPr lang="el-GR" sz="1600" dirty="0">
                <a:solidFill>
                  <a:srgbClr val="5C6374"/>
                </a:solidFill>
                <a:latin typeface="Open Sans"/>
                <a:ea typeface="Open Sans"/>
                <a:cs typeface="Open Sans"/>
                <a:sym typeface="Open Sans"/>
              </a:rPr>
              <a:t>το έντυπο </a:t>
            </a:r>
            <a:r>
              <a:rPr lang="el-GR" sz="1600" b="0" i="0" u="none" strike="noStrike" cap="none" dirty="0">
                <a:solidFill>
                  <a:srgbClr val="5C6374"/>
                </a:solidFill>
                <a:latin typeface="Open Sans"/>
                <a:ea typeface="Open Sans"/>
                <a:cs typeface="Open Sans"/>
                <a:sym typeface="Open Sans"/>
              </a:rPr>
              <a:t>αξιολόγησης είναι καλά σχεδιασμένο για να ολοκληρώσει τη λειτουργία της</a:t>
            </a:r>
            <a:endParaRPr sz="1600" b="0" i="0" u="none" strike="noStrike" cap="none" dirty="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solidFill>
                  <a:schemeClr val="dk1"/>
                </a:solidFill>
                <a:latin typeface="Open Sans"/>
                <a:ea typeface="Open Sans"/>
                <a:cs typeface="Open Sans"/>
                <a:sym typeface="Open Sans"/>
              </a:rPr>
              <a:t>Πηγές του Κεφαλαίου </a:t>
            </a:r>
            <a:r>
              <a:rPr lang="en-US" sz="3200" dirty="0">
                <a:solidFill>
                  <a:schemeClr val="dk1"/>
                </a:solidFill>
                <a:latin typeface="Open Sans"/>
                <a:ea typeface="Open Sans"/>
                <a:cs typeface="Open Sans"/>
                <a:sym typeface="Open Sans"/>
              </a:rPr>
              <a:t>2 </a:t>
            </a:r>
            <a:endParaRPr sz="3200" dirty="0"/>
          </a:p>
        </p:txBody>
      </p:sp>
      <p:sp>
        <p:nvSpPr>
          <p:cNvPr id="216" name="Google Shape;216;p38"/>
          <p:cNvSpPr txBox="1">
            <a:spLocks noGrp="1"/>
          </p:cNvSpPr>
          <p:nvPr>
            <p:ph type="body" idx="1"/>
          </p:nvPr>
        </p:nvSpPr>
        <p:spPr>
          <a:xfrm>
            <a:off x="450396" y="1434193"/>
            <a:ext cx="10142158" cy="3843977"/>
          </a:xfrm>
          <a:prstGeom prst="rect">
            <a:avLst/>
          </a:prstGeom>
          <a:noFill/>
          <a:ln>
            <a:noFill/>
          </a:ln>
        </p:spPr>
        <p:txBody>
          <a:bodyPr spcFirstLastPara="1" wrap="square" lIns="91425" tIns="45700" rIns="91425" bIns="45700" anchor="t" anchorCtr="0">
            <a:noAutofit/>
          </a:bodyPr>
          <a:lstStyle/>
          <a:p>
            <a:pPr marL="647700" lvl="0" indent="-285750" algn="l" rtl="0">
              <a:lnSpc>
                <a:spcPct val="107000"/>
              </a:lnSpc>
              <a:spcBef>
                <a:spcPts val="1000"/>
              </a:spcBef>
              <a:spcAft>
                <a:spcPts val="0"/>
              </a:spcAft>
              <a:buSzPts val="1800"/>
              <a:buFont typeface="Noto Sans Symbols"/>
              <a:buChar char="⮚"/>
            </a:pPr>
            <a:r>
              <a:rPr lang="en-US" sz="1800" i="1" dirty="0">
                <a:solidFill>
                  <a:srgbClr val="636A6F"/>
                </a:solidFill>
                <a:latin typeface="Open Sans Light"/>
                <a:ea typeface="Open Sans Light"/>
                <a:cs typeface="Open Sans Light"/>
                <a:sym typeface="Open Sans Light"/>
              </a:rPr>
              <a:t>Participatory Training Methodology ©PRIA International Academy 2014. </a:t>
            </a:r>
            <a:r>
              <a:rPr lang="el-GR" sz="1800" i="1" dirty="0">
                <a:solidFill>
                  <a:srgbClr val="636A6F"/>
                </a:solidFill>
                <a:latin typeface="Open Sans Light"/>
                <a:ea typeface="Open Sans Light"/>
                <a:cs typeface="Open Sans Light"/>
                <a:sym typeface="Open Sans Light"/>
              </a:rPr>
              <a:t>Ανακτήθηκε από το Κεφάλαιο</a:t>
            </a:r>
            <a:r>
              <a:rPr lang="en-US" sz="1800" i="1" dirty="0">
                <a:solidFill>
                  <a:srgbClr val="636A6F"/>
                </a:solidFill>
                <a:latin typeface="Open Sans Light"/>
                <a:ea typeface="Open Sans Light"/>
                <a:cs typeface="Open Sans Light"/>
                <a:sym typeface="Open Sans Light"/>
              </a:rPr>
              <a:t>5: Monitoring and Evaluation of Training </a:t>
            </a:r>
            <a:r>
              <a:rPr lang="en-US" sz="1800" i="1" dirty="0" err="1">
                <a:solidFill>
                  <a:srgbClr val="636A6F"/>
                </a:solidFill>
                <a:latin typeface="Open Sans Light"/>
                <a:ea typeface="Open Sans Light"/>
                <a:cs typeface="Open Sans Light"/>
                <a:sym typeface="Open Sans Light"/>
              </a:rPr>
              <a:t>Programmes</a:t>
            </a:r>
            <a:r>
              <a:rPr lang="en-US" sz="1800" i="1" dirty="0">
                <a:solidFill>
                  <a:srgbClr val="636A6F"/>
                </a:solidFill>
                <a:latin typeface="Open Sans Light"/>
                <a:ea typeface="Open Sans Light"/>
                <a:cs typeface="Open Sans Light"/>
                <a:sym typeface="Open Sans Light"/>
              </a:rPr>
              <a:t>:</a:t>
            </a:r>
            <a:r>
              <a:rPr lang="en-US" sz="1800" dirty="0">
                <a:solidFill>
                  <a:srgbClr val="636A6F"/>
                </a:solidFill>
                <a:latin typeface="Open Sans Light"/>
                <a:ea typeface="Open Sans Light"/>
                <a:cs typeface="Open Sans Light"/>
                <a:sym typeface="Open Sans Light"/>
              </a:rPr>
              <a:t> </a:t>
            </a:r>
            <a:r>
              <a:rPr lang="en-US" sz="1800" u="sng" dirty="0">
                <a:solidFill>
                  <a:srgbClr val="93D4CC"/>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https://pria-academy.org/pdf/ptm/PTM_Module%205%20final%20edited.pdf</a:t>
            </a:r>
            <a:r>
              <a:rPr lang="en-US" sz="1800" dirty="0">
                <a:solidFill>
                  <a:srgbClr val="000000"/>
                </a:solidFill>
                <a:latin typeface="Open Sans Light"/>
                <a:ea typeface="Open Sans Light"/>
                <a:cs typeface="Open Sans Light"/>
                <a:sym typeface="Open Sans Light"/>
              </a:rPr>
              <a:t> </a:t>
            </a:r>
            <a:endParaRPr sz="1800" dirty="0">
              <a:solidFill>
                <a:srgbClr val="636A6F"/>
              </a:solidFill>
              <a:latin typeface="Open Sans Light"/>
              <a:ea typeface="Open Sans Light"/>
              <a:cs typeface="Open Sans Light"/>
              <a:sym typeface="Open Sans Light"/>
            </a:endParaRPr>
          </a:p>
          <a:p>
            <a:pPr marL="361950" lvl="0" indent="0" algn="l" rtl="0">
              <a:lnSpc>
                <a:spcPct val="107000"/>
              </a:lnSpc>
              <a:spcBef>
                <a:spcPts val="1800"/>
              </a:spcBef>
              <a:spcAft>
                <a:spcPts val="0"/>
              </a:spcAft>
              <a:buSzPts val="1800"/>
              <a:buNone/>
            </a:pPr>
            <a:r>
              <a:rPr lang="en-US" sz="1800" dirty="0">
                <a:solidFill>
                  <a:srgbClr val="000000"/>
                </a:solidFill>
                <a:latin typeface="Open Sans Light"/>
                <a:ea typeface="Open Sans Light"/>
                <a:cs typeface="Open Sans Light"/>
                <a:sym typeface="Open Sans Light"/>
              </a:rPr>
              <a:t> </a:t>
            </a:r>
            <a:endParaRPr sz="1800" dirty="0">
              <a:solidFill>
                <a:srgbClr val="636A6F"/>
              </a:solidFill>
              <a:latin typeface="Open Sans Light"/>
              <a:ea typeface="Open Sans Light"/>
              <a:cs typeface="Open Sans Light"/>
              <a:sym typeface="Open Sans Light"/>
            </a:endParaRPr>
          </a:p>
          <a:p>
            <a:pPr marL="647700" lvl="0" indent="-285750" algn="l" rtl="0">
              <a:lnSpc>
                <a:spcPct val="107000"/>
              </a:lnSpc>
              <a:spcBef>
                <a:spcPts val="1800"/>
              </a:spcBef>
              <a:spcAft>
                <a:spcPts val="0"/>
              </a:spcAft>
              <a:buSzPts val="1800"/>
              <a:buFont typeface="Noto Sans Symbols"/>
              <a:buChar char="⮚"/>
            </a:pPr>
            <a:r>
              <a:rPr lang="en-US" sz="1800" i="1" dirty="0">
                <a:solidFill>
                  <a:srgbClr val="636A6F"/>
                </a:solidFill>
                <a:latin typeface="Open Sans Light"/>
                <a:ea typeface="Open Sans Light"/>
                <a:cs typeface="Open Sans Light"/>
                <a:sym typeface="Open Sans Light"/>
              </a:rPr>
              <a:t>Adopted from Torres, Rosalie T., et al. (2005). </a:t>
            </a:r>
            <a:r>
              <a:rPr lang="en-US" sz="1800" dirty="0">
                <a:solidFill>
                  <a:srgbClr val="636A6F"/>
                </a:solidFill>
                <a:latin typeface="Open Sans Light"/>
                <a:ea typeface="Open Sans Light"/>
                <a:cs typeface="Open Sans Light"/>
                <a:sym typeface="Open Sans Light"/>
              </a:rPr>
              <a:t>Project on Improvement of Local Administration in Cambodia (PILAC). Ministry of Interior and Japan International Cooperation Agency.</a:t>
            </a:r>
            <a:r>
              <a:rPr lang="en-US" sz="1800" i="1" dirty="0">
                <a:solidFill>
                  <a:srgbClr val="636A6F"/>
                </a:solidFill>
                <a:latin typeface="Open Sans Light"/>
                <a:ea typeface="Open Sans Light"/>
                <a:cs typeface="Open Sans Light"/>
                <a:sym typeface="Open Sans Light"/>
              </a:rPr>
              <a:t> Evaluation Strategies for Communicating and Reporting. Retrieved from Manual on training evaluation: </a:t>
            </a:r>
            <a:r>
              <a:rPr lang="en-US" sz="1800" i="1" u="sng" dirty="0">
                <a:solidFill>
                  <a:srgbClr val="93D4CC"/>
                </a:solidFill>
                <a:latin typeface="Open Sans Light"/>
                <a:ea typeface="Open Sans Light"/>
                <a:cs typeface="Open Sans Light"/>
                <a:sym typeface="Open Sans Light"/>
                <a:hlinkClick r:id="rId4">
                  <a:extLst>
                    <a:ext uri="{A12FA001-AC4F-418D-AE19-62706E023703}">
                      <ahyp:hlinkClr xmlns:ahyp="http://schemas.microsoft.com/office/drawing/2018/hyperlinkcolor" val="tx"/>
                    </a:ext>
                  </a:extLst>
                </a:hlinkClick>
              </a:rPr>
              <a:t>https://www.jica.go.jp/project/cambodia/0601331/pdf/english/5_TrainingEvaluation.pdf</a:t>
            </a:r>
            <a:endParaRPr sz="1800" dirty="0">
              <a:solidFill>
                <a:srgbClr val="636A6F"/>
              </a:solidFill>
              <a:latin typeface="Open Sans Light"/>
              <a:ea typeface="Open Sans Light"/>
              <a:cs typeface="Open Sans Light"/>
              <a:sym typeface="Open Sans Light"/>
            </a:endParaRPr>
          </a:p>
          <a:p>
            <a:pPr marL="361950" lvl="0" indent="0" algn="l" rtl="0">
              <a:lnSpc>
                <a:spcPct val="107000"/>
              </a:lnSpc>
              <a:spcBef>
                <a:spcPts val="1800"/>
              </a:spcBef>
              <a:spcAft>
                <a:spcPts val="0"/>
              </a:spcAft>
              <a:buSzPts val="1800"/>
              <a:buNone/>
            </a:pPr>
            <a:r>
              <a:rPr lang="en-US" sz="1800" b="1" i="1" dirty="0">
                <a:solidFill>
                  <a:srgbClr val="636A6F"/>
                </a:solidFill>
                <a:latin typeface="Open Sans Light"/>
                <a:ea typeface="Open Sans Light"/>
                <a:cs typeface="Open Sans Light"/>
                <a:sym typeface="Open Sans Light"/>
              </a:rPr>
              <a:t> </a:t>
            </a:r>
            <a:endParaRPr sz="1800" dirty="0">
              <a:solidFill>
                <a:srgbClr val="636A6F"/>
              </a:solidFill>
              <a:latin typeface="Open Sans Light"/>
              <a:ea typeface="Open Sans Light"/>
              <a:cs typeface="Open Sans Light"/>
              <a:sym typeface="Open Sans Light"/>
            </a:endParaRPr>
          </a:p>
          <a:p>
            <a:pPr marL="361950" lvl="0" indent="0" algn="l" rtl="0">
              <a:lnSpc>
                <a:spcPct val="107000"/>
              </a:lnSpc>
              <a:spcBef>
                <a:spcPts val="1800"/>
              </a:spcBef>
              <a:spcAft>
                <a:spcPts val="800"/>
              </a:spcAft>
              <a:buSzPts val="1800"/>
              <a:buNone/>
            </a:pPr>
            <a:endParaRPr sz="3200" dirty="0">
              <a:solidFill>
                <a:srgbClr val="151617"/>
              </a:solidFill>
              <a:latin typeface="Open Sans Light"/>
              <a:ea typeface="Open Sans Light"/>
              <a:cs typeface="Open Sans Light"/>
              <a:sym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123824" y="0"/>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2400" b="1" dirty="0">
                <a:solidFill>
                  <a:schemeClr val="dk1"/>
                </a:solidFill>
                <a:latin typeface="Open Sans"/>
                <a:ea typeface="Open Sans"/>
                <a:cs typeface="Open Sans"/>
                <a:sym typeface="Open Sans"/>
              </a:rPr>
              <a:t> </a:t>
            </a:r>
            <a:r>
              <a:rPr lang="el-GR" sz="2400" b="1" dirty="0">
                <a:latin typeface="Open Sans"/>
                <a:ea typeface="Open Sans"/>
                <a:cs typeface="Open Sans"/>
                <a:sym typeface="Open Sans"/>
              </a:rPr>
              <a:t>Κ</a:t>
            </a:r>
            <a:r>
              <a:rPr lang="el-GR" sz="2400" b="1" dirty="0">
                <a:solidFill>
                  <a:schemeClr val="dk1"/>
                </a:solidFill>
                <a:latin typeface="Open Sans"/>
                <a:ea typeface="Open Sans"/>
                <a:cs typeface="Open Sans"/>
                <a:sym typeface="Open Sans"/>
              </a:rPr>
              <a:t>εφάλαιο</a:t>
            </a:r>
            <a:r>
              <a:rPr lang="en-US" sz="2400" b="1" dirty="0">
                <a:solidFill>
                  <a:schemeClr val="dk1"/>
                </a:solidFill>
                <a:latin typeface="Open Sans"/>
                <a:ea typeface="Open Sans"/>
                <a:cs typeface="Open Sans"/>
                <a:sym typeface="Open Sans"/>
              </a:rPr>
              <a:t> 3 </a:t>
            </a:r>
            <a:r>
              <a:rPr lang="el-GR" sz="2400" b="1" dirty="0">
                <a:solidFill>
                  <a:schemeClr val="dk1"/>
                </a:solidFill>
                <a:latin typeface="Open Sans"/>
                <a:ea typeface="Open Sans"/>
                <a:cs typeface="Open Sans"/>
                <a:sym typeface="Open Sans"/>
              </a:rPr>
              <a:t>Τελική συνεδρία</a:t>
            </a:r>
            <a:endParaRPr sz="2400" dirty="0">
              <a:solidFill>
                <a:schemeClr val="dk1"/>
              </a:solidFill>
            </a:endParaRPr>
          </a:p>
        </p:txBody>
      </p:sp>
      <p:sp>
        <p:nvSpPr>
          <p:cNvPr id="222" name="Google Shape;222;p39"/>
          <p:cNvSpPr txBox="1">
            <a:spLocks noGrp="1"/>
          </p:cNvSpPr>
          <p:nvPr>
            <p:ph type="body" idx="1"/>
          </p:nvPr>
        </p:nvSpPr>
        <p:spPr>
          <a:xfrm>
            <a:off x="785388" y="2105096"/>
            <a:ext cx="7136393" cy="928006"/>
          </a:xfrm>
          <a:prstGeom prst="rect">
            <a:avLst/>
          </a:prstGeom>
          <a:gradFill>
            <a:gsLst>
              <a:gs pos="0">
                <a:srgbClr val="FF9681"/>
              </a:gs>
              <a:gs pos="35000">
                <a:srgbClr val="FFB3A7"/>
              </a:gs>
              <a:gs pos="100000">
                <a:srgbClr val="FFDEDB"/>
              </a:gs>
            </a:gsLst>
            <a:lin ang="16200000" scaled="0"/>
          </a:gradFill>
          <a:ln w="9525" cap="flat" cmpd="sng">
            <a:solidFill>
              <a:srgbClr val="F05B3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266700" lvl="0" indent="0" algn="just" rtl="0">
              <a:lnSpc>
                <a:spcPct val="107000"/>
              </a:lnSpc>
              <a:spcBef>
                <a:spcPts val="1000"/>
              </a:spcBef>
              <a:spcAft>
                <a:spcPts val="800"/>
              </a:spcAft>
              <a:buSzPts val="1800"/>
              <a:buNone/>
            </a:pPr>
            <a:r>
              <a:rPr lang="en-US" sz="2000" b="1" dirty="0">
                <a:solidFill>
                  <a:schemeClr val="dk1"/>
                </a:solidFill>
                <a:latin typeface="Open Sans Light"/>
                <a:ea typeface="Open Sans Light"/>
                <a:cs typeface="Open Sans Light"/>
                <a:sym typeface="Open Sans Light"/>
              </a:rPr>
              <a:t>❶</a:t>
            </a:r>
            <a:r>
              <a:rPr lang="el-GR" sz="2000" b="1" dirty="0">
                <a:solidFill>
                  <a:schemeClr val="dk1"/>
                </a:solidFill>
              </a:rPr>
              <a:t> Πρακτική δραστηριότητα </a:t>
            </a:r>
            <a:r>
              <a:rPr lang="en-US" sz="2000" b="1" dirty="0">
                <a:solidFill>
                  <a:schemeClr val="dk1"/>
                </a:solidFill>
                <a:latin typeface="Open Sans Light"/>
                <a:ea typeface="Open Sans Light"/>
                <a:cs typeface="Open Sans Light"/>
                <a:sym typeface="Open Sans Light"/>
              </a:rPr>
              <a:t>(</a:t>
            </a:r>
            <a:r>
              <a:rPr lang="el-GR" sz="2000" b="1" dirty="0">
                <a:solidFill>
                  <a:schemeClr val="dk1"/>
                </a:solidFill>
                <a:latin typeface="Open Sans Light"/>
                <a:ea typeface="Open Sans Light"/>
                <a:cs typeface="Open Sans Light"/>
                <a:sym typeface="Open Sans Light"/>
              </a:rPr>
              <a:t>συζήτησ</a:t>
            </a:r>
            <a:r>
              <a:rPr lang="el-GR" sz="2000" b="1" dirty="0">
                <a:solidFill>
                  <a:schemeClr val="dk1"/>
                </a:solidFill>
              </a:rPr>
              <a:t>η σχετικά με τα μαθήματα που αποκτήθηκαν</a:t>
            </a:r>
            <a:r>
              <a:rPr lang="en-US" sz="2000" b="1" dirty="0">
                <a:solidFill>
                  <a:schemeClr val="dk1"/>
                </a:solidFill>
                <a:latin typeface="Open Sans Light"/>
                <a:ea typeface="Open Sans Light"/>
                <a:cs typeface="Open Sans Light"/>
                <a:sym typeface="Open Sans Light"/>
              </a:rPr>
              <a:t>) </a:t>
            </a:r>
            <a:endParaRPr dirty="0"/>
          </a:p>
        </p:txBody>
      </p:sp>
      <p:sp>
        <p:nvSpPr>
          <p:cNvPr id="223" name="Google Shape;223;p39"/>
          <p:cNvSpPr txBox="1"/>
          <p:nvPr/>
        </p:nvSpPr>
        <p:spPr>
          <a:xfrm>
            <a:off x="540946" y="967335"/>
            <a:ext cx="6097508" cy="421614"/>
          </a:xfrm>
          <a:prstGeom prst="rect">
            <a:avLst/>
          </a:prstGeom>
          <a:noFill/>
          <a:ln>
            <a:noFill/>
          </a:ln>
        </p:spPr>
        <p:txBody>
          <a:bodyPr spcFirstLastPara="1" wrap="square" lIns="91425" tIns="45700" rIns="91425" bIns="45700" anchor="t" anchorCtr="0">
            <a:spAutoFit/>
          </a:bodyPr>
          <a:lstStyle/>
          <a:p>
            <a:pPr marL="266700" marR="0" lvl="0" indent="0" algn="l" rtl="0">
              <a:lnSpc>
                <a:spcPct val="107000"/>
              </a:lnSpc>
              <a:spcBef>
                <a:spcPts val="0"/>
              </a:spcBef>
              <a:spcAft>
                <a:spcPts val="0"/>
              </a:spcAft>
              <a:buNone/>
            </a:pPr>
            <a:r>
              <a:rPr lang="el-GR" sz="2000" b="1" i="0" u="none" strike="noStrike" cap="none" dirty="0">
                <a:solidFill>
                  <a:srgbClr val="D3370D"/>
                </a:solidFill>
                <a:latin typeface="Open Sans Light"/>
                <a:ea typeface="Open Sans Light"/>
                <a:cs typeface="Open Sans Light"/>
                <a:sym typeface="Open Sans Light"/>
              </a:rPr>
              <a:t>Τα δύο βήματα του Κεφαλαίου </a:t>
            </a:r>
            <a:r>
              <a:rPr lang="en-US" sz="2000" b="1" i="0" u="none" strike="noStrike" cap="none" dirty="0">
                <a:solidFill>
                  <a:srgbClr val="D3370D"/>
                </a:solidFill>
                <a:latin typeface="Open Sans Light"/>
                <a:ea typeface="Open Sans Light"/>
                <a:cs typeface="Open Sans Light"/>
                <a:sym typeface="Open Sans Light"/>
              </a:rPr>
              <a:t>3:</a:t>
            </a:r>
            <a:endParaRPr dirty="0"/>
          </a:p>
        </p:txBody>
      </p:sp>
      <p:sp>
        <p:nvSpPr>
          <p:cNvPr id="224" name="Google Shape;224;p39"/>
          <p:cNvSpPr txBox="1"/>
          <p:nvPr/>
        </p:nvSpPr>
        <p:spPr>
          <a:xfrm>
            <a:off x="4488256" y="4916052"/>
            <a:ext cx="6097508" cy="707886"/>
          </a:xfrm>
          <a:prstGeom prst="rect">
            <a:avLst/>
          </a:prstGeom>
          <a:gradFill>
            <a:gsLst>
              <a:gs pos="0">
                <a:srgbClr val="C7A6E1"/>
              </a:gs>
              <a:gs pos="100000">
                <a:srgbClr val="E6C3FF"/>
              </a:gs>
            </a:gsLst>
            <a:lin ang="16200000" scaled="0"/>
          </a:gradFill>
          <a:ln w="9525" cap="flat" cmpd="sng">
            <a:solidFill>
              <a:srgbClr val="C2A7D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dk1"/>
                </a:solidFill>
                <a:latin typeface="Open Sans Light"/>
                <a:ea typeface="Open Sans Light"/>
                <a:cs typeface="Open Sans Light"/>
                <a:sym typeface="Open Sans Light"/>
              </a:rPr>
              <a:t>❷</a:t>
            </a:r>
            <a:r>
              <a:rPr lang="el-GR" sz="2000" b="1" i="0" u="none" strike="noStrike" cap="none" dirty="0">
                <a:solidFill>
                  <a:schemeClr val="dk1"/>
                </a:solidFill>
                <a:latin typeface="Open Sans Light"/>
                <a:ea typeface="Open Sans Light"/>
                <a:cs typeface="Open Sans Light"/>
                <a:sym typeface="Open Sans Light"/>
              </a:rPr>
              <a:t> Αφήγηση</a:t>
            </a:r>
            <a:endParaRPr dirty="0"/>
          </a:p>
          <a:p>
            <a:pPr marL="0" marR="0" lvl="0" indent="0" algn="l" rtl="0">
              <a:lnSpc>
                <a:spcPct val="100000"/>
              </a:lnSpc>
              <a:spcBef>
                <a:spcPts val="0"/>
              </a:spcBef>
              <a:spcAft>
                <a:spcPts val="0"/>
              </a:spcAft>
              <a:buNone/>
            </a:pPr>
            <a:endParaRPr sz="20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342900" lvl="0" indent="-342900" algn="l" rtl="0">
              <a:lnSpc>
                <a:spcPct val="107000"/>
              </a:lnSpc>
              <a:spcBef>
                <a:spcPts val="0"/>
              </a:spcBef>
              <a:spcAft>
                <a:spcPts val="800"/>
              </a:spcAft>
              <a:buClr>
                <a:srgbClr val="93D4CC"/>
              </a:buClr>
              <a:buSzPts val="3800"/>
              <a:buFont typeface="Arial"/>
              <a:buChar char="●"/>
            </a:pPr>
            <a:r>
              <a:rPr lang="el-GR" sz="3200" dirty="0">
                <a:solidFill>
                  <a:schemeClr val="dk1"/>
                </a:solidFill>
                <a:latin typeface="Noto Sans Symbols"/>
                <a:ea typeface="Noto Sans Symbols"/>
                <a:cs typeface="Noto Sans Symbols"/>
                <a:sym typeface="Noto Sans Symbols"/>
              </a:rPr>
              <a:t>Πηγές του Κεφαλαίου </a:t>
            </a:r>
            <a:r>
              <a:rPr lang="en-US" sz="3200" dirty="0">
                <a:solidFill>
                  <a:schemeClr val="dk1"/>
                </a:solidFill>
                <a:latin typeface="Noto Sans Symbols"/>
                <a:ea typeface="Noto Sans Symbols"/>
                <a:cs typeface="Noto Sans Symbols"/>
                <a:sym typeface="Noto Sans Symbols"/>
              </a:rPr>
              <a:t>3 </a:t>
            </a:r>
            <a:endParaRPr sz="3200" dirty="0">
              <a:solidFill>
                <a:schemeClr val="dk1"/>
              </a:solidFill>
              <a:latin typeface="Noto Sans Symbols"/>
              <a:ea typeface="Noto Sans Symbols"/>
              <a:cs typeface="Noto Sans Symbols"/>
              <a:sym typeface="Noto Sans Symbols"/>
            </a:endParaRPr>
          </a:p>
        </p:txBody>
      </p:sp>
      <p:sp>
        <p:nvSpPr>
          <p:cNvPr id="230" name="Google Shape;230;p40"/>
          <p:cNvSpPr txBox="1">
            <a:spLocks noGrp="1"/>
          </p:cNvSpPr>
          <p:nvPr>
            <p:ph type="body" idx="1"/>
          </p:nvPr>
        </p:nvSpPr>
        <p:spPr>
          <a:xfrm>
            <a:off x="905347" y="1434194"/>
            <a:ext cx="8329187" cy="3164966"/>
          </a:xfrm>
          <a:prstGeom prst="rect">
            <a:avLst/>
          </a:prstGeom>
          <a:noFill/>
          <a:ln>
            <a:noFill/>
          </a:ln>
        </p:spPr>
        <p:txBody>
          <a:bodyPr spcFirstLastPara="1" wrap="square" lIns="91425" tIns="45700" rIns="91425" bIns="45700" anchor="t" anchorCtr="0">
            <a:noAutofit/>
          </a:bodyPr>
          <a:lstStyle/>
          <a:p>
            <a:pPr marL="361950" lvl="0" indent="0" algn="l" rtl="0">
              <a:lnSpc>
                <a:spcPct val="107000"/>
              </a:lnSpc>
              <a:spcBef>
                <a:spcPts val="1000"/>
              </a:spcBef>
              <a:spcAft>
                <a:spcPts val="0"/>
              </a:spcAft>
              <a:buSzPts val="1800"/>
              <a:buNone/>
            </a:pPr>
            <a:r>
              <a:rPr lang="en-US" dirty="0">
                <a:solidFill>
                  <a:srgbClr val="636A6F"/>
                </a:solidFill>
                <a:latin typeface="Open Sans Light"/>
                <a:ea typeface="Open Sans Light"/>
                <a:cs typeface="Open Sans Light"/>
                <a:sym typeface="Open Sans Light"/>
              </a:rPr>
              <a:t> </a:t>
            </a:r>
            <a:endParaRPr dirty="0">
              <a:solidFill>
                <a:srgbClr val="636A6F"/>
              </a:solidFill>
              <a:latin typeface="Open Sans Light"/>
              <a:ea typeface="Open Sans Light"/>
              <a:cs typeface="Open Sans Light"/>
              <a:sym typeface="Open Sans Light"/>
            </a:endParaRPr>
          </a:p>
          <a:p>
            <a:pPr marL="647700" lvl="0" indent="-285750" algn="l" rtl="0">
              <a:lnSpc>
                <a:spcPct val="107000"/>
              </a:lnSpc>
              <a:spcBef>
                <a:spcPts val="1800"/>
              </a:spcBef>
              <a:spcAft>
                <a:spcPts val="0"/>
              </a:spcAft>
              <a:buSzPts val="1800"/>
              <a:buFont typeface="Noto Sans Symbols"/>
              <a:buChar char="⮚"/>
            </a:pPr>
            <a:r>
              <a:rPr lang="en-US" dirty="0" err="1">
                <a:solidFill>
                  <a:srgbClr val="636A6F"/>
                </a:solidFill>
                <a:latin typeface="Open Sans Light"/>
                <a:ea typeface="Open Sans Light"/>
                <a:cs typeface="Open Sans Light"/>
                <a:sym typeface="Open Sans Light"/>
              </a:rPr>
              <a:t>Bimec</a:t>
            </a:r>
            <a:r>
              <a:rPr lang="en-US" dirty="0">
                <a:solidFill>
                  <a:srgbClr val="636A6F"/>
                </a:solidFill>
                <a:latin typeface="Open Sans Light"/>
                <a:ea typeface="Open Sans Light"/>
                <a:cs typeface="Open Sans Light"/>
                <a:sym typeface="Open Sans Light"/>
              </a:rPr>
              <a:t>, COOSS MARCHE, </a:t>
            </a:r>
            <a:r>
              <a:rPr lang="en-US" dirty="0" err="1">
                <a:solidFill>
                  <a:srgbClr val="636A6F"/>
                </a:solidFill>
                <a:latin typeface="Open Sans Light"/>
                <a:ea typeface="Open Sans Light"/>
                <a:cs typeface="Open Sans Light"/>
                <a:sym typeface="Open Sans Light"/>
              </a:rPr>
              <a:t>Mozaik</a:t>
            </a:r>
            <a:r>
              <a:rPr lang="en-US" dirty="0">
                <a:solidFill>
                  <a:srgbClr val="636A6F"/>
                </a:solidFill>
                <a:latin typeface="Open Sans Light"/>
                <a:ea typeface="Open Sans Light"/>
                <a:cs typeface="Open Sans Light"/>
                <a:sym typeface="Open Sans Light"/>
              </a:rPr>
              <a:t>, </a:t>
            </a:r>
            <a:r>
              <a:rPr lang="en-US" dirty="0" err="1">
                <a:solidFill>
                  <a:srgbClr val="636A6F"/>
                </a:solidFill>
                <a:latin typeface="Open Sans Light"/>
                <a:ea typeface="Open Sans Light"/>
                <a:cs typeface="Open Sans Light"/>
                <a:sym typeface="Open Sans Light"/>
              </a:rPr>
              <a:t>Partenalia</a:t>
            </a:r>
            <a:r>
              <a:rPr lang="en-US" dirty="0">
                <a:solidFill>
                  <a:srgbClr val="636A6F"/>
                </a:solidFill>
                <a:latin typeface="Open Sans Light"/>
                <a:ea typeface="Open Sans Light"/>
                <a:cs typeface="Open Sans Light"/>
                <a:sym typeface="Open Sans Light"/>
              </a:rPr>
              <a:t>, VM, </a:t>
            </a:r>
            <a:r>
              <a:rPr lang="en-US" dirty="0" err="1">
                <a:solidFill>
                  <a:srgbClr val="636A6F"/>
                </a:solidFill>
                <a:latin typeface="Open Sans Light"/>
                <a:ea typeface="Open Sans Light"/>
                <a:cs typeface="Open Sans Light"/>
                <a:sym typeface="Open Sans Light"/>
              </a:rPr>
              <a:t>Waterpolis</a:t>
            </a:r>
            <a:r>
              <a:rPr lang="en-US" i="1" dirty="0">
                <a:solidFill>
                  <a:srgbClr val="636A6F"/>
                </a:solidFill>
                <a:latin typeface="Open Sans Light"/>
                <a:ea typeface="Open Sans Light"/>
                <a:cs typeface="Open Sans Light"/>
                <a:sym typeface="Open Sans Light"/>
              </a:rPr>
              <a:t>, </a:t>
            </a:r>
            <a:r>
              <a:rPr lang="en-US" i="1" dirty="0" err="1">
                <a:solidFill>
                  <a:srgbClr val="636A6F"/>
                </a:solidFill>
                <a:latin typeface="Open Sans Light"/>
                <a:ea typeface="Open Sans Light"/>
                <a:cs typeface="Open Sans Light"/>
                <a:sym typeface="Open Sans Light"/>
              </a:rPr>
              <a:t>IGTrain</a:t>
            </a:r>
            <a:r>
              <a:rPr lang="en-US" i="1" dirty="0">
                <a:solidFill>
                  <a:srgbClr val="636A6F"/>
                </a:solidFill>
                <a:latin typeface="Open Sans Light"/>
                <a:ea typeface="Open Sans Light"/>
                <a:cs typeface="Open Sans Light"/>
                <a:sym typeface="Open Sans Light"/>
              </a:rPr>
              <a:t>, Training to train – Intergenerational transfer of knowledge on the workplace, Guide 09/2015. </a:t>
            </a:r>
            <a:r>
              <a:rPr lang="el-GR" i="1" dirty="0">
                <a:solidFill>
                  <a:srgbClr val="636A6F"/>
                </a:solidFill>
              </a:rPr>
              <a:t>Α</a:t>
            </a:r>
            <a:r>
              <a:rPr lang="el-GR" dirty="0">
                <a:solidFill>
                  <a:srgbClr val="636A6F"/>
                </a:solidFill>
                <a:latin typeface="Open Sans Light"/>
                <a:ea typeface="Open Sans Light"/>
                <a:cs typeface="Open Sans Light"/>
                <a:sym typeface="Open Sans Light"/>
              </a:rPr>
              <a:t>νακτήθηκε από</a:t>
            </a:r>
            <a:r>
              <a:rPr lang="en-US" dirty="0">
                <a:solidFill>
                  <a:srgbClr val="636A6F"/>
                </a:solidFill>
                <a:latin typeface="Open Sans Light"/>
                <a:ea typeface="Open Sans Light"/>
                <a:cs typeface="Open Sans Light"/>
                <a:sym typeface="Open Sans Light"/>
              </a:rPr>
              <a:t>: </a:t>
            </a:r>
            <a:r>
              <a:rPr lang="en-US" u="sng" dirty="0">
                <a:solidFill>
                  <a:srgbClr val="93D4CC"/>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http://www.generations-bg.eu/wp-content/uploads/2015/10/Trainers-Guide_Bulgarian_Final.pdf</a:t>
            </a:r>
            <a:endParaRPr dirty="0">
              <a:solidFill>
                <a:srgbClr val="636A6F"/>
              </a:solidFill>
              <a:latin typeface="Open Sans Light"/>
              <a:ea typeface="Open Sans Light"/>
              <a:cs typeface="Open Sans Light"/>
              <a:sym typeface="Open Sans Light"/>
            </a:endParaRPr>
          </a:p>
          <a:p>
            <a:pPr marL="361950" lvl="0" indent="0" algn="l" rtl="0">
              <a:lnSpc>
                <a:spcPct val="107000"/>
              </a:lnSpc>
              <a:spcBef>
                <a:spcPts val="1800"/>
              </a:spcBef>
              <a:spcAft>
                <a:spcPts val="800"/>
              </a:spcAft>
              <a:buSzPts val="1800"/>
              <a:buNone/>
            </a:pPr>
            <a:endParaRPr dirty="0">
              <a:solidFill>
                <a:srgbClr val="151617"/>
              </a:solidFill>
              <a:latin typeface="Open Sans Light"/>
              <a:ea typeface="Open Sans Light"/>
              <a:cs typeface="Open Sans Light"/>
              <a:sym typeface="Open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ctrTitle"/>
          </p:nvPr>
        </p:nvSpPr>
        <p:spPr>
          <a:xfrm>
            <a:off x="658882" y="722014"/>
            <a:ext cx="4202829" cy="149803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000"/>
              <a:buNone/>
            </a:pPr>
            <a:r>
              <a:rPr lang="el-GR" dirty="0">
                <a:solidFill>
                  <a:schemeClr val="accent3"/>
                </a:solidFill>
              </a:rPr>
              <a:t>Ώρα για την αξιολόγηση της κατάρτισης</a:t>
            </a:r>
            <a:endParaRPr dirty="0">
              <a:solidFill>
                <a:schemeClr val="accent3"/>
              </a:solidFill>
            </a:endParaRPr>
          </a:p>
        </p:txBody>
      </p:sp>
      <p:sp>
        <p:nvSpPr>
          <p:cNvPr id="237" name="Google Shape;237;p41"/>
          <p:cNvSpPr txBox="1"/>
          <p:nvPr/>
        </p:nvSpPr>
        <p:spPr>
          <a:xfrm>
            <a:off x="5278170" y="3429000"/>
            <a:ext cx="5205743" cy="400110"/>
          </a:xfrm>
          <a:prstGeom prst="rect">
            <a:avLst/>
          </a:prstGeom>
          <a:noFill/>
          <a:ln>
            <a:noFill/>
          </a:ln>
        </p:spPr>
        <p:txBody>
          <a:bodyPr spcFirstLastPara="1" wrap="square" lIns="91425" tIns="45700" rIns="91425" bIns="45700" anchor="t" anchorCtr="0">
            <a:spAutoFit/>
          </a:bodyPr>
          <a:lstStyle/>
          <a:p>
            <a:pPr lvl="0"/>
            <a:r>
              <a:rPr lang="el-GR" sz="2000" b="1" i="0" u="none" strike="noStrike" cap="none" dirty="0">
                <a:solidFill>
                  <a:schemeClr val="accent1"/>
                </a:solidFill>
                <a:latin typeface="Open Sans"/>
                <a:ea typeface="Open Sans"/>
                <a:cs typeface="Open Sans"/>
                <a:sym typeface="Open Sans"/>
              </a:rPr>
              <a:t>Βήμα</a:t>
            </a:r>
            <a:r>
              <a:rPr lang="en-US" sz="2000" b="1" i="0" u="none" strike="noStrike" cap="none" dirty="0">
                <a:solidFill>
                  <a:schemeClr val="accent1"/>
                </a:solidFill>
                <a:latin typeface="Open Sans"/>
                <a:ea typeface="Open Sans"/>
                <a:cs typeface="Open Sans"/>
                <a:sym typeface="Open Sans"/>
              </a:rPr>
              <a:t> 1</a:t>
            </a:r>
            <a:r>
              <a:rPr lang="el-GR" sz="2000" b="1" i="0" u="none" strike="noStrike" cap="none" dirty="0">
                <a:solidFill>
                  <a:schemeClr val="accent1"/>
                </a:solidFill>
                <a:latin typeface="Open Sans"/>
                <a:ea typeface="Open Sans"/>
                <a:cs typeface="Open Sans"/>
                <a:sym typeface="Open Sans"/>
              </a:rPr>
              <a:t>:</a:t>
            </a:r>
            <a:r>
              <a:rPr lang="en-US" sz="2000" b="1" i="0" u="none" strike="noStrike" cap="none" dirty="0">
                <a:solidFill>
                  <a:schemeClr val="accent1"/>
                </a:solidFill>
                <a:latin typeface="Open Sans"/>
                <a:ea typeface="Open Sans"/>
                <a:cs typeface="Open Sans"/>
                <a:sym typeface="Open Sans"/>
              </a:rPr>
              <a:t> </a:t>
            </a:r>
            <a:r>
              <a:rPr lang="el-GR" sz="2000" b="1" i="0" u="none" strike="noStrike" cap="none" dirty="0">
                <a:solidFill>
                  <a:schemeClr val="accent1"/>
                </a:solidFill>
                <a:latin typeface="Open Sans"/>
                <a:ea typeface="Open Sans"/>
                <a:cs typeface="Open Sans"/>
                <a:sym typeface="Open Sans"/>
              </a:rPr>
              <a:t>Κουίζ</a:t>
            </a:r>
            <a:r>
              <a:rPr lang="en-US" sz="2000" b="1" i="0" u="none" strike="noStrike" cap="none" dirty="0">
                <a:solidFill>
                  <a:schemeClr val="accent1"/>
                </a:solidFill>
                <a:latin typeface="Open Sans"/>
                <a:ea typeface="Open Sans"/>
                <a:cs typeface="Open Sans"/>
                <a:sym typeface="Open Sans"/>
              </a:rPr>
              <a:t> – </a:t>
            </a:r>
            <a:r>
              <a:rPr lang="el-GR" sz="2000" b="1" dirty="0">
                <a:solidFill>
                  <a:schemeClr val="accent1"/>
                </a:solidFill>
                <a:latin typeface="Open Sans"/>
                <a:ea typeface="Open Sans"/>
                <a:cs typeface="Open Sans"/>
                <a:sym typeface="Open Sans"/>
              </a:rPr>
              <a:t>ατομική εργασία</a:t>
            </a:r>
            <a:endParaRPr sz="2000" b="1" i="0" u="none" strike="noStrike" cap="none" dirty="0">
              <a:solidFill>
                <a:schemeClr val="accent1"/>
              </a:solidFill>
              <a:latin typeface="Open Sans"/>
              <a:ea typeface="Open Sans"/>
              <a:cs typeface="Open Sans"/>
              <a:sym typeface="Open Sans"/>
            </a:endParaRPr>
          </a:p>
        </p:txBody>
      </p:sp>
      <p:sp>
        <p:nvSpPr>
          <p:cNvPr id="238" name="Google Shape;238;p41"/>
          <p:cNvSpPr txBox="1"/>
          <p:nvPr/>
        </p:nvSpPr>
        <p:spPr>
          <a:xfrm>
            <a:off x="5278170" y="4454305"/>
            <a:ext cx="540491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000" b="1" i="0" u="none" strike="noStrike" cap="none" dirty="0">
                <a:solidFill>
                  <a:schemeClr val="accent4"/>
                </a:solidFill>
                <a:latin typeface="Open Sans"/>
                <a:ea typeface="Open Sans"/>
                <a:cs typeface="Open Sans"/>
                <a:sym typeface="Open Sans"/>
              </a:rPr>
              <a:t>Βήμα</a:t>
            </a:r>
            <a:r>
              <a:rPr lang="en-US" sz="2000" b="1" i="0" u="none" strike="noStrike" cap="none" dirty="0">
                <a:solidFill>
                  <a:schemeClr val="accent4"/>
                </a:solidFill>
                <a:latin typeface="Open Sans"/>
                <a:ea typeface="Open Sans"/>
                <a:cs typeface="Open Sans"/>
                <a:sym typeface="Open Sans"/>
              </a:rPr>
              <a:t> 2</a:t>
            </a:r>
            <a:r>
              <a:rPr lang="el-GR" sz="2000" b="1" i="0" u="none" strike="noStrike" cap="none" dirty="0">
                <a:solidFill>
                  <a:schemeClr val="accent4"/>
                </a:solidFill>
                <a:latin typeface="Open Sans"/>
                <a:ea typeface="Open Sans"/>
                <a:cs typeface="Open Sans"/>
                <a:sym typeface="Open Sans"/>
              </a:rPr>
              <a:t>:</a:t>
            </a:r>
            <a:r>
              <a:rPr lang="en-US" sz="2000" b="1" i="0" u="none" strike="noStrike" cap="none" dirty="0">
                <a:solidFill>
                  <a:schemeClr val="accent4"/>
                </a:solidFill>
                <a:latin typeface="Open Sans"/>
                <a:ea typeface="Open Sans"/>
                <a:cs typeface="Open Sans"/>
                <a:sym typeface="Open Sans"/>
              </a:rPr>
              <a:t> </a:t>
            </a:r>
            <a:r>
              <a:rPr lang="el-GR" sz="2000" b="1" i="0" u="none" strike="noStrike" cap="none" dirty="0">
                <a:solidFill>
                  <a:schemeClr val="accent4"/>
                </a:solidFill>
                <a:latin typeface="Open Sans"/>
                <a:ea typeface="Open Sans"/>
                <a:cs typeface="Open Sans"/>
                <a:sym typeface="Open Sans"/>
              </a:rPr>
              <a:t>Οι απαντήσεις </a:t>
            </a:r>
            <a:r>
              <a:rPr lang="en-US" sz="2000" b="1" i="0" u="none" strike="noStrike" cap="none" dirty="0">
                <a:solidFill>
                  <a:schemeClr val="accent4"/>
                </a:solidFill>
                <a:latin typeface="Open Sans"/>
                <a:ea typeface="Open Sans"/>
                <a:cs typeface="Open Sans"/>
                <a:sym typeface="Open Sans"/>
              </a:rPr>
              <a:t>– </a:t>
            </a:r>
            <a:r>
              <a:rPr lang="el-GR" sz="2000" b="1" i="0" u="none" strike="noStrike" cap="none" dirty="0">
                <a:solidFill>
                  <a:schemeClr val="accent4"/>
                </a:solidFill>
                <a:latin typeface="Open Sans"/>
                <a:ea typeface="Open Sans"/>
                <a:cs typeface="Open Sans"/>
                <a:sym typeface="Open Sans"/>
              </a:rPr>
              <a:t>ομαδική συζήτηση</a:t>
            </a:r>
            <a:endParaRPr sz="2000" b="1" i="0" u="none" strike="noStrike" cap="none" dirty="0">
              <a:solidFill>
                <a:schemeClr val="accent4"/>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20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2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0602-CCBB-40C3-8B6A-DD91B13800A2}"/>
              </a:ext>
            </a:extLst>
          </p:cNvPr>
          <p:cNvSpPr>
            <a:spLocks noGrp="1"/>
          </p:cNvSpPr>
          <p:nvPr>
            <p:ph type="ctrTitle"/>
          </p:nvPr>
        </p:nvSpPr>
        <p:spPr/>
        <p:txBody>
          <a:bodyPr/>
          <a:lstStyle/>
          <a:p>
            <a:r>
              <a:rPr lang="el-GR" dirty="0"/>
              <a:t>Αναπτύχθηκε από</a:t>
            </a:r>
            <a:br>
              <a:rPr lang="el-GR" dirty="0"/>
            </a:br>
            <a:r>
              <a:rPr lang="en-GB" b="0" dirty="0"/>
              <a:t>BRCCI</a:t>
            </a:r>
            <a:r>
              <a:rPr lang="el-GR" b="0" dirty="0"/>
              <a:t>, Βουλγαρία</a:t>
            </a:r>
            <a:br>
              <a:rPr lang="el-GR" dirty="0"/>
            </a:br>
            <a:r>
              <a:rPr lang="en-GB" dirty="0">
                <a:hlinkClick r:id="rId2"/>
              </a:rPr>
              <a:t>https://brcci.eu/en/</a:t>
            </a:r>
            <a:r>
              <a:rPr lang="en-GB" dirty="0"/>
              <a:t> </a:t>
            </a:r>
          </a:p>
        </p:txBody>
      </p:sp>
    </p:spTree>
    <p:extLst>
      <p:ext uri="{BB962C8B-B14F-4D97-AF65-F5344CB8AC3E}">
        <p14:creationId xmlns:p14="http://schemas.microsoft.com/office/powerpoint/2010/main" val="184683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1800" b="1" dirty="0">
                <a:latin typeface="Open Sans"/>
                <a:ea typeface="Open Sans"/>
                <a:cs typeface="Open Sans"/>
                <a:sym typeface="Open Sans"/>
              </a:rPr>
              <a:t>Κεφάλαιο</a:t>
            </a:r>
            <a:r>
              <a:rPr lang="en-US" sz="1800" b="1" dirty="0">
                <a:latin typeface="Open Sans"/>
                <a:ea typeface="Open Sans"/>
                <a:cs typeface="Open Sans"/>
                <a:sym typeface="Open Sans"/>
              </a:rPr>
              <a:t> 1: </a:t>
            </a:r>
            <a:r>
              <a:rPr lang="el-GR" sz="1800" b="1" dirty="0">
                <a:latin typeface="Open Sans"/>
                <a:ea typeface="Open Sans"/>
                <a:cs typeface="Open Sans"/>
                <a:sym typeface="Open Sans"/>
              </a:rPr>
              <a:t>Εισαγωγή στην Παρακολούθηση και Αξιολόγηση </a:t>
            </a:r>
            <a:r>
              <a:rPr lang="en-US" sz="1800" b="1" dirty="0">
                <a:latin typeface="Open Sans"/>
                <a:ea typeface="Open Sans"/>
                <a:cs typeface="Open Sans"/>
                <a:sym typeface="Open Sans"/>
              </a:rPr>
              <a:t>(</a:t>
            </a:r>
            <a:r>
              <a:rPr lang="el-GR" sz="1800" b="1" dirty="0">
                <a:latin typeface="Open Sans"/>
                <a:ea typeface="Open Sans"/>
                <a:cs typeface="Open Sans"/>
                <a:sym typeface="Open Sans"/>
              </a:rPr>
              <a:t>Π</a:t>
            </a:r>
            <a:r>
              <a:rPr lang="en-US" sz="1800" b="1" dirty="0">
                <a:latin typeface="Open Sans"/>
                <a:ea typeface="Open Sans"/>
                <a:cs typeface="Open Sans"/>
                <a:sym typeface="Open Sans"/>
              </a:rPr>
              <a:t>&amp;</a:t>
            </a:r>
            <a:r>
              <a:rPr lang="el-GR" sz="1800" b="1" dirty="0">
                <a:latin typeface="Open Sans"/>
                <a:ea typeface="Open Sans"/>
                <a:cs typeface="Open Sans"/>
                <a:sym typeface="Open Sans"/>
              </a:rPr>
              <a:t>Α</a:t>
            </a:r>
            <a:r>
              <a:rPr lang="en-US" sz="1800" b="1" dirty="0">
                <a:latin typeface="Open Sans"/>
                <a:ea typeface="Open Sans"/>
                <a:cs typeface="Open Sans"/>
                <a:sym typeface="Open Sans"/>
              </a:rPr>
              <a:t>)</a:t>
            </a:r>
            <a:endParaRPr sz="1800" dirty="0">
              <a:latin typeface="Open Sans"/>
              <a:ea typeface="Open Sans"/>
              <a:cs typeface="Open Sans"/>
              <a:sym typeface="Open Sans"/>
            </a:endParaRPr>
          </a:p>
        </p:txBody>
      </p:sp>
      <p:sp>
        <p:nvSpPr>
          <p:cNvPr id="66" name="Google Shape;66;p18"/>
          <p:cNvSpPr txBox="1">
            <a:spLocks noGrp="1"/>
          </p:cNvSpPr>
          <p:nvPr>
            <p:ph type="body" idx="1"/>
          </p:nvPr>
        </p:nvSpPr>
        <p:spPr>
          <a:xfrm>
            <a:off x="714375" y="2038350"/>
            <a:ext cx="10134138" cy="426397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1800"/>
              <a:buNone/>
            </a:pPr>
            <a:r>
              <a:rPr lang="el-GR" sz="2800" b="1" dirty="0">
                <a:solidFill>
                  <a:schemeClr val="accent3"/>
                </a:solidFill>
                <a:latin typeface="Open Sans Light"/>
                <a:ea typeface="Open Sans Light"/>
                <a:cs typeface="Open Sans Light"/>
                <a:sym typeface="Open Sans Light"/>
              </a:rPr>
              <a:t>Τι είναι το σύστημα Παρακολούθησης και Αξιολόγησης</a:t>
            </a:r>
            <a:r>
              <a:rPr lang="el-GR" sz="2800" b="1" dirty="0">
                <a:solidFill>
                  <a:schemeClr val="accent3"/>
                </a:solidFill>
              </a:rPr>
              <a:t>;</a:t>
            </a:r>
            <a:endParaRPr dirty="0">
              <a:solidFill>
                <a:schemeClr val="accent3"/>
              </a:solidFill>
            </a:endParaRPr>
          </a:p>
          <a:p>
            <a:pPr marL="0" lvl="0" indent="0" algn="l" rtl="0">
              <a:lnSpc>
                <a:spcPct val="200000"/>
              </a:lnSpc>
              <a:spcBef>
                <a:spcPts val="800"/>
              </a:spcBef>
              <a:spcAft>
                <a:spcPts val="0"/>
              </a:spcAft>
              <a:buClr>
                <a:srgbClr val="151617"/>
              </a:buClr>
              <a:buSzPts val="2800"/>
              <a:buNone/>
            </a:pPr>
            <a:r>
              <a:rPr lang="el-GR" sz="2800" b="1" dirty="0">
                <a:solidFill>
                  <a:schemeClr val="accent1"/>
                </a:solidFill>
                <a:latin typeface="Open Sans Light"/>
                <a:ea typeface="Open Sans Light"/>
                <a:cs typeface="Open Sans Light"/>
                <a:sym typeface="Open Sans Light"/>
              </a:rPr>
              <a:t>Αξιολόγηση ως προς τον χρόνο εκτέλεσης του</a:t>
            </a:r>
          </a:p>
          <a:p>
            <a:pPr marL="0" lvl="0" indent="0" algn="l" rtl="0">
              <a:lnSpc>
                <a:spcPct val="200000"/>
              </a:lnSpc>
              <a:spcBef>
                <a:spcPts val="800"/>
              </a:spcBef>
              <a:spcAft>
                <a:spcPts val="0"/>
              </a:spcAft>
              <a:buClr>
                <a:srgbClr val="151617"/>
              </a:buClr>
              <a:buSzPts val="2800"/>
              <a:buNone/>
            </a:pPr>
            <a:r>
              <a:rPr lang="el-GR" sz="2800" b="1" dirty="0">
                <a:solidFill>
                  <a:schemeClr val="accent2"/>
                </a:solidFill>
                <a:latin typeface="Open Sans Light"/>
                <a:ea typeface="Open Sans Light"/>
                <a:cs typeface="Open Sans Light"/>
                <a:sym typeface="Open Sans Light"/>
              </a:rPr>
              <a:t>Μέθοδοι αξιο</a:t>
            </a:r>
            <a:r>
              <a:rPr lang="el-GR" sz="2800" b="1" dirty="0">
                <a:solidFill>
                  <a:schemeClr val="accent2"/>
                </a:solidFill>
              </a:rPr>
              <a:t>λόγησης</a:t>
            </a:r>
            <a:endParaRPr dirty="0">
              <a:solidFill>
                <a:schemeClr val="accent2"/>
              </a:solidFill>
            </a:endParaRPr>
          </a:p>
          <a:p>
            <a:pPr marL="266700" lvl="0" indent="0" algn="just" rtl="0">
              <a:lnSpc>
                <a:spcPct val="107000"/>
              </a:lnSpc>
              <a:spcBef>
                <a:spcPts val="1000"/>
              </a:spcBef>
              <a:spcAft>
                <a:spcPts val="800"/>
              </a:spcAft>
              <a:buSzPts val="1800"/>
              <a:buNone/>
            </a:pPr>
            <a:endParaRPr sz="3200" b="1" dirty="0">
              <a:solidFill>
                <a:srgbClr val="151617"/>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9"/>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200000"/>
              </a:lnSpc>
              <a:spcBef>
                <a:spcPts val="0"/>
              </a:spcBef>
              <a:spcAft>
                <a:spcPts val="0"/>
              </a:spcAft>
              <a:buSzPts val="2000"/>
              <a:buNone/>
            </a:pPr>
            <a:r>
              <a:rPr lang="el-GR" dirty="0"/>
              <a:t>Ερώτηση</a:t>
            </a:r>
            <a:r>
              <a:rPr lang="en-US" dirty="0"/>
              <a:t>: </a:t>
            </a:r>
            <a:r>
              <a:rPr lang="el-GR" dirty="0"/>
              <a:t>Ποιες είναι οι διαφορές μεταξύ της αξιολόγησης και της παρακολούθησης;</a:t>
            </a:r>
            <a:r>
              <a:rPr lang="en-US"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latin typeface="Open Sans"/>
                <a:ea typeface="Open Sans"/>
                <a:cs typeface="Open Sans"/>
                <a:sym typeface="Open Sans"/>
              </a:rPr>
              <a:t>Ορισμοί </a:t>
            </a:r>
            <a:endParaRPr sz="3200" dirty="0">
              <a:latin typeface="Open Sans"/>
              <a:ea typeface="Open Sans"/>
              <a:cs typeface="Open Sans"/>
              <a:sym typeface="Open Sans"/>
            </a:endParaRPr>
          </a:p>
        </p:txBody>
      </p:sp>
      <p:sp>
        <p:nvSpPr>
          <p:cNvPr id="78" name="Google Shape;78;p20"/>
          <p:cNvSpPr txBox="1">
            <a:spLocks noGrp="1"/>
          </p:cNvSpPr>
          <p:nvPr>
            <p:ph type="body" idx="1"/>
          </p:nvPr>
        </p:nvSpPr>
        <p:spPr>
          <a:xfrm>
            <a:off x="97971" y="881744"/>
            <a:ext cx="5740854" cy="928006"/>
          </a:xfrm>
          <a:prstGeom prst="rect">
            <a:avLst/>
          </a:prstGeom>
          <a:noFill/>
          <a:ln>
            <a:noFill/>
          </a:ln>
        </p:spPr>
        <p:txBody>
          <a:bodyPr spcFirstLastPara="1" wrap="square" lIns="91425" tIns="45700" rIns="91425" bIns="45700" anchor="t" anchorCtr="0">
            <a:noAutofit/>
          </a:bodyPr>
          <a:lstStyle/>
          <a:p>
            <a:pPr marL="266700" lvl="0" indent="0" algn="just" rtl="0">
              <a:lnSpc>
                <a:spcPct val="107000"/>
              </a:lnSpc>
              <a:spcBef>
                <a:spcPts val="1000"/>
              </a:spcBef>
              <a:spcAft>
                <a:spcPts val="0"/>
              </a:spcAft>
              <a:buSzPts val="1800"/>
              <a:buNone/>
            </a:pPr>
            <a:r>
              <a:rPr lang="el-GR" sz="3200" b="1" dirty="0">
                <a:solidFill>
                  <a:srgbClr val="151617"/>
                </a:solidFill>
              </a:rPr>
              <a:t>Ολοκληρώστε τις παρακάτω προτάσεις</a:t>
            </a:r>
            <a:r>
              <a:rPr lang="en-US" sz="3200" b="1" dirty="0">
                <a:solidFill>
                  <a:srgbClr val="151617"/>
                </a:solidFill>
              </a:rPr>
              <a:t>: </a:t>
            </a:r>
            <a:endParaRPr dirty="0"/>
          </a:p>
          <a:p>
            <a:pPr marL="266700" lvl="0" indent="0" algn="just" rtl="0">
              <a:lnSpc>
                <a:spcPct val="107000"/>
              </a:lnSpc>
              <a:spcBef>
                <a:spcPts val="1800"/>
              </a:spcBef>
              <a:spcAft>
                <a:spcPts val="800"/>
              </a:spcAft>
              <a:buSzPts val="1800"/>
              <a:buNone/>
            </a:pPr>
            <a:endParaRPr sz="3200" dirty="0">
              <a:solidFill>
                <a:srgbClr val="151617"/>
              </a:solidFill>
              <a:latin typeface="Open Sans Light"/>
              <a:ea typeface="Open Sans Light"/>
              <a:cs typeface="Open Sans Light"/>
              <a:sym typeface="Open Sans Light"/>
            </a:endParaRPr>
          </a:p>
        </p:txBody>
      </p:sp>
      <p:pic>
        <p:nvPicPr>
          <p:cNvPr id="79" name="Google Shape;79;p20" descr="Free stock photo of 24 hour, 24hr, black"/>
          <p:cNvPicPr preferRelativeResize="0"/>
          <p:nvPr/>
        </p:nvPicPr>
        <p:blipFill rotWithShape="1">
          <a:blip r:embed="rId3">
            <a:alphaModFix/>
          </a:blip>
          <a:srcRect/>
          <a:stretch/>
        </p:blipFill>
        <p:spPr>
          <a:xfrm>
            <a:off x="6181725" y="2262437"/>
            <a:ext cx="4762500" cy="3571875"/>
          </a:xfrm>
          <a:prstGeom prst="rect">
            <a:avLst/>
          </a:prstGeom>
          <a:noFill/>
          <a:ln>
            <a:noFill/>
          </a:ln>
        </p:spPr>
      </p:pic>
      <p:sp>
        <p:nvSpPr>
          <p:cNvPr id="80" name="Google Shape;80;p20"/>
          <p:cNvSpPr txBox="1"/>
          <p:nvPr/>
        </p:nvSpPr>
        <p:spPr>
          <a:xfrm>
            <a:off x="362326" y="2290764"/>
            <a:ext cx="5876925" cy="4567236"/>
          </a:xfrm>
          <a:prstGeom prst="rect">
            <a:avLst/>
          </a:prstGeom>
          <a:noFill/>
          <a:ln>
            <a:noFill/>
          </a:ln>
        </p:spPr>
        <p:txBody>
          <a:bodyPr spcFirstLastPara="1" wrap="square" lIns="91425" tIns="45700" rIns="91425" bIns="45700" anchor="t" anchorCtr="0">
            <a:spAutoFit/>
          </a:bodyPr>
          <a:lstStyle/>
          <a:p>
            <a:pPr marL="266700" marR="0" lvl="0" indent="0" algn="l" rtl="0">
              <a:lnSpc>
                <a:spcPct val="107000"/>
              </a:lnSpc>
              <a:spcBef>
                <a:spcPts val="0"/>
              </a:spcBef>
              <a:spcAft>
                <a:spcPts val="0"/>
              </a:spcAft>
              <a:buNone/>
            </a:pPr>
            <a:r>
              <a:rPr lang="el-GR" sz="4800" b="1" i="0" u="none" strike="noStrike" cap="none" dirty="0">
                <a:solidFill>
                  <a:srgbClr val="D3370D"/>
                </a:solidFill>
                <a:latin typeface="Open Sans Light"/>
                <a:ea typeface="Open Sans Light"/>
                <a:cs typeface="Open Sans Light"/>
                <a:sym typeface="Open Sans Light"/>
              </a:rPr>
              <a:t>Η αξιολόγηση είναι</a:t>
            </a:r>
            <a:r>
              <a:rPr lang="en-US" sz="4800" b="1" i="0" u="none" strike="noStrike" cap="none" dirty="0">
                <a:solidFill>
                  <a:srgbClr val="D3370D"/>
                </a:solidFill>
                <a:latin typeface="Open Sans Light"/>
                <a:ea typeface="Open Sans Light"/>
                <a:cs typeface="Open Sans Light"/>
                <a:sym typeface="Open Sans Light"/>
              </a:rPr>
              <a:t>…..</a:t>
            </a:r>
            <a:endParaRPr sz="4800" b="1" i="0" u="none" strike="noStrike" cap="none" dirty="0">
              <a:solidFill>
                <a:srgbClr val="D3370D"/>
              </a:solidFill>
              <a:latin typeface="Open Sans Light"/>
              <a:ea typeface="Open Sans Light"/>
              <a:cs typeface="Open Sans Light"/>
              <a:sym typeface="Open Sans Light"/>
            </a:endParaRPr>
          </a:p>
          <a:p>
            <a:pPr marL="266700" marR="0" lvl="0" indent="0" algn="l" rtl="0">
              <a:lnSpc>
                <a:spcPct val="107000"/>
              </a:lnSpc>
              <a:spcBef>
                <a:spcPts val="800"/>
              </a:spcBef>
              <a:spcAft>
                <a:spcPts val="0"/>
              </a:spcAft>
              <a:buNone/>
            </a:pPr>
            <a:endParaRPr sz="4800" b="1" i="0" u="none" strike="noStrike" cap="none" dirty="0">
              <a:solidFill>
                <a:srgbClr val="D3370D"/>
              </a:solidFill>
              <a:latin typeface="Open Sans Light"/>
              <a:ea typeface="Open Sans Light"/>
              <a:cs typeface="Open Sans Light"/>
              <a:sym typeface="Open Sans Light"/>
            </a:endParaRPr>
          </a:p>
          <a:p>
            <a:pPr marL="266700" marR="0" lvl="0" indent="0" algn="l" rtl="0">
              <a:lnSpc>
                <a:spcPct val="107000"/>
              </a:lnSpc>
              <a:spcBef>
                <a:spcPts val="800"/>
              </a:spcBef>
              <a:spcAft>
                <a:spcPts val="0"/>
              </a:spcAft>
              <a:buNone/>
            </a:pPr>
            <a:r>
              <a:rPr lang="el-GR" sz="4800" b="1" i="0" u="none" strike="noStrike" cap="none" dirty="0">
                <a:solidFill>
                  <a:srgbClr val="D3370D"/>
                </a:solidFill>
                <a:latin typeface="Open Sans Light"/>
                <a:ea typeface="Open Sans Light"/>
                <a:cs typeface="Open Sans Light"/>
                <a:sym typeface="Open Sans Light"/>
              </a:rPr>
              <a:t>Η παρακολούθηση είναι</a:t>
            </a:r>
            <a:r>
              <a:rPr lang="en-US" sz="4800" b="1" i="0" u="none" strike="noStrike" cap="none" dirty="0">
                <a:solidFill>
                  <a:srgbClr val="D3370D"/>
                </a:solidFill>
                <a:latin typeface="Open Sans Light"/>
                <a:ea typeface="Open Sans Light"/>
                <a:cs typeface="Open Sans Light"/>
                <a:sym typeface="Open Sans Light"/>
              </a:rPr>
              <a:t>…..</a:t>
            </a:r>
            <a:endParaRPr dirty="0"/>
          </a:p>
          <a:p>
            <a:pPr marL="0" marR="0" lvl="0" indent="0" algn="l" rtl="0">
              <a:lnSpc>
                <a:spcPct val="100000"/>
              </a:lnSpc>
              <a:spcBef>
                <a:spcPts val="80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Σημαντικές ερωτήσεις</a:t>
            </a:r>
            <a:endParaRPr sz="3200" dirty="0"/>
          </a:p>
        </p:txBody>
      </p:sp>
      <p:pic>
        <p:nvPicPr>
          <p:cNvPr id="86" name="Google Shape;86;p21" descr="Question Mark on Yellow Background"/>
          <p:cNvPicPr preferRelativeResize="0"/>
          <p:nvPr/>
        </p:nvPicPr>
        <p:blipFill rotWithShape="1">
          <a:blip r:embed="rId3">
            <a:alphaModFix/>
          </a:blip>
          <a:srcRect t="21782" r="1946" b="15566"/>
          <a:stretch/>
        </p:blipFill>
        <p:spPr>
          <a:xfrm>
            <a:off x="0" y="1149444"/>
            <a:ext cx="4128117" cy="4296650"/>
          </a:xfrm>
          <a:prstGeom prst="rect">
            <a:avLst/>
          </a:prstGeom>
          <a:noFill/>
          <a:ln>
            <a:noFill/>
          </a:ln>
        </p:spPr>
      </p:pic>
      <p:sp>
        <p:nvSpPr>
          <p:cNvPr id="87" name="Google Shape;87;p21"/>
          <p:cNvSpPr txBox="1">
            <a:spLocks noGrp="1"/>
          </p:cNvSpPr>
          <p:nvPr>
            <p:ph type="body" idx="1"/>
          </p:nvPr>
        </p:nvSpPr>
        <p:spPr>
          <a:xfrm>
            <a:off x="3977898" y="972857"/>
            <a:ext cx="7882028" cy="4473237"/>
          </a:xfrm>
          <a:prstGeom prst="rect">
            <a:avLst/>
          </a:prstGeom>
          <a:noFill/>
          <a:ln>
            <a:noFill/>
          </a:ln>
        </p:spPr>
        <p:txBody>
          <a:bodyPr spcFirstLastPara="1" wrap="square" lIns="91425" tIns="45700" rIns="91425" bIns="45700" anchor="t" anchorCtr="0">
            <a:noAutofit/>
          </a:bodyPr>
          <a:lstStyle/>
          <a:p>
            <a:pPr marL="552450" lvl="0" indent="-285750" algn="just" rtl="0">
              <a:lnSpc>
                <a:spcPct val="107000"/>
              </a:lnSpc>
              <a:spcBef>
                <a:spcPts val="1000"/>
              </a:spcBef>
              <a:spcAft>
                <a:spcPts val="0"/>
              </a:spcAft>
              <a:buSzPts val="1800"/>
              <a:buFont typeface="Arial"/>
              <a:buChar char="•"/>
            </a:pPr>
            <a:r>
              <a:rPr lang="el-GR" sz="2000" b="1" dirty="0">
                <a:solidFill>
                  <a:srgbClr val="151617"/>
                </a:solidFill>
                <a:latin typeface="Open Sans"/>
                <a:ea typeface="Open Sans"/>
                <a:cs typeface="Open Sans"/>
                <a:sym typeface="Open Sans"/>
              </a:rPr>
              <a:t>Ποιος είναι υπεύθυνος για τις εργασίες Π&amp;Α στον οργανισμό;</a:t>
            </a:r>
          </a:p>
          <a:p>
            <a:pPr marL="552450" lvl="0" indent="-285750" algn="just" rtl="0">
              <a:lnSpc>
                <a:spcPct val="107000"/>
              </a:lnSpc>
              <a:spcBef>
                <a:spcPts val="1000"/>
              </a:spcBef>
              <a:spcAft>
                <a:spcPts val="0"/>
              </a:spcAft>
              <a:buSzPts val="1800"/>
              <a:buFont typeface="Arial"/>
              <a:buChar char="•"/>
            </a:pPr>
            <a:r>
              <a:rPr lang="el-GR" sz="2000" b="1" dirty="0">
                <a:solidFill>
                  <a:srgbClr val="151617"/>
                </a:solidFill>
                <a:latin typeface="Open Sans"/>
                <a:ea typeface="Open Sans"/>
                <a:cs typeface="Open Sans"/>
                <a:sym typeface="Open Sans"/>
              </a:rPr>
              <a:t>Ποια είναι τα διαστήματα κατά τα οποία πρέπει να συλλέγονται τα δεδομένα;</a:t>
            </a:r>
          </a:p>
          <a:p>
            <a:pPr marL="552450" lvl="0" indent="-285750" algn="just" rtl="0">
              <a:lnSpc>
                <a:spcPct val="107000"/>
              </a:lnSpc>
              <a:spcBef>
                <a:spcPts val="1000"/>
              </a:spcBef>
              <a:spcAft>
                <a:spcPts val="0"/>
              </a:spcAft>
              <a:buSzPts val="1800"/>
              <a:buFont typeface="Arial"/>
              <a:buChar char="•"/>
            </a:pPr>
            <a:r>
              <a:rPr lang="el-GR" sz="2000" b="1" dirty="0">
                <a:solidFill>
                  <a:srgbClr val="151617"/>
                </a:solidFill>
                <a:latin typeface="Open Sans"/>
                <a:ea typeface="Open Sans"/>
                <a:cs typeface="Open Sans"/>
                <a:sym typeface="Open Sans"/>
              </a:rPr>
              <a:t>Πώς συλλέγονται τα δεδομένα και ποιος συλλέγει τα δεδομένα;</a:t>
            </a:r>
          </a:p>
          <a:p>
            <a:pPr marL="552450" lvl="0" indent="-285750" algn="just" rtl="0">
              <a:lnSpc>
                <a:spcPct val="107000"/>
              </a:lnSpc>
              <a:spcBef>
                <a:spcPts val="1000"/>
              </a:spcBef>
              <a:spcAft>
                <a:spcPts val="0"/>
              </a:spcAft>
              <a:buSzPts val="1800"/>
              <a:buFont typeface="Arial"/>
              <a:buChar char="•"/>
            </a:pPr>
            <a:r>
              <a:rPr lang="el-GR" sz="2000" b="1" dirty="0">
                <a:solidFill>
                  <a:srgbClr val="151617"/>
                </a:solidFill>
                <a:latin typeface="Open Sans"/>
                <a:ea typeface="Open Sans"/>
                <a:cs typeface="Open Sans"/>
                <a:sym typeface="Open Sans"/>
              </a:rPr>
              <a:t>Ποιος είναι ο τύπος της βάσης δεδομένων που χρησιμοποιείται για την αποθήκευση των δεδομένων;</a:t>
            </a:r>
          </a:p>
          <a:p>
            <a:pPr marL="552450" lvl="0" indent="-285750" algn="just" rtl="0">
              <a:lnSpc>
                <a:spcPct val="107000"/>
              </a:lnSpc>
              <a:spcBef>
                <a:spcPts val="1000"/>
              </a:spcBef>
              <a:spcAft>
                <a:spcPts val="0"/>
              </a:spcAft>
              <a:buSzPts val="1800"/>
              <a:buFont typeface="Arial"/>
              <a:buChar char="•"/>
            </a:pPr>
            <a:r>
              <a:rPr lang="el-GR" sz="2000" b="1" dirty="0">
                <a:solidFill>
                  <a:srgbClr val="151617"/>
                </a:solidFill>
                <a:latin typeface="Open Sans"/>
                <a:ea typeface="Open Sans"/>
                <a:cs typeface="Open Sans"/>
                <a:sym typeface="Open Sans"/>
              </a:rPr>
              <a:t>Ποιες είναι οι τυπικές φόρμες και εργαλεία συλλογής δεδομένων που θα χρησιμοποιηθούν;</a:t>
            </a:r>
          </a:p>
          <a:p>
            <a:pPr marL="552450" lvl="0" indent="-285750" algn="just" rtl="0">
              <a:lnSpc>
                <a:spcPct val="107000"/>
              </a:lnSpc>
              <a:spcBef>
                <a:spcPts val="1000"/>
              </a:spcBef>
              <a:spcAft>
                <a:spcPts val="0"/>
              </a:spcAft>
              <a:buSzPts val="1800"/>
              <a:buFont typeface="Arial"/>
              <a:buChar char="•"/>
            </a:pPr>
            <a:r>
              <a:rPr lang="el-GR" sz="2000" b="1" dirty="0">
                <a:solidFill>
                  <a:srgbClr val="151617"/>
                </a:solidFill>
                <a:latin typeface="Open Sans"/>
                <a:ea typeface="Open Sans"/>
                <a:cs typeface="Open Sans"/>
                <a:sym typeface="Open Sans"/>
              </a:rPr>
              <a:t>Πώς αναλύονται τα δεδομένα; </a:t>
            </a:r>
          </a:p>
          <a:p>
            <a:pPr marL="552450" lvl="0" indent="-285750" algn="just" rtl="0">
              <a:lnSpc>
                <a:spcPct val="107000"/>
              </a:lnSpc>
              <a:spcBef>
                <a:spcPts val="1000"/>
              </a:spcBef>
              <a:spcAft>
                <a:spcPts val="0"/>
              </a:spcAft>
              <a:buSzPts val="1800"/>
              <a:buFont typeface="Arial"/>
              <a:buChar char="•"/>
            </a:pPr>
            <a:r>
              <a:rPr lang="el-GR" sz="2000" b="1" dirty="0">
                <a:solidFill>
                  <a:srgbClr val="151617"/>
                </a:solidFill>
                <a:latin typeface="Open Sans"/>
                <a:ea typeface="Open Sans"/>
                <a:cs typeface="Open Sans"/>
                <a:sym typeface="Open Sans"/>
              </a:rPr>
              <a:t>Ποιες είναι οι ερωτήσεις αξιολόγησης;</a:t>
            </a:r>
          </a:p>
          <a:p>
            <a:pPr marL="552450" lvl="0" indent="-285750" algn="just" rtl="0">
              <a:lnSpc>
                <a:spcPct val="107000"/>
              </a:lnSpc>
              <a:spcBef>
                <a:spcPts val="1000"/>
              </a:spcBef>
              <a:spcAft>
                <a:spcPts val="0"/>
              </a:spcAft>
              <a:buSzPts val="1800"/>
              <a:buFont typeface="Arial"/>
              <a:buChar char="•"/>
            </a:pPr>
            <a:r>
              <a:rPr lang="el-GR" sz="2000" b="1" dirty="0">
                <a:solidFill>
                  <a:srgbClr val="151617"/>
                </a:solidFill>
                <a:latin typeface="Open Sans"/>
                <a:ea typeface="Open Sans"/>
                <a:cs typeface="Open Sans"/>
                <a:sym typeface="Open Sans"/>
              </a:rPr>
              <a:t>Ποια η συχνότητα με την οποία πραγματοποιείται μια αξιολόγηση;</a:t>
            </a:r>
            <a:endParaRPr lang="en-US" sz="3200" b="1" dirty="0">
              <a:solidFill>
                <a:srgbClr val="151617"/>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just" rtl="0">
              <a:lnSpc>
                <a:spcPct val="107000"/>
              </a:lnSpc>
              <a:spcBef>
                <a:spcPts val="0"/>
              </a:spcBef>
              <a:spcAft>
                <a:spcPts val="800"/>
              </a:spcAft>
              <a:buSzPts val="3800"/>
              <a:buNone/>
            </a:pPr>
            <a:r>
              <a:rPr lang="en-US" sz="2800" b="1" dirty="0">
                <a:solidFill>
                  <a:schemeClr val="dk1"/>
                </a:solidFill>
                <a:latin typeface="Open Sans Light"/>
                <a:ea typeface="Open Sans Light"/>
                <a:cs typeface="Open Sans Light"/>
                <a:sym typeface="Open Sans Light"/>
              </a:rPr>
              <a:t>3 </a:t>
            </a:r>
            <a:r>
              <a:rPr lang="el-GR" sz="2800" b="1" dirty="0">
                <a:solidFill>
                  <a:schemeClr val="dk1"/>
                </a:solidFill>
                <a:latin typeface="Open Sans Light"/>
                <a:ea typeface="Open Sans Light"/>
                <a:cs typeface="Open Sans Light"/>
                <a:sym typeface="Open Sans Light"/>
              </a:rPr>
              <a:t>πυλώνες του συστήματος </a:t>
            </a:r>
            <a:r>
              <a:rPr lang="el-GR" sz="2800" b="1" dirty="0">
                <a:latin typeface="Open Sans Light"/>
                <a:ea typeface="Open Sans Light"/>
                <a:cs typeface="Open Sans Light"/>
                <a:sym typeface="Open Sans Light"/>
              </a:rPr>
              <a:t>Π</a:t>
            </a:r>
            <a:r>
              <a:rPr lang="en-US" sz="2800" b="1" dirty="0">
                <a:solidFill>
                  <a:schemeClr val="dk1"/>
                </a:solidFill>
                <a:latin typeface="Open Sans Light"/>
                <a:ea typeface="Open Sans Light"/>
                <a:cs typeface="Open Sans Light"/>
                <a:sym typeface="Open Sans Light"/>
              </a:rPr>
              <a:t>&amp;</a:t>
            </a:r>
            <a:r>
              <a:rPr lang="el-GR" sz="2800" b="1" dirty="0">
                <a:latin typeface="Open Sans Light"/>
                <a:ea typeface="Open Sans Light"/>
                <a:cs typeface="Open Sans Light"/>
                <a:sym typeface="Open Sans Light"/>
              </a:rPr>
              <a:t>Α</a:t>
            </a:r>
            <a:endParaRPr sz="2800" b="1" dirty="0">
              <a:solidFill>
                <a:schemeClr val="dk1"/>
              </a:solidFill>
              <a:latin typeface="Open Sans Light"/>
              <a:ea typeface="Open Sans Light"/>
              <a:cs typeface="Open Sans Light"/>
              <a:sym typeface="Open Sans Light"/>
            </a:endParaRPr>
          </a:p>
        </p:txBody>
      </p:sp>
      <p:sp>
        <p:nvSpPr>
          <p:cNvPr id="93" name="Google Shape;93;p22"/>
          <p:cNvSpPr txBox="1">
            <a:spLocks noGrp="1"/>
          </p:cNvSpPr>
          <p:nvPr>
            <p:ph type="body" idx="1"/>
          </p:nvPr>
        </p:nvSpPr>
        <p:spPr>
          <a:xfrm>
            <a:off x="502466" y="1597155"/>
            <a:ext cx="5355125" cy="715879"/>
          </a:xfrm>
          <a:prstGeom prst="rect">
            <a:avLst/>
          </a:prstGeom>
          <a:noFill/>
          <a:ln>
            <a:noFill/>
          </a:ln>
        </p:spPr>
        <p:txBody>
          <a:bodyPr spcFirstLastPara="1" wrap="square" lIns="91425" tIns="45700" rIns="91425" bIns="45700" anchor="t" anchorCtr="0">
            <a:noAutofit/>
          </a:bodyPr>
          <a:lstStyle/>
          <a:p>
            <a:pPr marL="266700" lvl="0" indent="0" algn="l" rtl="0">
              <a:lnSpc>
                <a:spcPct val="107000"/>
              </a:lnSpc>
              <a:spcBef>
                <a:spcPts val="1000"/>
              </a:spcBef>
              <a:spcAft>
                <a:spcPts val="800"/>
              </a:spcAft>
              <a:buSzPts val="1800"/>
              <a:buNone/>
            </a:pPr>
            <a:r>
              <a:rPr lang="el-GR" sz="2400" b="1" dirty="0">
                <a:solidFill>
                  <a:srgbClr val="52BAAD"/>
                </a:solidFill>
                <a:latin typeface="Open Sans Light"/>
                <a:ea typeface="Open Sans Light"/>
                <a:cs typeface="Open Sans Light"/>
                <a:sym typeface="Open Sans Light"/>
              </a:rPr>
              <a:t>Προσδιορισμός δεικτών</a:t>
            </a:r>
            <a:endParaRPr dirty="0"/>
          </a:p>
        </p:txBody>
      </p:sp>
      <p:sp>
        <p:nvSpPr>
          <p:cNvPr id="94" name="Google Shape;94;p22"/>
          <p:cNvSpPr txBox="1"/>
          <p:nvPr/>
        </p:nvSpPr>
        <p:spPr>
          <a:xfrm>
            <a:off x="690340" y="2906359"/>
            <a:ext cx="5984341"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l-GR" sz="2400" b="1" i="0" u="none" strike="noStrike" cap="none" dirty="0">
                <a:solidFill>
                  <a:srgbClr val="9868BD"/>
                </a:solidFill>
                <a:latin typeface="Open Sans Light"/>
                <a:ea typeface="Open Sans Light"/>
                <a:cs typeface="Open Sans Light"/>
                <a:sym typeface="Open Sans Light"/>
              </a:rPr>
              <a:t>Συλλογή πληροφοριών με τη χρήση των πιο κατάλληλων εργαλείων και μεθόδων</a:t>
            </a:r>
            <a:endParaRPr sz="2400" b="1" i="0" u="none" strike="noStrike" cap="none" dirty="0">
              <a:solidFill>
                <a:srgbClr val="9868BD"/>
              </a:solidFill>
              <a:latin typeface="Arial"/>
              <a:ea typeface="Arial"/>
              <a:cs typeface="Arial"/>
              <a:sym typeface="Arial"/>
            </a:endParaRPr>
          </a:p>
        </p:txBody>
      </p:sp>
      <p:sp>
        <p:nvSpPr>
          <p:cNvPr id="95" name="Google Shape;95;p22"/>
          <p:cNvSpPr txBox="1"/>
          <p:nvPr/>
        </p:nvSpPr>
        <p:spPr>
          <a:xfrm>
            <a:off x="840861" y="4799180"/>
            <a:ext cx="583382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400" b="1" i="0" u="none" strike="noStrike" cap="none" dirty="0">
                <a:solidFill>
                  <a:schemeClr val="accent1"/>
                </a:solidFill>
                <a:latin typeface="Open Sans Light"/>
                <a:ea typeface="Open Sans Light"/>
                <a:cs typeface="Open Sans Light"/>
                <a:sym typeface="Open Sans Light"/>
              </a:rPr>
              <a:t>Χρήση των αποτελεσμάτων Π&amp;</a:t>
            </a:r>
            <a:r>
              <a:rPr lang="el-GR" sz="2400" b="1" dirty="0">
                <a:solidFill>
                  <a:schemeClr val="accent1"/>
                </a:solidFill>
                <a:latin typeface="Open Sans Light"/>
                <a:ea typeface="Open Sans Light"/>
                <a:cs typeface="Open Sans Light"/>
                <a:sym typeface="Open Sans Light"/>
              </a:rPr>
              <a:t>Α</a:t>
            </a:r>
            <a:r>
              <a:rPr lang="el-GR" sz="2400" b="1" i="0" u="none" strike="noStrike" cap="none" dirty="0">
                <a:solidFill>
                  <a:schemeClr val="accent1"/>
                </a:solidFill>
                <a:latin typeface="Open Sans Light"/>
                <a:ea typeface="Open Sans Light"/>
                <a:cs typeface="Open Sans Light"/>
                <a:sym typeface="Open Sans Light"/>
              </a:rPr>
              <a:t> για τη λήψη αποφάσεων</a:t>
            </a:r>
            <a:endParaRPr sz="2400" b="1" i="0" u="none" strike="noStrike" cap="none" dirty="0">
              <a:solidFill>
                <a:schemeClr val="accent1"/>
              </a:solidFill>
              <a:latin typeface="Arial"/>
              <a:ea typeface="Arial"/>
              <a:cs typeface="Arial"/>
              <a:sym typeface="Arial"/>
            </a:endParaRPr>
          </a:p>
        </p:txBody>
      </p:sp>
      <p:pic>
        <p:nvPicPr>
          <p:cNvPr id="96" name="Google Shape;96;p22" descr="Modern military airplane flight deck with blurred dashboard against panel with gauges"/>
          <p:cNvPicPr preferRelativeResize="0"/>
          <p:nvPr/>
        </p:nvPicPr>
        <p:blipFill rotWithShape="1">
          <a:blip r:embed="rId3">
            <a:alphaModFix/>
          </a:blip>
          <a:srcRect b="18943"/>
          <a:stretch/>
        </p:blipFill>
        <p:spPr>
          <a:xfrm>
            <a:off x="8255251" y="970474"/>
            <a:ext cx="3600000" cy="43770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Σχέδιο Π</a:t>
            </a:r>
            <a:r>
              <a:rPr lang="en-US" dirty="0"/>
              <a:t>&amp;</a:t>
            </a:r>
            <a:r>
              <a:rPr lang="el-GR" dirty="0"/>
              <a:t>Α</a:t>
            </a:r>
            <a:r>
              <a:rPr lang="en-US" dirty="0"/>
              <a:t> – </a:t>
            </a:r>
            <a:r>
              <a:rPr lang="el-GR" dirty="0"/>
              <a:t>βήμα</a:t>
            </a:r>
            <a:r>
              <a:rPr lang="en-US" dirty="0"/>
              <a:t> 1</a:t>
            </a:r>
            <a:endParaRPr sz="3200" dirty="0"/>
          </a:p>
        </p:txBody>
      </p:sp>
      <p:sp>
        <p:nvSpPr>
          <p:cNvPr id="102" name="Google Shape;102;p23"/>
          <p:cNvSpPr txBox="1">
            <a:spLocks noGrp="1"/>
          </p:cNvSpPr>
          <p:nvPr>
            <p:ph type="body" idx="1"/>
          </p:nvPr>
        </p:nvSpPr>
        <p:spPr>
          <a:xfrm>
            <a:off x="314593" y="1017734"/>
            <a:ext cx="11183307" cy="397072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1800"/>
              <a:buNone/>
            </a:pPr>
            <a:r>
              <a:rPr lang="el-GR" sz="2400" b="1" dirty="0">
                <a:solidFill>
                  <a:schemeClr val="accent1"/>
                </a:solidFill>
              </a:rPr>
              <a:t>Προσδιορισμός των στόχων και των σκοπών του προγράμματος</a:t>
            </a:r>
            <a:endParaRPr dirty="0">
              <a:solidFill>
                <a:schemeClr val="accent1"/>
              </a:solidFill>
            </a:endParaRPr>
          </a:p>
          <a:p>
            <a:pPr marL="457200" lvl="0" indent="-228600" algn="just" rtl="0">
              <a:lnSpc>
                <a:spcPct val="90000"/>
              </a:lnSpc>
              <a:spcBef>
                <a:spcPts val="1000"/>
              </a:spcBef>
              <a:spcAft>
                <a:spcPts val="0"/>
              </a:spcAft>
              <a:buSzPts val="1800"/>
              <a:buNone/>
            </a:pPr>
            <a:endParaRPr dirty="0"/>
          </a:p>
          <a:p>
            <a:pPr marL="361950" lvl="0" indent="0" algn="just" rtl="0">
              <a:lnSpc>
                <a:spcPct val="150000"/>
              </a:lnSpc>
              <a:spcBef>
                <a:spcPts val="1000"/>
              </a:spcBef>
              <a:spcAft>
                <a:spcPts val="0"/>
              </a:spcAft>
              <a:buSzPts val="1800"/>
              <a:buNone/>
            </a:pPr>
            <a:r>
              <a:rPr lang="el-GR" sz="2000" dirty="0">
                <a:solidFill>
                  <a:srgbClr val="42474A"/>
                </a:solidFill>
                <a:latin typeface="Open Sans"/>
                <a:ea typeface="Open Sans"/>
                <a:cs typeface="Open Sans"/>
                <a:sym typeface="Open Sans"/>
              </a:rPr>
              <a:t>Απαντήστε στις τρεις ερωτήσεις</a:t>
            </a:r>
            <a:r>
              <a:rPr lang="en-US" sz="2000" dirty="0">
                <a:solidFill>
                  <a:srgbClr val="42474A"/>
                </a:solidFill>
                <a:latin typeface="Open Sans"/>
                <a:ea typeface="Open Sans"/>
                <a:cs typeface="Open Sans"/>
                <a:sym typeface="Open Sans"/>
              </a:rPr>
              <a:t>:</a:t>
            </a:r>
            <a:endParaRPr sz="2000" dirty="0">
              <a:solidFill>
                <a:srgbClr val="42474A"/>
              </a:solidFill>
              <a:latin typeface="Open Sans"/>
              <a:ea typeface="Open Sans"/>
              <a:cs typeface="Open Sans"/>
              <a:sym typeface="Open Sans"/>
            </a:endParaRPr>
          </a:p>
          <a:p>
            <a:pPr marL="1162050" lvl="1" indent="-342900" algn="l" rtl="0">
              <a:lnSpc>
                <a:spcPct val="150000"/>
              </a:lnSpc>
              <a:spcBef>
                <a:spcPts val="500"/>
              </a:spcBef>
              <a:spcAft>
                <a:spcPts val="0"/>
              </a:spcAft>
              <a:buSzPts val="2200"/>
              <a:buFont typeface="Noto Sans Symbols"/>
              <a:buChar char="⮚"/>
            </a:pPr>
            <a:r>
              <a:rPr lang="el-GR" sz="2400" dirty="0">
                <a:solidFill>
                  <a:srgbClr val="42474A"/>
                </a:solidFill>
                <a:latin typeface="Open Sans"/>
                <a:ea typeface="Open Sans"/>
                <a:cs typeface="Open Sans"/>
                <a:sym typeface="Open Sans"/>
              </a:rPr>
              <a:t>Ποιο πρόβλημα προσπαθεί να λύσει το εκπαιδευτικό πρόγραμμα;</a:t>
            </a:r>
          </a:p>
          <a:p>
            <a:pPr marL="1162050" lvl="1" indent="-342900" algn="l" rtl="0">
              <a:lnSpc>
                <a:spcPct val="150000"/>
              </a:lnSpc>
              <a:spcBef>
                <a:spcPts val="500"/>
              </a:spcBef>
              <a:spcAft>
                <a:spcPts val="0"/>
              </a:spcAft>
              <a:buSzPts val="2200"/>
              <a:buFont typeface="Noto Sans Symbols"/>
              <a:buChar char="⮚"/>
            </a:pPr>
            <a:r>
              <a:rPr lang="el-GR" sz="2400" dirty="0">
                <a:solidFill>
                  <a:srgbClr val="42474A"/>
                </a:solidFill>
                <a:latin typeface="Open Sans"/>
                <a:ea typeface="Open Sans"/>
                <a:cs typeface="Open Sans"/>
                <a:sym typeface="Open Sans"/>
              </a:rPr>
              <a:t>Ποια μέτρα λαμβάνονται για την επίλυση αυτού του προβλήματος;</a:t>
            </a:r>
          </a:p>
          <a:p>
            <a:pPr marL="1162050" lvl="1" indent="-342900" algn="l" rtl="0">
              <a:lnSpc>
                <a:spcPct val="150000"/>
              </a:lnSpc>
              <a:spcBef>
                <a:spcPts val="500"/>
              </a:spcBef>
              <a:spcAft>
                <a:spcPts val="0"/>
              </a:spcAft>
              <a:buSzPts val="2200"/>
              <a:buFont typeface="Noto Sans Symbols"/>
              <a:buChar char="⮚"/>
            </a:pPr>
            <a:r>
              <a:rPr lang="el-GR" sz="2400" dirty="0">
                <a:solidFill>
                  <a:srgbClr val="42474A"/>
                </a:solidFill>
                <a:latin typeface="Open Sans"/>
                <a:ea typeface="Open Sans"/>
                <a:cs typeface="Open Sans"/>
                <a:sym typeface="Open Sans"/>
              </a:rPr>
              <a:t>Πώς θα γνωρίζει το προσωπικό του προγράμματος πότε το πρόγραμμα ήταν επιτυχές στην επίλυση του προβλήματος;</a:t>
            </a:r>
            <a:endParaRPr sz="2400" dirty="0">
              <a:solidFill>
                <a:srgbClr val="42474A"/>
              </a:solidFill>
              <a:latin typeface="Open Sans"/>
              <a:ea typeface="Open Sans"/>
              <a:cs typeface="Open Sans"/>
              <a:sym typeface="Open Sans"/>
            </a:endParaRPr>
          </a:p>
          <a:p>
            <a:pPr marL="266700" lvl="0" indent="0" algn="just" rtl="0">
              <a:lnSpc>
                <a:spcPct val="107000"/>
              </a:lnSpc>
              <a:spcBef>
                <a:spcPts val="1000"/>
              </a:spcBef>
              <a:spcAft>
                <a:spcPts val="800"/>
              </a:spcAft>
              <a:buSzPts val="1800"/>
              <a:buNone/>
            </a:pPr>
            <a:endParaRPr sz="3200" dirty="0">
              <a:solidFill>
                <a:srgbClr val="151617"/>
              </a:solidFill>
              <a:latin typeface="Open Sans Light"/>
              <a:ea typeface="Open Sans Light"/>
              <a:cs typeface="Open Sans Light"/>
              <a:sym typeface="Open Sans Light"/>
            </a:endParaRPr>
          </a:p>
        </p:txBody>
      </p:sp>
      <p:sp>
        <p:nvSpPr>
          <p:cNvPr id="103" name="Google Shape;103;p23"/>
          <p:cNvSpPr/>
          <p:nvPr/>
        </p:nvSpPr>
        <p:spPr>
          <a:xfrm>
            <a:off x="7613964" y="5343525"/>
            <a:ext cx="3606486" cy="646941"/>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600" b="1" i="0" u="none" strike="noStrike" cap="none" dirty="0">
                <a:solidFill>
                  <a:schemeClr val="lt1"/>
                </a:solidFill>
                <a:latin typeface="Arial"/>
                <a:ea typeface="Arial"/>
                <a:cs typeface="Arial"/>
                <a:sym typeface="Arial"/>
              </a:rPr>
              <a:t>Σκεφτείτε τον οργανισμό σας</a:t>
            </a:r>
            <a:r>
              <a:rPr lang="en-US" sz="1600" b="1" i="0" u="none" strike="noStrike" cap="none" dirty="0">
                <a:solidFill>
                  <a:schemeClr val="lt1"/>
                </a:solidFill>
                <a:latin typeface="Arial"/>
                <a:ea typeface="Arial"/>
                <a:cs typeface="Arial"/>
                <a:sym typeface="Arial"/>
              </a:rPr>
              <a:t>. </a:t>
            </a:r>
            <a:r>
              <a:rPr lang="el-GR" sz="1600" b="1" i="0" u="none" strike="noStrike" cap="none" dirty="0">
                <a:solidFill>
                  <a:schemeClr val="lt1"/>
                </a:solidFill>
                <a:latin typeface="Arial"/>
                <a:ea typeface="Arial"/>
                <a:cs typeface="Arial"/>
                <a:sym typeface="Arial"/>
              </a:rPr>
              <a:t>Έχετε κάποια ανησυχία;</a:t>
            </a:r>
            <a:endParaRPr sz="16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Σχέδιο Π</a:t>
            </a:r>
            <a:r>
              <a:rPr lang="en-US" sz="3200" dirty="0"/>
              <a:t>&amp;</a:t>
            </a:r>
            <a:r>
              <a:rPr lang="el-GR" sz="3200" dirty="0"/>
              <a:t>Α</a:t>
            </a:r>
            <a:r>
              <a:rPr lang="en-US" sz="3200" dirty="0"/>
              <a:t> –</a:t>
            </a:r>
            <a:r>
              <a:rPr lang="el-GR" sz="3200" dirty="0"/>
              <a:t> βήμα</a:t>
            </a:r>
            <a:r>
              <a:rPr lang="en-US" sz="3200" dirty="0"/>
              <a:t> 2</a:t>
            </a:r>
            <a:endParaRPr sz="3200" dirty="0"/>
          </a:p>
        </p:txBody>
      </p:sp>
      <p:sp>
        <p:nvSpPr>
          <p:cNvPr id="109" name="Google Shape;109;p24"/>
          <p:cNvSpPr txBox="1">
            <a:spLocks noGrp="1"/>
          </p:cNvSpPr>
          <p:nvPr>
            <p:ph type="body" idx="1"/>
          </p:nvPr>
        </p:nvSpPr>
        <p:spPr>
          <a:xfrm>
            <a:off x="450395" y="1434193"/>
            <a:ext cx="10984131" cy="3843977"/>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1000"/>
              </a:spcBef>
              <a:spcAft>
                <a:spcPts val="0"/>
              </a:spcAft>
              <a:buClr>
                <a:srgbClr val="93D4CC"/>
              </a:buClr>
              <a:buSzPts val="1800"/>
              <a:buNone/>
            </a:pPr>
            <a:r>
              <a:rPr lang="el-GR" sz="2400" b="1" dirty="0">
                <a:solidFill>
                  <a:schemeClr val="accent1"/>
                </a:solidFill>
                <a:latin typeface="Open Sans Light"/>
                <a:ea typeface="Open Sans Light"/>
                <a:cs typeface="Open Sans Light"/>
                <a:sym typeface="Open Sans Light"/>
              </a:rPr>
              <a:t>Προσδιορισμός των δεικτών σας</a:t>
            </a:r>
            <a:endParaRPr sz="2400" b="1" dirty="0">
              <a:solidFill>
                <a:schemeClr val="accent1"/>
              </a:solidFill>
              <a:latin typeface="Open Sans Light"/>
              <a:ea typeface="Open Sans Light"/>
              <a:cs typeface="Open Sans Light"/>
              <a:sym typeface="Open Sans Light"/>
            </a:endParaRPr>
          </a:p>
          <a:p>
            <a:pPr marL="457200" lvl="0" indent="-228600" algn="just" rtl="0">
              <a:lnSpc>
                <a:spcPct val="107000"/>
              </a:lnSpc>
              <a:spcBef>
                <a:spcPts val="1800"/>
              </a:spcBef>
              <a:spcAft>
                <a:spcPts val="0"/>
              </a:spcAft>
              <a:buSzPts val="1800"/>
              <a:buNone/>
            </a:pPr>
            <a:endParaRPr sz="1800" b="1" dirty="0">
              <a:solidFill>
                <a:srgbClr val="636A6F"/>
              </a:solidFill>
              <a:latin typeface="Open Sans Light"/>
              <a:ea typeface="Open Sans Light"/>
              <a:cs typeface="Open Sans Light"/>
              <a:sym typeface="Open Sans Light"/>
            </a:endParaRPr>
          </a:p>
          <a:p>
            <a:pPr marL="361950" lvl="0" indent="0" algn="just" rtl="0">
              <a:lnSpc>
                <a:spcPct val="107000"/>
              </a:lnSpc>
              <a:spcBef>
                <a:spcPts val="1800"/>
              </a:spcBef>
              <a:spcAft>
                <a:spcPts val="0"/>
              </a:spcAft>
              <a:buSzPts val="1800"/>
              <a:buNone/>
            </a:pPr>
            <a:r>
              <a:rPr lang="el-GR" sz="2000" dirty="0">
                <a:solidFill>
                  <a:srgbClr val="151617"/>
                </a:solidFill>
                <a:latin typeface="Open Sans Light"/>
                <a:ea typeface="Open Sans Light"/>
                <a:cs typeface="Open Sans Light"/>
                <a:sym typeface="Open Sans Light"/>
              </a:rPr>
              <a:t>Οι </a:t>
            </a:r>
            <a:r>
              <a:rPr lang="el-GR" sz="2000" b="1" dirty="0">
                <a:solidFill>
                  <a:srgbClr val="151617"/>
                </a:solidFill>
                <a:latin typeface="Open Sans Light"/>
                <a:ea typeface="Open Sans Light"/>
                <a:cs typeface="Open Sans Light"/>
                <a:sym typeface="Open Sans Light"/>
              </a:rPr>
              <a:t>δείκτες διαδικασίας </a:t>
            </a:r>
            <a:r>
              <a:rPr lang="el-GR" sz="2000" dirty="0">
                <a:solidFill>
                  <a:srgbClr val="151617"/>
                </a:solidFill>
                <a:latin typeface="Open Sans Light"/>
                <a:ea typeface="Open Sans Light"/>
                <a:cs typeface="Open Sans Light"/>
                <a:sym typeface="Open Sans Light"/>
              </a:rPr>
              <a:t>παρακολουθούν την πρόοδο του προγράμματος. Συμβάλλουν στην απάντηση στην ερώτηση: «Οι δραστηριότητες υλοποιούνται όπως έχουν προγραμματιστεί;»</a:t>
            </a:r>
          </a:p>
          <a:p>
            <a:pPr marL="361950" lvl="0" indent="0" algn="just" rtl="0">
              <a:lnSpc>
                <a:spcPct val="107000"/>
              </a:lnSpc>
              <a:spcBef>
                <a:spcPts val="1800"/>
              </a:spcBef>
              <a:spcAft>
                <a:spcPts val="0"/>
              </a:spcAft>
              <a:buSzPts val="1800"/>
              <a:buNone/>
            </a:pPr>
            <a:endParaRPr lang="el-GR" sz="2000" b="1" dirty="0">
              <a:solidFill>
                <a:srgbClr val="151617"/>
              </a:solidFill>
            </a:endParaRPr>
          </a:p>
          <a:p>
            <a:pPr marL="361950" lvl="0" indent="0" algn="just" rtl="0">
              <a:lnSpc>
                <a:spcPct val="107000"/>
              </a:lnSpc>
              <a:spcBef>
                <a:spcPts val="1800"/>
              </a:spcBef>
              <a:spcAft>
                <a:spcPts val="0"/>
              </a:spcAft>
              <a:buSzPts val="1800"/>
              <a:buNone/>
            </a:pPr>
            <a:r>
              <a:rPr lang="el-GR" sz="2000" dirty="0">
                <a:solidFill>
                  <a:srgbClr val="151617"/>
                </a:solidFill>
                <a:latin typeface="Open Sans Light"/>
                <a:ea typeface="Open Sans Light"/>
                <a:cs typeface="Open Sans Light"/>
                <a:sym typeface="Open Sans Light"/>
              </a:rPr>
              <a:t>Οι </a:t>
            </a:r>
            <a:r>
              <a:rPr lang="el-GR" sz="2000" b="1" dirty="0">
                <a:solidFill>
                  <a:srgbClr val="151617"/>
                </a:solidFill>
                <a:latin typeface="Open Sans Light"/>
                <a:ea typeface="Open Sans Light"/>
                <a:cs typeface="Open Sans Light"/>
                <a:sym typeface="Open Sans Light"/>
              </a:rPr>
              <a:t>δείκτες αποτελεσμάτων </a:t>
            </a:r>
            <a:r>
              <a:rPr lang="el-GR" sz="2000" dirty="0">
                <a:solidFill>
                  <a:srgbClr val="151617"/>
                </a:solidFill>
                <a:latin typeface="Open Sans Light"/>
                <a:ea typeface="Open Sans Light"/>
                <a:cs typeface="Open Sans Light"/>
                <a:sym typeface="Open Sans Light"/>
              </a:rPr>
              <a:t>παρακολουθούν πόσο επιτυχημένες ήταν οι δραστηριότητες του προγράμματος στην επίτευξη των στόχων του προγράμματος. </a:t>
            </a:r>
            <a:r>
              <a:rPr lang="el-GR" sz="2000" dirty="0">
                <a:solidFill>
                  <a:srgbClr val="151617"/>
                </a:solidFill>
              </a:rPr>
              <a:t>Συμβάλλουν στην απάντηση </a:t>
            </a:r>
            <a:r>
              <a:rPr lang="el-GR" sz="2000" dirty="0">
                <a:solidFill>
                  <a:srgbClr val="151617"/>
                </a:solidFill>
                <a:latin typeface="Open Sans Light"/>
                <a:ea typeface="Open Sans Light"/>
                <a:cs typeface="Open Sans Light"/>
                <a:sym typeface="Open Sans Light"/>
              </a:rPr>
              <a:t>στην ερώτηση: «Έχουν κάνει τη διαφορά οι δραστηριότητες του προγράμματος;</a:t>
            </a:r>
            <a:r>
              <a:rPr lang="el-GR" sz="2000" dirty="0">
                <a:solidFill>
                  <a:srgbClr val="151617"/>
                </a:solidFill>
              </a:rPr>
              <a:t>»</a:t>
            </a:r>
            <a:endParaRPr sz="3200" dirty="0">
              <a:solidFill>
                <a:srgbClr val="151617"/>
              </a:solidFill>
              <a:latin typeface="Open Sans Light"/>
              <a:ea typeface="Open Sans Light"/>
              <a:cs typeface="Open Sans Light"/>
              <a:sym typeface="Open Sans Light"/>
            </a:endParaRPr>
          </a:p>
        </p:txBody>
      </p:sp>
      <p:sp>
        <p:nvSpPr>
          <p:cNvPr id="110" name="Google Shape;110;p24"/>
          <p:cNvSpPr/>
          <p:nvPr/>
        </p:nvSpPr>
        <p:spPr>
          <a:xfrm>
            <a:off x="6953062" y="5658416"/>
            <a:ext cx="4354716" cy="783148"/>
          </a:xfrm>
          <a:prstGeom prst="roundRect">
            <a:avLst>
              <a:gd name="adj" fmla="val 16667"/>
            </a:avLst>
          </a:prstGeom>
          <a:gradFill>
            <a:gsLst>
              <a:gs pos="0">
                <a:srgbClr val="7F86AD"/>
              </a:gs>
              <a:gs pos="100000">
                <a:srgbClr val="BEC5E8"/>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000" b="1" i="0" u="none" strike="noStrike" cap="none" dirty="0">
                <a:solidFill>
                  <a:schemeClr val="lt1"/>
                </a:solidFill>
                <a:latin typeface="Open Sans"/>
                <a:ea typeface="Open Sans"/>
                <a:cs typeface="Open Sans"/>
                <a:sym typeface="Open Sans"/>
              </a:rPr>
              <a:t>Μετρήσιμος δείκτης </a:t>
            </a:r>
            <a:r>
              <a:rPr lang="en-US" sz="2000" b="1" i="0" u="none" strike="noStrike" cap="none" dirty="0">
                <a:solidFill>
                  <a:schemeClr val="lt1"/>
                </a:solidFill>
                <a:latin typeface="Open Sans"/>
                <a:ea typeface="Open Sans"/>
                <a:cs typeface="Open Sans"/>
                <a:sym typeface="Open Sans"/>
              </a:rPr>
              <a:t>– </a:t>
            </a:r>
            <a:r>
              <a:rPr lang="el-GR" sz="2000" b="1" i="0" u="none" strike="noStrike" cap="none" dirty="0">
                <a:solidFill>
                  <a:schemeClr val="lt1"/>
                </a:solidFill>
                <a:latin typeface="Open Sans"/>
                <a:ea typeface="Open Sans"/>
                <a:cs typeface="Open Sans"/>
                <a:sym typeface="Open Sans"/>
              </a:rPr>
              <a:t>τι είναι αυτό;</a:t>
            </a:r>
            <a:endParaRPr sz="2000" b="1" i="0" u="none" strike="noStrike" cap="none" dirty="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1DDA3A599E893E44879CF3FCC59F7962" ma:contentTypeVersion="13" ma:contentTypeDescription="Δημιουργία νέου εγγράφου" ma:contentTypeScope="" ma:versionID="4c79f087d4dd636da3f906f6631b9e19">
  <xsd:schema xmlns:xsd="http://www.w3.org/2001/XMLSchema" xmlns:xs="http://www.w3.org/2001/XMLSchema" xmlns:p="http://schemas.microsoft.com/office/2006/metadata/properties" xmlns:ns2="948495ec-fef2-44db-b56d-64207835e1a4" xmlns:ns3="643cef04-7d8c-4f5b-93bc-394c59a77cb6" targetNamespace="http://schemas.microsoft.com/office/2006/metadata/properties" ma:root="true" ma:fieldsID="4e234631fd0750451289e69d2dc11c1b" ns2:_="" ns3:_="">
    <xsd:import namespace="948495ec-fef2-44db-b56d-64207835e1a4"/>
    <xsd:import namespace="643cef04-7d8c-4f5b-93bc-394c59a77c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8495ec-fef2-44db-b56d-64207835e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3cef04-7d8c-4f5b-93bc-394c59a77cb6" elementFormDefault="qualified">
    <xsd:import namespace="http://schemas.microsoft.com/office/2006/documentManagement/types"/>
    <xsd:import namespace="http://schemas.microsoft.com/office/infopath/2007/PartnerControls"/>
    <xsd:element name="SharedWithUsers" ma:index="18"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08C01D-8D62-4AEE-B2BB-E96FF4719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8495ec-fef2-44db-b56d-64207835e1a4"/>
    <ds:schemaRef ds:uri="643cef04-7d8c-4f5b-93bc-394c59a77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96DCC-5AB9-4D52-8D5F-AA6C772C45B6}">
  <ds:schemaRefs>
    <ds:schemaRef ds:uri="http://purl.org/dc/elements/1.1/"/>
    <ds:schemaRef ds:uri="643cef04-7d8c-4f5b-93bc-394c59a77cb6"/>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948495ec-fef2-44db-b56d-64207835e1a4"/>
    <ds:schemaRef ds:uri="http://www.w3.org/XML/1998/namespace"/>
    <ds:schemaRef ds:uri="http://purl.org/dc/terms/"/>
  </ds:schemaRefs>
</ds:datastoreItem>
</file>

<file path=customXml/itemProps3.xml><?xml version="1.0" encoding="utf-8"?>
<ds:datastoreItem xmlns:ds="http://schemas.openxmlformats.org/officeDocument/2006/customXml" ds:itemID="{FE768690-5A72-48FA-949E-0B0748E109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TotalTime>
  <Words>1843</Words>
  <Application>Microsoft Office PowerPoint</Application>
  <PresentationFormat>Widescreen</PresentationFormat>
  <Paragraphs>160</Paragraphs>
  <Slides>27</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Calibri</vt:lpstr>
      <vt:lpstr>Open Sans Light</vt:lpstr>
      <vt:lpstr>Arial</vt:lpstr>
      <vt:lpstr>Noto Sans Symbols</vt:lpstr>
      <vt:lpstr>Open Sans</vt:lpstr>
      <vt:lpstr>CARDET Course template - Cover page</vt:lpstr>
      <vt:lpstr>CARDET Course template</vt:lpstr>
      <vt:lpstr>Αναλυτικό πρόγραμμα διαγενεακής μάθησης</vt:lpstr>
      <vt:lpstr>Ενότητα 6: Στόχοι</vt:lpstr>
      <vt:lpstr>Κεφάλαιο 1: Εισαγωγή στην Παρακολούθηση και Αξιολόγηση (Π&amp;Α)</vt:lpstr>
      <vt:lpstr>Ερώτηση: Ποιες είναι οι διαφορές μεταξύ της αξιολόγησης και της παρακολούθησης; </vt:lpstr>
      <vt:lpstr>Ορισμοί </vt:lpstr>
      <vt:lpstr>Σημαντικές ερωτήσεις</vt:lpstr>
      <vt:lpstr>3 πυλώνες του συστήματος Π&amp;Α</vt:lpstr>
      <vt:lpstr>Σχέδιο Π&amp;Α – βήμα 1</vt:lpstr>
      <vt:lpstr>Σχέδιο Π&amp;Α – βήμα 2</vt:lpstr>
      <vt:lpstr>Σχέδιο Π&amp;Α – βήμα 3</vt:lpstr>
      <vt:lpstr>Σχέδιο Π&amp;Α – βήμα 4</vt:lpstr>
      <vt:lpstr>Σχέδιο Π&amp;Α – βήμα 5</vt:lpstr>
      <vt:lpstr>Σχέδιο Π&amp;Α – βήμα 6</vt:lpstr>
      <vt:lpstr>Αξιολόγηση – 4 βασικοί τύπου</vt:lpstr>
      <vt:lpstr>Ποσοτικά ή ποιοτικά δεδομένα</vt:lpstr>
      <vt:lpstr>Ας δούμε ένα βίντεο μαζί!</vt:lpstr>
      <vt:lpstr>Παιχνίδι αξιολόγησης ομάδας «Ζωντανός στόχος με βελάκια»</vt:lpstr>
      <vt:lpstr>Πηγές του Κεφαλαίου 1 </vt:lpstr>
      <vt:lpstr>PowerPoint Presentation</vt:lpstr>
      <vt:lpstr>Φόρμες αξιολόγησης της κατάρτισης</vt:lpstr>
      <vt:lpstr>Συμβουλές για την προετοιμασία των εντύπων αξιολόγησης της κατάρτισης</vt:lpstr>
      <vt:lpstr>Πρακτική εφαρμογή</vt:lpstr>
      <vt:lpstr>Πηγές του Κεφαλαίου 2 </vt:lpstr>
      <vt:lpstr> Κεφάλαιο 3 Τελική συνεδρία</vt:lpstr>
      <vt:lpstr>Πηγές του Κεφαλαίου 3 </vt:lpstr>
      <vt:lpstr>Ώρα για την αξιολόγηση της κατάρτισης</vt:lpstr>
      <vt:lpstr>Αναπτύχθηκε από BRCCI, Βουλγαρία https://brcci.eu/en/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Αναλυτικό πρόγραμμα εκμάθησης μεταξύ γενεών</dc:title>
  <dc:creator>2Fast4u</dc:creator>
  <cp:lastModifiedBy>Kiki Kallis</cp:lastModifiedBy>
  <cp:revision>17</cp:revision>
  <dcterms:created xsi:type="dcterms:W3CDTF">2014-07-11T09:12:14Z</dcterms:created>
  <dcterms:modified xsi:type="dcterms:W3CDTF">2021-08-12T16:39:34Z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0x0101001DDA3A599E893E44879CF3FCC59F7962</vt:lpwstr>
  </property>
</Properties>
</file>