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32AeHub6a7MVR1DofcfGjb0Mp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2A6218-AC8A-4E1D-BED8-7619E0160F09}">
  <a:tblStyle styleId="{A22A6218-AC8A-4E1D-BED8-7619E0160F0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b="off" i="off"/>
      <a:tcStyle>
        <a:tcBdr/>
        <a:fill>
          <a:solidFill>
            <a:srgbClr val="FBD7D1"/>
          </a:solidFill>
        </a:fill>
      </a:tcStyle>
    </a:band1H>
    <a:band2H>
      <a:tcTxStyle b="off" i="off"/>
      <a:tcStyle>
        <a:tcBdr/>
      </a:tcStyle>
    </a:band2H>
    <a:band1V>
      <a:tcTxStyle b="off" i="off"/>
      <a:tcStyle>
        <a:tcBdr/>
        <a:fill>
          <a:solidFill>
            <a:srgbClr val="FBD7D1"/>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98"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29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searchgate.net/publication/313125210_Age_Stereotypes_in_the_Workpla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publication/313125210_Age_Stereotypes_in_the_Workpla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0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223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917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t>Οι συμμετέχοντες εργάζονται σε 2 ή 3 ομάδες, μεμονωμένα ή σε ζευγάρια για να σχεδιάσουν το δικό τους ερωτηματολόγιο για 20 λεπτά. Στη συνέχεια, ο συντονιστής θα αφιερώσει 10 λεπτά για τυχόν σχόλια και παρατηρήσεις από τους συμμετέχοντες.</a:t>
            </a:r>
          </a:p>
          <a:p>
            <a:pPr marL="0" lvl="0" indent="0" algn="l" rtl="0">
              <a:lnSpc>
                <a:spcPct val="100000"/>
              </a:lnSpc>
              <a:spcBef>
                <a:spcPts val="0"/>
              </a:spcBef>
              <a:spcAft>
                <a:spcPts val="0"/>
              </a:spcAft>
              <a:buSzPts val="1400"/>
              <a:buNone/>
            </a:pPr>
            <a:endParaRPr dirty="0"/>
          </a:p>
        </p:txBody>
      </p:sp>
      <p:sp>
        <p:nvSpPr>
          <p:cNvPr id="125" name="Google Shape;12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170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t>Οι συμμετέχοντες εργάζονται σε 2 ή 3 ομάδες, μεμονωμένα ή σε ζευγάρια για να σχεδιάσουν το δικό τους ερωτηματολόγιο για 20 λεπτά. Στη συνέχεια, ο συντονιστής θα αφιερώσει 10 λεπτά για τυχόν σχόλια και παρατηρήσεις από τους συμμετέχοντες.</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2" name="Google Shape;13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569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t>Οι συμμετέχοντες εργάζονται σε 2 ή 3 ομάδες, μεμονωμένα ή σε ζευγάρια για να σχεδιάσουν το δικό τους ερωτηματολόγιο για 20 λεπτά. Στη συνέχεια, ο συντονιστής θα αφιερώσει 10 λεπτά για τυχόν σχόλια και παρατηρήσεις από τους συμμετέχοντες.</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0" name="Google Shape;14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228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Το βήμα 2 θα διαρκέσει συνολικά 30 λεπτά (ένα διάλειμμα 10 λεπτών μπορεί να διευθετηθεί πριν από την έναρξη)</a:t>
            </a:r>
          </a:p>
        </p:txBody>
      </p:sp>
      <p:sp>
        <p:nvSpPr>
          <p:cNvPr id="148" name="Google Shape;1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073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Το βήμα 2 θα διαρκέσει συνολικά 30 λεπτά (ένα διάλειμμα 10 λεπτών μπορεί να διευθετηθεί πριν από την έναρξη)</a:t>
            </a:r>
            <a:endParaRPr dirty="0"/>
          </a:p>
        </p:txBody>
      </p:sp>
      <p:sp>
        <p:nvSpPr>
          <p:cNvPr id="155" name="Google Shape;15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136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t>Οι συμμετέχοντες εργάζονται σε 2 ή 3 ομάδες, μεμονωμένα ή σε ζευγάρια για να σχεδιάσουν το δικό τους ερωτηματολόγιο για 20 λεπτά. Στη συνέχεια, ο συντονιστής θα αφιερώσει 10 λεπτά για τυχόν σχόλια και παρατηρήσεις από τους συμμετέχοντες.</a:t>
            </a:r>
          </a:p>
          <a:p>
            <a:pPr marL="0" lvl="0" indent="0" algn="l" rtl="0">
              <a:lnSpc>
                <a:spcPct val="100000"/>
              </a:lnSpc>
              <a:spcBef>
                <a:spcPts val="0"/>
              </a:spcBef>
              <a:spcAft>
                <a:spcPts val="0"/>
              </a:spcAft>
              <a:buSzPts val="1400"/>
              <a:buNone/>
            </a:pPr>
            <a:endParaRPr dirty="0"/>
          </a:p>
        </p:txBody>
      </p:sp>
      <p:sp>
        <p:nvSpPr>
          <p:cNvPr id="162" name="Google Shape;1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953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t>Οι συμμετέχοντες εργάζονται σε 2 ή 3 ομάδες, μεμονωμένα ή σε ζευγάρια για να σχεδιάσουν το δικό τους ερωτηματολόγιο για 20 λεπτά. Στη συνέχεια, ο συντονιστής θα αφιερώσει 10 λεπτά για τυχόν σχόλια και παρατηρήσεις από τους συμμετέχοντες.</a:t>
            </a:r>
            <a:endParaRPr dirty="0"/>
          </a:p>
          <a:p>
            <a:pPr marL="0" lvl="0" indent="0" algn="l" rtl="0">
              <a:lnSpc>
                <a:spcPct val="100000"/>
              </a:lnSpc>
              <a:spcBef>
                <a:spcPts val="0"/>
              </a:spcBef>
              <a:spcAft>
                <a:spcPts val="0"/>
              </a:spcAft>
              <a:buSzPts val="1400"/>
              <a:buNone/>
            </a:pPr>
            <a:endParaRPr dirty="0"/>
          </a:p>
        </p:txBody>
      </p:sp>
      <p:sp>
        <p:nvSpPr>
          <p:cNvPr id="169" name="Google Shape;16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429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dirty="0"/>
              <a:t>Οι συμμετέχοντες εργάζονται σε 2 ή 3 ομάδες, μεμονωμένα ή σε ζευγάρια για να σχεδιάσουν το δικό τους ερωτηματολόγιο για 20 λεπτά. Στη συνέχεια, ο συντονιστής θα αφιερώσει 10 λεπτά για τυχόν σχόλια και παρατηρήσεις από τους συμμετέχοντες.</a:t>
            </a:r>
            <a:endParaRPr dirty="0"/>
          </a:p>
          <a:p>
            <a:pPr marL="0" lvl="0" indent="0" algn="l" rtl="0">
              <a:lnSpc>
                <a:spcPct val="100000"/>
              </a:lnSpc>
              <a:spcBef>
                <a:spcPts val="0"/>
              </a:spcBef>
              <a:spcAft>
                <a:spcPts val="0"/>
              </a:spcAft>
              <a:buSzPts val="1400"/>
              <a:buNone/>
            </a:pPr>
            <a:endParaRPr dirty="0"/>
          </a:p>
        </p:txBody>
      </p:sp>
      <p:sp>
        <p:nvSpPr>
          <p:cNvPr id="177" name="Google Shape;17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920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082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80c73197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Οι σωστές απαντήσεις βρίσκονται στο σχέδιο του μαθήματος.</a:t>
            </a:r>
            <a:endParaRPr dirty="0"/>
          </a:p>
          <a:p>
            <a:pPr marL="0" lvl="0" indent="0" algn="l" rtl="0">
              <a:lnSpc>
                <a:spcPct val="100000"/>
              </a:lnSpc>
              <a:spcBef>
                <a:spcPts val="0"/>
              </a:spcBef>
              <a:spcAft>
                <a:spcPts val="0"/>
              </a:spcAft>
              <a:buSzPts val="1400"/>
              <a:buNone/>
            </a:pPr>
            <a:endParaRPr dirty="0"/>
          </a:p>
        </p:txBody>
      </p:sp>
      <p:sp>
        <p:nvSpPr>
          <p:cNvPr id="185" name="Google Shape;185;gd80c73197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773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80c73197c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Οι σωστές απαντήσεις βρίσκονται στο σχέδιο του μαθήματος.</a:t>
            </a:r>
            <a:endParaRPr dirty="0"/>
          </a:p>
        </p:txBody>
      </p:sp>
      <p:sp>
        <p:nvSpPr>
          <p:cNvPr id="193" name="Google Shape;193;gd80c73197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529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7435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
        <p:nvSpPr>
          <p:cNvPr id="207" name="Google Shape;2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809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20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r>
              <a:rPr lang="el-GR" dirty="0"/>
              <a:t>Οι συμμετέχοντες εργάζονται ατομικά για 25 λεπτά.</a:t>
            </a:r>
            <a:endParaRPr dirty="0"/>
          </a:p>
        </p:txBody>
      </p:sp>
      <p:sp>
        <p:nvSpPr>
          <p:cNvPr id="73" name="Google Shape;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112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sz="1200" b="0" i="0" u="none" strike="noStrike" cap="none" dirty="0">
                <a:solidFill>
                  <a:schemeClr val="dk1"/>
                </a:solidFill>
                <a:latin typeface="Calibri"/>
                <a:ea typeface="Calibri"/>
                <a:cs typeface="Calibri"/>
                <a:sym typeface="Calibri"/>
              </a:rPr>
              <a:t>Η συζήτηση πρέπει να γίνει με ολόκληρη την ομάδα (ο συντονιστής διερευνά τα σχόλια) ή σε ζευγάρια (όπου κάθε συμμετέχων μοιράζεται τη δική του οπτική), για 15 λεπτά.</a:t>
            </a:r>
            <a:endParaRPr lang="en-US" dirty="0"/>
          </a:p>
        </p:txBody>
      </p:sp>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056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sz="1200" b="0" i="0" u="none" strike="noStrike" cap="none" dirty="0">
                <a:solidFill>
                  <a:schemeClr val="dk1"/>
                </a:solidFill>
                <a:latin typeface="Calibri"/>
                <a:ea typeface="Calibri"/>
                <a:cs typeface="Calibri"/>
                <a:sym typeface="Calibri"/>
              </a:rPr>
              <a:t>Δίνονται στους συμμετέχοντες 10 λεπτά για να επιλέξουν μεμονωμένα μια από τις απαντήσεις Σ/Λ.</a:t>
            </a:r>
            <a:endParaRPr dirty="0"/>
          </a:p>
        </p:txBody>
      </p:sp>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510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sz="1200" b="0" i="0" u="none" strike="noStrike" cap="none" dirty="0">
                <a:solidFill>
                  <a:schemeClr val="dk1"/>
                </a:solidFill>
                <a:latin typeface="Calibri"/>
                <a:ea typeface="Calibri"/>
                <a:cs typeface="Calibri"/>
                <a:sym typeface="Calibri"/>
              </a:rPr>
              <a:t>20 λεπτά ώστε οι συντονιστές/</a:t>
            </a:r>
            <a:r>
              <a:rPr lang="el-GR" sz="1200" b="0" i="0" u="none" strike="noStrike" cap="none" dirty="0" err="1">
                <a:solidFill>
                  <a:schemeClr val="dk1"/>
                </a:solidFill>
                <a:latin typeface="Calibri"/>
                <a:ea typeface="Calibri"/>
                <a:cs typeface="Calibri"/>
                <a:sym typeface="Calibri"/>
              </a:rPr>
              <a:t>ριες</a:t>
            </a:r>
            <a:r>
              <a:rPr lang="el-GR" sz="1200" b="0" i="0" u="none" strike="noStrike" cap="none" dirty="0">
                <a:solidFill>
                  <a:schemeClr val="dk1"/>
                </a:solidFill>
                <a:latin typeface="Calibri"/>
                <a:ea typeface="Calibri"/>
                <a:cs typeface="Calibri"/>
                <a:sym typeface="Calibri"/>
              </a:rPr>
              <a:t> να εξηγήσουν κάθε απάντηση.</a:t>
            </a:r>
          </a:p>
          <a:p>
            <a:pPr marL="0" lvl="0" indent="0" algn="l" rtl="0">
              <a:lnSpc>
                <a:spcPct val="100000"/>
              </a:lnSpc>
              <a:spcBef>
                <a:spcPts val="0"/>
              </a:spcBef>
              <a:spcAft>
                <a:spcPts val="0"/>
              </a:spcAft>
              <a:buSzPts val="1400"/>
              <a:buNone/>
            </a:pPr>
            <a:r>
              <a:rPr lang="en-US" dirty="0"/>
              <a:t>https://aging.umkc.edu/wp-content/uploads/2015/10/Facts-on-Aging-Quiz.pdf</a:t>
            </a:r>
            <a:endParaRPr dirty="0"/>
          </a:p>
        </p:txBody>
      </p:sp>
      <p:sp>
        <p:nvSpPr>
          <p:cNvPr id="94" name="Google Shape;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469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200" b="0" i="0" u="none" strike="noStrike" cap="none" dirty="0">
                <a:solidFill>
                  <a:schemeClr val="dk1"/>
                </a:solidFill>
                <a:latin typeface="Calibri"/>
                <a:ea typeface="Calibri"/>
                <a:cs typeface="Calibri"/>
                <a:sym typeface="Calibri"/>
              </a:rPr>
              <a:t>Το Βήμα</a:t>
            </a:r>
            <a:r>
              <a:rPr lang="en-US" sz="1200" b="0" i="0" u="none" strike="noStrike" cap="none" dirty="0">
                <a:solidFill>
                  <a:schemeClr val="dk1"/>
                </a:solidFill>
                <a:latin typeface="Calibri"/>
                <a:ea typeface="Calibri"/>
                <a:cs typeface="Calibri"/>
                <a:sym typeface="Calibri"/>
              </a:rPr>
              <a:t> 3 (</a:t>
            </a:r>
            <a:r>
              <a:rPr lang="el-GR" sz="1200" b="0" i="0" u="none" strike="noStrike" cap="none" dirty="0">
                <a:solidFill>
                  <a:schemeClr val="dk1"/>
                </a:solidFill>
                <a:latin typeface="Calibri"/>
                <a:ea typeface="Calibri"/>
                <a:cs typeface="Calibri"/>
                <a:sym typeface="Calibri"/>
              </a:rPr>
              <a:t>συμπεριλαμβανομένου του βίντεο</a:t>
            </a:r>
            <a:r>
              <a:rPr lang="en-US" sz="1200" b="0" i="0" u="none" strike="noStrike" cap="none" dirty="0">
                <a:solidFill>
                  <a:schemeClr val="dk1"/>
                </a:solidFill>
                <a:latin typeface="Calibri"/>
                <a:ea typeface="Calibri"/>
                <a:cs typeface="Calibri"/>
                <a:sym typeface="Calibri"/>
              </a:rPr>
              <a:t>) </a:t>
            </a:r>
            <a:r>
              <a:rPr lang="el-GR" sz="1200" b="0" i="0" u="none" strike="noStrike" cap="none" dirty="0">
                <a:solidFill>
                  <a:schemeClr val="dk1"/>
                </a:solidFill>
                <a:latin typeface="Calibri"/>
                <a:ea typeface="Calibri"/>
                <a:cs typeface="Calibri"/>
                <a:sym typeface="Calibri"/>
              </a:rPr>
              <a:t>πρέπει να διαρκέσει το πολύ </a:t>
            </a:r>
            <a:r>
              <a:rPr lang="en-US" sz="1200" b="0" i="0" u="none" strike="noStrike" cap="none" dirty="0">
                <a:solidFill>
                  <a:schemeClr val="dk1"/>
                </a:solidFill>
                <a:latin typeface="Calibri"/>
                <a:ea typeface="Calibri"/>
                <a:cs typeface="Calibri"/>
                <a:sym typeface="Calibri"/>
              </a:rPr>
              <a:t>20 </a:t>
            </a:r>
            <a:r>
              <a:rPr lang="el-GR" sz="1200" b="0" i="0" u="none" strike="noStrike" cap="none" dirty="0">
                <a:solidFill>
                  <a:schemeClr val="dk1"/>
                </a:solidFill>
                <a:latin typeface="Calibri"/>
                <a:ea typeface="Calibri"/>
                <a:cs typeface="Calibri"/>
                <a:sym typeface="Calibri"/>
              </a:rPr>
              <a:t>λεπτά.</a:t>
            </a:r>
            <a:endParaRPr dirty="0"/>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https://www.researchgate.net/publication/313125210_Age_Stereotypes_in_the_Workplace</a:t>
            </a: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01" name="Google Shape;1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471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200" b="0" i="0" u="none" strike="noStrike" cap="none" dirty="0">
                <a:solidFill>
                  <a:schemeClr val="dk1"/>
                </a:solidFill>
                <a:latin typeface="Calibri"/>
                <a:ea typeface="Calibri"/>
                <a:cs typeface="Calibri"/>
                <a:sym typeface="Calibri"/>
              </a:rPr>
              <a:t>Το Βήμα 3 (συμπεριλαμβανομένου του βίντεο) πρέπει να διαρκέσει το πολύ 20 λεπτά.</a:t>
            </a:r>
            <a:endParaRPr lang="el-GR" dirty="0"/>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https://www.researchgate.net/publication/313125210_Age_Stereotypes_in_the_Workplace</a:t>
            </a: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08" name="Google Shape;10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335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sp>
        <p:nvSpPr>
          <p:cNvPr id="42" name="Google Shape;42;p37"/>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3" name="Google Shape;43;p3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15"/>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3" name="Google Shape;53;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7" name="Google Shape;3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ging.umkc.edu/wp-content/uploads/2015/10/Facts-on-Aging-Quiz.pdf" TargetMode="External"/><Relationship Id="rId7" Type="http://schemas.openxmlformats.org/officeDocument/2006/relationships/hyperlink" Target="https://www.researchgate.net/publication/5825886_Engaging_the_Aging_Workforce_The_Relationship_Between_Perceived_Age_Similarity_Satisfaction_With_Coworkers_and_Employee_Engagemen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hbr.org/2016/11/our-assumptions-about-old-and-young-workers-are-wrong" TargetMode="External"/><Relationship Id="rId5" Type="http://schemas.openxmlformats.org/officeDocument/2006/relationships/hyperlink" Target="https://www.youtube.com/watch?v=mwNjYe7MM7Y" TargetMode="External"/><Relationship Id="rId4" Type="http://schemas.openxmlformats.org/officeDocument/2006/relationships/hyperlink" Target="https://www.researchgate.net/publication/313125210_Age_Stereotypes_in_the_Workpla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otion-digital.e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z-t5S6J7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l-GR" dirty="0"/>
              <a:t>Ενότητα</a:t>
            </a:r>
            <a:r>
              <a:rPr lang="en-US" dirty="0">
                <a:latin typeface="Open Sans"/>
                <a:ea typeface="Open Sans"/>
                <a:cs typeface="Open Sans"/>
                <a:sym typeface="Open Sans"/>
              </a:rPr>
              <a:t> 4 </a:t>
            </a:r>
            <a:endParaRPr dirty="0">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l-GR" dirty="0"/>
              <a:t>Εφαρμογή, παρακολούθηση και αξιολόγηση στρατηγικών για διευθυντές, επαγγελματίες ανθρώπινου δυναμικού και </a:t>
            </a:r>
            <a:r>
              <a:rPr lang="el-GR" dirty="0" err="1"/>
              <a:t>παρόχους</a:t>
            </a:r>
            <a:r>
              <a:rPr lang="el-GR" dirty="0"/>
              <a:t> ΕΕΚ για την καταπολέμηση των ηλικιακών διακρίσεων και του κοινωνικού αποκλεισμού στο χώρο εργασίας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0"/>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l-GR" dirty="0"/>
              <a:t>Κεφάλαιο</a:t>
            </a:r>
            <a:r>
              <a:rPr lang="en-US" dirty="0"/>
              <a:t> 2: </a:t>
            </a:r>
            <a:r>
              <a:rPr lang="el-GR" dirty="0"/>
              <a:t>Παρακολούθηση και αξιολόγηση του αντίκτυπου που έχουν οι επιλεγμένες στρατηγικές για την καταπολέμηση την ηλικιακών διακρίσεων και του κοινωνικού αποκλεισμού στο χώρο εργασίας του οργανισμού</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1"/>
          <p:cNvSpPr txBox="1">
            <a:spLocks noGrp="1"/>
          </p:cNvSpPr>
          <p:nvPr>
            <p:ph type="title"/>
          </p:nvPr>
        </p:nvSpPr>
        <p:spPr>
          <a:xfrm>
            <a:off x="97970" y="106136"/>
            <a:ext cx="12094030" cy="64633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l-GR" sz="2100" dirty="0"/>
              <a:t>Κεφάλαιο</a:t>
            </a:r>
            <a:r>
              <a:rPr lang="en-US" sz="2100" dirty="0"/>
              <a:t> 2: </a:t>
            </a:r>
            <a:r>
              <a:rPr lang="el-GR" sz="2100" dirty="0"/>
              <a:t>Παρακολούθηση και αξιολόγηση του αντίκτυπου που έχουν οι επιλεγμένες στρατηγικές για την καταπολέμηση των ηλικιακών διακρίσεων και του κοινωνικού αποκλεισμού στο χώρο εργασίας του οργανισμού</a:t>
            </a:r>
            <a:endParaRPr sz="2100" dirty="0"/>
          </a:p>
        </p:txBody>
      </p:sp>
      <p:sp>
        <p:nvSpPr>
          <p:cNvPr id="122" name="Google Shape;122;p41"/>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l-GR" dirty="0">
                <a:solidFill>
                  <a:schemeClr val="accent6"/>
                </a:solidFill>
              </a:rPr>
              <a:t>Μετά την ολοκλήρωση αυτού του κεφαλαίου θα </a:t>
            </a:r>
            <a:r>
              <a:rPr lang="en-US" dirty="0">
                <a:solidFill>
                  <a:schemeClr val="accent6"/>
                </a:solidFill>
              </a:rPr>
              <a:t>: </a:t>
            </a: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dirty="0"/>
              <a:t> </a:t>
            </a:r>
            <a:endParaRPr dirty="0"/>
          </a:p>
          <a:p>
            <a:pPr marL="514350" lvl="0" indent="-285750" algn="just" rtl="0">
              <a:lnSpc>
                <a:spcPct val="90000"/>
              </a:lnSpc>
              <a:spcBef>
                <a:spcPts val="1000"/>
              </a:spcBef>
              <a:spcAft>
                <a:spcPts val="0"/>
              </a:spcAft>
              <a:buSzPts val="1800"/>
              <a:buFont typeface="Arial"/>
              <a:buChar char="•"/>
            </a:pPr>
            <a:r>
              <a:rPr lang="el-GR" dirty="0"/>
              <a:t>σας έχει δοθεί ένα πλαίσιο για να δημιουργήσετε ένα ερωτηματολόγιο για την παρακολούθηση και αξιολόγηση του αντίκτυπου των εφαρμοζόμενων στρατηγικών</a:t>
            </a:r>
          </a:p>
          <a:p>
            <a:pPr marL="514350" lvl="0" indent="-285750" algn="just" rtl="0">
              <a:lnSpc>
                <a:spcPct val="90000"/>
              </a:lnSpc>
              <a:spcBef>
                <a:spcPts val="1000"/>
              </a:spcBef>
              <a:spcAft>
                <a:spcPts val="0"/>
              </a:spcAft>
              <a:buSzPts val="1800"/>
              <a:buFont typeface="Arial"/>
              <a:buChar char="•"/>
            </a:pPr>
            <a:r>
              <a:rPr lang="el-GR" dirty="0"/>
              <a:t>έχετε σχεδιάσει ένα ερωτηματολόγιο που θα χρησιμοποιηθεί μετά την εφαρμογή για την παρακολούθηση της προόδου στις επιθυμητές δεξιότητες τόσο για τους ηλικιωμένους όσο και για τους νεότερους εργαζόμενους</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2"/>
          <p:cNvSpPr txBox="1">
            <a:spLocks noGrp="1"/>
          </p:cNvSpPr>
          <p:nvPr>
            <p:ph type="title"/>
          </p:nvPr>
        </p:nvSpPr>
        <p:spPr>
          <a:xfrm>
            <a:off x="97970" y="32136"/>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400" dirty="0"/>
              <a:t>Βήμα</a:t>
            </a:r>
            <a:r>
              <a:rPr lang="en-US" sz="3400" dirty="0"/>
              <a:t> 1: </a:t>
            </a:r>
            <a:r>
              <a:rPr lang="el-GR" sz="3400" dirty="0"/>
              <a:t>Σχεδιασμός ερωτηματολογίου για την </a:t>
            </a:r>
            <a:br>
              <a:rPr lang="el-GR" sz="3400" dirty="0"/>
            </a:br>
            <a:r>
              <a:rPr lang="el-GR" sz="3400" dirty="0"/>
              <a:t>παρακολούθηση της προόδου</a:t>
            </a:r>
            <a:endParaRPr dirty="0"/>
          </a:p>
        </p:txBody>
      </p:sp>
      <p:sp>
        <p:nvSpPr>
          <p:cNvPr id="128" name="Google Shape;128;p4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400" dirty="0"/>
              <a:t>Θα σχεδιάσουμε ένα ερωτηματολόγιο για την παρακολούθηση των αλλαγών στις στάσεις / προκαταλήψεις των εργαζομένων πριν και μετά την εφαρμογή των επιλεγμένων στρατηγικών</a:t>
            </a:r>
            <a:r>
              <a:rPr lang="en-US" sz="2400" dirty="0"/>
              <a:t>:</a:t>
            </a:r>
            <a:endParaRPr dirty="0"/>
          </a:p>
          <a:p>
            <a:pPr marL="228600" lvl="0" indent="0" algn="just" rtl="0">
              <a:lnSpc>
                <a:spcPct val="100000"/>
              </a:lnSpc>
              <a:spcBef>
                <a:spcPts val="1000"/>
              </a:spcBef>
              <a:spcAft>
                <a:spcPts val="0"/>
              </a:spcAft>
              <a:buSzPts val="1800"/>
              <a:buNone/>
            </a:pPr>
            <a:endParaRPr sz="2400" dirty="0"/>
          </a:p>
          <a:p>
            <a:pPr marL="685800" lvl="0" indent="-457200" algn="just" rtl="0">
              <a:lnSpc>
                <a:spcPct val="100000"/>
              </a:lnSpc>
              <a:spcBef>
                <a:spcPts val="1000"/>
              </a:spcBef>
              <a:spcAft>
                <a:spcPts val="0"/>
              </a:spcAft>
              <a:buSzPts val="1800"/>
              <a:buFont typeface="Arial"/>
              <a:buChar char="•"/>
            </a:pPr>
            <a:r>
              <a:rPr lang="el-GR" sz="2400" dirty="0"/>
              <a:t>Το ερωτηματολόγιο θα δοθεί σε όλους τους υπαλλήλους πριν από την εφαρμογή των στρατηγικών για τον καθορισμό της βασικής γραμμής</a:t>
            </a:r>
          </a:p>
          <a:p>
            <a:pPr marL="685800" lvl="0" indent="-457200" algn="just" rtl="0">
              <a:lnSpc>
                <a:spcPct val="100000"/>
              </a:lnSpc>
              <a:spcBef>
                <a:spcPts val="1000"/>
              </a:spcBef>
              <a:spcAft>
                <a:spcPts val="0"/>
              </a:spcAft>
              <a:buSzPts val="1800"/>
              <a:buFont typeface="Arial"/>
              <a:buChar char="•"/>
            </a:pPr>
            <a:r>
              <a:rPr lang="el-GR" sz="2400" dirty="0"/>
              <a:t>Αυτό θα επαναλαμβάνεται ανά τακτά χρονικά διαστήματα (π.χ. κάθε 6 μήνες ή ένα χρόνο)</a:t>
            </a:r>
          </a:p>
          <a:p>
            <a:pPr marL="685800" lvl="0" indent="-457200" algn="just" rtl="0">
              <a:lnSpc>
                <a:spcPct val="100000"/>
              </a:lnSpc>
              <a:spcBef>
                <a:spcPts val="1000"/>
              </a:spcBef>
              <a:spcAft>
                <a:spcPts val="0"/>
              </a:spcAft>
              <a:buSzPts val="1800"/>
              <a:buFont typeface="Arial"/>
              <a:buChar char="•"/>
            </a:pPr>
            <a:r>
              <a:rPr lang="el-GR" sz="2400" dirty="0"/>
              <a:t>Ο βαθμός στον οποίο η βαθμολογία μετατοπίζεται με την πάροδο του χρόνου θα είναι ενδεικτική της επιτυχίας των στρατηγικών</a:t>
            </a:r>
          </a:p>
          <a:p>
            <a:pPr marL="685800" lvl="0" indent="-457200" algn="just" rtl="0">
              <a:lnSpc>
                <a:spcPct val="100000"/>
              </a:lnSpc>
              <a:spcBef>
                <a:spcPts val="1000"/>
              </a:spcBef>
              <a:spcAft>
                <a:spcPts val="0"/>
              </a:spcAft>
              <a:buSzPts val="1800"/>
              <a:buFont typeface="Arial"/>
              <a:buChar char="•"/>
            </a:pPr>
            <a:r>
              <a:rPr lang="el-GR" sz="2400" dirty="0"/>
              <a:t>Προτείνουμε να χρησιμοποιήσετε μια κλίμακα βαθμολογίας 1-5 όπου το 5 υποδεικνύει «ισχυρή συμφωνία» και το 1 υποδεικνύει </a:t>
            </a:r>
            <a:br>
              <a:rPr lang="el-GR" sz="2400" dirty="0"/>
            </a:br>
            <a:r>
              <a:rPr lang="el-GR" sz="2400" dirty="0"/>
              <a:t>«έντονη διαφωνία»</a:t>
            </a:r>
            <a:endParaRPr sz="2400" dirty="0"/>
          </a:p>
        </p:txBody>
      </p:sp>
      <p:sp>
        <p:nvSpPr>
          <p:cNvPr id="129" name="Google Shape;129;p42"/>
          <p:cNvSpPr/>
          <p:nvPr/>
        </p:nvSpPr>
        <p:spPr>
          <a:xfrm>
            <a:off x="8966425" y="1820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dirty="0">
                <a:solidFill>
                  <a:schemeClr val="dk1"/>
                </a:solidFill>
                <a:latin typeface="Open Sans"/>
                <a:ea typeface="Open Sans"/>
                <a:cs typeface="Open Sans"/>
                <a:sym typeface="Open Sans"/>
              </a:rPr>
              <a:t>Δ</a:t>
            </a:r>
            <a:r>
              <a:rPr lang="el-GR" sz="2200" b="0" i="0" u="none" strike="noStrike" cap="none" dirty="0">
                <a:solidFill>
                  <a:schemeClr val="dk1"/>
                </a:solidFill>
                <a:latin typeface="Open Sans"/>
                <a:ea typeface="Open Sans"/>
                <a:cs typeface="Open Sans"/>
                <a:sym typeface="Open Sans"/>
              </a:rPr>
              <a:t>ραστηριότητα</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3"/>
          <p:cNvSpPr txBox="1">
            <a:spLocks noGrp="1"/>
          </p:cNvSpPr>
          <p:nvPr>
            <p:ph type="title"/>
          </p:nvPr>
        </p:nvSpPr>
        <p:spPr>
          <a:xfrm>
            <a:off x="0" y="81642"/>
            <a:ext cx="1204232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Παράδειγμα ερωτηματολογίου για εργαζόμενους μεγαλύτερης ηλικίας</a:t>
            </a:r>
            <a:endParaRPr sz="3200" dirty="0"/>
          </a:p>
        </p:txBody>
      </p:sp>
      <p:sp>
        <p:nvSpPr>
          <p:cNvPr id="135" name="Google Shape;135;p43"/>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36" name="Google Shape;136;p43"/>
          <p:cNvGraphicFramePr/>
          <p:nvPr>
            <p:extLst>
              <p:ext uri="{D42A27DB-BD31-4B8C-83A1-F6EECF244321}">
                <p14:modId xmlns:p14="http://schemas.microsoft.com/office/powerpoint/2010/main" val="1067851729"/>
              </p:ext>
            </p:extLst>
          </p:nvPr>
        </p:nvGraphicFramePr>
        <p:xfrm>
          <a:off x="2050181" y="915604"/>
          <a:ext cx="8470232" cy="4888430"/>
        </p:xfrm>
        <a:graphic>
          <a:graphicData uri="http://schemas.openxmlformats.org/drawingml/2006/table">
            <a:tbl>
              <a:tblPr firstRow="1" bandRow="1">
                <a:noFill/>
                <a:tableStyleId>{A22A6218-AC8A-4E1D-BED8-7619E0160F09}</a:tableStyleId>
              </a:tblPr>
              <a:tblGrid>
                <a:gridCol w="6738287">
                  <a:extLst>
                    <a:ext uri="{9D8B030D-6E8A-4147-A177-3AD203B41FA5}">
                      <a16:colId xmlns:a16="http://schemas.microsoft.com/office/drawing/2014/main" val="20000"/>
                    </a:ext>
                  </a:extLst>
                </a:gridCol>
                <a:gridCol w="1731945">
                  <a:extLst>
                    <a:ext uri="{9D8B030D-6E8A-4147-A177-3AD203B41FA5}">
                      <a16:colId xmlns:a16="http://schemas.microsoft.com/office/drawing/2014/main" val="20001"/>
                    </a:ext>
                  </a:extLst>
                </a:gridCol>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panose="020B0606030504020204" pitchFamily="34" charset="0"/>
                          <a:ea typeface="Open Sans" panose="020B0606030504020204" pitchFamily="34" charset="0"/>
                          <a:cs typeface="Open Sans" panose="020B0606030504020204" pitchFamily="34" charset="0"/>
                          <a:sym typeface="Open Sans Light"/>
                        </a:rPr>
                        <a:t>Οι ηλικιωμένοι εργαζόμενοι (50+ ετών) σε σύγκριση με τους νεότερους συναδέλφους τους τείνουν να είναι</a:t>
                      </a:r>
                      <a:r>
                        <a:rPr lang="en-US" sz="2000" b="1" i="0" u="none" strike="noStrike" cap="none" dirty="0">
                          <a:solidFill>
                            <a:srgbClr val="93D4CC"/>
                          </a:solidFill>
                          <a:latin typeface="Open Sans" panose="020B0606030504020204" pitchFamily="34" charset="0"/>
                          <a:ea typeface="Open Sans" panose="020B0606030504020204" pitchFamily="34" charset="0"/>
                          <a:cs typeface="Open Sans" panose="020B0606030504020204" pitchFamily="34" charset="0"/>
                          <a:sym typeface="Open Sans Light"/>
                        </a:rPr>
                        <a:t>:</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panose="020B0606030504020204" pitchFamily="34" charset="0"/>
                          <a:ea typeface="Open Sans" panose="020B0606030504020204" pitchFamily="34" charset="0"/>
                          <a:cs typeface="Open Sans" panose="020B0606030504020204" pitchFamily="34" charset="0"/>
                          <a:sym typeface="Open Sans Light"/>
                        </a:rPr>
                        <a:t>Κλίμακα</a:t>
                      </a:r>
                      <a:r>
                        <a:rPr lang="en-US" sz="2000" b="1" i="0" u="none" strike="noStrike" cap="none" dirty="0">
                          <a:solidFill>
                            <a:srgbClr val="93D4CC"/>
                          </a:solidFill>
                          <a:latin typeface="Open Sans" panose="020B0606030504020204" pitchFamily="34" charset="0"/>
                          <a:ea typeface="Open Sans" panose="020B0606030504020204" pitchFamily="34" charset="0"/>
                          <a:cs typeface="Open Sans" panose="020B0606030504020204" pitchFamily="34" charset="0"/>
                          <a:sym typeface="Open Sans Light"/>
                        </a:rPr>
                        <a:t> 1-5</a:t>
                      </a:r>
                      <a:endParaRPr sz="2000" u="none" strike="noStrike" cap="none" dirty="0">
                        <a:latin typeface="Open Sans" panose="020B0606030504020204" pitchFamily="34" charset="0"/>
                        <a:ea typeface="Open Sans" panose="020B0606030504020204" pitchFamily="34" charset="0"/>
                        <a:cs typeface="Open Sans" panose="020B0606030504020204" pitchFamily="34" charset="0"/>
                        <a:sym typeface="Open Sans Light"/>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Light"/>
                          <a:ea typeface="Open Sans Light"/>
                          <a:cs typeface="Open Sans Light"/>
                          <a:sym typeface="Open Sans Light"/>
                        </a:rPr>
                        <a:t>Πιο αξιόπιστοι</a:t>
                      </a:r>
                      <a:endParaRPr sz="1800" u="none" strike="noStrike" cap="none" dirty="0">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Light"/>
                          <a:ea typeface="Open Sans Light"/>
                          <a:cs typeface="Open Sans Light"/>
                          <a:sym typeface="Open Sans Light"/>
                        </a:rPr>
                        <a:t>Πιο ειλικρινείς / έμπιστοι</a:t>
                      </a:r>
                      <a:endParaRPr sz="1800" u="none" strike="noStrike" cap="none" dirty="0">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2"/>
                  </a:ext>
                </a:extLst>
              </a:tr>
              <a:tr h="446839">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Light"/>
                          <a:ea typeface="Open Sans Light"/>
                          <a:cs typeface="Open Sans Light"/>
                          <a:sym typeface="Open Sans Light"/>
                        </a:rPr>
                        <a:t>Πιο πιστός / αφοσιωμένος στον οργανισμό</a:t>
                      </a:r>
                      <a:endParaRPr sz="1800" u="none" strike="noStrike" cap="none" dirty="0">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Light"/>
                          <a:ea typeface="Open Sans Light"/>
                          <a:cs typeface="Open Sans Light"/>
                          <a:sym typeface="Open Sans Light"/>
                        </a:rPr>
                        <a:t>Πιο ώριμοι (συγκεντρωμένη σοφία)</a:t>
                      </a:r>
                      <a:endParaRPr sz="1800" u="none" strike="noStrike" cap="none" dirty="0">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Light"/>
                          <a:ea typeface="Open Sans Light"/>
                          <a:cs typeface="Open Sans Light"/>
                          <a:sym typeface="Open Sans Light"/>
                        </a:rPr>
                        <a:t>Έχουν υψηλότερα επίπεδα κριτικής σκέψης</a:t>
                      </a:r>
                      <a:endParaRPr sz="1800" u="none" strike="noStrike" cap="none" dirty="0">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5"/>
                  </a:ext>
                </a:extLst>
              </a:tr>
              <a:tr h="436171">
                <a:tc>
                  <a:txBody>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lang="el-GR" sz="1800" b="0" i="0" u="none" strike="noStrike" cap="none" dirty="0">
                          <a:solidFill>
                            <a:srgbClr val="636A6F"/>
                          </a:solidFill>
                          <a:latin typeface="Open Sans Light"/>
                          <a:ea typeface="Open Sans Light"/>
                          <a:cs typeface="Open Sans Light"/>
                          <a:sym typeface="Open Sans Light"/>
                        </a:rPr>
                        <a:t>Με χαμηλές αποδόσεις</a:t>
                      </a:r>
                      <a:endParaRPr lang="en-US" sz="180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Light"/>
                          <a:ea typeface="Open Sans Light"/>
                          <a:cs typeface="Open Sans Light"/>
                          <a:sym typeface="Open Sans Light"/>
                        </a:rPr>
                        <a:t>Λιγότερο ικανοί</a:t>
                      </a:r>
                      <a:endParaRPr sz="180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Light"/>
                          <a:ea typeface="Open Sans Light"/>
                          <a:cs typeface="Open Sans Light"/>
                          <a:sym typeface="Open Sans Light"/>
                        </a:rPr>
                        <a:t>Λιγότερο παραγωγικοί</a:t>
                      </a:r>
                      <a:endParaRPr lang="en-US" sz="180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Light"/>
                          <a:ea typeface="Open Sans Light"/>
                          <a:cs typeface="Open Sans Light"/>
                          <a:sym typeface="Open Sans Light"/>
                        </a:rPr>
                        <a:t>Μη ανεκτικοί στις αλλαγές</a:t>
                      </a:r>
                      <a:endParaRPr sz="180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9"/>
                  </a:ext>
                </a:extLst>
              </a:tr>
              <a:tr h="40362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Light"/>
                          <a:ea typeface="Open Sans Light"/>
                          <a:cs typeface="Open Sans Light"/>
                          <a:sym typeface="Open Sans Light"/>
                        </a:rPr>
                        <a:t>Είναι πιο δύσκολο να εκπαιδευτούν / εξελιχθούν</a:t>
                      </a:r>
                      <a:endParaRPr sz="180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10"/>
                  </a:ext>
                </a:extLst>
              </a:tr>
            </a:tbl>
          </a:graphicData>
        </a:graphic>
      </p:graphicFrame>
      <p:sp>
        <p:nvSpPr>
          <p:cNvPr id="137" name="Google Shape;137;p43"/>
          <p:cNvSpPr txBox="1"/>
          <p:nvPr/>
        </p:nvSpPr>
        <p:spPr>
          <a:xfrm>
            <a:off x="93044" y="5780822"/>
            <a:ext cx="11440887" cy="10771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Αυτό είναι μόνο ένα παράδειγμα ορισμένων στερεοτύπων (θετικών ή αρνητικών) που έχουν οι ηλικιωμένοι εργαζόμενοι σε σχέση με τους νεότερους</a:t>
            </a:r>
          </a:p>
          <a:p>
            <a:pPr marL="285750" marR="0" lvl="0" indent="-285750" algn="l" rtl="0">
              <a:lnSpc>
                <a:spcPct val="10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Πρέπει να προσθέσετε καινούργια και να διαγράψετε ή να επεξεργαστείτε αυτά τα παραδείγματα, κάνοντάς τα πιο συναφή για τον οργανισμό σας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4"/>
          <p:cNvSpPr txBox="1">
            <a:spLocks noGrp="1"/>
          </p:cNvSpPr>
          <p:nvPr>
            <p:ph type="title"/>
          </p:nvPr>
        </p:nvSpPr>
        <p:spPr>
          <a:xfrm>
            <a:off x="97970" y="81642"/>
            <a:ext cx="12151182"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Παράδειγμα ερωτηματολογίου για νεότερους εργαζόμενους</a:t>
            </a:r>
            <a:endParaRPr dirty="0"/>
          </a:p>
        </p:txBody>
      </p:sp>
      <p:sp>
        <p:nvSpPr>
          <p:cNvPr id="143" name="Google Shape;143;p44"/>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4" name="Google Shape;144;p44"/>
          <p:cNvGraphicFramePr/>
          <p:nvPr>
            <p:extLst>
              <p:ext uri="{D42A27DB-BD31-4B8C-83A1-F6EECF244321}">
                <p14:modId xmlns:p14="http://schemas.microsoft.com/office/powerpoint/2010/main" val="589546326"/>
              </p:ext>
            </p:extLst>
          </p:nvPr>
        </p:nvGraphicFramePr>
        <p:xfrm>
          <a:off x="2032000" y="797521"/>
          <a:ext cx="8421036" cy="5085200"/>
        </p:xfrm>
        <a:graphic>
          <a:graphicData uri="http://schemas.openxmlformats.org/drawingml/2006/table">
            <a:tbl>
              <a:tblPr firstRow="1" bandRow="1">
                <a:noFill/>
                <a:tableStyleId>{A22A6218-AC8A-4E1D-BED8-7619E0160F09}</a:tableStyleId>
              </a:tblPr>
              <a:tblGrid>
                <a:gridCol w="6703002">
                  <a:extLst>
                    <a:ext uri="{9D8B030D-6E8A-4147-A177-3AD203B41FA5}">
                      <a16:colId xmlns:a16="http://schemas.microsoft.com/office/drawing/2014/main" val="20000"/>
                    </a:ext>
                  </a:extLst>
                </a:gridCol>
                <a:gridCol w="1718034">
                  <a:extLst>
                    <a:ext uri="{9D8B030D-6E8A-4147-A177-3AD203B41FA5}">
                      <a16:colId xmlns:a16="http://schemas.microsoft.com/office/drawing/2014/main" val="20001"/>
                    </a:ext>
                  </a:extLst>
                </a:gridCol>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a:ea typeface="Open Sans"/>
                          <a:cs typeface="Open Sans"/>
                          <a:sym typeface="Open Sans"/>
                        </a:rPr>
                        <a:t>Οι νεότεροι εργαζόμενοι (18-30 ετών) σε σύγκριση με τους μεγαλύτερους συναδέλφους τείνουν να είναι:</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a:ea typeface="Open Sans"/>
                          <a:cs typeface="Open Sans"/>
                          <a:sym typeface="Open Sans"/>
                        </a:rPr>
                        <a:t>Κλίμακα</a:t>
                      </a:r>
                      <a:r>
                        <a:rPr lang="en-US" sz="2000" b="1" i="0" u="none" strike="noStrike" cap="none" dirty="0">
                          <a:solidFill>
                            <a:srgbClr val="93D4CC"/>
                          </a:solidFill>
                          <a:latin typeface="Open Sans"/>
                          <a:ea typeface="Open Sans"/>
                          <a:cs typeface="Open Sans"/>
                          <a:sym typeface="Open Sans"/>
                        </a:rPr>
                        <a:t> 1-5</a:t>
                      </a:r>
                      <a:endParaRPr sz="2000" u="none" strike="noStrike" cap="none" dirty="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a:ea typeface="Open Sans"/>
                          <a:cs typeface="Open Sans"/>
                          <a:sym typeface="Open Sans"/>
                        </a:rPr>
                        <a:t>Πιο παραγωγικοί και καλύτεροι στο </a:t>
                      </a:r>
                      <a:r>
                        <a:rPr lang="el-GR" sz="1800" b="0" i="0" u="none" strike="noStrike" cap="none" dirty="0" err="1">
                          <a:solidFill>
                            <a:srgbClr val="52BAAD"/>
                          </a:solidFill>
                          <a:latin typeface="Open Sans"/>
                          <a:ea typeface="Open Sans"/>
                          <a:cs typeface="Open Sans"/>
                          <a:sym typeface="Open Sans"/>
                        </a:rPr>
                        <a:t>multitasking</a:t>
                      </a:r>
                      <a:endParaRPr sz="1800" u="none" strike="noStrike" cap="none" dirty="0">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a:ea typeface="Open Sans"/>
                          <a:cs typeface="Open Sans"/>
                          <a:sym typeface="Open Sans"/>
                        </a:rPr>
                        <a:t>Πιο δημιουργικοί</a:t>
                      </a:r>
                      <a:endParaRPr sz="1800" u="none" strike="noStrike" cap="none" dirty="0">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a:ea typeface="Open Sans"/>
                          <a:cs typeface="Open Sans"/>
                          <a:sym typeface="Open Sans"/>
                        </a:rPr>
                        <a:t>Πιο φιλόδοξοι</a:t>
                      </a:r>
                      <a:endParaRPr sz="1800" u="none" strike="noStrike" cap="none" dirty="0">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a:ea typeface="Open Sans"/>
                          <a:cs typeface="Open Sans"/>
                          <a:sym typeface="Open Sans"/>
                        </a:rPr>
                        <a:t>Αντιμετωπίζουν καλύτερα το άγχος</a:t>
                      </a:r>
                      <a:endParaRPr sz="1800" u="none" strike="noStrike" cap="none" dirty="0">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52BAAD"/>
                          </a:solidFill>
                          <a:latin typeface="Open Sans"/>
                          <a:ea typeface="Open Sans"/>
                          <a:cs typeface="Open Sans"/>
                          <a:sym typeface="Open Sans"/>
                        </a:rPr>
                        <a:t>Πιο εξοικειωμένοι με την τεχνολογία</a:t>
                      </a:r>
                      <a:endParaRPr sz="1800" u="none" strike="noStrike" cap="none" dirty="0">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a:ea typeface="Open Sans"/>
                          <a:cs typeface="Open Sans"/>
                          <a:sym typeface="Open Sans"/>
                        </a:rPr>
                        <a:t>Ανυπόμονοι</a:t>
                      </a:r>
                      <a:r>
                        <a:rPr lang="en-US" sz="1800" b="0" i="0" u="none" strike="noStrike" cap="none" dirty="0">
                          <a:solidFill>
                            <a:srgbClr val="636A6F"/>
                          </a:solidFill>
                          <a:latin typeface="Open Sans"/>
                          <a:ea typeface="Open Sans"/>
                          <a:cs typeface="Open Sans"/>
                          <a:sym typeface="Open Sans"/>
                        </a:rPr>
                        <a:t> (</a:t>
                      </a:r>
                      <a:r>
                        <a:rPr lang="el-GR" sz="1800" b="0" i="0" u="none" strike="noStrike" cap="none" dirty="0">
                          <a:solidFill>
                            <a:srgbClr val="636A6F"/>
                          </a:solidFill>
                          <a:latin typeface="Open Sans"/>
                          <a:ea typeface="Open Sans"/>
                          <a:cs typeface="Open Sans"/>
                          <a:sym typeface="Open Sans"/>
                        </a:rPr>
                        <a:t>ανάγκη για άμεση ικανοποίηση</a:t>
                      </a:r>
                      <a:r>
                        <a:rPr lang="en-US" sz="1800" b="0" i="0" u="none" strike="noStrike" cap="none" dirty="0">
                          <a:solidFill>
                            <a:srgbClr val="636A6F"/>
                          </a:solidFill>
                          <a:latin typeface="Open Sans"/>
                          <a:ea typeface="Open Sans"/>
                          <a:cs typeface="Open Sans"/>
                          <a:sym typeface="Open Sans"/>
                        </a:rPr>
                        <a:t>)</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a:ea typeface="Open Sans"/>
                          <a:cs typeface="Open Sans"/>
                          <a:sym typeface="Open Sans"/>
                        </a:rPr>
                        <a:t>Πιο αλαζονικοί</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a:ea typeface="Open Sans"/>
                          <a:cs typeface="Open Sans"/>
                          <a:sym typeface="Open Sans"/>
                        </a:rPr>
                        <a:t>Έχουν το αίσθημα του δικαιώματος</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a:ea typeface="Open Sans"/>
                          <a:cs typeface="Open Sans"/>
                          <a:sym typeface="Open Sans"/>
                        </a:rPr>
                        <a:t>Πιο τεμπέληδες και εγωκεντρικοί</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0" i="0" u="none" strike="noStrike" cap="none" dirty="0">
                          <a:solidFill>
                            <a:srgbClr val="636A6F"/>
                          </a:solidFill>
                          <a:latin typeface="Open Sans"/>
                          <a:ea typeface="Open Sans"/>
                          <a:cs typeface="Open Sans"/>
                          <a:sym typeface="Open Sans"/>
                        </a:rPr>
                        <a:t>Λιγότερο πιστοί / αφοσιωμένοι</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Open Sans Light"/>
                        <a:ea typeface="Open Sans Light"/>
                        <a:cs typeface="Open Sans Light"/>
                        <a:sym typeface="Open Sans Ligh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11"/>
                  </a:ext>
                </a:extLst>
              </a:tr>
            </a:tbl>
          </a:graphicData>
        </a:graphic>
      </p:graphicFrame>
      <p:sp>
        <p:nvSpPr>
          <p:cNvPr id="145" name="Google Shape;145;p44"/>
          <p:cNvSpPr txBox="1"/>
          <p:nvPr/>
        </p:nvSpPr>
        <p:spPr>
          <a:xfrm>
            <a:off x="-5446" y="5882721"/>
            <a:ext cx="12151182" cy="10771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Αυτό είναι μόνο ένα παράδειγμα ορισμένων στερεοτύπων (θετικών ή αρνητικών) που έχουν οι νεότεροι εργαζόμενοι σε σχέση με τους ηλικιωμένους</a:t>
            </a:r>
          </a:p>
          <a:p>
            <a:pPr marL="285750" marR="0" lvl="0" indent="-285750" algn="l" rtl="0">
              <a:lnSpc>
                <a:spcPct val="10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Πρέπει να προσθέσετε καινούργια και να διαγράψετε ή να επεξεργαστείτε αυτά τα παραδείγματα, κάνοντάς τα πιο συναφή για τον οργανισμό σας</a:t>
            </a:r>
            <a:endParaRPr sz="1600" b="0" i="0" u="none" strike="noStrike" cap="none" dirty="0">
              <a:solidFill>
                <a:srgbClr val="000000"/>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Βήμα</a:t>
            </a:r>
            <a:r>
              <a:rPr lang="en-US" dirty="0"/>
              <a:t> 2: </a:t>
            </a:r>
            <a:r>
              <a:rPr lang="el-GR" dirty="0"/>
              <a:t>Λειτουργούν οι στρατηγικές;</a:t>
            </a:r>
            <a:endParaRPr dirty="0"/>
          </a:p>
        </p:txBody>
      </p:sp>
      <p:sp>
        <p:nvSpPr>
          <p:cNvPr id="151" name="Google Shape;151;p4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600" dirty="0"/>
              <a:t>Μερικά προειδοποιητικά σημάδια που δείχνουν ότι οι στρατηγικές δεν λειτουργούν και ότι οι διακρίσεις με βάση την ηλικία παραμένουν</a:t>
            </a:r>
            <a:r>
              <a:rPr lang="en-US" sz="2600" dirty="0"/>
              <a:t>:</a:t>
            </a:r>
            <a:endParaRPr dirty="0"/>
          </a:p>
          <a:p>
            <a:pPr marL="228600" lvl="0" indent="0" algn="just" rtl="0">
              <a:lnSpc>
                <a:spcPct val="100000"/>
              </a:lnSpc>
              <a:spcBef>
                <a:spcPts val="1000"/>
              </a:spcBef>
              <a:spcAft>
                <a:spcPts val="0"/>
              </a:spcAft>
              <a:buSzPts val="1800"/>
              <a:buNone/>
            </a:pPr>
            <a:endParaRPr sz="2600" dirty="0"/>
          </a:p>
          <a:p>
            <a:pPr marL="685800" lvl="0" indent="-457200" algn="just" rtl="0">
              <a:lnSpc>
                <a:spcPct val="100000"/>
              </a:lnSpc>
              <a:spcBef>
                <a:spcPts val="1000"/>
              </a:spcBef>
              <a:spcAft>
                <a:spcPts val="0"/>
              </a:spcAft>
              <a:buSzPts val="1800"/>
              <a:buFont typeface="Arial"/>
              <a:buChar char="•"/>
            </a:pPr>
            <a:r>
              <a:rPr lang="el-GR" sz="2600" dirty="0"/>
              <a:t>Οι μαθησιακές ευκαιρίες προσφέρονται αυτόματα στους νεότερους υπαλλήλους</a:t>
            </a:r>
          </a:p>
          <a:p>
            <a:pPr marL="685800" lvl="0" indent="-457200" algn="just" rtl="0">
              <a:lnSpc>
                <a:spcPct val="100000"/>
              </a:lnSpc>
              <a:spcBef>
                <a:spcPts val="1000"/>
              </a:spcBef>
              <a:spcAft>
                <a:spcPts val="0"/>
              </a:spcAft>
              <a:buSzPts val="1800"/>
              <a:buFont typeface="Arial"/>
              <a:buChar char="•"/>
            </a:pPr>
            <a:r>
              <a:rPr lang="el-GR" sz="2600" dirty="0"/>
              <a:t>Δεν προσφέρονται αυξήσεις και προαγωγές στους μεγαλύτερης ηλικίας εργαζόμενους</a:t>
            </a:r>
          </a:p>
          <a:p>
            <a:pPr marL="685800" lvl="0" indent="-457200" algn="just" rtl="0">
              <a:lnSpc>
                <a:spcPct val="100000"/>
              </a:lnSpc>
              <a:spcBef>
                <a:spcPts val="1000"/>
              </a:spcBef>
              <a:spcAft>
                <a:spcPts val="0"/>
              </a:spcAft>
              <a:buSzPts val="1800"/>
              <a:buFont typeface="Arial"/>
              <a:buChar char="•"/>
            </a:pPr>
            <a:r>
              <a:rPr lang="el-GR" sz="2600" dirty="0"/>
              <a:t>Εξαιρούνται από δραστηριότητες που είναι πιο δύσκολες</a:t>
            </a:r>
          </a:p>
          <a:p>
            <a:pPr marL="685800" lvl="0" indent="-457200" algn="just" rtl="0">
              <a:lnSpc>
                <a:spcPct val="100000"/>
              </a:lnSpc>
              <a:spcBef>
                <a:spcPts val="1000"/>
              </a:spcBef>
              <a:spcAft>
                <a:spcPts val="0"/>
              </a:spcAft>
              <a:buSzPts val="1800"/>
              <a:buFont typeface="Arial"/>
              <a:buChar char="•"/>
            </a:pPr>
            <a:r>
              <a:rPr lang="el-GR" sz="2600" dirty="0"/>
              <a:t>Γίνονται διακριτικά ή και ρητά σχόλια σχετικά με την ηλικία</a:t>
            </a:r>
          </a:p>
          <a:p>
            <a:pPr marL="685800" lvl="0" indent="-457200" algn="just" rtl="0">
              <a:lnSpc>
                <a:spcPct val="100000"/>
              </a:lnSpc>
              <a:spcBef>
                <a:spcPts val="1000"/>
              </a:spcBef>
              <a:spcAft>
                <a:spcPts val="0"/>
              </a:spcAft>
              <a:buSzPts val="1800"/>
              <a:buFont typeface="Arial"/>
              <a:buChar char="•"/>
            </a:pPr>
            <a:r>
              <a:rPr lang="el-GR" sz="2600" dirty="0"/>
              <a:t>Εξαιρούνται από σημαντικές συναντήσεις ή δραστηριότητες</a:t>
            </a:r>
          </a:p>
          <a:p>
            <a:pPr marL="685800" lvl="0" indent="-457200" algn="just" rtl="0">
              <a:lnSpc>
                <a:spcPct val="100000"/>
              </a:lnSpc>
              <a:spcBef>
                <a:spcPts val="1000"/>
              </a:spcBef>
              <a:spcAft>
                <a:spcPts val="0"/>
              </a:spcAft>
              <a:buSzPts val="1800"/>
              <a:buFont typeface="Arial"/>
              <a:buChar char="•"/>
            </a:pPr>
            <a:r>
              <a:rPr lang="el-GR" sz="2600" dirty="0"/>
              <a:t>Συχνές απολύσεις υπαλλήλων μεγαλύτερης ηλικίας</a:t>
            </a:r>
            <a:endParaRPr sz="2600" dirty="0"/>
          </a:p>
        </p:txBody>
      </p:sp>
      <p:sp>
        <p:nvSpPr>
          <p:cNvPr id="152" name="Google Shape;152;p45"/>
          <p:cNvSpPr/>
          <p:nvPr/>
        </p:nvSpPr>
        <p:spPr>
          <a:xfrm>
            <a:off x="8741225" y="182025"/>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Πληροφορίες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Λειτουργούν οι στρατηγικές;</a:t>
            </a:r>
            <a:endParaRPr dirty="0"/>
          </a:p>
        </p:txBody>
      </p:sp>
      <p:sp>
        <p:nvSpPr>
          <p:cNvPr id="158" name="Google Shape;158;p4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600" dirty="0"/>
              <a:t>Συζήτηση και ανταλλαγή εμπειριών</a:t>
            </a:r>
            <a:r>
              <a:rPr lang="en-US" sz="2600" dirty="0"/>
              <a:t>:</a:t>
            </a:r>
            <a:endParaRPr sz="2600" dirty="0"/>
          </a:p>
          <a:p>
            <a:pPr marL="228600" lvl="0" indent="0" algn="just" rtl="0">
              <a:lnSpc>
                <a:spcPct val="100000"/>
              </a:lnSpc>
              <a:spcBef>
                <a:spcPts val="1000"/>
              </a:spcBef>
              <a:spcAft>
                <a:spcPts val="0"/>
              </a:spcAft>
              <a:buSzPts val="1800"/>
              <a:buNone/>
            </a:pPr>
            <a:endParaRPr sz="2600" dirty="0"/>
          </a:p>
          <a:p>
            <a:pPr marL="685800" lvl="0" indent="-457200" algn="just" rtl="0">
              <a:lnSpc>
                <a:spcPct val="150000"/>
              </a:lnSpc>
              <a:spcBef>
                <a:spcPts val="1000"/>
              </a:spcBef>
              <a:spcAft>
                <a:spcPts val="0"/>
              </a:spcAft>
              <a:buSzPts val="1800"/>
              <a:buFont typeface="Arial"/>
              <a:buChar char="•"/>
            </a:pPr>
            <a:r>
              <a:rPr lang="el-GR" sz="2600" dirty="0"/>
              <a:t>Έχετε εφαρμόσει παρόμοιες στρατηγικές στο παρελθόν;</a:t>
            </a:r>
          </a:p>
          <a:p>
            <a:pPr marL="685800" lvl="0" indent="-457200" algn="just" rtl="0">
              <a:lnSpc>
                <a:spcPct val="150000"/>
              </a:lnSpc>
              <a:spcBef>
                <a:spcPts val="1000"/>
              </a:spcBef>
              <a:spcAft>
                <a:spcPts val="0"/>
              </a:spcAft>
              <a:buSzPts val="1800"/>
              <a:buFont typeface="Arial"/>
              <a:buChar char="•"/>
            </a:pPr>
            <a:r>
              <a:rPr lang="el-GR" sz="2600" dirty="0"/>
              <a:t>Ποιοι παράγοντες είναι κρίσιμοι για μια επιτυχημένη έκβαση;</a:t>
            </a:r>
          </a:p>
          <a:p>
            <a:pPr marL="685800" lvl="0" indent="-457200" algn="just" rtl="0">
              <a:lnSpc>
                <a:spcPct val="150000"/>
              </a:lnSpc>
              <a:spcBef>
                <a:spcPts val="1000"/>
              </a:spcBef>
              <a:spcAft>
                <a:spcPts val="0"/>
              </a:spcAft>
              <a:buSzPts val="1800"/>
              <a:buFont typeface="Arial"/>
              <a:buChar char="•"/>
            </a:pPr>
            <a:r>
              <a:rPr lang="el-GR" sz="2600" dirty="0"/>
              <a:t>Τι θα κάνατε διαφορετικά αυτή τη φορά;</a:t>
            </a:r>
          </a:p>
          <a:p>
            <a:pPr marL="685800" lvl="0" indent="-457200" algn="just" rtl="0">
              <a:lnSpc>
                <a:spcPct val="150000"/>
              </a:lnSpc>
              <a:spcBef>
                <a:spcPts val="1000"/>
              </a:spcBef>
              <a:spcAft>
                <a:spcPts val="0"/>
              </a:spcAft>
              <a:buSzPts val="1800"/>
              <a:buFont typeface="Arial"/>
              <a:buChar char="•"/>
            </a:pPr>
            <a:r>
              <a:rPr lang="el-GR" sz="2600" dirty="0"/>
              <a:t>Υπάρχουν κάποιες βέλτιστες πρακτικές που θέλετε να μοιραστείτε με εμάς τους υπόλοιπους;</a:t>
            </a:r>
          </a:p>
          <a:p>
            <a:pPr marL="685800" lvl="0" indent="-457200" algn="just" rtl="0">
              <a:lnSpc>
                <a:spcPct val="150000"/>
              </a:lnSpc>
              <a:spcBef>
                <a:spcPts val="1000"/>
              </a:spcBef>
              <a:spcAft>
                <a:spcPts val="0"/>
              </a:spcAft>
              <a:buSzPts val="1800"/>
              <a:buFont typeface="Arial"/>
              <a:buChar char="•"/>
            </a:pPr>
            <a:r>
              <a:rPr lang="el-GR" sz="2600" dirty="0"/>
              <a:t>Κάποια άλλη γνώση ή κάποιο σημείο στο οποίο μας εφίσταται την προσοχή;</a:t>
            </a:r>
            <a:endParaRPr dirty="0"/>
          </a:p>
          <a:p>
            <a:pPr marL="571500" lvl="0" indent="-228600" algn="just" rtl="0">
              <a:lnSpc>
                <a:spcPct val="90000"/>
              </a:lnSpc>
              <a:spcBef>
                <a:spcPts val="1000"/>
              </a:spcBef>
              <a:spcAft>
                <a:spcPts val="0"/>
              </a:spcAft>
              <a:buSzPts val="1800"/>
              <a:buFont typeface="Arial"/>
              <a:buNone/>
            </a:pPr>
            <a:endParaRPr sz="2600" dirty="0"/>
          </a:p>
        </p:txBody>
      </p:sp>
      <p:sp>
        <p:nvSpPr>
          <p:cNvPr id="159" name="Google Shape;159;p46"/>
          <p:cNvSpPr/>
          <p:nvPr/>
        </p:nvSpPr>
        <p:spPr>
          <a:xfrm>
            <a:off x="8741225" y="182025"/>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Συζήτηση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7"/>
          <p:cNvSpPr txBox="1">
            <a:spLocks noGrp="1"/>
          </p:cNvSpPr>
          <p:nvPr>
            <p:ph type="title"/>
          </p:nvPr>
        </p:nvSpPr>
        <p:spPr>
          <a:xfrm>
            <a:off x="97970" y="0"/>
            <a:ext cx="11944351" cy="797521"/>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300" dirty="0"/>
              <a:t>Βήμα</a:t>
            </a:r>
            <a:r>
              <a:rPr lang="en-US" sz="3300" dirty="0"/>
              <a:t> 3: </a:t>
            </a:r>
            <a:r>
              <a:rPr lang="el-GR" sz="3300" dirty="0"/>
              <a:t>Σχεδιάστε ένα ερωτηματολόγιο για την </a:t>
            </a:r>
            <a:br>
              <a:rPr lang="el-GR" sz="3300" dirty="0"/>
            </a:br>
            <a:r>
              <a:rPr lang="el-GR" sz="3300" dirty="0"/>
              <a:t>αξιολόγηση των δεξιοτήτων</a:t>
            </a:r>
            <a:endParaRPr sz="3300" dirty="0"/>
          </a:p>
        </p:txBody>
      </p:sp>
      <p:sp>
        <p:nvSpPr>
          <p:cNvPr id="165" name="Google Shape;165;p4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400" dirty="0"/>
              <a:t>Θα σχεδιάσουμε ένα ερωτηματολόγιο για την παρακολούθηση της βελτίωσης των δεξιοτήτων των εργαζομένων μετά την εφαρμογή των επιλεγμένων στρατηγικών</a:t>
            </a:r>
            <a:r>
              <a:rPr lang="en-US" sz="2400" dirty="0"/>
              <a:t>:</a:t>
            </a:r>
            <a:endParaRPr sz="2400" dirty="0"/>
          </a:p>
          <a:p>
            <a:pPr marL="685800" lvl="0" indent="-457200" algn="just" rtl="0">
              <a:lnSpc>
                <a:spcPct val="100000"/>
              </a:lnSpc>
              <a:spcBef>
                <a:spcPts val="1000"/>
              </a:spcBef>
              <a:spcAft>
                <a:spcPts val="0"/>
              </a:spcAft>
              <a:buSzPts val="1800"/>
              <a:buFont typeface="Arial"/>
              <a:buChar char="•"/>
            </a:pPr>
            <a:r>
              <a:rPr lang="el-GR" sz="2400" dirty="0"/>
              <a:t>Θα υπάρχουν ξεχωριστά ερωτηματολόγια για τους εργαζόμενους μεγαλύτερης ηλικίας και τους νεότερους εργαζομένους, για να παρακολουθούμε τις δεξιότητες που θέλουμε να βελτιώσουμε σε κάθε ηλικιακή ομάδα</a:t>
            </a:r>
          </a:p>
          <a:p>
            <a:pPr marL="685800" lvl="0" indent="-457200" algn="just" rtl="0">
              <a:lnSpc>
                <a:spcPct val="100000"/>
              </a:lnSpc>
              <a:spcBef>
                <a:spcPts val="1000"/>
              </a:spcBef>
              <a:spcAft>
                <a:spcPts val="0"/>
              </a:spcAft>
              <a:buSzPts val="1800"/>
              <a:buFont typeface="Arial"/>
              <a:buChar char="•"/>
            </a:pPr>
            <a:r>
              <a:rPr lang="el-GR" sz="2400" dirty="0"/>
              <a:t>Το ερωτηματολόγιο πρέπει να συμπληρωθεί 6 μήνες μετά την εφαρμογή, και θα πρέπει να επαναλαμβάνεται ανά τακτά χρονικά διαστήματα (π.χ. κάθε 6 μήνες) μετά</a:t>
            </a:r>
          </a:p>
          <a:p>
            <a:pPr marL="685800" lvl="0" indent="-457200" algn="just" rtl="0">
              <a:lnSpc>
                <a:spcPct val="100000"/>
              </a:lnSpc>
              <a:spcBef>
                <a:spcPts val="1000"/>
              </a:spcBef>
              <a:spcAft>
                <a:spcPts val="0"/>
              </a:spcAft>
              <a:buSzPts val="1800"/>
              <a:buFont typeface="Arial"/>
              <a:buChar char="•"/>
            </a:pPr>
            <a:r>
              <a:rPr lang="el-GR" sz="2400" dirty="0"/>
              <a:t>Ο βαθμός στον οποίο οι βαθμολογίες βελτιώνονται με την πάροδο του χρόνου θα είναι ενδεικτικός της επιτυχίας των στρατηγικών</a:t>
            </a:r>
          </a:p>
          <a:p>
            <a:pPr marL="685800" lvl="0" indent="-457200" algn="just" rtl="0">
              <a:lnSpc>
                <a:spcPct val="100000"/>
              </a:lnSpc>
              <a:spcBef>
                <a:spcPts val="1000"/>
              </a:spcBef>
              <a:spcAft>
                <a:spcPts val="0"/>
              </a:spcAft>
              <a:buSzPts val="1800"/>
              <a:buFont typeface="Arial"/>
              <a:buChar char="•"/>
            </a:pPr>
            <a:r>
              <a:rPr lang="el-GR" sz="2400" dirty="0"/>
              <a:t>Προτείνουμε να χρησιμοποιήσετε μια κλίμακα βαθμολογίας 1-3, με το</a:t>
            </a:r>
            <a:r>
              <a:rPr lang="el-GR" sz="2400" b="1" dirty="0"/>
              <a:t> 1 </a:t>
            </a:r>
            <a:r>
              <a:rPr lang="el-GR" sz="2400" dirty="0"/>
              <a:t>να είναι «δεν βελτίωσα αυτήν την ικανότητα», το </a:t>
            </a:r>
            <a:r>
              <a:rPr lang="el-GR" sz="2400" b="1" dirty="0"/>
              <a:t>2</a:t>
            </a:r>
            <a:r>
              <a:rPr lang="el-GR" sz="2400" dirty="0"/>
              <a:t> να είναι «σημείωσα κάποια πρόοδο σε αυτήν την ικανότητα» και το </a:t>
            </a:r>
            <a:r>
              <a:rPr lang="el-GR" sz="2400" b="1" dirty="0"/>
              <a:t>3, </a:t>
            </a:r>
            <a:r>
              <a:rPr lang="el-GR" sz="2400" dirty="0"/>
              <a:t>«βελτιώθηκα σημαντικά σε αυτήν την ικανότητα»</a:t>
            </a:r>
            <a:endParaRPr sz="2400" dirty="0"/>
          </a:p>
        </p:txBody>
      </p:sp>
      <p:sp>
        <p:nvSpPr>
          <p:cNvPr id="166" name="Google Shape;166;p47"/>
          <p:cNvSpPr/>
          <p:nvPr/>
        </p:nvSpPr>
        <p:spPr>
          <a:xfrm>
            <a:off x="9758597" y="182038"/>
            <a:ext cx="2283728"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Δραστηριότητα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8"/>
          <p:cNvSpPr txBox="1">
            <a:spLocks noGrp="1"/>
          </p:cNvSpPr>
          <p:nvPr>
            <p:ph type="title"/>
          </p:nvPr>
        </p:nvSpPr>
        <p:spPr>
          <a:xfrm>
            <a:off x="97970" y="81642"/>
            <a:ext cx="1223868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400" dirty="0"/>
              <a:t>Ένα παράδειγμα ερωτηματολογίου για ηλικιωμένους εργαζόμενους</a:t>
            </a:r>
            <a:endParaRPr sz="3400" dirty="0"/>
          </a:p>
        </p:txBody>
      </p:sp>
      <p:sp>
        <p:nvSpPr>
          <p:cNvPr id="172" name="Google Shape;172;p48"/>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73" name="Google Shape;173;p48"/>
          <p:cNvGraphicFramePr/>
          <p:nvPr>
            <p:extLst>
              <p:ext uri="{D42A27DB-BD31-4B8C-83A1-F6EECF244321}">
                <p14:modId xmlns:p14="http://schemas.microsoft.com/office/powerpoint/2010/main" val="1016997808"/>
              </p:ext>
            </p:extLst>
          </p:nvPr>
        </p:nvGraphicFramePr>
        <p:xfrm>
          <a:off x="2030278" y="1144209"/>
          <a:ext cx="8422758" cy="3688120"/>
        </p:xfrm>
        <a:graphic>
          <a:graphicData uri="http://schemas.openxmlformats.org/drawingml/2006/table">
            <a:tbl>
              <a:tblPr firstRow="1" bandRow="1">
                <a:noFill/>
                <a:tableStyleId>{A22A6218-AC8A-4E1D-BED8-7619E0160F09}</a:tableStyleId>
              </a:tblPr>
              <a:tblGrid>
                <a:gridCol w="6704736">
                  <a:extLst>
                    <a:ext uri="{9D8B030D-6E8A-4147-A177-3AD203B41FA5}">
                      <a16:colId xmlns:a16="http://schemas.microsoft.com/office/drawing/2014/main" val="20000"/>
                    </a:ext>
                  </a:extLst>
                </a:gridCol>
                <a:gridCol w="1718022">
                  <a:extLst>
                    <a:ext uri="{9D8B030D-6E8A-4147-A177-3AD203B41FA5}">
                      <a16:colId xmlns:a16="http://schemas.microsoft.com/office/drawing/2014/main" val="20001"/>
                    </a:ext>
                  </a:extLst>
                </a:gridCol>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
                          <a:ea typeface="Open Sans Light"/>
                          <a:cs typeface="Open Sans Light"/>
                          <a:sym typeface="Open Sans Light"/>
                        </a:rPr>
                        <a:t>Ηλικιωμένοι εργαζόμενοι </a:t>
                      </a:r>
                      <a:r>
                        <a:rPr lang="en-US" sz="2000" b="1" i="0" u="none" strike="noStrike" cap="none" dirty="0">
                          <a:solidFill>
                            <a:srgbClr val="93D4CC"/>
                          </a:solidFill>
                          <a:latin typeface="Open Sans "/>
                          <a:ea typeface="Open Sans Light"/>
                          <a:cs typeface="Open Sans Light"/>
                          <a:sym typeface="Open Sans Light"/>
                        </a:rPr>
                        <a:t>(50+ </a:t>
                      </a:r>
                      <a:r>
                        <a:rPr lang="el-GR" sz="2000" b="1" i="0" u="none" strike="noStrike" cap="none" dirty="0">
                          <a:solidFill>
                            <a:srgbClr val="93D4CC"/>
                          </a:solidFill>
                          <a:latin typeface="Open Sans "/>
                          <a:ea typeface="Open Sans Light"/>
                          <a:cs typeface="Open Sans Light"/>
                          <a:sym typeface="Open Sans Light"/>
                        </a:rPr>
                        <a:t>χρονών</a:t>
                      </a:r>
                      <a:r>
                        <a:rPr lang="en-US" sz="2000" b="1" i="0" u="none" strike="noStrike" cap="none" dirty="0">
                          <a:solidFill>
                            <a:srgbClr val="93D4CC"/>
                          </a:solidFill>
                          <a:latin typeface="Open Sans "/>
                          <a:ea typeface="Open Sans Light"/>
                          <a:cs typeface="Open Sans Light"/>
                          <a:sym typeface="Open Sans Light"/>
                        </a:rPr>
                        <a:t>):</a:t>
                      </a:r>
                      <a:endParaRPr sz="2000" u="none" strike="noStrike" cap="none" dirty="0">
                        <a:latin typeface="Open Sans "/>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
                          <a:ea typeface="Open Sans Light"/>
                          <a:cs typeface="Open Sans Light"/>
                          <a:sym typeface="Open Sans Light"/>
                        </a:rPr>
                        <a:t>Κλίμακα</a:t>
                      </a:r>
                      <a:r>
                        <a:rPr lang="en-US" sz="2000" b="1" i="0" u="none" strike="noStrike" cap="none" dirty="0">
                          <a:solidFill>
                            <a:srgbClr val="93D4CC"/>
                          </a:solidFill>
                          <a:latin typeface="Open Sans "/>
                          <a:ea typeface="Open Sans Light"/>
                          <a:cs typeface="Open Sans Light"/>
                          <a:sym typeface="Open Sans Light"/>
                        </a:rPr>
                        <a:t> 1-3</a:t>
                      </a:r>
                      <a:endParaRPr sz="2000" u="none" strike="noStrike" cap="none" dirty="0">
                        <a:latin typeface="Open Sans "/>
                        <a:ea typeface="Open Sans Light"/>
                        <a:cs typeface="Open Sans Light"/>
                        <a:sym typeface="Open Sans Light"/>
                      </a:endParaRPr>
                    </a:p>
                  </a:txBody>
                  <a:tcPr marL="91450" marR="91450" marT="45725" marB="45725" anchor="ctr"/>
                </a:tc>
                <a:extLst>
                  <a:ext uri="{0D108BD9-81ED-4DB2-BD59-A6C34878D82A}">
                    <a16:rowId xmlns:a16="http://schemas.microsoft.com/office/drawing/2014/main" val="10000"/>
                  </a:ext>
                </a:extLst>
              </a:tr>
              <a:tr h="48870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Ψηφιακές δεξιότητες: </a:t>
                      </a:r>
                      <a:r>
                        <a:rPr lang="el-GR" sz="1800" b="0" i="0" u="none" strike="noStrike" cap="none" dirty="0">
                          <a:solidFill>
                            <a:srgbClr val="636A6F"/>
                          </a:solidFill>
                          <a:latin typeface="Open Sans Light"/>
                          <a:ea typeface="Open Sans Light"/>
                          <a:cs typeface="Open Sans Light"/>
                          <a:sym typeface="Open Sans Light"/>
                        </a:rPr>
                        <a:t>μια σειρά ικανοτήτων χρήσης ψηφιακών συσκευών, εφαρμογών επικοινωνίας και δικτύων για πρόσβαση και διαχείριση πληροφοριών</a:t>
                      </a:r>
                      <a:endParaRPr sz="1800" b="0" i="0" u="none" strike="noStrike" cap="none" dirty="0">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Δεξιότητες μέσων επικοινωνίας: </a:t>
                      </a:r>
                      <a:r>
                        <a:rPr lang="el-GR" sz="1800" b="0" i="0" u="none" strike="noStrike" cap="none" dirty="0">
                          <a:solidFill>
                            <a:srgbClr val="636A6F"/>
                          </a:solidFill>
                          <a:latin typeface="Open Sans Light"/>
                          <a:ea typeface="Open Sans Light"/>
                          <a:cs typeface="Open Sans Light"/>
                          <a:sym typeface="Open Sans Light"/>
                        </a:rPr>
                        <a:t>οι δυνατότητες πρόσβασης, ανάλυσης, αξιολόγησης, δημιουργίας και δράσης με τη χρήση όλων των μορφών επικοινωνίας</a:t>
                      </a:r>
                      <a:endParaRPr sz="1800" b="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Αντιμετώπιση των τεχνολογικών προκλήσεων: </a:t>
                      </a:r>
                      <a:r>
                        <a:rPr lang="el-GR" sz="1800" b="0" i="0" u="none" strike="noStrike" cap="none" dirty="0">
                          <a:solidFill>
                            <a:srgbClr val="636A6F"/>
                          </a:solidFill>
                          <a:latin typeface="Open Sans Light"/>
                          <a:ea typeface="Open Sans Light"/>
                          <a:cs typeface="Open Sans Light"/>
                          <a:sym typeface="Open Sans Light"/>
                        </a:rPr>
                        <a:t>ένα σύνολο δεξιοτήτων που θα βοηθήσουν στην ομαλή μετάβαση και θα βελτιώσουν την προσαρμοστικότητα (λεξιλόγιο τεχνολογίας, δεξιότητες πληκτρολόγησης, εύρεση χρήσιμων ερευνητικών πόρων</a:t>
                      </a:r>
                      <a:r>
                        <a:rPr lang="en-US" sz="1800" b="0" i="0" u="none" strike="noStrike" cap="none" dirty="0">
                          <a:solidFill>
                            <a:srgbClr val="636A6F"/>
                          </a:solidFill>
                          <a:latin typeface="Open Sans Light"/>
                          <a:ea typeface="Open Sans Light"/>
                          <a:cs typeface="Open Sans Light"/>
                          <a:sym typeface="Open Sans Light"/>
                        </a:rPr>
                        <a:t>)</a:t>
                      </a:r>
                      <a:endParaRPr sz="1800" b="0" i="0" u="none" strike="noStrike" cap="none" dirty="0">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3"/>
                  </a:ext>
                </a:extLst>
              </a:tr>
            </a:tbl>
          </a:graphicData>
        </a:graphic>
      </p:graphicFrame>
      <p:sp>
        <p:nvSpPr>
          <p:cNvPr id="174" name="Google Shape;174;p48"/>
          <p:cNvSpPr txBox="1"/>
          <p:nvPr/>
        </p:nvSpPr>
        <p:spPr>
          <a:xfrm>
            <a:off x="637272" y="5549867"/>
            <a:ext cx="11440887"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Αυτό είναι μόνο ένα παράδειγμα ορισμένων δεξιοτήτων που θέλουμε να βελτιώσουμε στους νεότερους εργαζόμενους.</a:t>
            </a:r>
          </a:p>
          <a:p>
            <a:pPr marL="285750" marR="0" lvl="0" indent="-285750" algn="l" rtl="0">
              <a:lnSpc>
                <a:spcPct val="15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Πρέπει να προσθέσετε νέες ικανότητες που θεωρείτε σημαντικές και σχετικές για να βελτιώσετε τον οργανισμό σας.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Ένα παράδειγμα ερωτηματολογίου για νέους εργαζόμενους</a:t>
            </a:r>
            <a:endParaRPr dirty="0"/>
          </a:p>
        </p:txBody>
      </p:sp>
      <p:sp>
        <p:nvSpPr>
          <p:cNvPr id="180" name="Google Shape;180;p49"/>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81" name="Google Shape;181;p49"/>
          <p:cNvGraphicFramePr/>
          <p:nvPr>
            <p:extLst>
              <p:ext uri="{D42A27DB-BD31-4B8C-83A1-F6EECF244321}">
                <p14:modId xmlns:p14="http://schemas.microsoft.com/office/powerpoint/2010/main" val="2188922927"/>
              </p:ext>
            </p:extLst>
          </p:nvPr>
        </p:nvGraphicFramePr>
        <p:xfrm>
          <a:off x="2032000" y="1111552"/>
          <a:ext cx="8128000" cy="3779570"/>
        </p:xfrm>
        <a:graphic>
          <a:graphicData uri="http://schemas.openxmlformats.org/drawingml/2006/table">
            <a:tbl>
              <a:tblPr firstRow="1" bandRow="1">
                <a:noFill/>
                <a:tableStyleId>{A22A6218-AC8A-4E1D-BED8-7619E0160F09}</a:tableStyleId>
              </a:tblPr>
              <a:tblGrid>
                <a:gridCol w="6469750">
                  <a:extLst>
                    <a:ext uri="{9D8B030D-6E8A-4147-A177-3AD203B41FA5}">
                      <a16:colId xmlns:a16="http://schemas.microsoft.com/office/drawing/2014/main" val="20000"/>
                    </a:ext>
                  </a:extLst>
                </a:gridCol>
                <a:gridCol w="1658250">
                  <a:extLst>
                    <a:ext uri="{9D8B030D-6E8A-4147-A177-3AD203B41FA5}">
                      <a16:colId xmlns:a16="http://schemas.microsoft.com/office/drawing/2014/main" val="20001"/>
                    </a:ext>
                  </a:extLst>
                </a:gridCol>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a:ea typeface="Open Sans"/>
                          <a:cs typeface="Open Sans"/>
                          <a:sym typeface="Open Sans"/>
                        </a:rPr>
                        <a:t>Νέοι εργαζόμενοι </a:t>
                      </a:r>
                      <a:r>
                        <a:rPr lang="en-US" sz="2000" b="1" i="0" u="none" strike="noStrike" cap="none" dirty="0">
                          <a:solidFill>
                            <a:srgbClr val="93D4CC"/>
                          </a:solidFill>
                          <a:latin typeface="Open Sans"/>
                          <a:ea typeface="Open Sans"/>
                          <a:cs typeface="Open Sans"/>
                          <a:sym typeface="Open Sans"/>
                        </a:rPr>
                        <a:t>(18-30 </a:t>
                      </a:r>
                      <a:r>
                        <a:rPr lang="el-GR" sz="2000" b="1" i="0" u="none" strike="noStrike" cap="none" dirty="0">
                          <a:solidFill>
                            <a:srgbClr val="93D4CC"/>
                          </a:solidFill>
                          <a:latin typeface="Open Sans"/>
                          <a:ea typeface="Open Sans"/>
                          <a:cs typeface="Open Sans"/>
                          <a:sym typeface="Open Sans"/>
                        </a:rPr>
                        <a:t>χρονών</a:t>
                      </a:r>
                      <a:r>
                        <a:rPr lang="en-US" sz="2000" b="1" i="0" u="none" strike="noStrike" cap="none" dirty="0">
                          <a:solidFill>
                            <a:srgbClr val="93D4CC"/>
                          </a:solidFill>
                          <a:latin typeface="Open Sans"/>
                          <a:ea typeface="Open Sans"/>
                          <a:cs typeface="Open Sans"/>
                          <a:sym typeface="Open Sans"/>
                        </a:rPr>
                        <a:t>):</a:t>
                      </a:r>
                      <a:endParaRPr sz="2000" u="none" strike="noStrike" cap="none" dirty="0">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b="1" i="0" u="none" strike="noStrike" cap="none" dirty="0">
                          <a:solidFill>
                            <a:srgbClr val="93D4CC"/>
                          </a:solidFill>
                          <a:latin typeface="Open Sans Light"/>
                          <a:ea typeface="Open Sans Light"/>
                          <a:cs typeface="Open Sans Light"/>
                          <a:sym typeface="Open Sans Light"/>
                        </a:rPr>
                        <a:t>Κλίμακα</a:t>
                      </a:r>
                      <a:r>
                        <a:rPr lang="en-US" sz="2000" b="1" i="0" u="none" strike="noStrike" cap="none" dirty="0">
                          <a:solidFill>
                            <a:srgbClr val="93D4CC"/>
                          </a:solidFill>
                          <a:latin typeface="Open Sans Light"/>
                          <a:ea typeface="Open Sans Light"/>
                          <a:cs typeface="Open Sans Light"/>
                          <a:sym typeface="Open Sans Light"/>
                        </a:rPr>
                        <a:t> 1-3</a:t>
                      </a:r>
                      <a:endParaRPr sz="2000" u="none" strike="noStrike" cap="none" dirty="0">
                        <a:latin typeface="Open Sans Light"/>
                        <a:ea typeface="Open Sans Light"/>
                        <a:cs typeface="Open Sans Light"/>
                        <a:sym typeface="Open Sans Light"/>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Κριτική σκέψη</a:t>
                      </a:r>
                      <a:r>
                        <a:rPr lang="en-US" sz="1800" b="1" i="0" u="none" strike="noStrike" cap="none" dirty="0">
                          <a:solidFill>
                            <a:srgbClr val="636A6F"/>
                          </a:solidFill>
                          <a:latin typeface="Open Sans Light"/>
                          <a:ea typeface="Open Sans Light"/>
                          <a:cs typeface="Open Sans Light"/>
                          <a:sym typeface="Open Sans Light"/>
                        </a:rPr>
                        <a:t>:</a:t>
                      </a:r>
                      <a:r>
                        <a:rPr lang="en-US" sz="1800" b="0" i="0" u="none" strike="noStrike" cap="none" dirty="0">
                          <a:solidFill>
                            <a:srgbClr val="636A6F"/>
                          </a:solidFill>
                          <a:latin typeface="Open Sans Light"/>
                          <a:ea typeface="Open Sans Light"/>
                          <a:cs typeface="Open Sans Light"/>
                          <a:sym typeface="Open Sans Light"/>
                        </a:rPr>
                        <a:t> </a:t>
                      </a:r>
                      <a:r>
                        <a:rPr lang="el-GR" sz="1800" b="0" i="0" u="none" strike="noStrike" cap="none" dirty="0">
                          <a:solidFill>
                            <a:srgbClr val="636A6F"/>
                          </a:solidFill>
                          <a:latin typeface="Open Sans Light"/>
                          <a:ea typeface="Open Sans Light"/>
                          <a:cs typeface="Open Sans Light"/>
                          <a:sym typeface="Open Sans Light"/>
                        </a:rPr>
                        <a:t>η ικανότητα σαφούς και λογικής σκέψης, κατανόησης της λογικής σύνδεσης μεταξύ ιδεών</a:t>
                      </a:r>
                      <a:endParaRPr sz="1800" b="0" i="0" u="none" strike="noStrike" cap="none" dirty="0">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Επίλυση προβλημάτων</a:t>
                      </a:r>
                      <a:r>
                        <a:rPr lang="en-US" sz="1800" b="1" i="0" u="none" strike="noStrike" cap="none" dirty="0">
                          <a:solidFill>
                            <a:srgbClr val="636A6F"/>
                          </a:solidFill>
                          <a:latin typeface="Open Sans Light"/>
                          <a:ea typeface="Open Sans Light"/>
                          <a:cs typeface="Open Sans Light"/>
                          <a:sym typeface="Open Sans Light"/>
                        </a:rPr>
                        <a:t>:</a:t>
                      </a:r>
                      <a:r>
                        <a:rPr lang="en-US" sz="1800" b="0" i="0" u="none" strike="noStrike" cap="none" dirty="0">
                          <a:solidFill>
                            <a:srgbClr val="636A6F"/>
                          </a:solidFill>
                          <a:latin typeface="Open Sans Light"/>
                          <a:ea typeface="Open Sans Light"/>
                          <a:cs typeface="Open Sans Light"/>
                          <a:sym typeface="Open Sans Light"/>
                        </a:rPr>
                        <a:t> </a:t>
                      </a:r>
                      <a:r>
                        <a:rPr lang="el-GR" sz="1800" b="0" i="0" u="none" strike="noStrike" cap="none" dirty="0">
                          <a:solidFill>
                            <a:srgbClr val="636A6F"/>
                          </a:solidFill>
                          <a:latin typeface="Open Sans Light"/>
                          <a:ea typeface="Open Sans Light"/>
                          <a:cs typeface="Open Sans Light"/>
                          <a:sym typeface="Open Sans Light"/>
                        </a:rPr>
                        <a:t>γρήγορος εντοπισμός του υποκείμενου ζητήματος και εφαρμογή μιας λύσης</a:t>
                      </a:r>
                      <a:endParaRPr sz="1800" b="0" i="0" u="none" strike="noStrike" cap="none" dirty="0">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Λήψη αποφάσεων</a:t>
                      </a:r>
                      <a:r>
                        <a:rPr lang="en-US" sz="1800" b="1" i="0" u="none" strike="noStrike" cap="none" dirty="0">
                          <a:solidFill>
                            <a:srgbClr val="636A6F"/>
                          </a:solidFill>
                          <a:latin typeface="Open Sans Light"/>
                          <a:ea typeface="Open Sans Light"/>
                          <a:cs typeface="Open Sans Light"/>
                          <a:sym typeface="Open Sans Light"/>
                        </a:rPr>
                        <a:t>:</a:t>
                      </a:r>
                      <a:r>
                        <a:rPr lang="en-US" sz="1800" b="0" i="0" u="none" strike="noStrike" cap="none" dirty="0">
                          <a:solidFill>
                            <a:srgbClr val="636A6F"/>
                          </a:solidFill>
                          <a:latin typeface="Open Sans Light"/>
                          <a:ea typeface="Open Sans Light"/>
                          <a:cs typeface="Open Sans Light"/>
                          <a:sym typeface="Open Sans Light"/>
                        </a:rPr>
                        <a:t> </a:t>
                      </a:r>
                      <a:r>
                        <a:rPr lang="el-GR" sz="1800" b="0" i="0" u="none" strike="noStrike" cap="none" dirty="0">
                          <a:solidFill>
                            <a:srgbClr val="636A6F"/>
                          </a:solidFill>
                          <a:latin typeface="Open Sans Light"/>
                          <a:ea typeface="Open Sans Light"/>
                          <a:cs typeface="Open Sans Light"/>
                          <a:sym typeface="Open Sans Light"/>
                        </a:rPr>
                        <a:t>η διαδικασία λήψης επιλογών με τον προσδιορισμό μιας απόφασης, τη συλλογή πληροφοριών και την αξιολόγηση εναλλακτικών αποφάσεων</a:t>
                      </a:r>
                      <a:endParaRPr sz="1800" b="0" i="0" u="none" strike="noStrike" cap="none" dirty="0">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l-GR" sz="1800" b="1" i="0" u="none" strike="noStrike" cap="none" dirty="0">
                          <a:solidFill>
                            <a:srgbClr val="636A6F"/>
                          </a:solidFill>
                          <a:latin typeface="Open Sans Light"/>
                          <a:ea typeface="Open Sans Light"/>
                          <a:cs typeface="Open Sans Light"/>
                          <a:sym typeface="Open Sans Light"/>
                        </a:rPr>
                        <a:t>Στρατηγική σκέψη</a:t>
                      </a:r>
                      <a:r>
                        <a:rPr lang="en-US" sz="1800" b="1" i="0" u="none" strike="noStrike" cap="none" dirty="0">
                          <a:solidFill>
                            <a:srgbClr val="636A6F"/>
                          </a:solidFill>
                          <a:latin typeface="Open Sans Light"/>
                          <a:ea typeface="Open Sans Light"/>
                          <a:cs typeface="Open Sans Light"/>
                          <a:sym typeface="Open Sans Light"/>
                        </a:rPr>
                        <a:t>:</a:t>
                      </a:r>
                      <a:r>
                        <a:rPr lang="en-US" sz="1800" b="0" i="0" u="none" strike="noStrike" cap="none" dirty="0">
                          <a:solidFill>
                            <a:srgbClr val="636A6F"/>
                          </a:solidFill>
                          <a:latin typeface="Open Sans Light"/>
                          <a:ea typeface="Open Sans Light"/>
                          <a:cs typeface="Open Sans Light"/>
                          <a:sym typeface="Open Sans Light"/>
                        </a:rPr>
                        <a:t> </a:t>
                      </a:r>
                      <a:r>
                        <a:rPr lang="el-GR" sz="1800" b="0" i="0" u="none" strike="noStrike" cap="none" dirty="0">
                          <a:solidFill>
                            <a:srgbClr val="636A6F"/>
                          </a:solidFill>
                          <a:latin typeface="Open Sans Light"/>
                          <a:ea typeface="Open Sans Light"/>
                          <a:cs typeface="Open Sans Light"/>
                          <a:sym typeface="Open Sans Light"/>
                        </a:rPr>
                        <a:t>μια διανοητική ή διαδικασία σκέψης που εφαρμόζεται από ένα άτομο στο πλαίσιο της επίτευξης ενός στόχου ή ενός συνόλου στόχων σε διάφορους τύπους προσπαθειών</a:t>
                      </a:r>
                      <a:endParaRPr sz="1800" b="0" i="0" u="none" strike="noStrike" cap="none" dirty="0">
                        <a:solidFill>
                          <a:srgbClr val="636A6F"/>
                        </a:solidFill>
                        <a:latin typeface="Open Sans Light"/>
                        <a:ea typeface="Open Sans Light"/>
                        <a:cs typeface="Open Sans Light"/>
                        <a:sym typeface="Open Sans Ligh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Open Sans Light"/>
                        <a:ea typeface="Open Sans Light"/>
                        <a:cs typeface="Open Sans Light"/>
                        <a:sym typeface="Open Sans Light"/>
                      </a:endParaRPr>
                    </a:p>
                  </a:txBody>
                  <a:tcPr marL="91450" marR="91450" marT="45725" marB="45725"/>
                </a:tc>
                <a:extLst>
                  <a:ext uri="{0D108BD9-81ED-4DB2-BD59-A6C34878D82A}">
                    <a16:rowId xmlns:a16="http://schemas.microsoft.com/office/drawing/2014/main" val="10004"/>
                  </a:ext>
                </a:extLst>
              </a:tr>
            </a:tbl>
          </a:graphicData>
        </a:graphic>
      </p:graphicFrame>
      <p:sp>
        <p:nvSpPr>
          <p:cNvPr id="182" name="Google Shape;182;p49"/>
          <p:cNvSpPr txBox="1"/>
          <p:nvPr/>
        </p:nvSpPr>
        <p:spPr>
          <a:xfrm>
            <a:off x="751113" y="5512598"/>
            <a:ext cx="11440887" cy="8309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Αυτό είναι μόνο ένα παράδειγμα ορισμένων δεξιοτήτων που θέλουμε να βελτιώσουμε στους νεότερους εργαζόμενους.</a:t>
            </a:r>
          </a:p>
          <a:p>
            <a:pPr marL="285750" marR="0" lvl="0" indent="-285750" algn="l" rtl="0">
              <a:lnSpc>
                <a:spcPct val="15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Open Sans Light"/>
                <a:ea typeface="Open Sans Light"/>
                <a:cs typeface="Open Sans Light"/>
                <a:sym typeface="Open Sans Light"/>
              </a:rPr>
              <a:t>Πρέπει να προσθέσετε νέες ικανότητες που θεωρείτε σημαντικές και σχετικές για να βελτιώσετε τον οργανισμό σας.</a:t>
            </a:r>
            <a:endParaRPr sz="1600" b="0" i="0" u="none" strike="noStrike" cap="none" dirty="0">
              <a:solidFill>
                <a:srgbClr val="000000"/>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l-GR" sz="2800" dirty="0"/>
              <a:t>Κεφάλαιο</a:t>
            </a:r>
            <a:r>
              <a:rPr lang="en-US" sz="2800" dirty="0"/>
              <a:t> 1: </a:t>
            </a:r>
            <a:r>
              <a:rPr lang="el-GR" sz="2800" dirty="0"/>
              <a:t>Εφαρμογή των σχετικών στρατηγικών για την καταπολέμηση των ηλικιακών διακρίσεων και του κοινωνικού αποκλεισμού στο χώρο εργασίας</a:t>
            </a:r>
            <a:endParaRPr sz="2800" dirty="0"/>
          </a:p>
        </p:txBody>
      </p:sp>
      <p:sp>
        <p:nvSpPr>
          <p:cNvPr id="65" name="Google Shape;65;p1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l-GR" dirty="0">
                <a:solidFill>
                  <a:schemeClr val="accent6"/>
                </a:solidFill>
              </a:rPr>
              <a:t>Ολοκληρώνοντας αυτό το κεφάλαιο θα έχετε</a:t>
            </a:r>
            <a:r>
              <a:rPr lang="en-US" dirty="0">
                <a:solidFill>
                  <a:schemeClr val="accent6"/>
                </a:solidFill>
              </a:rPr>
              <a:t>: </a:t>
            </a:r>
            <a:endParaRPr dirty="0">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dirty="0"/>
              <a:t> </a:t>
            </a:r>
            <a:endParaRPr dirty="0"/>
          </a:p>
          <a:p>
            <a:pPr marL="514350" lvl="0" indent="-285750" algn="just" rtl="0">
              <a:lnSpc>
                <a:spcPct val="90000"/>
              </a:lnSpc>
              <a:spcBef>
                <a:spcPts val="1000"/>
              </a:spcBef>
              <a:spcAft>
                <a:spcPts val="0"/>
              </a:spcAft>
              <a:buSzPts val="1800"/>
              <a:buFont typeface="Arial"/>
              <a:buChar char="•"/>
            </a:pPr>
            <a:r>
              <a:rPr lang="el-GR" dirty="0"/>
              <a:t>μάθει τις διαφορετικές στρατηγικές για την καταπολέμηση των ηλικιακών διακρίσεων στο χώρο εργασίας</a:t>
            </a:r>
          </a:p>
          <a:p>
            <a:pPr marL="514350" lvl="0" indent="-285750" algn="just" rtl="0">
              <a:lnSpc>
                <a:spcPct val="90000"/>
              </a:lnSpc>
              <a:spcBef>
                <a:spcPts val="1000"/>
              </a:spcBef>
              <a:spcAft>
                <a:spcPts val="0"/>
              </a:spcAft>
              <a:buSzPts val="1800"/>
              <a:buFont typeface="Arial"/>
              <a:buChar char="•"/>
            </a:pPr>
            <a:r>
              <a:rPr lang="el-GR" dirty="0"/>
              <a:t>εξοπλιστεί για το πως να επιλέξετε αυτές τις στρατηγικές που θεωρείτε πιο σχετικές για τον οργανισμό σας</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d80c73197c_0_8"/>
          <p:cNvSpPr txBox="1">
            <a:spLocks noGrp="1"/>
          </p:cNvSpPr>
          <p:nvPr>
            <p:ph type="title"/>
          </p:nvPr>
        </p:nvSpPr>
        <p:spPr>
          <a:xfrm>
            <a:off x="97970" y="81642"/>
            <a:ext cx="11944500" cy="615496"/>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Κουίζ</a:t>
            </a:r>
            <a:r>
              <a:rPr lang="en-US" dirty="0"/>
              <a:t> – </a:t>
            </a:r>
            <a:r>
              <a:rPr lang="el-GR" dirty="0"/>
              <a:t>Τι μάθατε σε αυτή την ενότητα;</a:t>
            </a:r>
            <a:endParaRPr dirty="0"/>
          </a:p>
        </p:txBody>
      </p:sp>
      <p:sp>
        <p:nvSpPr>
          <p:cNvPr id="188" name="Google Shape;188;gd80c73197c_0_8"/>
          <p:cNvSpPr/>
          <p:nvPr/>
        </p:nvSpPr>
        <p:spPr>
          <a:xfrm>
            <a:off x="978225" y="1693317"/>
            <a:ext cx="17724000" cy="61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d80c73197c_0_8"/>
          <p:cNvSpPr txBox="1"/>
          <p:nvPr/>
        </p:nvSpPr>
        <p:spPr>
          <a:xfrm>
            <a:off x="0" y="614140"/>
            <a:ext cx="13018576" cy="6093936"/>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rgbClr val="000000"/>
              </a:buClr>
              <a:buSzPts val="2000"/>
              <a:buFont typeface="Arial"/>
              <a:buNone/>
            </a:pPr>
            <a:r>
              <a:rPr lang="en-US" sz="2000" b="1" i="0" u="none" strike="noStrike" cap="none" dirty="0">
                <a:solidFill>
                  <a:schemeClr val="accent6"/>
                </a:solidFill>
                <a:latin typeface="Open Sans"/>
                <a:ea typeface="Open Sans"/>
                <a:cs typeface="Open Sans"/>
                <a:sym typeface="Open Sans"/>
              </a:rPr>
              <a:t>(</a:t>
            </a:r>
            <a:r>
              <a:rPr lang="el-GR" sz="2000" b="1" i="0" u="none" strike="noStrike" cap="none" dirty="0">
                <a:solidFill>
                  <a:schemeClr val="accent6"/>
                </a:solidFill>
                <a:latin typeface="Open Sans"/>
                <a:ea typeface="Open Sans"/>
                <a:cs typeface="Open Sans"/>
                <a:sym typeface="Open Sans"/>
              </a:rPr>
              <a:t>ΣΩΣΤΟ / ΛΑΘΟΣ</a:t>
            </a:r>
            <a:r>
              <a:rPr lang="en-US" sz="2000" b="1" i="0" u="none" strike="noStrike" cap="none" dirty="0">
                <a:solidFill>
                  <a:schemeClr val="accent6"/>
                </a:solidFill>
                <a:latin typeface="Open Sans"/>
                <a:ea typeface="Open Sans"/>
                <a:cs typeface="Open Sans"/>
                <a:sym typeface="Open Sans"/>
              </a:rPr>
              <a:t>)</a:t>
            </a:r>
            <a:endParaRPr sz="2000" b="1" i="0" u="none" strike="noStrike" cap="none" dirty="0">
              <a:solidFill>
                <a:schemeClr val="accent6"/>
              </a:solidFill>
              <a:latin typeface="Open Sans"/>
              <a:ea typeface="Open Sans"/>
              <a:cs typeface="Open Sans"/>
              <a:sym typeface="Open Sans"/>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l-GR" sz="1600" b="0" i="0" u="none" strike="noStrike" cap="none" dirty="0">
                <a:solidFill>
                  <a:srgbClr val="000000"/>
                </a:solidFill>
                <a:latin typeface="Open Sans Light"/>
                <a:ea typeface="Open Sans Light"/>
                <a:cs typeface="Open Sans Light"/>
                <a:sym typeface="Open Sans Light"/>
              </a:rPr>
              <a:t>Καθώς οι άνθρωποι μεγαλώνουν, η νοημοσύνη τους μειώνεται σημαντικά.</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ΣΩΣΤΟ</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ΛΑΘΟΣ</a:t>
            </a:r>
            <a:r>
              <a:rPr lang="en-US" sz="1600" b="0" i="0" u="none" strike="noStrike" cap="none" dirty="0">
                <a:solidFill>
                  <a:srgbClr val="000000"/>
                </a:solidFill>
                <a:latin typeface="Open Sans Light"/>
                <a:ea typeface="Open Sans Light"/>
                <a:cs typeface="Open Sans Light"/>
                <a:sym typeface="Open Sans Light"/>
              </a:rPr>
              <a:t> </a:t>
            </a:r>
            <a:endParaRPr sz="1600" b="0" i="0" u="none" strike="noStrike" cap="none" dirty="0">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l-GR" sz="1600" b="0" i="0" u="none" strike="noStrike" cap="none" dirty="0">
                <a:solidFill>
                  <a:srgbClr val="000000"/>
                </a:solidFill>
                <a:latin typeface="Open Sans Light"/>
                <a:ea typeface="Open Sans Light"/>
                <a:cs typeface="Open Sans Light"/>
                <a:sym typeface="Open Sans Light"/>
              </a:rPr>
              <a:t>Και οι πέντε αισθήσεις τείνουν να μειώνονται με την ηλικία.</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ΣΩΣΤΟ</a:t>
            </a:r>
            <a:r>
              <a:rPr lang="en-US" sz="1600" b="0" i="0" u="none" strike="noStrike" cap="none" dirty="0">
                <a:solidFill>
                  <a:srgbClr val="000000"/>
                </a:solidFill>
                <a:latin typeface="Open Sans Light"/>
                <a:ea typeface="Open Sans Light"/>
                <a:cs typeface="Open Sans Light"/>
                <a:sym typeface="Open Sans Light"/>
              </a:rPr>
              <a:t> </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ΛΑΘΟΣ</a:t>
            </a:r>
            <a:endParaRPr sz="1600" b="0" i="0" u="none" strike="noStrike" cap="none" dirty="0">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l-GR" sz="1600" b="0" i="0" u="none" strike="noStrike" cap="none" dirty="0">
                <a:solidFill>
                  <a:srgbClr val="000000"/>
                </a:solidFill>
                <a:latin typeface="Open Sans Light"/>
                <a:ea typeface="Open Sans Light"/>
                <a:cs typeface="Open Sans Light"/>
                <a:sym typeface="Open Sans Light"/>
              </a:rPr>
              <a:t>Τα συγκεκριμένα στερεότυπα περιγράφουν τι μπορούν να κάνουν τα άτομα μιας συγκεκριμένης ηλικίας</a:t>
            </a:r>
            <a:r>
              <a:rPr lang="el-GR" sz="1600" dirty="0">
                <a:latin typeface="Open Sans Light"/>
                <a:ea typeface="Open Sans Light"/>
                <a:cs typeface="Open Sans Light"/>
                <a:sym typeface="Open Sans Light"/>
              </a:rPr>
              <a:t>.</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ΣΩΣΤΟ</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ΛΑΘΟΣ</a:t>
            </a:r>
            <a:r>
              <a:rPr lang="en-US" sz="1600" b="0" i="0" u="none" strike="noStrike" cap="none" dirty="0">
                <a:solidFill>
                  <a:srgbClr val="000000"/>
                </a:solidFill>
                <a:latin typeface="Open Sans Light"/>
                <a:ea typeface="Open Sans Light"/>
                <a:cs typeface="Open Sans Light"/>
                <a:sym typeface="Open Sans Light"/>
              </a:rPr>
              <a:t> </a:t>
            </a:r>
            <a:endParaRPr sz="1600" b="0" i="0" u="none" strike="noStrike" cap="none" dirty="0">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l-GR" sz="1600" b="0" i="0" u="none" strike="noStrike" cap="none" dirty="0">
                <a:solidFill>
                  <a:srgbClr val="000000"/>
                </a:solidFill>
                <a:latin typeface="Open Sans Light"/>
                <a:ea typeface="Open Sans Light"/>
                <a:cs typeface="Open Sans Light"/>
                <a:sym typeface="Open Sans Light"/>
              </a:rPr>
              <a:t>Όλα τα στερεότυπα σχετικά με την ηλικία είναι αρνητικά</a:t>
            </a:r>
            <a:r>
              <a:rPr lang="el-GR" sz="1600" dirty="0">
                <a:latin typeface="Open Sans Light"/>
                <a:ea typeface="Open Sans Light"/>
                <a:cs typeface="Open Sans Light"/>
                <a:sym typeface="Open Sans Light"/>
              </a:rPr>
              <a:t>.</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dirty="0">
                <a:latin typeface="Open Sans Light"/>
                <a:ea typeface="Open Sans Light"/>
                <a:cs typeface="Open Sans Light"/>
                <a:sym typeface="Open Sans Light"/>
              </a:rPr>
              <a:t>ΣΩΣΤΟ</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ΛΑΘΟΣ</a:t>
            </a:r>
            <a:r>
              <a:rPr lang="en-US" sz="1600" b="0" i="0" u="none" strike="noStrike" cap="none" dirty="0">
                <a:solidFill>
                  <a:srgbClr val="000000"/>
                </a:solidFill>
                <a:latin typeface="Open Sans Light"/>
                <a:ea typeface="Open Sans Light"/>
                <a:cs typeface="Open Sans Light"/>
                <a:sym typeface="Open Sans Light"/>
              </a:rPr>
              <a:t> </a:t>
            </a:r>
            <a:endParaRPr sz="1600" b="0" i="0" u="none" strike="noStrike" cap="none" dirty="0">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l-GR" sz="1600" b="0" i="0" u="none" strike="noStrike" cap="none" dirty="0">
                <a:solidFill>
                  <a:srgbClr val="000000"/>
                </a:solidFill>
                <a:latin typeface="Open Sans Light"/>
                <a:ea typeface="Open Sans Light"/>
                <a:cs typeface="Open Sans Light"/>
                <a:sym typeface="Open Sans Light"/>
              </a:rPr>
              <a:t>Υπάρχουν πολύ λίγα στοιχεία που αποδεικνύουν ότι τα στερεότυπα που αφορούν την ηλικία στο χώρο εργασίας είναι αλήθεια.</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ΣΩΣΤΟ</a:t>
            </a:r>
            <a:r>
              <a:rPr lang="en-US" sz="1600" b="0" i="0" u="none" strike="noStrike" cap="none" dirty="0">
                <a:solidFill>
                  <a:srgbClr val="000000"/>
                </a:solidFill>
                <a:latin typeface="Open Sans Light"/>
                <a:ea typeface="Open Sans Light"/>
                <a:cs typeface="Open Sans Light"/>
                <a:sym typeface="Open Sans Light"/>
              </a:rPr>
              <a:t> </a:t>
            </a:r>
            <a:endParaRPr sz="16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600" b="0" i="0" u="none" strike="noStrike" cap="none" dirty="0">
                <a:solidFill>
                  <a:srgbClr val="000000"/>
                </a:solidFill>
                <a:latin typeface="Open Sans Light"/>
                <a:ea typeface="Open Sans Light"/>
                <a:cs typeface="Open Sans Light"/>
                <a:sym typeface="Open Sans Light"/>
              </a:rPr>
              <a:t>ΛΑΘΟΣ</a:t>
            </a:r>
            <a:endParaRPr sz="1600" b="0" i="0" u="none" strike="noStrike" cap="none" dirty="0">
              <a:solidFill>
                <a:srgbClr val="000000"/>
              </a:solidFill>
              <a:latin typeface="Open Sans Light"/>
              <a:ea typeface="Open Sans Light"/>
              <a:cs typeface="Open Sans Light"/>
              <a:sym typeface="Open Sans Light"/>
            </a:endParaRPr>
          </a:p>
        </p:txBody>
      </p:sp>
      <p:sp>
        <p:nvSpPr>
          <p:cNvPr id="190" name="Google Shape;190;gd80c73197c_0_8"/>
          <p:cNvSpPr/>
          <p:nvPr/>
        </p:nvSpPr>
        <p:spPr>
          <a:xfrm>
            <a:off x="9876625" y="182038"/>
            <a:ext cx="21657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Κουίζ</a:t>
            </a:r>
            <a:r>
              <a:rPr lang="en-US" sz="2200" b="0" i="0" u="none" strike="noStrike" cap="none" dirty="0">
                <a:solidFill>
                  <a:schemeClr val="dk1"/>
                </a:solidFill>
                <a:latin typeface="Open Sans"/>
                <a:ea typeface="Open Sans"/>
                <a:cs typeface="Open Sans"/>
                <a:sym typeface="Open Sans"/>
              </a:rPr>
              <a:t>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d80c73197c_0_2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Κουίζ</a:t>
            </a:r>
            <a:r>
              <a:rPr lang="en-US" dirty="0"/>
              <a:t> – </a:t>
            </a:r>
            <a:r>
              <a:rPr lang="el-GR" dirty="0"/>
              <a:t>Τι μάθατε σε αυτή την ενότητα;</a:t>
            </a:r>
            <a:endParaRPr dirty="0"/>
          </a:p>
        </p:txBody>
      </p:sp>
      <p:sp>
        <p:nvSpPr>
          <p:cNvPr id="196" name="Google Shape;196;gd80c73197c_0_24"/>
          <p:cNvSpPr/>
          <p:nvPr/>
        </p:nvSpPr>
        <p:spPr>
          <a:xfrm>
            <a:off x="978225" y="1693317"/>
            <a:ext cx="17724000" cy="61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80c73197c_0_24"/>
          <p:cNvSpPr txBox="1"/>
          <p:nvPr/>
        </p:nvSpPr>
        <p:spPr>
          <a:xfrm>
            <a:off x="-6500" y="797442"/>
            <a:ext cx="12198500" cy="5770770"/>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rgbClr val="000000"/>
              </a:buClr>
              <a:buSzPts val="2000"/>
              <a:buFont typeface="Arial"/>
              <a:buNone/>
            </a:pPr>
            <a:r>
              <a:rPr lang="en-US" sz="2000" b="1" i="0" u="none" strike="noStrike" cap="none" dirty="0">
                <a:solidFill>
                  <a:schemeClr val="accent6"/>
                </a:solidFill>
                <a:latin typeface="Open Sans"/>
                <a:ea typeface="Open Sans"/>
                <a:cs typeface="Open Sans"/>
                <a:sym typeface="Open Sans"/>
              </a:rPr>
              <a:t>(</a:t>
            </a:r>
            <a:r>
              <a:rPr lang="el-GR" sz="2000" b="1" i="0" u="none" strike="noStrike" cap="none" dirty="0">
                <a:solidFill>
                  <a:schemeClr val="accent6"/>
                </a:solidFill>
                <a:latin typeface="Open Sans"/>
                <a:ea typeface="Open Sans"/>
                <a:cs typeface="Open Sans"/>
                <a:sym typeface="Open Sans"/>
              </a:rPr>
              <a:t>ΣΩΣΤΟ</a:t>
            </a:r>
            <a:r>
              <a:rPr lang="en-US" sz="2000" b="1" i="0" u="none" strike="noStrike" cap="none" dirty="0">
                <a:solidFill>
                  <a:schemeClr val="accent6"/>
                </a:solidFill>
                <a:latin typeface="Open Sans"/>
                <a:ea typeface="Open Sans"/>
                <a:cs typeface="Open Sans"/>
                <a:sym typeface="Open Sans"/>
              </a:rPr>
              <a:t> / </a:t>
            </a:r>
            <a:r>
              <a:rPr lang="el-GR" sz="2000" b="1" i="0" u="none" strike="noStrike" cap="none" dirty="0">
                <a:solidFill>
                  <a:schemeClr val="accent6"/>
                </a:solidFill>
                <a:latin typeface="Open Sans"/>
                <a:ea typeface="Open Sans"/>
                <a:cs typeface="Open Sans"/>
                <a:sym typeface="Open Sans"/>
              </a:rPr>
              <a:t>ΛΑΘΟΣ</a:t>
            </a:r>
            <a:r>
              <a:rPr lang="en-US" sz="2000" b="1" i="0" u="none" strike="noStrike" cap="none" dirty="0">
                <a:solidFill>
                  <a:schemeClr val="accent6"/>
                </a:solidFill>
                <a:latin typeface="Open Sans"/>
                <a:ea typeface="Open Sans"/>
                <a:cs typeface="Open Sans"/>
                <a:sym typeface="Open Sans"/>
              </a:rPr>
              <a:t>)</a:t>
            </a:r>
            <a:endParaRPr sz="2000" b="1" i="0" u="none" strike="noStrike" cap="none" dirty="0">
              <a:solidFill>
                <a:schemeClr val="accent6"/>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Open Sans Light"/>
                <a:ea typeface="Open Sans Light"/>
                <a:cs typeface="Open Sans Light"/>
                <a:sym typeface="Open Sans Light"/>
              </a:rPr>
              <a:t>6</a:t>
            </a:r>
            <a:r>
              <a:rPr lang="en-US" sz="1500" b="0" i="0" u="none" strike="noStrike" cap="none" dirty="0">
                <a:solidFill>
                  <a:srgbClr val="000000"/>
                </a:solidFill>
                <a:latin typeface="Open Sans Light"/>
                <a:ea typeface="Open Sans Light"/>
                <a:cs typeface="Open Sans Light"/>
                <a:sym typeface="Open Sans Light"/>
              </a:rPr>
              <a:t>. </a:t>
            </a:r>
            <a:r>
              <a:rPr lang="el-GR" sz="1500" dirty="0">
                <a:latin typeface="Open Sans Light"/>
                <a:ea typeface="Open Sans Light"/>
                <a:cs typeface="Open Sans Light"/>
                <a:sym typeface="Open Sans Light"/>
              </a:rPr>
              <a:t>Όταν δεν προσφέρονται </a:t>
            </a:r>
            <a:r>
              <a:rPr lang="el-GR" sz="1500" b="0" i="0" u="none" strike="noStrike" cap="none" dirty="0">
                <a:solidFill>
                  <a:srgbClr val="000000"/>
                </a:solidFill>
                <a:latin typeface="Open Sans Light"/>
                <a:ea typeface="Open Sans Light"/>
                <a:cs typeface="Open Sans Light"/>
                <a:sym typeface="Open Sans Light"/>
              </a:rPr>
              <a:t>αυξήσεις και προαγωγές σε ηλικιωμένους, αυτό μπορεί να είναι ένα σημάδι ηλ</a:t>
            </a:r>
            <a:r>
              <a:rPr lang="el-GR" sz="1500" dirty="0">
                <a:latin typeface="Open Sans Light"/>
                <a:ea typeface="Open Sans Light"/>
                <a:cs typeface="Open Sans Light"/>
                <a:sym typeface="Open Sans Light"/>
              </a:rPr>
              <a:t>ικιακής διάκρισης.</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ΣΩΣΤΟ</a:t>
            </a:r>
            <a:r>
              <a:rPr lang="en-US" sz="1500" b="0" i="0" u="none" strike="noStrike" cap="none" dirty="0">
                <a:solidFill>
                  <a:srgbClr val="000000"/>
                </a:solidFill>
                <a:latin typeface="Open Sans Light"/>
                <a:ea typeface="Open Sans Light"/>
                <a:cs typeface="Open Sans Light"/>
                <a:sym typeface="Open Sans Light"/>
              </a:rPr>
              <a:t> </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ΛΑΘΟΣ</a:t>
            </a:r>
            <a:endParaRPr sz="1500" b="0" i="0" u="none" strike="noStrike" cap="none" dirty="0">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500" b="0" i="0" u="none" strike="noStrike" cap="none" dirty="0">
                <a:solidFill>
                  <a:srgbClr val="000000"/>
                </a:solidFill>
                <a:latin typeface="Open Sans Light"/>
                <a:ea typeface="Open Sans Light"/>
                <a:cs typeface="Open Sans Light"/>
                <a:sym typeface="Open Sans Light"/>
              </a:rPr>
              <a:t>7. </a:t>
            </a:r>
            <a:r>
              <a:rPr lang="el-GR" sz="1500" b="0" i="0" u="none" strike="noStrike" cap="none" dirty="0">
                <a:solidFill>
                  <a:srgbClr val="000000"/>
                </a:solidFill>
                <a:latin typeface="Open Sans Light"/>
                <a:ea typeface="Open Sans Light"/>
                <a:cs typeface="Open Sans Light"/>
                <a:sym typeface="Open Sans Light"/>
              </a:rPr>
              <a:t>Οι ψηφιακές δεξιότητες και η χρήση της τεχνολογίας είναι ικανότητες που πρέπει να βελτιώσουν οι εργαζόμενοι μεγαλύτερης ηλικίας.</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ΣΩΣΤΟ</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ΛΑΘΟΣ</a:t>
            </a:r>
            <a:endParaRPr sz="1500" b="0" i="0" u="none" strike="noStrike" cap="none" dirty="0">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500" b="0" i="0" u="none" strike="noStrike" cap="none" dirty="0">
                <a:solidFill>
                  <a:srgbClr val="000000"/>
                </a:solidFill>
                <a:latin typeface="Open Sans Light"/>
                <a:ea typeface="Open Sans Light"/>
                <a:cs typeface="Open Sans Light"/>
                <a:sym typeface="Open Sans Light"/>
              </a:rPr>
              <a:t>8. </a:t>
            </a:r>
            <a:r>
              <a:rPr lang="el-GR" sz="1500" b="0" i="0" u="none" strike="noStrike" cap="none" dirty="0">
                <a:solidFill>
                  <a:srgbClr val="000000"/>
                </a:solidFill>
                <a:latin typeface="Open Sans Light"/>
                <a:ea typeface="Open Sans Light"/>
                <a:cs typeface="Open Sans Light"/>
                <a:sym typeface="Open Sans Light"/>
              </a:rPr>
              <a:t>Η κριτική σκέψη είναι μια ικανότητα που βελτιώνεται με την ηλικία.</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ΣΩΣΤΟ</a:t>
            </a:r>
            <a:r>
              <a:rPr lang="en-US" sz="1500" b="0" i="0" u="none" strike="noStrike" cap="none" dirty="0">
                <a:solidFill>
                  <a:srgbClr val="000000"/>
                </a:solidFill>
                <a:latin typeface="Open Sans Light"/>
                <a:ea typeface="Open Sans Light"/>
                <a:cs typeface="Open Sans Light"/>
                <a:sym typeface="Open Sans Light"/>
              </a:rPr>
              <a:t> </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ΛΑΘΟΣ</a:t>
            </a:r>
            <a:endParaRPr sz="1500" b="0" i="0" u="none" strike="noStrike" cap="none" dirty="0">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500" b="0" i="0" u="none" strike="noStrike" cap="none" dirty="0">
                <a:solidFill>
                  <a:srgbClr val="000000"/>
                </a:solidFill>
                <a:latin typeface="Open Sans Light"/>
                <a:ea typeface="Open Sans Light"/>
                <a:cs typeface="Open Sans Light"/>
                <a:sym typeface="Open Sans Light"/>
              </a:rPr>
              <a:t>9. </a:t>
            </a:r>
            <a:r>
              <a:rPr lang="el-GR" sz="1500" b="0" i="0" u="none" strike="noStrike" cap="none" dirty="0">
                <a:solidFill>
                  <a:srgbClr val="000000"/>
                </a:solidFill>
                <a:latin typeface="Open Sans Light"/>
                <a:ea typeface="Open Sans Light"/>
                <a:cs typeface="Open Sans Light"/>
                <a:sym typeface="Open Sans Light"/>
              </a:rPr>
              <a:t>Το ηλικιακό προφίλ ενός οργανισμού μπορεί να αποτελεί ταυτόχρονα και πλεονέκτημα και μειονέκτημα</a:t>
            </a:r>
            <a:r>
              <a:rPr lang="el-GR" sz="1500" dirty="0">
                <a:latin typeface="Open Sans Light"/>
                <a:ea typeface="Open Sans Light"/>
                <a:cs typeface="Open Sans Light"/>
                <a:sym typeface="Open Sans Light"/>
              </a:rPr>
              <a:t>.</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ΣΩΣΤΟ</a:t>
            </a:r>
            <a:r>
              <a:rPr lang="en-US" sz="1500" b="0" i="0" u="none" strike="noStrike" cap="none" dirty="0">
                <a:solidFill>
                  <a:srgbClr val="000000"/>
                </a:solidFill>
                <a:latin typeface="Open Sans Light"/>
                <a:ea typeface="Open Sans Light"/>
                <a:cs typeface="Open Sans Light"/>
                <a:sym typeface="Open Sans Light"/>
              </a:rPr>
              <a:t> </a:t>
            </a:r>
            <a:endParaRPr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ΛΑΘΟΣ</a:t>
            </a:r>
            <a:endParaRPr sz="1500" b="0" i="0" u="none" strike="noStrike" cap="none" dirty="0">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500" b="0" i="0" u="none" strike="noStrike" cap="none" dirty="0">
                <a:solidFill>
                  <a:srgbClr val="000000"/>
                </a:solidFill>
                <a:latin typeface="Open Sans Light"/>
                <a:ea typeface="Open Sans Light"/>
                <a:cs typeface="Open Sans Light"/>
                <a:sym typeface="Open Sans Light"/>
              </a:rPr>
              <a:t>10. </a:t>
            </a:r>
            <a:r>
              <a:rPr lang="el-GR" sz="1500" b="0" i="0" u="none" strike="noStrike" cap="none" dirty="0">
                <a:solidFill>
                  <a:srgbClr val="000000"/>
                </a:solidFill>
                <a:latin typeface="Open Sans Light"/>
                <a:ea typeface="Open Sans Light"/>
                <a:cs typeface="Open Sans Light"/>
                <a:sym typeface="Open Sans Light"/>
              </a:rPr>
              <a:t>Η κατάθλιψη εμφανίζεται συχνότερα στους ηλικιωμένους παρά </a:t>
            </a:r>
            <a:r>
              <a:rPr lang="el-GR" sz="1500" dirty="0">
                <a:latin typeface="Open Sans Light"/>
                <a:ea typeface="Open Sans Light"/>
                <a:cs typeface="Open Sans Light"/>
                <a:sym typeface="Open Sans Light"/>
              </a:rPr>
              <a:t>στους </a:t>
            </a:r>
            <a:r>
              <a:rPr lang="el-GR" sz="1500" b="0" i="0" u="none" strike="noStrike" cap="none" dirty="0">
                <a:solidFill>
                  <a:srgbClr val="000000"/>
                </a:solidFill>
                <a:latin typeface="Open Sans Light"/>
                <a:ea typeface="Open Sans Light"/>
                <a:cs typeface="Open Sans Light"/>
                <a:sym typeface="Open Sans Light"/>
              </a:rPr>
              <a:t>νεότερους.</a:t>
            </a:r>
            <a:endParaRPr lang="en-US" sz="1500" b="0" i="0" u="none" strike="noStrike" cap="none" dirty="0">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500" b="0" i="0" u="none" strike="noStrike" cap="none" dirty="0">
                <a:solidFill>
                  <a:srgbClr val="000000"/>
                </a:solidFill>
                <a:latin typeface="Open Sans Light"/>
                <a:ea typeface="Open Sans Light"/>
                <a:cs typeface="Open Sans Light"/>
                <a:sym typeface="Open Sans Light"/>
              </a:rPr>
              <a:t>ΣΩΣΤΟ</a:t>
            </a:r>
          </a:p>
          <a:p>
            <a:pPr marL="1371600" marR="0" lvl="1" indent="-330200" algn="l" rtl="0">
              <a:lnSpc>
                <a:spcPct val="150000"/>
              </a:lnSpc>
              <a:spcBef>
                <a:spcPts val="0"/>
              </a:spcBef>
              <a:spcAft>
                <a:spcPts val="0"/>
              </a:spcAft>
              <a:buClr>
                <a:srgbClr val="000000"/>
              </a:buClr>
              <a:buSzPts val="1600"/>
              <a:buFont typeface="Open Sans Light"/>
              <a:buChar char="○"/>
            </a:pPr>
            <a:r>
              <a:rPr lang="el-GR" sz="1500" b="0" i="0" u="none" strike="noStrike" cap="none" dirty="0">
                <a:solidFill>
                  <a:srgbClr val="000000"/>
                </a:solidFill>
                <a:latin typeface="Open Sans Light"/>
                <a:ea typeface="Open Sans Light"/>
                <a:cs typeface="Open Sans Light"/>
                <a:sym typeface="Open Sans Light"/>
              </a:rPr>
              <a:t>ΛΑΘΟΣ</a:t>
            </a:r>
            <a:r>
              <a:rPr lang="en-US" sz="1500" b="0" i="0" u="none" strike="noStrike" cap="none" dirty="0">
                <a:solidFill>
                  <a:srgbClr val="000000"/>
                </a:solidFill>
                <a:latin typeface="Open Sans Light"/>
                <a:ea typeface="Open Sans Light"/>
                <a:cs typeface="Open Sans Light"/>
                <a:sym typeface="Open Sans Light"/>
              </a:rPr>
              <a:t> </a:t>
            </a:r>
            <a:endParaRPr sz="1500" b="0" i="0" u="none" strike="noStrike" cap="none" dirty="0">
              <a:solidFill>
                <a:srgbClr val="000000"/>
              </a:solidFill>
              <a:latin typeface="Open Sans Light"/>
              <a:ea typeface="Open Sans Light"/>
              <a:cs typeface="Open Sans Light"/>
              <a:sym typeface="Open Sans Light"/>
            </a:endParaRPr>
          </a:p>
        </p:txBody>
      </p:sp>
      <p:sp>
        <p:nvSpPr>
          <p:cNvPr id="198" name="Google Shape;198;gd80c73197c_0_24"/>
          <p:cNvSpPr/>
          <p:nvPr/>
        </p:nvSpPr>
        <p:spPr>
          <a:xfrm>
            <a:off x="9876625" y="182038"/>
            <a:ext cx="21657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Κουίζ </a:t>
            </a:r>
            <a:r>
              <a:rPr lang="en-US" sz="2200" b="0" i="0" u="none" strike="noStrike" cap="none" dirty="0">
                <a:solidFill>
                  <a:schemeClr val="dk1"/>
                </a:solidFill>
                <a:latin typeface="Open Sans"/>
                <a:ea typeface="Open Sans"/>
                <a:cs typeface="Open Sans"/>
                <a:sym typeface="Open Sans"/>
              </a:rPr>
              <a:t>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Αναφορές</a:t>
            </a:r>
            <a:r>
              <a:rPr lang="en-US" dirty="0"/>
              <a:t> </a:t>
            </a:r>
            <a:endParaRPr dirty="0"/>
          </a:p>
        </p:txBody>
      </p:sp>
      <p:sp>
        <p:nvSpPr>
          <p:cNvPr id="204" name="Google Shape;204;p3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lvl="0" indent="-317500" algn="l" rtl="0">
              <a:lnSpc>
                <a:spcPct val="107916"/>
              </a:lnSpc>
              <a:spcBef>
                <a:spcPts val="0"/>
              </a:spcBef>
              <a:spcAft>
                <a:spcPts val="0"/>
              </a:spcAft>
              <a:buSzPts val="1400"/>
              <a:buChar char="●"/>
            </a:pPr>
            <a:r>
              <a:rPr lang="en-US" sz="1400" b="1" u="sng">
                <a:solidFill>
                  <a:schemeClr val="hlink"/>
                </a:solidFill>
                <a:hlinkClick r:id="rId3"/>
              </a:rPr>
              <a:t>https://aging.umkc.edu/wp-content/uploads/2015/10/Facts-on-Aging-Quiz.pdf</a:t>
            </a:r>
            <a:endParaRPr sz="1400" b="1"/>
          </a:p>
          <a:p>
            <a:pPr marL="457200" lvl="0" indent="-317500" algn="l" rtl="0">
              <a:lnSpc>
                <a:spcPct val="107916"/>
              </a:lnSpc>
              <a:spcBef>
                <a:spcPts val="0"/>
              </a:spcBef>
              <a:spcAft>
                <a:spcPts val="0"/>
              </a:spcAft>
              <a:buSzPts val="1400"/>
              <a:buChar char="●"/>
            </a:pPr>
            <a:r>
              <a:rPr lang="en-US" sz="1400" b="1" u="sng">
                <a:solidFill>
                  <a:schemeClr val="hlink"/>
                </a:solidFill>
                <a:hlinkClick r:id="rId4"/>
              </a:rPr>
              <a:t>https://www.researchgate.net/publication/313125210_Age_Stereotypes_in_the_Workplace</a:t>
            </a:r>
            <a:endParaRPr sz="1400" b="1"/>
          </a:p>
          <a:p>
            <a:pPr marL="457200" lvl="0" indent="-317500" algn="just" rtl="0">
              <a:lnSpc>
                <a:spcPct val="107916"/>
              </a:lnSpc>
              <a:spcBef>
                <a:spcPts val="0"/>
              </a:spcBef>
              <a:spcAft>
                <a:spcPts val="0"/>
              </a:spcAft>
              <a:buSzPts val="1400"/>
              <a:buChar char="●"/>
            </a:pPr>
            <a:r>
              <a:rPr lang="en-US" sz="1400" u="sng"/>
              <a:t>https://www.youtube.com/watch?v=-Mz-t5S6J78</a:t>
            </a:r>
            <a:endParaRPr sz="1400" u="sng"/>
          </a:p>
          <a:p>
            <a:pPr marL="457200" lvl="0" indent="-317500" algn="just" rtl="0">
              <a:lnSpc>
                <a:spcPct val="107916"/>
              </a:lnSpc>
              <a:spcBef>
                <a:spcPts val="0"/>
              </a:spcBef>
              <a:spcAft>
                <a:spcPts val="0"/>
              </a:spcAft>
              <a:buSzPts val="1400"/>
              <a:buChar char="●"/>
            </a:pPr>
            <a:r>
              <a:rPr lang="en-US" sz="1400" u="sng">
                <a:solidFill>
                  <a:schemeClr val="hlink"/>
                </a:solidFill>
                <a:hlinkClick r:id="rId5"/>
              </a:rPr>
              <a:t>https://www.youtube.com/watch?v=mwNjYe7MM7Y</a:t>
            </a:r>
            <a:endParaRPr sz="1400"/>
          </a:p>
          <a:p>
            <a:pPr marL="457200" lvl="0" indent="-317500" algn="l" rtl="0">
              <a:lnSpc>
                <a:spcPct val="107916"/>
              </a:lnSpc>
              <a:spcBef>
                <a:spcPts val="0"/>
              </a:spcBef>
              <a:spcAft>
                <a:spcPts val="0"/>
              </a:spcAft>
              <a:buSzPts val="1400"/>
              <a:buChar char="●"/>
            </a:pPr>
            <a:r>
              <a:rPr lang="en-US" sz="1400" b="1" u="sng">
                <a:solidFill>
                  <a:schemeClr val="hlink"/>
                </a:solidFill>
                <a:hlinkClick r:id="rId6"/>
              </a:rPr>
              <a:t>https://hbr.org/2016/11/our-assumptions-about-old-and-young-workers-are-wrong</a:t>
            </a:r>
            <a:endParaRPr sz="1400"/>
          </a:p>
          <a:p>
            <a:pPr marL="457200" lvl="0" indent="-317500" algn="l" rtl="0">
              <a:lnSpc>
                <a:spcPct val="107916"/>
              </a:lnSpc>
              <a:spcBef>
                <a:spcPts val="0"/>
              </a:spcBef>
              <a:spcAft>
                <a:spcPts val="0"/>
              </a:spcAft>
              <a:buSzPts val="1400"/>
              <a:buChar char="●"/>
            </a:pPr>
            <a:r>
              <a:rPr lang="en-US" sz="1400" b="1">
                <a:solidFill>
                  <a:schemeClr val="hlink"/>
                </a:solidFill>
                <a:uFill>
                  <a:noFill/>
                </a:uFill>
                <a:hlinkClick r:id="rId7"/>
              </a:rPr>
              <a:t>https://www.researchgate.net/publication/5825886_Engaging_the_Aging_Workforce_The_Relationship_Between_Perceived_Age_Similarity_Satisfaction_With_Coworkers_and_Employee_Engagement</a:t>
            </a:r>
            <a:endParaRPr sz="1400" b="1"/>
          </a:p>
          <a:p>
            <a:pPr marL="457200" marR="0" lvl="0" indent="0" algn="just" rtl="0">
              <a:lnSpc>
                <a:spcPct val="90000"/>
              </a:lnSpc>
              <a:spcBef>
                <a:spcPts val="1000"/>
              </a:spcBef>
              <a:spcAft>
                <a:spcPts val="0"/>
              </a:spcAft>
              <a:buSzPts val="1800"/>
              <a:buNone/>
            </a:pP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l-GR" dirty="0"/>
              <a:t>Αναπτύχθηκε από</a:t>
            </a:r>
            <a:br>
              <a:rPr lang="el-GR" dirty="0"/>
            </a:br>
            <a:r>
              <a:rPr lang="en-GB" b="0" dirty="0"/>
              <a:t>Motion Digital, </a:t>
            </a:r>
            <a:r>
              <a:rPr lang="el-GR" b="0" dirty="0"/>
              <a:t>Τσεχία</a:t>
            </a:r>
            <a:br>
              <a:rPr lang="el-GR" b="0" dirty="0"/>
            </a:br>
            <a:r>
              <a:rPr lang="en-GB" b="0" dirty="0">
                <a:hlinkClick r:id="rId3"/>
              </a:rPr>
              <a:t>https://www.motion-digital.eu/</a:t>
            </a:r>
            <a:r>
              <a:rPr lang="en-GB" b="0" dirty="0"/>
              <a:t> </a:t>
            </a:r>
            <a:endParaRPr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600"/>
              <a:buNone/>
            </a:pPr>
            <a:r>
              <a:rPr lang="el-GR" dirty="0"/>
              <a:t>Εφαρμογή των κατάλληλων στρατηγικών για την καταπολέμηση των ηλικιακών διακρίσεων και του κοινωνικού αποκλεισμού στο χώρο εργασίας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Βήμα</a:t>
            </a:r>
            <a:r>
              <a:rPr lang="en-US" dirty="0"/>
              <a:t> 1: </a:t>
            </a:r>
            <a:r>
              <a:rPr lang="el-GR" dirty="0"/>
              <a:t>Ανάλυση </a:t>
            </a:r>
            <a:r>
              <a:rPr lang="en-US" dirty="0"/>
              <a:t>SWOT</a:t>
            </a:r>
            <a:endParaRPr dirty="0"/>
          </a:p>
        </p:txBody>
      </p:sp>
      <p:sp>
        <p:nvSpPr>
          <p:cNvPr id="76" name="Google Shape;76;p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600" dirty="0"/>
              <a:t>Ας εξετάσουμε το ηλικιακό προφίλ του οργανισμού σας. Προετοιμάστε μια ανάλυση SWOT για το πώς αυτό το προφίλ επηρεάζει τον οργανισμό</a:t>
            </a:r>
            <a:r>
              <a:rPr lang="en-US" sz="2600" dirty="0"/>
              <a:t>. </a:t>
            </a:r>
            <a:endParaRPr dirty="0"/>
          </a:p>
          <a:p>
            <a:pPr marL="571500" lvl="0" indent="-228600" algn="just" rtl="0">
              <a:lnSpc>
                <a:spcPct val="90000"/>
              </a:lnSpc>
              <a:spcBef>
                <a:spcPts val="1000"/>
              </a:spcBef>
              <a:spcAft>
                <a:spcPts val="0"/>
              </a:spcAft>
              <a:buSzPts val="1800"/>
              <a:buFont typeface="Arial"/>
              <a:buNone/>
            </a:pPr>
            <a:endParaRPr sz="2600" dirty="0"/>
          </a:p>
          <a:p>
            <a:pPr marL="228600" lvl="0" indent="0" algn="just" rtl="0">
              <a:lnSpc>
                <a:spcPct val="150000"/>
              </a:lnSpc>
              <a:spcBef>
                <a:spcPts val="1000"/>
              </a:spcBef>
              <a:spcAft>
                <a:spcPts val="0"/>
              </a:spcAft>
              <a:buSzPts val="1800"/>
              <a:buNone/>
            </a:pPr>
            <a:r>
              <a:rPr lang="en-US" sz="2600" b="1" dirty="0"/>
              <a:t>S</a:t>
            </a:r>
            <a:r>
              <a:rPr lang="en-US" sz="2600" dirty="0"/>
              <a:t>: </a:t>
            </a:r>
            <a:r>
              <a:rPr lang="el-GR" sz="2600" dirty="0"/>
              <a:t>Πώς συμβάλλει το ηλικιακό προφίλ στα </a:t>
            </a:r>
            <a:r>
              <a:rPr lang="el-GR" sz="2600" b="1" dirty="0"/>
              <a:t>δυνατά σημεία </a:t>
            </a:r>
            <a:r>
              <a:rPr lang="el-GR" sz="2600" dirty="0"/>
              <a:t>του οργανισμού;</a:t>
            </a:r>
            <a:endParaRPr sz="2600" dirty="0"/>
          </a:p>
          <a:p>
            <a:pPr marL="228600" lvl="0" indent="0" algn="just" rtl="0">
              <a:lnSpc>
                <a:spcPct val="150000"/>
              </a:lnSpc>
              <a:spcBef>
                <a:spcPts val="1000"/>
              </a:spcBef>
              <a:spcAft>
                <a:spcPts val="0"/>
              </a:spcAft>
              <a:buSzPts val="1800"/>
              <a:buNone/>
            </a:pPr>
            <a:r>
              <a:rPr lang="en-US" sz="2600" b="1" dirty="0"/>
              <a:t>W</a:t>
            </a:r>
            <a:r>
              <a:rPr lang="en-US" sz="2600" dirty="0"/>
              <a:t>: </a:t>
            </a:r>
            <a:r>
              <a:rPr lang="el-GR" sz="2600" dirty="0"/>
              <a:t>Υπάρχουν </a:t>
            </a:r>
            <a:r>
              <a:rPr lang="el-GR" sz="2600" b="1" dirty="0"/>
              <a:t>αδυναμίες</a:t>
            </a:r>
            <a:r>
              <a:rPr lang="el-GR" sz="2600" dirty="0"/>
              <a:t> εξαιτίας αυτού;</a:t>
            </a:r>
            <a:endParaRPr sz="2600" dirty="0"/>
          </a:p>
          <a:p>
            <a:pPr marL="228600" lvl="0" indent="0" algn="just" rtl="0">
              <a:lnSpc>
                <a:spcPct val="150000"/>
              </a:lnSpc>
              <a:spcBef>
                <a:spcPts val="1000"/>
              </a:spcBef>
              <a:spcAft>
                <a:spcPts val="0"/>
              </a:spcAft>
              <a:buSzPts val="1800"/>
              <a:buNone/>
            </a:pPr>
            <a:r>
              <a:rPr lang="en-US" sz="2600" b="1" dirty="0"/>
              <a:t>O</a:t>
            </a:r>
            <a:r>
              <a:rPr lang="en-US" sz="2600" dirty="0"/>
              <a:t>: </a:t>
            </a:r>
            <a:r>
              <a:rPr lang="el-GR" sz="2600" dirty="0"/>
              <a:t>Τι </a:t>
            </a:r>
            <a:r>
              <a:rPr lang="el-GR" sz="2600" b="1" dirty="0"/>
              <a:t>ευκαιρίες</a:t>
            </a:r>
            <a:r>
              <a:rPr lang="el-GR" sz="2600" dirty="0"/>
              <a:t> υπάρχουν για αξιοποίησή των προσδιορισμένων πλεονεκτημάτων;</a:t>
            </a:r>
            <a:r>
              <a:rPr lang="en-US" sz="2600" dirty="0"/>
              <a:t> </a:t>
            </a:r>
            <a:endParaRPr sz="2600" dirty="0"/>
          </a:p>
          <a:p>
            <a:pPr marL="228600" lvl="0" indent="0" algn="just" rtl="0">
              <a:lnSpc>
                <a:spcPct val="150000"/>
              </a:lnSpc>
              <a:spcBef>
                <a:spcPts val="1000"/>
              </a:spcBef>
              <a:spcAft>
                <a:spcPts val="0"/>
              </a:spcAft>
              <a:buSzPts val="1800"/>
              <a:buNone/>
            </a:pPr>
            <a:r>
              <a:rPr lang="en-US" sz="2600" b="1" dirty="0"/>
              <a:t>T</a:t>
            </a:r>
            <a:r>
              <a:rPr lang="en-US" sz="2600" dirty="0"/>
              <a:t>: </a:t>
            </a:r>
            <a:r>
              <a:rPr lang="el-GR" sz="2600" dirty="0"/>
              <a:t>Υπάρχουν </a:t>
            </a:r>
            <a:r>
              <a:rPr lang="el-GR" sz="2600" b="1" dirty="0"/>
              <a:t>απειλές</a:t>
            </a:r>
            <a:r>
              <a:rPr lang="el-GR" sz="2600" dirty="0"/>
              <a:t> που απαιτούν επίγνωση και βελτίωση;</a:t>
            </a:r>
            <a:endParaRPr sz="2600" dirty="0"/>
          </a:p>
          <a:p>
            <a:pPr marL="571500" lvl="0" indent="-228600" algn="just" rtl="0">
              <a:lnSpc>
                <a:spcPct val="90000"/>
              </a:lnSpc>
              <a:spcBef>
                <a:spcPts val="1000"/>
              </a:spcBef>
              <a:spcAft>
                <a:spcPts val="0"/>
              </a:spcAft>
              <a:buSzPts val="1800"/>
              <a:buFont typeface="Arial"/>
              <a:buNone/>
            </a:pPr>
            <a:endParaRPr sz="2600" dirty="0"/>
          </a:p>
        </p:txBody>
      </p:sp>
      <p:sp>
        <p:nvSpPr>
          <p:cNvPr id="77" name="Google Shape;77;p5"/>
          <p:cNvSpPr/>
          <p:nvPr/>
        </p:nvSpPr>
        <p:spPr>
          <a:xfrm>
            <a:off x="7313125" y="1820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Δραστηριότητα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dirty="0"/>
              <a:t>Συζήτηση σχετικά με την Ανάλυση </a:t>
            </a:r>
            <a:r>
              <a:rPr lang="en-US" dirty="0"/>
              <a:t>SWOT</a:t>
            </a:r>
            <a:endParaRPr dirty="0"/>
          </a:p>
        </p:txBody>
      </p:sp>
      <p:sp>
        <p:nvSpPr>
          <p:cNvPr id="83" name="Google Shape;83;p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600" dirty="0"/>
              <a:t>Αφού προετοιμάσετε την ανάλυση SWOT του οργανισμού σας, βάσει του ηλικιακού προφίλ</a:t>
            </a:r>
            <a:r>
              <a:rPr lang="en-US" sz="2600" dirty="0"/>
              <a:t>:</a:t>
            </a:r>
            <a:endParaRPr dirty="0"/>
          </a:p>
          <a:p>
            <a:pPr marL="571500" lvl="0" indent="-228600" algn="just" rtl="0">
              <a:lnSpc>
                <a:spcPct val="90000"/>
              </a:lnSpc>
              <a:spcBef>
                <a:spcPts val="1000"/>
              </a:spcBef>
              <a:spcAft>
                <a:spcPts val="0"/>
              </a:spcAft>
              <a:buSzPts val="1800"/>
              <a:buFont typeface="Arial"/>
              <a:buNone/>
            </a:pPr>
            <a:endParaRPr sz="2600" dirty="0"/>
          </a:p>
          <a:p>
            <a:pPr marL="800100" lvl="0" indent="-457200" algn="just" rtl="0">
              <a:lnSpc>
                <a:spcPct val="150000"/>
              </a:lnSpc>
              <a:spcBef>
                <a:spcPts val="1000"/>
              </a:spcBef>
              <a:spcAft>
                <a:spcPts val="0"/>
              </a:spcAft>
              <a:buSzPts val="1800"/>
              <a:buFont typeface="Arial"/>
              <a:buChar char="•"/>
            </a:pPr>
            <a:r>
              <a:rPr lang="el-GR" sz="2600" dirty="0"/>
              <a:t>Σας εκπλήσσει κάποιο από τα αποτελέσματα;</a:t>
            </a:r>
          </a:p>
          <a:p>
            <a:pPr marL="800100" lvl="0" indent="-457200" algn="just" rtl="0">
              <a:lnSpc>
                <a:spcPct val="150000"/>
              </a:lnSpc>
              <a:spcBef>
                <a:spcPts val="1000"/>
              </a:spcBef>
              <a:spcAft>
                <a:spcPts val="0"/>
              </a:spcAft>
              <a:buSzPts val="1800"/>
              <a:buFont typeface="Arial"/>
              <a:buChar char="•"/>
            </a:pPr>
            <a:r>
              <a:rPr lang="el-GR" sz="2600" dirty="0"/>
              <a:t>Ο οργανισμός σας έχει κάποια δυνατά σημεία που δεν τα έχετε εκμεταλλευτεί αρκετά;</a:t>
            </a:r>
          </a:p>
          <a:p>
            <a:pPr marL="800100" lvl="0" indent="-457200" algn="just" rtl="0">
              <a:lnSpc>
                <a:spcPct val="150000"/>
              </a:lnSpc>
              <a:spcBef>
                <a:spcPts val="1000"/>
              </a:spcBef>
              <a:spcAft>
                <a:spcPts val="0"/>
              </a:spcAft>
              <a:buSzPts val="1800"/>
              <a:buFont typeface="Arial"/>
              <a:buChar char="•"/>
            </a:pPr>
            <a:r>
              <a:rPr lang="el-GR" sz="2600" dirty="0"/>
              <a:t>Υπάρχουν αδυναμίες που πρέπει να αντιμετωπιστούν το συντομότερο δυνατόν;</a:t>
            </a:r>
            <a:endParaRPr sz="2600" dirty="0"/>
          </a:p>
          <a:p>
            <a:pPr marL="800100" lvl="0" indent="-342900" algn="just" rtl="0">
              <a:lnSpc>
                <a:spcPct val="90000"/>
              </a:lnSpc>
              <a:spcBef>
                <a:spcPts val="1000"/>
              </a:spcBef>
              <a:spcAft>
                <a:spcPts val="0"/>
              </a:spcAft>
              <a:buSzPts val="1800"/>
              <a:buFont typeface="Arial"/>
              <a:buNone/>
            </a:pPr>
            <a:endParaRPr sz="2600" dirty="0"/>
          </a:p>
        </p:txBody>
      </p:sp>
      <p:sp>
        <p:nvSpPr>
          <p:cNvPr id="84" name="Google Shape;84;p3"/>
          <p:cNvSpPr/>
          <p:nvPr/>
        </p:nvSpPr>
        <p:spPr>
          <a:xfrm>
            <a:off x="8966421" y="182031"/>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Συζήτηση</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0" y="0"/>
            <a:ext cx="12042321" cy="797521"/>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Βήμα</a:t>
            </a:r>
            <a:r>
              <a:rPr lang="en-US" sz="3200" dirty="0"/>
              <a:t> 2: </a:t>
            </a:r>
            <a:r>
              <a:rPr lang="el-GR" sz="3200" dirty="0"/>
              <a:t>Στοιχεία για τις διακρίσεις που </a:t>
            </a:r>
            <a:br>
              <a:rPr lang="el-GR" sz="3200" dirty="0"/>
            </a:br>
            <a:r>
              <a:rPr lang="el-GR" sz="2800" dirty="0"/>
              <a:t>βασίζονται</a:t>
            </a:r>
            <a:r>
              <a:rPr lang="el-GR" sz="3200" dirty="0"/>
              <a:t> στην ηλικία:  Αλήθειες και μύθοι</a:t>
            </a:r>
            <a:endParaRPr sz="3200" dirty="0"/>
          </a:p>
        </p:txBody>
      </p:sp>
      <p:sp>
        <p:nvSpPr>
          <p:cNvPr id="90" name="Google Shape;90;p6"/>
          <p:cNvSpPr txBox="1">
            <a:spLocks noGrp="1"/>
          </p:cNvSpPr>
          <p:nvPr>
            <p:ph type="body" idx="1"/>
          </p:nvPr>
        </p:nvSpPr>
        <p:spPr>
          <a:xfrm>
            <a:off x="0" y="727372"/>
            <a:ext cx="12042321" cy="5954343"/>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1000"/>
              </a:spcBef>
              <a:spcAft>
                <a:spcPts val="0"/>
              </a:spcAft>
              <a:buSzPts val="1800"/>
              <a:buNone/>
            </a:pPr>
            <a:r>
              <a:rPr lang="el-GR" sz="1600" dirty="0"/>
              <a:t>Σύμφωνα με το «Στοιχεία για τις διακρίσεις που βασίζονται στην ηλικία» του </a:t>
            </a:r>
            <a:r>
              <a:rPr lang="en-US" sz="1600" dirty="0"/>
              <a:t>Erdman Palmore</a:t>
            </a:r>
            <a:r>
              <a:rPr lang="el-GR" sz="1600" dirty="0"/>
              <a:t> ποια από τα παρακάτω στοιχεία είναι αληθινά;</a:t>
            </a:r>
            <a:endParaRPr sz="1600" dirty="0"/>
          </a:p>
          <a:p>
            <a:pPr marL="571500" lvl="0" indent="-342900" algn="just" rtl="0">
              <a:lnSpc>
                <a:spcPct val="150000"/>
              </a:lnSpc>
              <a:spcBef>
                <a:spcPts val="0"/>
              </a:spcBef>
              <a:spcAft>
                <a:spcPts val="0"/>
              </a:spcAft>
              <a:buSzPts val="1800"/>
              <a:buFont typeface="Arial"/>
              <a:buAutoNum type="arabicPeriod"/>
            </a:pPr>
            <a:r>
              <a:rPr lang="el-GR" sz="1500" dirty="0"/>
              <a:t>Καθώς οι άνθρωποι μεγαλώνουν, η νοημοσύνη τους μειώνεται σημαντικά.</a:t>
            </a:r>
          </a:p>
          <a:p>
            <a:pPr marL="571500" lvl="0" indent="-342900" algn="just" rtl="0">
              <a:lnSpc>
                <a:spcPct val="150000"/>
              </a:lnSpc>
              <a:spcBef>
                <a:spcPts val="0"/>
              </a:spcBef>
              <a:spcAft>
                <a:spcPts val="0"/>
              </a:spcAft>
              <a:buSzPts val="1800"/>
              <a:buFont typeface="Arial"/>
              <a:buAutoNum type="arabicPeriod"/>
            </a:pPr>
            <a:r>
              <a:rPr lang="el-GR" sz="1500" dirty="0"/>
              <a:t>Είναι πολύ δύσκολο για τους ηλικιωμένους να μάθουν νέα πράγματα.</a:t>
            </a:r>
          </a:p>
          <a:p>
            <a:pPr marL="571500" lvl="0" indent="-342900" algn="just" rtl="0">
              <a:lnSpc>
                <a:spcPct val="150000"/>
              </a:lnSpc>
              <a:spcBef>
                <a:spcPts val="0"/>
              </a:spcBef>
              <a:spcAft>
                <a:spcPts val="0"/>
              </a:spcAft>
              <a:buSzPts val="1800"/>
              <a:buFont typeface="Arial"/>
              <a:buAutoNum type="arabicPeriod"/>
            </a:pPr>
            <a:r>
              <a:rPr lang="el-GR" sz="1500" dirty="0"/>
              <a:t>Η απώλεια μνήμης είναι ένα φυσιολογικό μέρος της γήρανσης.</a:t>
            </a:r>
          </a:p>
          <a:p>
            <a:pPr marL="571500" lvl="0" indent="-342900" algn="just" rtl="0">
              <a:lnSpc>
                <a:spcPct val="150000"/>
              </a:lnSpc>
              <a:spcBef>
                <a:spcPts val="0"/>
              </a:spcBef>
              <a:spcAft>
                <a:spcPts val="0"/>
              </a:spcAft>
              <a:buSzPts val="1800"/>
              <a:buFont typeface="Arial"/>
              <a:buAutoNum type="arabicPeriod"/>
            </a:pPr>
            <a:r>
              <a:rPr lang="el-GR" sz="1500" dirty="0"/>
              <a:t>Καθώς οι ενήλικες μεγαλώνουν, ο χρόνος αντίδρασης αυξάνεται.</a:t>
            </a:r>
          </a:p>
          <a:p>
            <a:pPr marL="571500" lvl="0" indent="-342900" algn="just" rtl="0">
              <a:lnSpc>
                <a:spcPct val="150000"/>
              </a:lnSpc>
              <a:spcBef>
                <a:spcPts val="0"/>
              </a:spcBef>
              <a:spcAft>
                <a:spcPts val="0"/>
              </a:spcAft>
              <a:buSzPts val="1800"/>
              <a:buFont typeface="Arial"/>
              <a:buAutoNum type="arabicPeriod"/>
            </a:pPr>
            <a:r>
              <a:rPr lang="el-GR" sz="1500" dirty="0"/>
              <a:t>Η κλινική κατάθλιψη εμφανίζεται συχνότερα σε ηλικιωμένους παρά σε νεότερους.</a:t>
            </a:r>
          </a:p>
          <a:p>
            <a:pPr marL="571500" lvl="0" indent="-342900" algn="just" rtl="0">
              <a:lnSpc>
                <a:spcPct val="150000"/>
              </a:lnSpc>
              <a:spcBef>
                <a:spcPts val="0"/>
              </a:spcBef>
              <a:spcAft>
                <a:spcPts val="0"/>
              </a:spcAft>
              <a:buSzPts val="1800"/>
              <a:buFont typeface="Arial"/>
              <a:buAutoNum type="arabicPeriod"/>
            </a:pPr>
            <a:r>
              <a:rPr lang="el-GR" sz="1500" dirty="0"/>
              <a:t>Ο αλκοολισμός και η κατάχρηση αλκοόλ είναι πιο σημαντικά προβλήματα στον ενήλικο πληθυσμό άνω των 65 ετών από ό, τι κάτω των 65.</a:t>
            </a:r>
          </a:p>
          <a:p>
            <a:pPr marL="571500" lvl="0" indent="-342900" algn="just" rtl="0">
              <a:lnSpc>
                <a:spcPct val="150000"/>
              </a:lnSpc>
              <a:spcBef>
                <a:spcPts val="0"/>
              </a:spcBef>
              <a:spcAft>
                <a:spcPts val="0"/>
              </a:spcAft>
              <a:buSzPts val="1800"/>
              <a:buFont typeface="Arial"/>
              <a:buAutoNum type="arabicPeriod"/>
            </a:pPr>
            <a:r>
              <a:rPr lang="el-GR" sz="1500" dirty="0"/>
              <a:t>Οι ηλικιωμένοι ενήλικες έχουν μεγαλύτερο πρόβλημα στον ύπνο από ό, τι οι νεότεροι ενήλικες.</a:t>
            </a:r>
          </a:p>
          <a:p>
            <a:pPr marL="571500" lvl="0" indent="-342900" algn="just" rtl="0">
              <a:lnSpc>
                <a:spcPct val="150000"/>
              </a:lnSpc>
              <a:spcBef>
                <a:spcPts val="0"/>
              </a:spcBef>
              <a:spcAft>
                <a:spcPts val="0"/>
              </a:spcAft>
              <a:buSzPts val="1800"/>
              <a:buFont typeface="Arial"/>
              <a:buAutoNum type="arabicPeriod"/>
            </a:pPr>
            <a:r>
              <a:rPr lang="el-GR" sz="1500" dirty="0"/>
              <a:t>Οι ηλικιωμένοι ενήλικες έχουν το υψηλότερο ποσοστό αυτοκτονίας από οποιαδήποτε ηλικιακή ομάδα.</a:t>
            </a:r>
          </a:p>
          <a:p>
            <a:pPr marL="571500" lvl="0" indent="-342900">
              <a:lnSpc>
                <a:spcPct val="150000"/>
              </a:lnSpc>
              <a:spcBef>
                <a:spcPts val="0"/>
              </a:spcBef>
              <a:buFont typeface="Arial"/>
              <a:buAutoNum type="arabicPeriod"/>
            </a:pPr>
            <a:r>
              <a:rPr lang="el-GR" sz="1500" dirty="0"/>
              <a:t>Η φυσική δύναμη μειώνεται κατά τα γηρατειά.</a:t>
            </a:r>
          </a:p>
          <a:p>
            <a:pPr marL="571500" lvl="0" indent="-342900" algn="just" rtl="0">
              <a:lnSpc>
                <a:spcPct val="150000"/>
              </a:lnSpc>
              <a:spcBef>
                <a:spcPts val="0"/>
              </a:spcBef>
              <a:spcAft>
                <a:spcPts val="0"/>
              </a:spcAft>
              <a:buSzPts val="1800"/>
              <a:buFont typeface="Arial"/>
              <a:buAutoNum type="arabicPeriod"/>
            </a:pPr>
            <a:r>
              <a:rPr lang="el-GR" sz="1500" dirty="0"/>
              <a:t>Οι περισσότεροι ηλικιωμένοι χάνουν το ενδιαφέρον και την ικανότητά τους για σεξουαλικές σχέσεις.</a:t>
            </a:r>
          </a:p>
          <a:p>
            <a:pPr marL="571500" lvl="0" indent="-342900" algn="just" rtl="0">
              <a:lnSpc>
                <a:spcPct val="150000"/>
              </a:lnSpc>
              <a:spcBef>
                <a:spcPts val="0"/>
              </a:spcBef>
              <a:spcAft>
                <a:spcPts val="0"/>
              </a:spcAft>
              <a:buSzPts val="1800"/>
              <a:buFont typeface="Arial"/>
              <a:buAutoNum type="arabicPeriod"/>
            </a:pPr>
            <a:r>
              <a:rPr lang="el-GR" sz="1500" dirty="0"/>
              <a:t>Και οι πέντε αισθήσεις τείνουν να μειώνονται με την ηλικία.</a:t>
            </a:r>
          </a:p>
          <a:p>
            <a:pPr marL="571500" lvl="0" indent="-342900" algn="just" rtl="0">
              <a:lnSpc>
                <a:spcPct val="150000"/>
              </a:lnSpc>
              <a:spcBef>
                <a:spcPts val="0"/>
              </a:spcBef>
              <a:spcAft>
                <a:spcPts val="0"/>
              </a:spcAft>
              <a:buSzPts val="1800"/>
              <a:buFont typeface="Arial"/>
              <a:buAutoNum type="arabicPeriod"/>
            </a:pPr>
            <a:r>
              <a:rPr lang="el-GR" sz="1500" dirty="0"/>
              <a:t>Οι περισσότεροι ηλικιωμένοι οδηγοί είναι αρκετά ικανοί να λειτουργούν με ασφάλεια ένα μηχανοκίνητο όχημα.</a:t>
            </a:r>
          </a:p>
          <a:p>
            <a:pPr marL="571500" lvl="0" indent="-342900" algn="just" rtl="0">
              <a:lnSpc>
                <a:spcPct val="150000"/>
              </a:lnSpc>
              <a:spcBef>
                <a:spcPts val="0"/>
              </a:spcBef>
              <a:spcAft>
                <a:spcPts val="0"/>
              </a:spcAft>
              <a:buSzPts val="1800"/>
              <a:buFont typeface="Arial"/>
              <a:buAutoNum type="arabicPeriod"/>
            </a:pPr>
            <a:r>
              <a:rPr lang="el-GR" sz="1500" dirty="0"/>
              <a:t>Οι ηλικιωμένοι εργαζόμενοι δεν μπορούν να εργαστούν τόσο αποτελεσματικά όσο οι νεότεροι</a:t>
            </a:r>
          </a:p>
          <a:p>
            <a:pPr marL="571500" lvl="0" indent="-342900" algn="just" rtl="0">
              <a:lnSpc>
                <a:spcPct val="150000"/>
              </a:lnSpc>
              <a:spcBef>
                <a:spcPts val="0"/>
              </a:spcBef>
              <a:spcAft>
                <a:spcPts val="0"/>
              </a:spcAft>
              <a:buSzPts val="1800"/>
              <a:buFont typeface="Arial"/>
              <a:buAutoNum type="arabicPeriod"/>
            </a:pPr>
            <a:r>
              <a:rPr lang="el-GR" sz="1500" dirty="0"/>
              <a:t>Οι περισσότεροι ηλικιωμένοι έχουν τον τρόπο τους και δεν μπορούν να αλλάξουν</a:t>
            </a:r>
          </a:p>
          <a:p>
            <a:pPr marL="571500" lvl="0" indent="-342900" algn="just" rtl="0">
              <a:lnSpc>
                <a:spcPct val="150000"/>
              </a:lnSpc>
              <a:spcBef>
                <a:spcPts val="0"/>
              </a:spcBef>
              <a:spcAft>
                <a:spcPts val="0"/>
              </a:spcAft>
              <a:buSzPts val="1800"/>
              <a:buFont typeface="Arial"/>
              <a:buAutoNum type="arabicPeriod"/>
            </a:pPr>
            <a:r>
              <a:rPr lang="el-GR" sz="1500" dirty="0"/>
              <a:t>Οι ηλικιωμένοι χρειάζονται περισσότερο χρόνο για να ανακάμψουν από σωματικό και ψυχολογικό άγχος</a:t>
            </a:r>
          </a:p>
        </p:txBody>
      </p:sp>
      <p:sp>
        <p:nvSpPr>
          <p:cNvPr id="91" name="Google Shape;91;p6"/>
          <p:cNvSpPr/>
          <p:nvPr/>
        </p:nvSpPr>
        <p:spPr>
          <a:xfrm>
            <a:off x="8748306" y="106136"/>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Δραστηριότητα </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2800" dirty="0"/>
              <a:t>Στοιχεία για τις διακρίσεις που </a:t>
            </a:r>
            <a:br>
              <a:rPr lang="el-GR" sz="2800" dirty="0"/>
            </a:br>
            <a:r>
              <a:rPr lang="el-GR" sz="2800" dirty="0"/>
              <a:t>βασίζονται στην ηλικία:  Αλήθειες και μύθοι</a:t>
            </a:r>
            <a:endParaRPr sz="2800" dirty="0"/>
          </a:p>
        </p:txBody>
      </p:sp>
      <p:sp>
        <p:nvSpPr>
          <p:cNvPr id="97" name="Google Shape;97;p8"/>
          <p:cNvSpPr txBox="1">
            <a:spLocks noGrp="1"/>
          </p:cNvSpPr>
          <p:nvPr>
            <p:ph type="body" idx="1"/>
          </p:nvPr>
        </p:nvSpPr>
        <p:spPr>
          <a:xfrm>
            <a:off x="-194872" y="629587"/>
            <a:ext cx="12237193" cy="6122277"/>
          </a:xfrm>
          <a:prstGeom prst="rect">
            <a:avLst/>
          </a:prstGeom>
          <a:noFill/>
          <a:ln>
            <a:noFill/>
          </a:ln>
        </p:spPr>
        <p:txBody>
          <a:bodyPr spcFirstLastPara="1" wrap="square" lIns="91425" tIns="45700" rIns="91425" bIns="45700" anchor="t" anchorCtr="0">
            <a:noAutofit/>
          </a:bodyPr>
          <a:lstStyle/>
          <a:p>
            <a:pPr marL="228600" indent="0">
              <a:lnSpc>
                <a:spcPct val="100000"/>
              </a:lnSpc>
            </a:pPr>
            <a:r>
              <a:rPr lang="el-GR" sz="1600" dirty="0"/>
              <a:t>Σύμφωνα με το «Στοιχεία για τις διακρίσεις που βασίζονται στην ηλικία» του </a:t>
            </a:r>
            <a:r>
              <a:rPr lang="el-GR" sz="1600" dirty="0" err="1"/>
              <a:t>Erdman</a:t>
            </a:r>
            <a:r>
              <a:rPr lang="el-GR" sz="1600" dirty="0"/>
              <a:t> </a:t>
            </a:r>
            <a:r>
              <a:rPr lang="el-GR" sz="1600" dirty="0" err="1"/>
              <a:t>Palmore</a:t>
            </a:r>
            <a:r>
              <a:rPr lang="el-GR" sz="1600" dirty="0"/>
              <a:t> ποια από τα παρακάτω στοιχεία είναι αληθινά;</a:t>
            </a:r>
            <a:endParaRPr sz="1600" dirty="0"/>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Καθώς οι άνθρωποι μεγαλώνουν, η νοημοσύνη τους μειώνεται σημαντικά.</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Είναι πολύ δύσκολο για τους ηλικιωμένους να μάθουν νέα πράγματα.</a:t>
            </a:r>
          </a:p>
          <a:p>
            <a:pPr marL="571500" lvl="0" indent="-342900" algn="just" rtl="0">
              <a:lnSpc>
                <a:spcPct val="150000"/>
              </a:lnSpc>
              <a:spcBef>
                <a:spcPts val="0"/>
              </a:spcBef>
              <a:spcAft>
                <a:spcPts val="0"/>
              </a:spcAft>
              <a:buSzPts val="1800"/>
              <a:buFont typeface="Arial"/>
              <a:buAutoNum type="arabicPeriod"/>
            </a:pPr>
            <a:r>
              <a:rPr lang="el-GR" sz="1500" dirty="0"/>
              <a:t>Η απώλεια μνήμης είναι ένα φυσιολογικό μέρος της γήρανσης.</a:t>
            </a:r>
          </a:p>
          <a:p>
            <a:pPr marL="571500" lvl="0" indent="-342900" algn="just" rtl="0">
              <a:lnSpc>
                <a:spcPct val="150000"/>
              </a:lnSpc>
              <a:spcBef>
                <a:spcPts val="0"/>
              </a:spcBef>
              <a:spcAft>
                <a:spcPts val="0"/>
              </a:spcAft>
              <a:buSzPts val="1800"/>
              <a:buFont typeface="Arial"/>
              <a:buAutoNum type="arabicPeriod"/>
            </a:pPr>
            <a:r>
              <a:rPr lang="el-GR" sz="1500" dirty="0"/>
              <a:t>Καθώς οι ενήλικες μεγαλώνουν, ο χρόνος αντίδρασης αυξάνεται.</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Η κλινική κατάθλιψη εμφανίζεται συχνότερα σε ηλικιωμένους παρά σε νεότερους.</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Ο αλκοολισμός και η κατάχρηση αλκοόλ είναι πιο σημαντικά προβλήματα στον ενήλικο πληθυσμό άνω των 65 ετών από ό, τι κάτω των 65.</a:t>
            </a:r>
          </a:p>
          <a:p>
            <a:pPr marL="571500" lvl="0" indent="-342900" algn="just" rtl="0">
              <a:lnSpc>
                <a:spcPct val="150000"/>
              </a:lnSpc>
              <a:spcBef>
                <a:spcPts val="0"/>
              </a:spcBef>
              <a:spcAft>
                <a:spcPts val="0"/>
              </a:spcAft>
              <a:buSzPts val="1800"/>
              <a:buFont typeface="Arial"/>
              <a:buAutoNum type="arabicPeriod"/>
            </a:pPr>
            <a:r>
              <a:rPr lang="el-GR" sz="1500" dirty="0"/>
              <a:t>Οι ηλικιωμένοι ενήλικες έχουν μεγαλύτερο πρόβλημα στον ύπνο από ό, τι οι νεότεροι ενήλικες.</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Οι ηλικιωμένοι ενήλικες έχουν το υψηλότερο ποσοστό αυτοκτονίας από οποιαδήποτε ηλικιακή ομάδα.</a:t>
            </a:r>
          </a:p>
          <a:p>
            <a:pPr marL="571500" lvl="0" indent="-342900">
              <a:lnSpc>
                <a:spcPct val="150000"/>
              </a:lnSpc>
              <a:spcBef>
                <a:spcPts val="0"/>
              </a:spcBef>
              <a:buFont typeface="Arial"/>
              <a:buAutoNum type="arabicPeriod"/>
            </a:pPr>
            <a:r>
              <a:rPr lang="el-GR" sz="1500" dirty="0"/>
              <a:t>Η φυσική δύναμη μειώνεται κατά τα γηρατειά.</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Οι περισσότεροι ηλικιωμένοι χάνουν το ενδιαφέρον και την ικανότητά τους για σεξουαλικές σχέσεις.</a:t>
            </a:r>
          </a:p>
          <a:p>
            <a:pPr marL="571500" lvl="0" indent="-342900" algn="just" rtl="0">
              <a:lnSpc>
                <a:spcPct val="150000"/>
              </a:lnSpc>
              <a:spcBef>
                <a:spcPts val="0"/>
              </a:spcBef>
              <a:spcAft>
                <a:spcPts val="0"/>
              </a:spcAft>
              <a:buSzPts val="1800"/>
              <a:buFont typeface="Arial"/>
              <a:buAutoNum type="arabicPeriod"/>
            </a:pPr>
            <a:r>
              <a:rPr lang="el-GR" sz="1500" dirty="0"/>
              <a:t>Και οι πέντε αισθήσεις τείνουν να μειώνονται με την ηλικία.</a:t>
            </a:r>
          </a:p>
          <a:p>
            <a:pPr marL="571500" lvl="0" indent="-342900" algn="just" rtl="0">
              <a:lnSpc>
                <a:spcPct val="150000"/>
              </a:lnSpc>
              <a:spcBef>
                <a:spcPts val="0"/>
              </a:spcBef>
              <a:spcAft>
                <a:spcPts val="0"/>
              </a:spcAft>
              <a:buSzPts val="1800"/>
              <a:buFont typeface="Arial"/>
              <a:buAutoNum type="arabicPeriod"/>
            </a:pPr>
            <a:r>
              <a:rPr lang="el-GR" sz="1500" dirty="0"/>
              <a:t>Οι περισσότεροι ηλικιωμένοι οδηγοί είναι αρκετά ικανοί να λειτουργούν με ασφάλεια ένα μηχανοκίνητο όχημα.</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Οι ηλικιωμένοι εργαζόμενοι δεν μπορούν να εργαστούν τόσο αποτελεσματικά όσο οι νεότεροι</a:t>
            </a:r>
          </a:p>
          <a:p>
            <a:pPr marL="571500" lvl="0" indent="-342900" algn="just" rtl="0">
              <a:lnSpc>
                <a:spcPct val="150000"/>
              </a:lnSpc>
              <a:spcBef>
                <a:spcPts val="0"/>
              </a:spcBef>
              <a:spcAft>
                <a:spcPts val="0"/>
              </a:spcAft>
              <a:buSzPts val="1800"/>
              <a:buFont typeface="Arial"/>
              <a:buAutoNum type="arabicPeriod"/>
            </a:pPr>
            <a:r>
              <a:rPr lang="el-GR" sz="1500" dirty="0">
                <a:solidFill>
                  <a:srgbClr val="FF0000"/>
                </a:solidFill>
              </a:rPr>
              <a:t>Οι περισσότεροι ηλικιωμένοι έχουν τον τρόπο τους και δεν μπορούν να αλλάξουν</a:t>
            </a:r>
          </a:p>
          <a:p>
            <a:pPr marL="571500" lvl="0" indent="-342900" algn="just" rtl="0">
              <a:lnSpc>
                <a:spcPct val="150000"/>
              </a:lnSpc>
              <a:spcBef>
                <a:spcPts val="0"/>
              </a:spcBef>
              <a:spcAft>
                <a:spcPts val="0"/>
              </a:spcAft>
              <a:buSzPts val="1800"/>
              <a:buFont typeface="Arial"/>
              <a:buAutoNum type="arabicPeriod"/>
            </a:pPr>
            <a:r>
              <a:rPr lang="el-GR" sz="1500" dirty="0"/>
              <a:t>Οι ηλικιωμένοι χρειάζονται περισσότερο χρόνο για να ανακάμψουν από σωματικό και ψυχολογικό άγχος</a:t>
            </a:r>
          </a:p>
        </p:txBody>
      </p:sp>
      <p:sp>
        <p:nvSpPr>
          <p:cNvPr id="98" name="Google Shape;98;p8"/>
          <p:cNvSpPr txBox="1"/>
          <p:nvPr/>
        </p:nvSpPr>
        <p:spPr>
          <a:xfrm>
            <a:off x="10316818" y="5774635"/>
            <a:ext cx="1311966" cy="584775"/>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l-GR" sz="1600" b="0" i="0" u="none" strike="noStrike" cap="none" dirty="0">
                <a:solidFill>
                  <a:schemeClr val="lt2"/>
                </a:solidFill>
                <a:latin typeface="Open Sans Light"/>
                <a:ea typeface="Open Sans Light"/>
                <a:cs typeface="Open Sans Light"/>
                <a:sym typeface="Open Sans Light"/>
              </a:rPr>
              <a:t>ΣΩΣΤΟ</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l-GR" sz="1600" b="0" i="0" u="none" strike="noStrike" cap="none" dirty="0">
                <a:solidFill>
                  <a:schemeClr val="accent6"/>
                </a:solidFill>
                <a:latin typeface="Open Sans Light"/>
                <a:ea typeface="Open Sans Light"/>
                <a:cs typeface="Open Sans Light"/>
                <a:sym typeface="Open Sans Light"/>
              </a:rPr>
              <a:t>ΛΑΘΟΣ</a:t>
            </a:r>
            <a:endParaRPr sz="1600" b="0" i="0" u="none" strike="noStrike" cap="none" dirty="0">
              <a:solidFill>
                <a:schemeClr val="accent6"/>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8"/>
          <p:cNvSpPr txBox="1">
            <a:spLocks noGrp="1"/>
          </p:cNvSpPr>
          <p:nvPr>
            <p:ph type="title"/>
          </p:nvPr>
        </p:nvSpPr>
        <p:spPr>
          <a:xfrm>
            <a:off x="76725" y="0"/>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100000"/>
              </a:lnSpc>
              <a:spcBef>
                <a:spcPts val="0"/>
              </a:spcBef>
              <a:spcAft>
                <a:spcPts val="0"/>
              </a:spcAft>
              <a:buClr>
                <a:schemeClr val="dk1"/>
              </a:buClr>
              <a:buSzPts val="3800"/>
              <a:buFont typeface="Calibri"/>
              <a:buNone/>
            </a:pPr>
            <a:r>
              <a:rPr lang="el-GR" sz="2800" dirty="0"/>
              <a:t>Βήμα</a:t>
            </a:r>
            <a:r>
              <a:rPr lang="en-US" sz="2800" dirty="0"/>
              <a:t> 3: </a:t>
            </a:r>
            <a:r>
              <a:rPr lang="el-GR" sz="2800" dirty="0"/>
              <a:t>Οι ηλικιακές διακρίσεις στην εργασία και προοπτικές για </a:t>
            </a:r>
            <a:br>
              <a:rPr lang="el-GR" sz="2800" dirty="0"/>
            </a:br>
            <a:r>
              <a:rPr lang="el-GR" sz="2800" dirty="0"/>
              <a:t>τα στερεότυπα</a:t>
            </a:r>
            <a:r>
              <a:rPr lang="en-US" sz="2800" dirty="0"/>
              <a:t>*</a:t>
            </a:r>
            <a:endParaRPr sz="2800" dirty="0"/>
          </a:p>
        </p:txBody>
      </p:sp>
      <p:sp>
        <p:nvSpPr>
          <p:cNvPr id="104" name="Google Shape;104;p38"/>
          <p:cNvSpPr txBox="1">
            <a:spLocks noGrp="1"/>
          </p:cNvSpPr>
          <p:nvPr>
            <p:ph type="body" idx="1"/>
          </p:nvPr>
        </p:nvSpPr>
        <p:spPr>
          <a:xfrm>
            <a:off x="-21395" y="686299"/>
            <a:ext cx="12042471" cy="6142103"/>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b="1" dirty="0"/>
              <a:t>Ηλικιακά στερεότυπα: </a:t>
            </a:r>
            <a:r>
              <a:rPr lang="el-GR" dirty="0"/>
              <a:t>Γενικευμένες προσδοκίες και πεποιθήσεις σχετικά με τα χαρακτηριστικά και τα πιστεύω των ατόμων με βάση την ηλικία. Στον χώρο εργασίας, αυτά συχνά έχουν τη μορφή αρνητικών, παραμορφωμένων και ανακριβών αντιλήψεων για τα χαρακτηριστικά των εργαζομένων.</a:t>
            </a:r>
          </a:p>
          <a:p>
            <a:pPr marL="228600" lvl="0" indent="0" algn="just" rtl="0">
              <a:lnSpc>
                <a:spcPct val="100000"/>
              </a:lnSpc>
              <a:spcBef>
                <a:spcPts val="1000"/>
              </a:spcBef>
              <a:spcAft>
                <a:spcPts val="0"/>
              </a:spcAft>
              <a:buSzPts val="1800"/>
              <a:buNone/>
            </a:pPr>
            <a:r>
              <a:rPr lang="el-GR" b="1" dirty="0"/>
              <a:t>Περιγραφικά στερεότυπα: </a:t>
            </a:r>
            <a:r>
              <a:rPr lang="el-GR" dirty="0"/>
              <a:t>Περιγράφουν τι </a:t>
            </a:r>
            <a:r>
              <a:rPr lang="el-GR" b="1" dirty="0"/>
              <a:t>μπορούν να κάνουν </a:t>
            </a:r>
            <a:r>
              <a:rPr lang="el-GR" dirty="0"/>
              <a:t>τα άτομα με βάση την ηλικιακή τους ομάδα</a:t>
            </a:r>
          </a:p>
          <a:p>
            <a:pPr marL="228600" lvl="0" indent="0" algn="just" rtl="0">
              <a:lnSpc>
                <a:spcPct val="100000"/>
              </a:lnSpc>
              <a:spcBef>
                <a:spcPts val="1000"/>
              </a:spcBef>
              <a:spcAft>
                <a:spcPts val="0"/>
              </a:spcAft>
              <a:buSzPts val="1800"/>
              <a:buNone/>
            </a:pPr>
            <a:r>
              <a:rPr lang="el-GR" b="1" dirty="0"/>
              <a:t>Προκαταρκτικά στερεότυπα: </a:t>
            </a:r>
            <a:r>
              <a:rPr lang="el-GR" dirty="0"/>
              <a:t>Περιγράφουν τι </a:t>
            </a:r>
            <a:r>
              <a:rPr lang="el-GR" b="1" dirty="0"/>
              <a:t>πρέπει να κάνουν </a:t>
            </a:r>
            <a:r>
              <a:rPr lang="el-GR" dirty="0"/>
              <a:t>τα άτομα μιας συγκεκριμένης ηλικίας</a:t>
            </a:r>
          </a:p>
          <a:p>
            <a:pPr marL="228600" lvl="0" indent="0" algn="just" rtl="0">
              <a:lnSpc>
                <a:spcPct val="100000"/>
              </a:lnSpc>
              <a:spcBef>
                <a:spcPts val="1000"/>
              </a:spcBef>
              <a:spcAft>
                <a:spcPts val="0"/>
              </a:spcAft>
              <a:buSzPts val="1800"/>
              <a:buNone/>
            </a:pPr>
            <a:r>
              <a:rPr lang="el-GR" dirty="0">
                <a:solidFill>
                  <a:schemeClr val="accent6"/>
                </a:solidFill>
              </a:rPr>
              <a:t>Συνηθισμένα ηλικιακά στερεότυπα στο χώρο εργασίας </a:t>
            </a:r>
            <a:r>
              <a:rPr lang="en-US" dirty="0">
                <a:solidFill>
                  <a:schemeClr val="accent6"/>
                </a:solidFill>
              </a:rPr>
              <a:t>:</a:t>
            </a:r>
            <a:endParaRPr dirty="0"/>
          </a:p>
          <a:p>
            <a:pPr marL="571500" lvl="0" indent="-342900" algn="just" rtl="0">
              <a:lnSpc>
                <a:spcPct val="100000"/>
              </a:lnSpc>
              <a:spcBef>
                <a:spcPts val="1000"/>
              </a:spcBef>
              <a:spcAft>
                <a:spcPts val="0"/>
              </a:spcAft>
              <a:buSzPts val="1800"/>
              <a:buFont typeface="Arial"/>
              <a:buChar char="•"/>
            </a:pPr>
            <a:r>
              <a:rPr lang="el-GR" dirty="0"/>
              <a:t>Οι ηλικιωμένοι εργαζόμενοι είναι λιγότερο αποδοτικοί, λιγότερο ικανοί, λιγότερο παραγωγικοί, λιγότερο παρακινημένοι και λιγότερο ικανοί σε σχέση με τους νεότερους ομολόγους τους</a:t>
            </a:r>
          </a:p>
          <a:p>
            <a:pPr marL="571500" lvl="0" indent="-342900" algn="just" rtl="0">
              <a:lnSpc>
                <a:spcPct val="100000"/>
              </a:lnSpc>
              <a:spcBef>
                <a:spcPts val="1000"/>
              </a:spcBef>
              <a:spcAft>
                <a:spcPts val="0"/>
              </a:spcAft>
              <a:buSzPts val="1800"/>
              <a:buFont typeface="Arial"/>
              <a:buChar char="•"/>
            </a:pPr>
            <a:r>
              <a:rPr lang="el-GR" dirty="0"/>
              <a:t>Οι ηλικιωμένοι εργαζόμενοι αντιστέκονται στην αλλαγή, είναι λιγότερο ευέλικτοι και πιο δύσκολο να εκπαιδευτούν</a:t>
            </a:r>
          </a:p>
          <a:p>
            <a:pPr marL="571500" lvl="0" indent="-342900" algn="just" rtl="0">
              <a:lnSpc>
                <a:spcPct val="100000"/>
              </a:lnSpc>
              <a:spcBef>
                <a:spcPts val="1000"/>
              </a:spcBef>
              <a:spcAft>
                <a:spcPts val="0"/>
              </a:spcAft>
              <a:buSzPts val="1800"/>
              <a:buFont typeface="Arial"/>
              <a:buChar char="•"/>
            </a:pPr>
            <a:r>
              <a:rPr lang="el-GR" dirty="0"/>
              <a:t>Οι ηλικιωμένοι εργαζόμενοι έχουν μικρότερη ικανότητα να μάθουν, να αναπτυχθούν και να αποκτήσουν νέες δεξιότητες</a:t>
            </a:r>
          </a:p>
          <a:p>
            <a:pPr marL="571500" lvl="0" indent="-342900" algn="just" rtl="0">
              <a:lnSpc>
                <a:spcPct val="100000"/>
              </a:lnSpc>
              <a:spcBef>
                <a:spcPts val="1000"/>
              </a:spcBef>
              <a:spcAft>
                <a:spcPts val="0"/>
              </a:spcAft>
              <a:buSzPts val="1800"/>
              <a:buFont typeface="Arial"/>
              <a:buChar char="•"/>
            </a:pPr>
            <a:r>
              <a:rPr lang="el-GR" dirty="0"/>
              <a:t>Οι νεότεροι εργαζόμενοι είναι εγωιστές και εγωκεντρικοί</a:t>
            </a:r>
          </a:p>
          <a:p>
            <a:pPr marL="571500" lvl="0" indent="-342900" algn="just" rtl="0">
              <a:lnSpc>
                <a:spcPct val="100000"/>
              </a:lnSpc>
              <a:spcBef>
                <a:spcPts val="1000"/>
              </a:spcBef>
              <a:spcAft>
                <a:spcPts val="0"/>
              </a:spcAft>
              <a:buSzPts val="1800"/>
              <a:buFont typeface="Arial"/>
              <a:buChar char="•"/>
            </a:pPr>
            <a:r>
              <a:rPr lang="el-GR" dirty="0"/>
              <a:t>Οι νεότεροι εργαζόμενοι δεν έχουν εργασιακή ηθική και πίστη</a:t>
            </a:r>
          </a:p>
          <a:p>
            <a:pPr marL="571500" lvl="0" indent="-342900" algn="just" rtl="0">
              <a:lnSpc>
                <a:spcPct val="100000"/>
              </a:lnSpc>
              <a:spcBef>
                <a:spcPts val="1000"/>
              </a:spcBef>
              <a:spcAft>
                <a:spcPts val="0"/>
              </a:spcAft>
              <a:buSzPts val="1800"/>
              <a:buFont typeface="Arial"/>
              <a:buChar char="•"/>
            </a:pPr>
            <a:r>
              <a:rPr lang="el-GR" dirty="0"/>
              <a:t>Οι νεότεροι εργαζόμενοι δεν έχουν πραγματική εμπειρία και δεν είναι αξιόπιστοι</a:t>
            </a:r>
          </a:p>
          <a:p>
            <a:pPr marL="228600" lvl="0" indent="0" algn="r" rtl="0">
              <a:lnSpc>
                <a:spcPct val="100000"/>
              </a:lnSpc>
              <a:spcBef>
                <a:spcPts val="1000"/>
              </a:spcBef>
              <a:spcAft>
                <a:spcPts val="0"/>
              </a:spcAft>
              <a:buSzPts val="1800"/>
            </a:pPr>
            <a:r>
              <a:rPr lang="en-US" b="1" i="1" dirty="0"/>
              <a:t>*</a:t>
            </a:r>
            <a:r>
              <a:rPr lang="el-GR" b="1" i="1" dirty="0"/>
              <a:t>Ηλικιακά στερεότυπα στον χώρο εργασίας </a:t>
            </a:r>
            <a:r>
              <a:rPr lang="en-US" b="1" i="1" dirty="0"/>
              <a:t>(Toomey &amp; Rudolph, 2017)</a:t>
            </a:r>
            <a:endParaRPr b="1" i="1" dirty="0"/>
          </a:p>
          <a:p>
            <a:pPr marL="228600" lvl="0" indent="0" algn="just" rtl="0">
              <a:lnSpc>
                <a:spcPct val="100000"/>
              </a:lnSpc>
              <a:spcBef>
                <a:spcPts val="1000"/>
              </a:spcBef>
              <a:spcAft>
                <a:spcPts val="0"/>
              </a:spcAft>
              <a:buSzPts val="1800"/>
              <a:buNone/>
            </a:pPr>
            <a:endParaRPr sz="2000" dirty="0"/>
          </a:p>
          <a:p>
            <a:pPr marL="228600" lvl="0" indent="0" algn="just" rtl="0">
              <a:lnSpc>
                <a:spcPct val="100000"/>
              </a:lnSpc>
              <a:spcBef>
                <a:spcPts val="1000"/>
              </a:spcBef>
              <a:spcAft>
                <a:spcPts val="0"/>
              </a:spcAft>
              <a:buSzPts val="1800"/>
              <a:buNone/>
            </a:pPr>
            <a:endParaRPr sz="2000" dirty="0"/>
          </a:p>
          <a:p>
            <a:pPr marL="571500" lvl="0" indent="-228600" algn="just" rtl="0">
              <a:lnSpc>
                <a:spcPct val="90000"/>
              </a:lnSpc>
              <a:spcBef>
                <a:spcPts val="1000"/>
              </a:spcBef>
              <a:spcAft>
                <a:spcPts val="0"/>
              </a:spcAft>
              <a:buSzPts val="1800"/>
              <a:buFont typeface="Arial"/>
              <a:buNone/>
            </a:pPr>
            <a:endParaRPr sz="2000" dirty="0"/>
          </a:p>
        </p:txBody>
      </p:sp>
      <p:sp>
        <p:nvSpPr>
          <p:cNvPr id="105" name="Google Shape;105;p38"/>
          <p:cNvSpPr/>
          <p:nvPr/>
        </p:nvSpPr>
        <p:spPr>
          <a:xfrm>
            <a:off x="9996675" y="235399"/>
            <a:ext cx="2118600" cy="4509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l-GR" sz="2200" b="0" i="0" u="none" strike="noStrike" cap="none" dirty="0">
                <a:solidFill>
                  <a:schemeClr val="dk1"/>
                </a:solidFill>
                <a:latin typeface="Open Sans"/>
                <a:ea typeface="Open Sans"/>
                <a:cs typeface="Open Sans"/>
                <a:sym typeface="Open Sans"/>
              </a:rPr>
              <a:t>Πλη</a:t>
            </a:r>
            <a:r>
              <a:rPr lang="el-GR" sz="2200" dirty="0">
                <a:solidFill>
                  <a:schemeClr val="dk1"/>
                </a:solidFill>
                <a:latin typeface="Open Sans"/>
                <a:ea typeface="Open Sans"/>
                <a:cs typeface="Open Sans"/>
                <a:sym typeface="Open Sans"/>
              </a:rPr>
              <a:t>ροφορίες</a:t>
            </a:r>
            <a:endParaRPr sz="22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9"/>
          <p:cNvSpPr txBox="1">
            <a:spLocks noGrp="1"/>
          </p:cNvSpPr>
          <p:nvPr>
            <p:ph type="title"/>
          </p:nvPr>
        </p:nvSpPr>
        <p:spPr>
          <a:xfrm>
            <a:off x="97971" y="0"/>
            <a:ext cx="11944350" cy="797521"/>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200" dirty="0"/>
              <a:t>Οι ηλικιακές διακρίσεις στην εργασία και προοπτικές για τα στερεότυπα</a:t>
            </a:r>
            <a:endParaRPr sz="3200" dirty="0"/>
          </a:p>
        </p:txBody>
      </p:sp>
      <p:sp>
        <p:nvSpPr>
          <p:cNvPr id="111" name="Google Shape;111;p3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l-GR" sz="2000" dirty="0">
                <a:solidFill>
                  <a:schemeClr val="accent6"/>
                </a:solidFill>
              </a:rPr>
              <a:t>Δεν είναι όλα τα στερεότυπα αρνητικά</a:t>
            </a:r>
            <a:r>
              <a:rPr lang="en-US" sz="2000" dirty="0">
                <a:solidFill>
                  <a:schemeClr val="accent6"/>
                </a:solidFill>
              </a:rPr>
              <a:t>:</a:t>
            </a:r>
            <a:endParaRPr dirty="0"/>
          </a:p>
          <a:p>
            <a:pPr marL="571500" lvl="0" indent="-342900" algn="just" rtl="0">
              <a:lnSpc>
                <a:spcPct val="100000"/>
              </a:lnSpc>
              <a:spcBef>
                <a:spcPts val="1000"/>
              </a:spcBef>
              <a:spcAft>
                <a:spcPts val="0"/>
              </a:spcAft>
              <a:buSzPts val="1800"/>
              <a:buFont typeface="Arial"/>
              <a:buChar char="•"/>
            </a:pPr>
            <a:r>
              <a:rPr lang="el-GR" dirty="0"/>
              <a:t>Οι ηλικιωμένοι εργαζόμενοι είναι πιο αξιόπιστοι, ειλικρινείς, έμπιστοι, πιστοί και αφοσιωμένοι</a:t>
            </a:r>
          </a:p>
          <a:p>
            <a:pPr marL="571500" lvl="0" indent="-342900" algn="just" rtl="0">
              <a:lnSpc>
                <a:spcPct val="100000"/>
              </a:lnSpc>
              <a:spcBef>
                <a:spcPts val="1000"/>
              </a:spcBef>
              <a:spcAft>
                <a:spcPts val="0"/>
              </a:spcAft>
              <a:buSzPts val="1800"/>
              <a:buFont typeface="Arial"/>
              <a:buChar char="•"/>
            </a:pPr>
            <a:r>
              <a:rPr lang="el-GR" dirty="0"/>
              <a:t>Οι ηλικιωμένοι εργαζόμενοι είναι λιγότερο πιθανό να εμπλακούν σε συμπεριφορές όπως κλοπή και απουσία</a:t>
            </a:r>
          </a:p>
          <a:p>
            <a:pPr marL="571500" lvl="0" indent="-342900" algn="just" rtl="0">
              <a:lnSpc>
                <a:spcPct val="100000"/>
              </a:lnSpc>
              <a:spcBef>
                <a:spcPts val="1000"/>
              </a:spcBef>
              <a:spcAft>
                <a:spcPts val="0"/>
              </a:spcAft>
              <a:buSzPts val="1800"/>
              <a:buFont typeface="Arial"/>
              <a:buChar char="•"/>
            </a:pPr>
            <a:r>
              <a:rPr lang="el-GR" dirty="0"/>
              <a:t>Οι ηλικιωμένοι εργαζόμενοι διαθέτουν υψηλότερα επίπεδα θεσμικής γνώσης και συγκεντρωμένης σοφίας</a:t>
            </a:r>
          </a:p>
          <a:p>
            <a:pPr marL="571500" lvl="0" indent="-342900" algn="just" rtl="0">
              <a:lnSpc>
                <a:spcPct val="100000"/>
              </a:lnSpc>
              <a:spcBef>
                <a:spcPts val="1000"/>
              </a:spcBef>
              <a:spcAft>
                <a:spcPts val="0"/>
              </a:spcAft>
              <a:buSzPts val="1800"/>
              <a:buFont typeface="Arial"/>
              <a:buChar char="•"/>
            </a:pPr>
            <a:r>
              <a:rPr lang="el-GR" dirty="0"/>
              <a:t>Οι νεότεροι εργαζόμενοι τείνουν να είναι πιο παραγωγικοί, δημιουργικοί, φιλόδοξοι, πρόθυμοι και αποτελεσματικοί</a:t>
            </a:r>
          </a:p>
          <a:p>
            <a:pPr marL="571500" lvl="0" indent="-342900" algn="just" rtl="0">
              <a:lnSpc>
                <a:spcPct val="100000"/>
              </a:lnSpc>
              <a:spcBef>
                <a:spcPts val="1000"/>
              </a:spcBef>
              <a:spcAft>
                <a:spcPts val="0"/>
              </a:spcAft>
              <a:buSzPts val="1800"/>
              <a:buFont typeface="Arial"/>
              <a:buChar char="•"/>
            </a:pPr>
            <a:r>
              <a:rPr lang="el-GR" dirty="0"/>
              <a:t>Οι νεότεροι εργαζόμενοι είναι περισσότερο σε θέση να αντιμετωπίσουν τον άγχος της εργασίας</a:t>
            </a:r>
            <a:endParaRPr dirty="0"/>
          </a:p>
          <a:p>
            <a:pPr marL="228600" lvl="0" indent="0" algn="just" rtl="0">
              <a:lnSpc>
                <a:spcPct val="100000"/>
              </a:lnSpc>
              <a:spcBef>
                <a:spcPts val="1000"/>
              </a:spcBef>
              <a:spcAft>
                <a:spcPts val="0"/>
              </a:spcAft>
              <a:buSzPts val="1800"/>
              <a:buNone/>
            </a:pPr>
            <a:r>
              <a:rPr lang="el-GR" sz="2000" dirty="0">
                <a:solidFill>
                  <a:schemeClr val="accent6"/>
                </a:solidFill>
              </a:rPr>
              <a:t>Υπάρχουν πολύ λίγα στοιχεία που να δείχνουν ότι τα στερεότυπα που σχετίζονται με την ηλικία στο χώρο εργασίας είναι έγκυρα, για παράδειγμα </a:t>
            </a:r>
            <a:r>
              <a:rPr lang="en-US" sz="2000" dirty="0">
                <a:solidFill>
                  <a:schemeClr val="accent6"/>
                </a:solidFill>
              </a:rPr>
              <a:t>:</a:t>
            </a:r>
            <a:endParaRPr sz="2000" dirty="0">
              <a:solidFill>
                <a:schemeClr val="accent6"/>
              </a:solidFill>
            </a:endParaRPr>
          </a:p>
          <a:p>
            <a:pPr marL="571500" lvl="0" indent="-342900" algn="just" rtl="0">
              <a:lnSpc>
                <a:spcPct val="100000"/>
              </a:lnSpc>
              <a:spcBef>
                <a:spcPts val="1000"/>
              </a:spcBef>
              <a:spcAft>
                <a:spcPts val="0"/>
              </a:spcAft>
              <a:buSzPts val="1800"/>
              <a:buFont typeface="Arial"/>
              <a:buChar char="•"/>
            </a:pPr>
            <a:r>
              <a:rPr lang="el-GR" dirty="0"/>
              <a:t>Η απόδοση στην εργασία αυξάνεται με την ηλικία</a:t>
            </a:r>
          </a:p>
          <a:p>
            <a:pPr marL="571500" lvl="0" indent="-342900" algn="just" rtl="0">
              <a:lnSpc>
                <a:spcPct val="100000"/>
              </a:lnSpc>
              <a:spcBef>
                <a:spcPts val="1000"/>
              </a:spcBef>
              <a:spcAft>
                <a:spcPts val="0"/>
              </a:spcAft>
              <a:buSzPts val="1800"/>
              <a:buFont typeface="Arial"/>
              <a:buChar char="•"/>
            </a:pPr>
            <a:r>
              <a:rPr lang="el-GR" dirty="0"/>
              <a:t>Οι μειώσεις της γνωστικής ικανότητας δεν σχετίζονται με την απόδοση λόγω διαφόρων στρατηγικών αντιστάθμισης και αντιμετώπισης</a:t>
            </a:r>
          </a:p>
          <a:p>
            <a:pPr marL="571500" lvl="0" indent="-342900" algn="just" rtl="0">
              <a:lnSpc>
                <a:spcPct val="100000"/>
              </a:lnSpc>
              <a:spcBef>
                <a:spcPts val="1000"/>
              </a:spcBef>
              <a:spcAft>
                <a:spcPts val="0"/>
              </a:spcAft>
              <a:buSzPts val="1800"/>
              <a:buFont typeface="Arial"/>
              <a:buChar char="•"/>
            </a:pPr>
            <a:r>
              <a:rPr lang="el-GR" dirty="0"/>
              <a:t>Δεν υπάρχουν εμπειρικά στοιχεία που να υποστηρίζουν την ιδέα ότι οι ηλικιωμένοι εργαζόμενοι είναι λιγότερο ανεκτικοί στις αλλαγές</a:t>
            </a:r>
            <a:endParaRPr dirty="0"/>
          </a:p>
          <a:p>
            <a:pPr marL="228600" lvl="0" indent="0" algn="just" rtl="0">
              <a:lnSpc>
                <a:spcPct val="100000"/>
              </a:lnSpc>
              <a:spcBef>
                <a:spcPts val="1000"/>
              </a:spcBef>
              <a:spcAft>
                <a:spcPts val="0"/>
              </a:spcAft>
              <a:buSzPts val="1800"/>
              <a:buNone/>
            </a:pPr>
            <a:r>
              <a:rPr lang="en-US" b="1" u="sng" dirty="0">
                <a:solidFill>
                  <a:schemeClr val="hlink"/>
                </a:solidFill>
                <a:hlinkClick r:id="rId3"/>
              </a:rPr>
              <a:t>https://www.youtube.com/watch?v=-Mz-t5S6J78</a:t>
            </a:r>
            <a:r>
              <a:rPr lang="en-US" b="1" dirty="0"/>
              <a:t> (</a:t>
            </a:r>
            <a:r>
              <a:rPr lang="el-GR" b="1" dirty="0"/>
              <a:t>Ηλικιακές διακρίσεις</a:t>
            </a:r>
            <a:r>
              <a:rPr lang="en-US" b="1" dirty="0"/>
              <a:t>: </a:t>
            </a:r>
            <a:r>
              <a:rPr lang="el-GR" b="1" dirty="0"/>
              <a:t>Οι μύθοι</a:t>
            </a:r>
            <a:r>
              <a:rPr lang="en-US" b="1" dirty="0"/>
              <a:t>)</a:t>
            </a:r>
            <a:endParaRPr dirty="0"/>
          </a:p>
          <a:p>
            <a:pPr marL="571500" lvl="0" indent="-228600" algn="just" rtl="0">
              <a:lnSpc>
                <a:spcPct val="100000"/>
              </a:lnSpc>
              <a:spcBef>
                <a:spcPts val="1000"/>
              </a:spcBef>
              <a:spcAft>
                <a:spcPts val="0"/>
              </a:spcAft>
              <a:buSzPts val="1800"/>
              <a:buFont typeface="Arial"/>
              <a:buNone/>
            </a:pPr>
            <a:endParaRPr dirty="0"/>
          </a:p>
          <a:p>
            <a:pPr marL="571500" lvl="0" indent="-228600" algn="just" rtl="0">
              <a:lnSpc>
                <a:spcPct val="100000"/>
              </a:lnSpc>
              <a:spcBef>
                <a:spcPts val="1000"/>
              </a:spcBef>
              <a:spcAft>
                <a:spcPts val="0"/>
              </a:spcAft>
              <a:buSzPts val="1800"/>
              <a:buFont typeface="Arial"/>
              <a:buNone/>
            </a:pPr>
            <a:endParaRPr sz="2000" dirty="0"/>
          </a:p>
          <a:p>
            <a:pPr marL="228600" lvl="0" indent="0" algn="just" rtl="0">
              <a:lnSpc>
                <a:spcPct val="100000"/>
              </a:lnSpc>
              <a:spcBef>
                <a:spcPts val="1000"/>
              </a:spcBef>
              <a:spcAft>
                <a:spcPts val="0"/>
              </a:spcAft>
              <a:buSzPts val="1800"/>
              <a:buNone/>
            </a:pPr>
            <a:endParaRPr sz="2000" dirty="0"/>
          </a:p>
          <a:p>
            <a:pPr marL="228600" lvl="0" indent="0" algn="just" rtl="0">
              <a:lnSpc>
                <a:spcPct val="100000"/>
              </a:lnSpc>
              <a:spcBef>
                <a:spcPts val="1000"/>
              </a:spcBef>
              <a:spcAft>
                <a:spcPts val="0"/>
              </a:spcAft>
              <a:buSzPts val="1800"/>
              <a:buNone/>
            </a:pPr>
            <a:endParaRPr sz="2000" dirty="0"/>
          </a:p>
          <a:p>
            <a:pPr marL="571500" lvl="0" indent="-228600" algn="just" rtl="0">
              <a:lnSpc>
                <a:spcPct val="90000"/>
              </a:lnSpc>
              <a:spcBef>
                <a:spcPts val="1000"/>
              </a:spcBef>
              <a:spcAft>
                <a:spcPts val="0"/>
              </a:spcAft>
              <a:buSzPts val="1800"/>
              <a:buFont typeface="Arial"/>
              <a:buNone/>
            </a:pPr>
            <a:endParaRPr sz="2000" dirty="0"/>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1DDA3A599E893E44879CF3FCC59F7962" ma:contentTypeVersion="13" ma:contentTypeDescription="Δημιουργία νέου εγγράφου" ma:contentTypeScope="" ma:versionID="4c79f087d4dd636da3f906f6631b9e19">
  <xsd:schema xmlns:xsd="http://www.w3.org/2001/XMLSchema" xmlns:xs="http://www.w3.org/2001/XMLSchema" xmlns:p="http://schemas.microsoft.com/office/2006/metadata/properties" xmlns:ns2="948495ec-fef2-44db-b56d-64207835e1a4" xmlns:ns3="643cef04-7d8c-4f5b-93bc-394c59a77cb6" targetNamespace="http://schemas.microsoft.com/office/2006/metadata/properties" ma:root="true" ma:fieldsID="4e234631fd0750451289e69d2dc11c1b" ns2:_="" ns3:_="">
    <xsd:import namespace="948495ec-fef2-44db-b56d-64207835e1a4"/>
    <xsd:import namespace="643cef04-7d8c-4f5b-93bc-394c59a77c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8495ec-fef2-44db-b56d-64207835e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3cef04-7d8c-4f5b-93bc-394c59a77cb6" elementFormDefault="qualified">
    <xsd:import namespace="http://schemas.microsoft.com/office/2006/documentManagement/types"/>
    <xsd:import namespace="http://schemas.microsoft.com/office/infopath/2007/PartnerControls"/>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D2106-210E-433B-9DBE-5616F45ABD90}">
  <ds:schemaRefs>
    <ds:schemaRef ds:uri="http://purl.org/dc/elements/1.1/"/>
    <ds:schemaRef ds:uri="http://purl.org/dc/terms/"/>
    <ds:schemaRef ds:uri="http://purl.org/dc/dcmitype/"/>
    <ds:schemaRef ds:uri="http://schemas.microsoft.com/office/infopath/2007/PartnerControls"/>
    <ds:schemaRef ds:uri="948495ec-fef2-44db-b56d-64207835e1a4"/>
    <ds:schemaRef ds:uri="http://schemas.openxmlformats.org/package/2006/metadata/core-properties"/>
    <ds:schemaRef ds:uri="http://schemas.microsoft.com/office/2006/documentManagement/types"/>
    <ds:schemaRef ds:uri="http://www.w3.org/XML/1998/namespace"/>
    <ds:schemaRef ds:uri="643cef04-7d8c-4f5b-93bc-394c59a77cb6"/>
    <ds:schemaRef ds:uri="http://schemas.microsoft.com/office/2006/metadata/properties"/>
  </ds:schemaRefs>
</ds:datastoreItem>
</file>

<file path=customXml/itemProps2.xml><?xml version="1.0" encoding="utf-8"?>
<ds:datastoreItem xmlns:ds="http://schemas.openxmlformats.org/officeDocument/2006/customXml" ds:itemID="{41625A91-0A63-4E4C-9A73-112476124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8495ec-fef2-44db-b56d-64207835e1a4"/>
    <ds:schemaRef ds:uri="643cef04-7d8c-4f5b-93bc-394c59a77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8F16F8-1E27-438D-B20B-5A00290FC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2838</Words>
  <Application>Microsoft Office PowerPoint</Application>
  <PresentationFormat>Widescreen</PresentationFormat>
  <Paragraphs>246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Open Sans </vt:lpstr>
      <vt:lpstr>Arial</vt:lpstr>
      <vt:lpstr>Open Sans</vt:lpstr>
      <vt:lpstr>Open Sans Light</vt:lpstr>
      <vt:lpstr>CARDET Course template - Cover page</vt:lpstr>
      <vt:lpstr>CARDET Course template</vt:lpstr>
      <vt:lpstr>Ενότητα 4 </vt:lpstr>
      <vt:lpstr>Κεφάλαιο 1: Εφαρμογή των σχετικών στρατηγικών για την καταπολέμηση των ηλικιακών διακρίσεων και του κοινωνικού αποκλεισμού στο χώρο εργασίας</vt:lpstr>
      <vt:lpstr>Εφαρμογή των κατάλληλων στρατηγικών για την καταπολέμηση των ηλικιακών διακρίσεων και του κοινωνικού αποκλεισμού στο χώρο εργασίας</vt:lpstr>
      <vt:lpstr>Βήμα 1: Ανάλυση SWOT</vt:lpstr>
      <vt:lpstr>Συζήτηση σχετικά με την Ανάλυση SWOT</vt:lpstr>
      <vt:lpstr>Βήμα 2: Στοιχεία για τις διακρίσεις που  βασίζονται στην ηλικία:  Αλήθειες και μύθοι</vt:lpstr>
      <vt:lpstr>Στοιχεία για τις διακρίσεις που  βασίζονται στην ηλικία:  Αλήθειες και μύθοι</vt:lpstr>
      <vt:lpstr>Βήμα 3: Οι ηλικιακές διακρίσεις στην εργασία και προοπτικές για  τα στερεότυπα*</vt:lpstr>
      <vt:lpstr>Οι ηλικιακές διακρίσεις στην εργασία και προοπτικές για τα στερεότυπα</vt:lpstr>
      <vt:lpstr>Κεφάλαιο 2: Παρακολούθηση και αξιολόγηση του αντίκτυπου που έχουν οι επιλεγμένες στρατηγικές για την καταπολέμηση την ηλικιακών διακρίσεων και του κοινωνικού αποκλεισμού στο χώρο εργασίας του οργανισμού</vt:lpstr>
      <vt:lpstr>Κεφάλαιο 2: Παρακολούθηση και αξιολόγηση του αντίκτυπου που έχουν οι επιλεγμένες στρατηγικές για την καταπολέμηση των ηλικιακών διακρίσεων και του κοινωνικού αποκλεισμού στο χώρο εργασίας του οργανισμού</vt:lpstr>
      <vt:lpstr>Βήμα 1: Σχεδιασμός ερωτηματολογίου για την  παρακολούθηση της προόδου</vt:lpstr>
      <vt:lpstr>Παράδειγμα ερωτηματολογίου για εργαζόμενους μεγαλύτερης ηλικίας</vt:lpstr>
      <vt:lpstr>Παράδειγμα ερωτηματολογίου για νεότερους εργαζόμενους</vt:lpstr>
      <vt:lpstr>Βήμα 2: Λειτουργούν οι στρατηγικές;</vt:lpstr>
      <vt:lpstr>Λειτουργούν οι στρατηγικές;</vt:lpstr>
      <vt:lpstr>Βήμα 3: Σχεδιάστε ένα ερωτηματολόγιο για την  αξιολόγηση των δεξιοτήτων</vt:lpstr>
      <vt:lpstr>Ένα παράδειγμα ερωτηματολογίου για ηλικιωμένους εργαζόμενους</vt:lpstr>
      <vt:lpstr>Ένα παράδειγμα ερωτηματολογίου για νέους εργαζόμενους</vt:lpstr>
      <vt:lpstr>Κουίζ – Τι μάθατε σε αυτή την ενότητα;</vt:lpstr>
      <vt:lpstr>Κουίζ – Τι μάθατε σε αυτή την ενότητα;</vt:lpstr>
      <vt:lpstr>Αναφορές </vt:lpstr>
      <vt:lpstr>Αναπτύχθηκε από Motion Digital, Τσεχία https://www.motion-digital.eu/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4 </dc:title>
  <dc:creator>2Fast4u</dc:creator>
  <cp:lastModifiedBy>Kiki Kallis</cp:lastModifiedBy>
  <cp:revision>27</cp:revision>
  <dcterms:created xsi:type="dcterms:W3CDTF">2014-07-11T09:12:14Z</dcterms:created>
  <dcterms:modified xsi:type="dcterms:W3CDTF">2021-08-12T15:34:26Z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