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Open Sans" panose="020B0606030504020204" pitchFamily="34" charset="0"/>
      <p:regular r:id="rId31"/>
      <p:bold r:id="rId32"/>
      <p:italic r:id="rId33"/>
      <p:boldItalic r:id="rId34"/>
    </p:embeddedFont>
    <p:embeddedFont>
      <p:font typeface="Open Sans Light" panose="020B0306030504020204" pitchFamily="34" charset="0"/>
      <p:regular r:id="rId35"/>
      <p: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idVSy4G3qtmdNU38R5iHx8mLKZ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CC7659-79E8-4E14-9F59-1D49897AB996}">
  <a:tblStyle styleId="{1ACC7659-79E8-4E14-9F59-1D49897AB99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ECE9"/>
          </a:solidFill>
        </a:fill>
      </a:tcStyle>
    </a:wholeTbl>
    <a:band1H>
      <a:tcTxStyle/>
      <a:tcStyle>
        <a:tcBdr/>
        <a:fill>
          <a:solidFill>
            <a:srgbClr val="FBD7D1"/>
          </a:solidFill>
        </a:fill>
      </a:tcStyle>
    </a:band1H>
    <a:band2H>
      <a:tcTxStyle/>
      <a:tcStyle>
        <a:tcBdr/>
      </a:tcStyle>
    </a:band2H>
    <a:band1V>
      <a:tcTxStyle/>
      <a:tcStyle>
        <a:tcBdr/>
        <a:fill>
          <a:solidFill>
            <a:srgbClr val="FBD7D1"/>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930" autoAdjust="0"/>
  </p:normalViewPr>
  <p:slideViewPr>
    <p:cSldViewPr snapToGrid="0">
      <p:cViewPr varScale="1">
        <p:scale>
          <a:sx n="105" d="100"/>
          <a:sy n="105" d="100"/>
        </p:scale>
        <p:origin x="79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customschemas.google.com/relationships/presentationmetadata" Target="meta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753695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1611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2658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85750" lvl="0" indent="-285750" algn="just" rtl="0">
              <a:lnSpc>
                <a:spcPct val="90000"/>
              </a:lnSpc>
              <a:spcBef>
                <a:spcPts val="0"/>
              </a:spcBef>
              <a:spcAft>
                <a:spcPts val="0"/>
              </a:spcAft>
              <a:buClr>
                <a:srgbClr val="868E93"/>
              </a:buClr>
              <a:buSzPts val="1800"/>
              <a:buChar char="•"/>
            </a:pPr>
            <a:r>
              <a:rPr lang="el-GR" sz="1800" dirty="0">
                <a:solidFill>
                  <a:srgbClr val="868E93"/>
                </a:solidFill>
                <a:latin typeface="Open Sans Light"/>
                <a:ea typeface="Open Sans Light"/>
                <a:cs typeface="Open Sans Light"/>
                <a:sym typeface="Open Sans Light"/>
              </a:rPr>
              <a:t>Η καθοδήγηση είναι συνήθως μια πρακτική στο πλαίσιο της οποίας οι νεότεροι σε ηλικία υπάλληλοι αναπτύσσονται με την καθοδήγηση των μεγαλύτερων σε ηλικία συναδέλφων τους.</a:t>
            </a:r>
          </a:p>
          <a:p>
            <a:pPr marL="285750" lvl="0" indent="-285750" algn="just" rtl="0">
              <a:lnSpc>
                <a:spcPct val="90000"/>
              </a:lnSpc>
              <a:spcBef>
                <a:spcPts val="0"/>
              </a:spcBef>
              <a:spcAft>
                <a:spcPts val="0"/>
              </a:spcAft>
              <a:buClr>
                <a:srgbClr val="868E93"/>
              </a:buClr>
              <a:buSzPts val="1800"/>
              <a:buChar char="•"/>
            </a:pPr>
            <a:r>
              <a:rPr lang="el-GR" sz="1800" dirty="0">
                <a:solidFill>
                  <a:srgbClr val="868E93"/>
                </a:solidFill>
                <a:latin typeface="Open Sans Light"/>
                <a:ea typeface="Open Sans Light"/>
                <a:cs typeface="Open Sans Light"/>
                <a:sym typeface="Open Sans Light"/>
              </a:rPr>
              <a:t>Αυτή η </a:t>
            </a:r>
            <a:r>
              <a:rPr lang="el-GR" sz="1800" b="1" dirty="0">
                <a:solidFill>
                  <a:srgbClr val="868E93"/>
                </a:solidFill>
                <a:latin typeface="Open Sans Light"/>
                <a:ea typeface="Open Sans Light"/>
                <a:cs typeface="Open Sans Light"/>
                <a:sym typeface="Open Sans Light"/>
              </a:rPr>
              <a:t>δυναμική της σχέσης </a:t>
            </a:r>
            <a:r>
              <a:rPr lang="el-GR" sz="1800" dirty="0">
                <a:solidFill>
                  <a:srgbClr val="868E93"/>
                </a:solidFill>
                <a:latin typeface="Open Sans Light"/>
                <a:ea typeface="Open Sans Light"/>
                <a:cs typeface="Open Sans Light"/>
                <a:sym typeface="Open Sans Light"/>
              </a:rPr>
              <a:t>των μεγαλύτερων σε ηλικία υπαλλήλων που διδάσκουν τους νεότερους έρχεται, επίσης, πιο φυσικά λόγω του ότι οι εργαζόμενοι μεγαλύτερης ηλικίας έχουν αναπτύξει σε σημαντικό βαθμό μη τεχνικές, «ήπιες», δεξιότητες σε προηγούμενη σχετική θέση εργασίας που κατείχαν ή κλάδο.</a:t>
            </a:r>
          </a:p>
          <a:p>
            <a:pPr marL="285750" lvl="0" indent="-285750" algn="just" rtl="0">
              <a:lnSpc>
                <a:spcPct val="90000"/>
              </a:lnSpc>
              <a:spcBef>
                <a:spcPts val="0"/>
              </a:spcBef>
              <a:spcAft>
                <a:spcPts val="0"/>
              </a:spcAft>
              <a:buClr>
                <a:srgbClr val="868E93"/>
              </a:buClr>
              <a:buSzPts val="1800"/>
              <a:buFont typeface="Wingdings" panose="05000000000000000000" pitchFamily="2" charset="2"/>
              <a:buChar char="Ø"/>
            </a:pPr>
            <a:r>
              <a:rPr lang="el-GR" sz="1800" b="0" i="0" u="none" strike="noStrike" cap="none" dirty="0">
                <a:solidFill>
                  <a:srgbClr val="868E93"/>
                </a:solidFill>
                <a:latin typeface="Open Sans Light"/>
                <a:ea typeface="Open Sans Light"/>
                <a:cs typeface="Open Sans Light"/>
                <a:sym typeface="Open Sans Light"/>
              </a:rPr>
              <a:t>Ως αποτέλεσμα των </a:t>
            </a:r>
            <a:r>
              <a:rPr lang="el-GR" sz="1800" b="1" i="0" u="none" strike="noStrike" cap="none" dirty="0">
                <a:solidFill>
                  <a:srgbClr val="868E93"/>
                </a:solidFill>
                <a:latin typeface="Open Sans Light"/>
                <a:ea typeface="Open Sans Light"/>
                <a:cs typeface="Open Sans Light"/>
                <a:sym typeface="Open Sans Light"/>
              </a:rPr>
              <a:t>ραγδαίων τεχνολογικών εξελίξεων</a:t>
            </a:r>
            <a:r>
              <a:rPr lang="el-GR" sz="1800" b="0" i="0" u="none" strike="noStrike" cap="none" dirty="0">
                <a:solidFill>
                  <a:srgbClr val="868E93"/>
                </a:solidFill>
                <a:latin typeface="Open Sans Light"/>
                <a:ea typeface="Open Sans Light"/>
                <a:cs typeface="Open Sans Light"/>
                <a:sym typeface="Open Sans Light"/>
              </a:rPr>
              <a:t>, οι ρόλοι συχνά αντιστρέφονται, καθώς οι νεότερες γενιές μπαίνουν στο προσκήνιο λόγω της πιο προηγμένης τεχνολογικής εμπειρογνωμοσύνης τους (</a:t>
            </a:r>
            <a:r>
              <a:rPr lang="el-GR" sz="1800" b="0" i="0" u="none" strike="noStrike" cap="none" dirty="0" err="1">
                <a:solidFill>
                  <a:srgbClr val="868E93"/>
                </a:solidFill>
                <a:latin typeface="Open Sans Light"/>
                <a:ea typeface="Open Sans Light"/>
                <a:cs typeface="Open Sans Light"/>
                <a:sym typeface="Open Sans Light"/>
              </a:rPr>
              <a:t>Jain</a:t>
            </a:r>
            <a:r>
              <a:rPr lang="el-GR" sz="1800" b="0" i="0" u="none" strike="noStrike" cap="none" dirty="0">
                <a:solidFill>
                  <a:srgbClr val="868E93"/>
                </a:solidFill>
                <a:latin typeface="Open Sans Light"/>
                <a:ea typeface="Open Sans Light"/>
                <a:cs typeface="Open Sans Light"/>
                <a:sym typeface="Open Sans Light"/>
              </a:rPr>
              <a:t> and </a:t>
            </a:r>
            <a:r>
              <a:rPr lang="el-GR" sz="1800" b="0" i="0" u="none" strike="noStrike" cap="none" dirty="0" err="1">
                <a:solidFill>
                  <a:srgbClr val="868E93"/>
                </a:solidFill>
                <a:latin typeface="Open Sans Light"/>
                <a:ea typeface="Open Sans Light"/>
                <a:cs typeface="Open Sans Light"/>
                <a:sym typeface="Open Sans Light"/>
              </a:rPr>
              <a:t>Maheshwari</a:t>
            </a:r>
            <a:r>
              <a:rPr lang="el-GR" sz="1800" b="0" i="0" u="none" strike="noStrike" cap="none" dirty="0">
                <a:solidFill>
                  <a:srgbClr val="868E93"/>
                </a:solidFill>
                <a:latin typeface="Open Sans Light"/>
                <a:ea typeface="Open Sans Light"/>
                <a:cs typeface="Open Sans Light"/>
                <a:sym typeface="Open Sans Light"/>
              </a:rPr>
              <a:t>, 2020).</a:t>
            </a:r>
          </a:p>
          <a:p>
            <a:pPr marL="285750" lvl="0" indent="-285750" algn="just" rtl="0">
              <a:lnSpc>
                <a:spcPct val="90000"/>
              </a:lnSpc>
              <a:spcBef>
                <a:spcPts val="0"/>
              </a:spcBef>
              <a:spcAft>
                <a:spcPts val="0"/>
              </a:spcAft>
              <a:buClr>
                <a:srgbClr val="868E93"/>
              </a:buClr>
              <a:buSzPts val="1800"/>
              <a:buFont typeface="Wingdings" panose="05000000000000000000" pitchFamily="2" charset="2"/>
              <a:buChar char="Ø"/>
            </a:pPr>
            <a:r>
              <a:rPr lang="el-GR" sz="1800" b="0" i="0" u="none" strike="noStrike" cap="none" dirty="0">
                <a:solidFill>
                  <a:srgbClr val="868E93"/>
                </a:solidFill>
                <a:latin typeface="Open Sans Light"/>
                <a:ea typeface="Open Sans Light"/>
                <a:cs typeface="Open Sans Light"/>
                <a:sym typeface="Open Sans Light"/>
              </a:rPr>
              <a:t>Η </a:t>
            </a:r>
            <a:r>
              <a:rPr lang="el-GR" sz="1800" b="1" i="0" u="none" strike="noStrike" cap="none" dirty="0">
                <a:solidFill>
                  <a:srgbClr val="868E93"/>
                </a:solidFill>
                <a:latin typeface="Open Sans Light"/>
                <a:ea typeface="Open Sans Light"/>
                <a:cs typeface="Open Sans Light"/>
                <a:sym typeface="Open Sans Light"/>
              </a:rPr>
              <a:t>ανταλλαγή γνώσεων </a:t>
            </a:r>
            <a:r>
              <a:rPr lang="el-GR" sz="1800" b="0" i="0" u="none" strike="noStrike" cap="none" dirty="0">
                <a:solidFill>
                  <a:srgbClr val="868E93"/>
                </a:solidFill>
                <a:latin typeface="Open Sans Light"/>
                <a:ea typeface="Open Sans Light"/>
                <a:cs typeface="Open Sans Light"/>
                <a:sym typeface="Open Sans Light"/>
              </a:rPr>
              <a:t>μεταξύ επαγγελματιών θα πρέπει </a:t>
            </a:r>
            <a:r>
              <a:rPr lang="el-GR" sz="1800" b="0" i="0" u="sng" strike="noStrike" cap="none" dirty="0">
                <a:solidFill>
                  <a:srgbClr val="868E93"/>
                </a:solidFill>
                <a:latin typeface="Open Sans Light"/>
                <a:ea typeface="Open Sans Light"/>
                <a:cs typeface="Open Sans Light"/>
                <a:sym typeface="Open Sans Light"/>
              </a:rPr>
              <a:t>να εξαρτάται από τα πλεονεκτήματα, την αξία και τις συνολικές </a:t>
            </a:r>
            <a:r>
              <a:rPr lang="el-GR" sz="1800" b="0" i="0" u="sng" strike="noStrike" cap="none" dirty="0" err="1">
                <a:solidFill>
                  <a:srgbClr val="868E93"/>
                </a:solidFill>
                <a:latin typeface="Open Sans Light"/>
                <a:ea typeface="Open Sans Light"/>
                <a:cs typeface="Open Sans Light"/>
                <a:sym typeface="Open Sans Light"/>
              </a:rPr>
              <a:t>οργανωσιακές</a:t>
            </a:r>
            <a:r>
              <a:rPr lang="el-GR" sz="1800" b="0" i="0" u="sng" strike="noStrike" cap="none" dirty="0">
                <a:solidFill>
                  <a:srgbClr val="868E93"/>
                </a:solidFill>
                <a:latin typeface="Open Sans Light"/>
                <a:ea typeface="Open Sans Light"/>
                <a:cs typeface="Open Sans Light"/>
                <a:sym typeface="Open Sans Light"/>
              </a:rPr>
              <a:t> ανάγκες </a:t>
            </a:r>
            <a:r>
              <a:rPr lang="el-GR" sz="1800" b="0" i="0" u="none" strike="noStrike" cap="none" dirty="0">
                <a:solidFill>
                  <a:srgbClr val="868E93"/>
                </a:solidFill>
                <a:latin typeface="Open Sans Light"/>
                <a:ea typeface="Open Sans Light"/>
                <a:cs typeface="Open Sans Light"/>
                <a:sym typeface="Open Sans Light"/>
              </a:rPr>
              <a:t>και όχι από την ηλικία τους</a:t>
            </a:r>
          </a:p>
          <a:p>
            <a:pPr marL="285750" lvl="0" indent="-285750" algn="just" rtl="0">
              <a:lnSpc>
                <a:spcPct val="90000"/>
              </a:lnSpc>
              <a:spcBef>
                <a:spcPts val="0"/>
              </a:spcBef>
              <a:spcAft>
                <a:spcPts val="0"/>
              </a:spcAft>
              <a:buClr>
                <a:srgbClr val="868E93"/>
              </a:buClr>
              <a:buSzPts val="1800"/>
              <a:buFont typeface="Wingdings" panose="05000000000000000000" pitchFamily="2" charset="2"/>
              <a:buChar char="Ø"/>
            </a:pPr>
            <a:r>
              <a:rPr lang="el-GR" sz="1800" b="0" i="0" u="none" strike="noStrike" cap="none" dirty="0">
                <a:solidFill>
                  <a:srgbClr val="868E93"/>
                </a:solidFill>
                <a:latin typeface="Open Sans Light"/>
                <a:ea typeface="Open Sans Light"/>
                <a:cs typeface="Open Sans Light"/>
                <a:sym typeface="Open Sans Light"/>
              </a:rPr>
              <a:t>Επιπλέον, η </a:t>
            </a:r>
            <a:r>
              <a:rPr lang="el-GR" sz="1800" b="0" i="0" u="none" strike="noStrike" cap="none" dirty="0" err="1">
                <a:solidFill>
                  <a:srgbClr val="868E93"/>
                </a:solidFill>
                <a:latin typeface="Open Sans Light"/>
                <a:ea typeface="Open Sans Light"/>
                <a:cs typeface="Open Sans Light"/>
                <a:sym typeface="Open Sans Light"/>
              </a:rPr>
              <a:t>διαγενεακή</a:t>
            </a:r>
            <a:r>
              <a:rPr lang="el-GR" sz="1800" b="0" i="0" u="none" strike="noStrike" cap="none" dirty="0">
                <a:solidFill>
                  <a:srgbClr val="868E93"/>
                </a:solidFill>
                <a:latin typeface="Open Sans Light"/>
                <a:ea typeface="Open Sans Light"/>
                <a:cs typeface="Open Sans Light"/>
                <a:sym typeface="Open Sans Light"/>
              </a:rPr>
              <a:t> μάθηση δημιουργεί ευκαιρίες στις γενιές να μάθουν περισσότερα η μια </a:t>
            </a:r>
            <a:r>
              <a:rPr lang="el-GR" sz="1800" b="0" i="1" u="none" strike="noStrike" cap="none" dirty="0">
                <a:solidFill>
                  <a:srgbClr val="868E93"/>
                </a:solidFill>
                <a:latin typeface="Open Sans Light"/>
                <a:ea typeface="Open Sans Light"/>
                <a:cs typeface="Open Sans Light"/>
                <a:sym typeface="Open Sans Light"/>
              </a:rPr>
              <a:t>για</a:t>
            </a:r>
            <a:r>
              <a:rPr lang="el-GR" sz="1800" b="0" i="0" u="none" strike="noStrike" cap="none" dirty="0">
                <a:solidFill>
                  <a:srgbClr val="868E93"/>
                </a:solidFill>
                <a:latin typeface="Open Sans Light"/>
                <a:ea typeface="Open Sans Light"/>
                <a:cs typeface="Open Sans Light"/>
                <a:sym typeface="Open Sans Light"/>
              </a:rPr>
              <a:t> την άλλη και να </a:t>
            </a:r>
            <a:r>
              <a:rPr lang="el-GR" sz="1800" b="1" i="0" u="none" strike="noStrike" cap="none" dirty="0">
                <a:solidFill>
                  <a:srgbClr val="868E93"/>
                </a:solidFill>
                <a:latin typeface="Open Sans Light"/>
                <a:ea typeface="Open Sans Light"/>
                <a:cs typeface="Open Sans Light"/>
                <a:sym typeface="Open Sans Light"/>
              </a:rPr>
              <a:t>κατανοήσουν τις αντιλήψεις </a:t>
            </a:r>
            <a:r>
              <a:rPr lang="el-GR" sz="1800" b="0" i="0" u="none" strike="noStrike" cap="none" dirty="0">
                <a:solidFill>
                  <a:srgbClr val="868E93"/>
                </a:solidFill>
                <a:latin typeface="Open Sans Light"/>
                <a:ea typeface="Open Sans Light"/>
                <a:cs typeface="Open Sans Light"/>
                <a:sym typeface="Open Sans Light"/>
              </a:rPr>
              <a:t>άλλων γενεών, χωρίς απαραίτητα να τις υιοθετούν (</a:t>
            </a:r>
            <a:r>
              <a:rPr lang="el-GR" sz="1800" b="0" i="0" u="none" strike="noStrike" cap="none" dirty="0" err="1">
                <a:solidFill>
                  <a:srgbClr val="868E93"/>
                </a:solidFill>
                <a:latin typeface="Open Sans Light"/>
                <a:ea typeface="Open Sans Light"/>
                <a:cs typeface="Open Sans Light"/>
                <a:sym typeface="Open Sans Light"/>
              </a:rPr>
              <a:t>Bostrom</a:t>
            </a:r>
            <a:r>
              <a:rPr lang="el-GR" sz="1800" b="0" i="0" u="none" strike="noStrike" cap="none" dirty="0">
                <a:solidFill>
                  <a:srgbClr val="868E93"/>
                </a:solidFill>
                <a:latin typeface="Open Sans Light"/>
                <a:ea typeface="Open Sans Light"/>
                <a:cs typeface="Open Sans Light"/>
                <a:sym typeface="Open Sans Light"/>
              </a:rPr>
              <a:t> &amp; </a:t>
            </a:r>
            <a:r>
              <a:rPr lang="el-GR" sz="1800" b="0" i="0" u="none" strike="noStrike" cap="none" dirty="0" err="1">
                <a:solidFill>
                  <a:srgbClr val="868E93"/>
                </a:solidFill>
                <a:latin typeface="Open Sans Light"/>
                <a:ea typeface="Open Sans Light"/>
                <a:cs typeface="Open Sans Light"/>
                <a:sym typeface="Open Sans Light"/>
              </a:rPr>
              <a:t>Schmidt-Hertha</a:t>
            </a:r>
            <a:r>
              <a:rPr lang="el-GR" sz="1800" b="0" i="0" u="none" strike="noStrike" cap="none" dirty="0">
                <a:solidFill>
                  <a:srgbClr val="868E93"/>
                </a:solidFill>
                <a:latin typeface="Open Sans Light"/>
                <a:ea typeface="Open Sans Light"/>
                <a:cs typeface="Open Sans Light"/>
                <a:sym typeface="Open Sans Light"/>
              </a:rPr>
              <a:t>, 2017).</a:t>
            </a:r>
          </a:p>
          <a:p>
            <a:pPr marL="285750" lvl="0" indent="-285750" algn="just" rtl="0">
              <a:lnSpc>
                <a:spcPct val="90000"/>
              </a:lnSpc>
              <a:spcBef>
                <a:spcPts val="0"/>
              </a:spcBef>
              <a:spcAft>
                <a:spcPts val="0"/>
              </a:spcAft>
              <a:buClr>
                <a:srgbClr val="868E93"/>
              </a:buClr>
              <a:buSzPts val="1800"/>
              <a:buFont typeface="Wingdings" panose="05000000000000000000" pitchFamily="2" charset="2"/>
              <a:buChar char="Ø"/>
            </a:pPr>
            <a:r>
              <a:rPr lang="el-GR" sz="1800" b="0" i="0" u="none" strike="noStrike" cap="none" dirty="0">
                <a:solidFill>
                  <a:srgbClr val="868E93"/>
                </a:solidFill>
                <a:latin typeface="Open Sans Light"/>
                <a:ea typeface="Open Sans Light"/>
                <a:cs typeface="Open Sans Light"/>
                <a:sym typeface="Open Sans Light"/>
              </a:rPr>
              <a:t>Αυτό, επίσης, </a:t>
            </a:r>
            <a:r>
              <a:rPr lang="el-GR" sz="1800" b="1" i="0" u="none" strike="noStrike" cap="none" dirty="0">
                <a:solidFill>
                  <a:srgbClr val="868E93"/>
                </a:solidFill>
                <a:latin typeface="Open Sans Light"/>
                <a:ea typeface="Open Sans Light"/>
                <a:cs typeface="Open Sans Light"/>
                <a:sym typeface="Open Sans Light"/>
              </a:rPr>
              <a:t>βελτιώσει</a:t>
            </a:r>
            <a:r>
              <a:rPr lang="el-GR" sz="1800" b="0" i="0" u="none" strike="noStrike" cap="none" dirty="0">
                <a:solidFill>
                  <a:srgbClr val="868E93"/>
                </a:solidFill>
                <a:latin typeface="Open Sans Light"/>
                <a:ea typeface="Open Sans Light"/>
                <a:cs typeface="Open Sans Light"/>
                <a:sym typeface="Open Sans Light"/>
              </a:rPr>
              <a:t> το γενικό εργασιακό </a:t>
            </a:r>
            <a:r>
              <a:rPr lang="el-GR" sz="1800" b="1" i="0" u="none" strike="noStrike" cap="none" dirty="0">
                <a:solidFill>
                  <a:srgbClr val="868E93"/>
                </a:solidFill>
                <a:latin typeface="Open Sans Light"/>
                <a:ea typeface="Open Sans Light"/>
                <a:cs typeface="Open Sans Light"/>
                <a:sym typeface="Open Sans Light"/>
              </a:rPr>
              <a:t>περιβάλλον</a:t>
            </a:r>
            <a:r>
              <a:rPr lang="el-GR" sz="1800" b="0" i="0" u="none" strike="noStrike" cap="none" dirty="0">
                <a:solidFill>
                  <a:srgbClr val="868E93"/>
                </a:solidFill>
                <a:latin typeface="Open Sans Light"/>
                <a:ea typeface="Open Sans Light"/>
                <a:cs typeface="Open Sans Light"/>
                <a:sym typeface="Open Sans Light"/>
              </a:rPr>
              <a:t>, τις επαγγελματικές </a:t>
            </a:r>
            <a:r>
              <a:rPr lang="el-GR" sz="1800" b="1" i="0" u="none" strike="noStrike" cap="none" dirty="0">
                <a:solidFill>
                  <a:srgbClr val="868E93"/>
                </a:solidFill>
                <a:latin typeface="Open Sans Light"/>
                <a:ea typeface="Open Sans Light"/>
                <a:cs typeface="Open Sans Light"/>
                <a:sym typeface="Open Sans Light"/>
              </a:rPr>
              <a:t>σχέσεις</a:t>
            </a:r>
            <a:r>
              <a:rPr lang="el-GR" sz="1800" b="0" i="0" u="none" strike="noStrike" cap="none" dirty="0">
                <a:solidFill>
                  <a:srgbClr val="868E93"/>
                </a:solidFill>
                <a:latin typeface="Open Sans Light"/>
                <a:ea typeface="Open Sans Light"/>
                <a:cs typeface="Open Sans Light"/>
                <a:sym typeface="Open Sans Light"/>
              </a:rPr>
              <a:t> και θα </a:t>
            </a:r>
            <a:r>
              <a:rPr lang="el-GR" sz="1800" b="1" i="0" u="none" strike="noStrike" cap="none" dirty="0">
                <a:solidFill>
                  <a:srgbClr val="868E93"/>
                </a:solidFill>
                <a:latin typeface="Open Sans Light"/>
                <a:ea typeface="Open Sans Light"/>
                <a:cs typeface="Open Sans Light"/>
                <a:sym typeface="Open Sans Light"/>
              </a:rPr>
              <a:t>εξαλείψει</a:t>
            </a:r>
            <a:r>
              <a:rPr lang="el-GR" sz="1800" b="0" i="0" u="none" strike="noStrike" cap="none" dirty="0">
                <a:solidFill>
                  <a:srgbClr val="868E93"/>
                </a:solidFill>
                <a:latin typeface="Open Sans Light"/>
                <a:ea typeface="Open Sans Light"/>
                <a:cs typeface="Open Sans Light"/>
                <a:sym typeface="Open Sans Light"/>
              </a:rPr>
              <a:t> τυχόν πηγές </a:t>
            </a:r>
            <a:r>
              <a:rPr lang="el-GR" sz="1800" b="1" i="0" u="none" strike="noStrike" cap="none" dirty="0">
                <a:solidFill>
                  <a:srgbClr val="868E93"/>
                </a:solidFill>
                <a:latin typeface="Open Sans Light"/>
                <a:ea typeface="Open Sans Light"/>
                <a:cs typeface="Open Sans Light"/>
                <a:sym typeface="Open Sans Light"/>
              </a:rPr>
              <a:t>συγκρούσεων</a:t>
            </a:r>
            <a:r>
              <a:rPr lang="el-GR" sz="1800" b="0" i="0" u="none" strike="noStrike" cap="none" dirty="0">
                <a:solidFill>
                  <a:srgbClr val="868E93"/>
                </a:solidFill>
                <a:latin typeface="Open Sans Light"/>
                <a:ea typeface="Open Sans Light"/>
                <a:cs typeface="Open Sans Light"/>
                <a:sym typeface="Open Sans Light"/>
              </a:rPr>
              <a:t>.</a:t>
            </a:r>
          </a:p>
        </p:txBody>
      </p:sp>
      <p:sp>
        <p:nvSpPr>
          <p:cNvPr id="139" name="Google Shape;13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6486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6518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5638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6110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1363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2227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0128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80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0998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0826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9216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7310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9601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6828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 name="Google Shape;6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471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5836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5890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4038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1370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5253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09906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
        <p:nvSpPr>
          <p:cNvPr id="16" name="Google Shape;16;p25"/>
          <p:cNvSpPr/>
          <p:nvPr/>
        </p:nvSpPr>
        <p:spPr>
          <a:xfrm>
            <a:off x="0" y="4530723"/>
            <a:ext cx="5910895" cy="1331189"/>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pic>
        <p:nvPicPr>
          <p:cNvPr id="17" name="Google Shape;17;p25"/>
          <p:cNvPicPr preferRelativeResize="0"/>
          <p:nvPr/>
        </p:nvPicPr>
        <p:blipFill rotWithShape="1">
          <a:blip r:embed="rId2">
            <a:alphaModFix/>
          </a:blip>
          <a:srcRect/>
          <a:stretch/>
        </p:blipFill>
        <p:spPr>
          <a:xfrm>
            <a:off x="1455263" y="309483"/>
            <a:ext cx="8911263" cy="4116594"/>
          </a:xfrm>
          <a:prstGeom prst="rect">
            <a:avLst/>
          </a:prstGeom>
          <a:noFill/>
          <a:ln>
            <a:noFill/>
          </a:ln>
        </p:spPr>
      </p:pic>
      <p:pic>
        <p:nvPicPr>
          <p:cNvPr id="18" name="Google Shape;18;p25"/>
          <p:cNvPicPr preferRelativeResize="0"/>
          <p:nvPr/>
        </p:nvPicPr>
        <p:blipFill rotWithShape="1">
          <a:blip r:embed="rId3">
            <a:alphaModFix/>
          </a:blip>
          <a:srcRect/>
          <a:stretch/>
        </p:blipFill>
        <p:spPr>
          <a:xfrm>
            <a:off x="395265" y="306605"/>
            <a:ext cx="1712791" cy="1064995"/>
          </a:xfrm>
          <a:prstGeom prst="rect">
            <a:avLst/>
          </a:prstGeom>
          <a:noFill/>
          <a:ln>
            <a:noFill/>
          </a:ln>
        </p:spPr>
      </p:pic>
      <p:pic>
        <p:nvPicPr>
          <p:cNvPr id="19" name="Google Shape;19;p25"/>
          <p:cNvPicPr preferRelativeResize="0"/>
          <p:nvPr/>
        </p:nvPicPr>
        <p:blipFill rotWithShape="1">
          <a:blip r:embed="rId4">
            <a:alphaModFix/>
          </a:blip>
          <a:srcRect/>
          <a:stretch/>
        </p:blipFill>
        <p:spPr>
          <a:xfrm>
            <a:off x="1032127" y="6188473"/>
            <a:ext cx="2281165" cy="469502"/>
          </a:xfrm>
          <a:prstGeom prst="rect">
            <a:avLst/>
          </a:prstGeom>
          <a:noFill/>
          <a:ln>
            <a:noFill/>
          </a:ln>
        </p:spPr>
      </p:pic>
      <p:sp>
        <p:nvSpPr>
          <p:cNvPr id="20" name="Google Shape;20;p25"/>
          <p:cNvSpPr txBox="1"/>
          <p:nvPr/>
        </p:nvSpPr>
        <p:spPr>
          <a:xfrm>
            <a:off x="3313292" y="6150114"/>
            <a:ext cx="7753350"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cap="none" dirty="0">
                <a:solidFill>
                  <a:schemeClr val="lt1"/>
                </a:solidFill>
                <a:latin typeface="Open Sans"/>
                <a:ea typeface="Open Sans"/>
                <a:cs typeface="Open Sans"/>
                <a:sym typeface="Open Sans"/>
              </a:rPr>
              <a:t>This project has been funded with support from the European Commission. This publication reflects the views only of the author, and the Commission cannot be held responsible for any use which may be made of the information contained therein. Project Number: </a:t>
            </a:r>
            <a:r>
              <a:rPr lang="en-US" sz="1000" b="0" i="0" u="none" strike="noStrike" cap="none" dirty="0">
                <a:solidFill>
                  <a:schemeClr val="tx2"/>
                </a:solidFill>
                <a:effectLst/>
                <a:latin typeface="Arial"/>
                <a:ea typeface="Arial"/>
                <a:cs typeface="Arial"/>
                <a:sym typeface="Arial"/>
              </a:rPr>
              <a:t>2020-1-BG01-KA202-079064</a:t>
            </a:r>
            <a:endParaRPr sz="1000" dirty="0">
              <a:solidFill>
                <a:schemeClr val="tx2"/>
              </a:solidFill>
              <a:latin typeface="Open Sans"/>
              <a:ea typeface="Open Sans"/>
              <a:cs typeface="Open Sans"/>
              <a:sym typeface="Open Sans"/>
            </a:endParaRPr>
          </a:p>
        </p:txBody>
      </p:sp>
      <p:sp>
        <p:nvSpPr>
          <p:cNvPr id="21" name="Google Shape;21;p25"/>
          <p:cNvSpPr txBox="1">
            <a:spLocks noGrp="1"/>
          </p:cNvSpPr>
          <p:nvPr>
            <p:ph type="ctrTitle"/>
          </p:nvPr>
        </p:nvSpPr>
        <p:spPr>
          <a:xfrm>
            <a:off x="715688" y="4530725"/>
            <a:ext cx="5195207"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2BAAD"/>
              </a:buClr>
              <a:buSzPts val="3200"/>
              <a:buFont typeface="Open Sans"/>
              <a:buNone/>
              <a:defRPr sz="3200" b="1">
                <a:solidFill>
                  <a:srgbClr val="52BAAD"/>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5"/>
          <p:cNvSpPr txBox="1">
            <a:spLocks noGrp="1"/>
          </p:cNvSpPr>
          <p:nvPr>
            <p:ph type="subTitle" idx="1"/>
          </p:nvPr>
        </p:nvSpPr>
        <p:spPr>
          <a:xfrm>
            <a:off x="6086475" y="4549902"/>
            <a:ext cx="5178855"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2400"/>
              <a:buNone/>
              <a:defRPr sz="2400" b="0" i="1">
                <a:solidFill>
                  <a:schemeClr val="accent1"/>
                </a:solidFill>
                <a:latin typeface="Open Sans"/>
                <a:ea typeface="Open Sans"/>
                <a:cs typeface="Open Sans"/>
                <a:sym typeface="Open Sans"/>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3" name="Google Shape;23;p25"/>
          <p:cNvSpPr/>
          <p:nvPr/>
        </p:nvSpPr>
        <p:spPr>
          <a:xfrm rot="-5400000" flipH="1">
            <a:off x="5396988" y="5172425"/>
            <a:ext cx="1331189" cy="4778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4"/>
        <p:cNvGrpSpPr/>
        <p:nvPr/>
      </p:nvGrpSpPr>
      <p:grpSpPr>
        <a:xfrm>
          <a:off x="0" y="0"/>
          <a:ext cx="0" cy="0"/>
          <a:chOff x="0" y="0"/>
          <a:chExt cx="0" cy="0"/>
        </a:xfrm>
      </p:grpSpPr>
      <p:sp>
        <p:nvSpPr>
          <p:cNvPr id="25" name="Google Shape;25;p30"/>
          <p:cNvSpPr/>
          <p:nvPr/>
        </p:nvSpPr>
        <p:spPr>
          <a:xfrm>
            <a:off x="0" y="0"/>
            <a:ext cx="12192000" cy="6858000"/>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6" name="Google Shape;26;p30"/>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2BAAD"/>
              </a:buClr>
              <a:buSzPts val="2000"/>
              <a:buFont typeface="Open Sans"/>
              <a:buNone/>
              <a:defRPr sz="2000" b="1">
                <a:solidFill>
                  <a:srgbClr val="52BAAD"/>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0"/>
          <p:cNvSpPr/>
          <p:nvPr/>
        </p:nvSpPr>
        <p:spPr>
          <a:xfrm flipH="1">
            <a:off x="2172708" y="2774849"/>
            <a:ext cx="7839428" cy="45719"/>
          </a:xfrm>
          <a:prstGeom prst="rect">
            <a:avLst/>
          </a:prstGeom>
          <a:solidFill>
            <a:srgbClr val="52BA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8"/>
        <p:cNvGrpSpPr/>
        <p:nvPr/>
      </p:nvGrpSpPr>
      <p:grpSpPr>
        <a:xfrm>
          <a:off x="0" y="0"/>
          <a:ext cx="0" cy="0"/>
          <a:chOff x="0" y="0"/>
          <a:chExt cx="0" cy="0"/>
        </a:xfrm>
      </p:grpSpPr>
      <p:sp>
        <p:nvSpPr>
          <p:cNvPr id="29" name="Google Shape;29;p31"/>
          <p:cNvSpPr/>
          <p:nvPr/>
        </p:nvSpPr>
        <p:spPr>
          <a:xfrm>
            <a:off x="0" y="0"/>
            <a:ext cx="12192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0" name="Google Shape;30;p31"/>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2000"/>
              <a:buFont typeface="Open Sans"/>
              <a:buNone/>
              <a:defRPr sz="2000" b="1">
                <a:solidFill>
                  <a:schemeClr val="accen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1" name="Google Shape;31;p31"/>
          <p:cNvPicPr preferRelativeResize="0"/>
          <p:nvPr/>
        </p:nvPicPr>
        <p:blipFill rotWithShape="1">
          <a:blip r:embed="rId2">
            <a:alphaModFix/>
          </a:blip>
          <a:srcRect/>
          <a:stretch/>
        </p:blipFill>
        <p:spPr>
          <a:xfrm>
            <a:off x="5239605" y="1688651"/>
            <a:ext cx="1712791" cy="1064995"/>
          </a:xfrm>
          <a:prstGeom prst="rect">
            <a:avLst/>
          </a:prstGeom>
          <a:noFill/>
          <a:ln>
            <a:noFill/>
          </a:ln>
        </p:spPr>
      </p:pic>
      <p:pic>
        <p:nvPicPr>
          <p:cNvPr id="32" name="Google Shape;32;p31"/>
          <p:cNvPicPr preferRelativeResize="0"/>
          <p:nvPr/>
        </p:nvPicPr>
        <p:blipFill rotWithShape="1">
          <a:blip r:embed="rId3">
            <a:alphaModFix/>
          </a:blip>
          <a:srcRect/>
          <a:stretch/>
        </p:blipFill>
        <p:spPr>
          <a:xfrm>
            <a:off x="1032127" y="6188473"/>
            <a:ext cx="2281165" cy="469502"/>
          </a:xfrm>
          <a:prstGeom prst="rect">
            <a:avLst/>
          </a:prstGeom>
          <a:noFill/>
          <a:ln>
            <a:noFill/>
          </a:ln>
        </p:spPr>
      </p:pic>
      <p:sp>
        <p:nvSpPr>
          <p:cNvPr id="33" name="Google Shape;33;p31"/>
          <p:cNvSpPr txBox="1"/>
          <p:nvPr/>
        </p:nvSpPr>
        <p:spPr>
          <a:xfrm>
            <a:off x="3313292" y="6150114"/>
            <a:ext cx="775335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cap="none" dirty="0">
                <a:solidFill>
                  <a:schemeClr val="lt1"/>
                </a:solidFill>
                <a:latin typeface="Open Sans"/>
                <a:ea typeface="Open Sans"/>
                <a:cs typeface="Open Sans"/>
                <a:sym typeface="Open Sans"/>
              </a:rPr>
              <a:t>This project has been funded with support from the European Commission. This publication reflects the views only of the author, and the Commission cannot be held responsible for any use which may be made of the information contained therein. Project Number: </a:t>
            </a:r>
            <a:r>
              <a:rPr lang="en-US" sz="1000" b="0" i="0" u="none" strike="noStrike" cap="none" dirty="0">
                <a:solidFill>
                  <a:schemeClr val="tx2"/>
                </a:solidFill>
                <a:effectLst/>
                <a:latin typeface="Arial"/>
                <a:ea typeface="Arial"/>
                <a:cs typeface="Arial"/>
                <a:sym typeface="Arial"/>
              </a:rPr>
              <a:t>2020-1-BG01-KA202-079064</a:t>
            </a:r>
            <a:endParaRPr lang="en-US" sz="1000" dirty="0">
              <a:solidFill>
                <a:schemeClr val="tx2"/>
              </a:solidFill>
              <a:latin typeface="Open Sans"/>
              <a:ea typeface="Open Sans"/>
              <a:cs typeface="Open Sans"/>
              <a:sym typeface="Open Sans"/>
            </a:endParaRPr>
          </a:p>
          <a:p>
            <a:pPr marL="0" marR="0" lvl="0" indent="0" algn="l" rtl="0">
              <a:spcBef>
                <a:spcPts val="0"/>
              </a:spcBef>
              <a:spcAft>
                <a:spcPts val="0"/>
              </a:spcAft>
              <a:buNone/>
            </a:pPr>
            <a:endParaRPr sz="1000" dirty="0">
              <a:solidFill>
                <a:schemeClr val="lt1"/>
              </a:solidFill>
              <a:latin typeface="Open Sans"/>
              <a:ea typeface="Open Sans"/>
              <a:cs typeface="Open Sans"/>
              <a:sym typeface="Open Sans"/>
            </a:endParaRPr>
          </a:p>
        </p:txBody>
      </p:sp>
      <p:sp>
        <p:nvSpPr>
          <p:cNvPr id="34" name="Google Shape;34;p31"/>
          <p:cNvSpPr/>
          <p:nvPr/>
        </p:nvSpPr>
        <p:spPr>
          <a:xfrm flipH="1">
            <a:off x="2172707" y="2913643"/>
            <a:ext cx="7839428"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38"/>
        <p:cNvGrpSpPr/>
        <p:nvPr/>
      </p:nvGrpSpPr>
      <p:grpSpPr>
        <a:xfrm>
          <a:off x="0" y="0"/>
          <a:ext cx="0" cy="0"/>
          <a:chOff x="0" y="0"/>
          <a:chExt cx="0" cy="0"/>
        </a:xfrm>
      </p:grpSpPr>
      <p:sp>
        <p:nvSpPr>
          <p:cNvPr id="39" name="Google Shape;39;p27"/>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7"/>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41"/>
        <p:cNvGrpSpPr/>
        <p:nvPr/>
      </p:nvGrpSpPr>
      <p:grpSpPr>
        <a:xfrm>
          <a:off x="0" y="0"/>
          <a:ext cx="0" cy="0"/>
          <a:chOff x="0" y="0"/>
          <a:chExt cx="0" cy="0"/>
        </a:xfrm>
      </p:grpSpPr>
      <p:sp>
        <p:nvSpPr>
          <p:cNvPr id="42" name="Google Shape;42;p2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8"/>
          <p:cNvSpPr txBox="1">
            <a:spLocks noGrp="1"/>
          </p:cNvSpPr>
          <p:nvPr>
            <p:ph type="body" idx="1"/>
          </p:nvPr>
        </p:nvSpPr>
        <p:spPr>
          <a:xfrm>
            <a:off x="97971"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4" name="Google Shape;44;p28"/>
          <p:cNvSpPr txBox="1">
            <a:spLocks noGrp="1"/>
          </p:cNvSpPr>
          <p:nvPr>
            <p:ph type="body" idx="2"/>
          </p:nvPr>
        </p:nvSpPr>
        <p:spPr>
          <a:xfrm>
            <a:off x="6131377"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45"/>
        <p:cNvGrpSpPr/>
        <p:nvPr/>
      </p:nvGrpSpPr>
      <p:grpSpPr>
        <a:xfrm>
          <a:off x="0" y="0"/>
          <a:ext cx="0" cy="0"/>
          <a:chOff x="0" y="0"/>
          <a:chExt cx="0" cy="0"/>
        </a:xfrm>
      </p:grpSpPr>
      <p:sp>
        <p:nvSpPr>
          <p:cNvPr id="46" name="Google Shape;46;p29"/>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9"/>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6"/>
              </a:buClr>
              <a:buSzPts val="2400"/>
              <a:buFont typeface="Arial"/>
              <a:buNone/>
              <a:defRPr sz="2400" b="1">
                <a:solidFill>
                  <a:schemeClr val="accent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8" name="Google Shape;48;p29"/>
          <p:cNvSpPr txBox="1">
            <a:spLocks noGrp="1"/>
          </p:cNvSpPr>
          <p:nvPr>
            <p:ph type="body" idx="2"/>
          </p:nvPr>
        </p:nvSpPr>
        <p:spPr>
          <a:xfrm>
            <a:off x="97971" y="1462685"/>
            <a:ext cx="11944350" cy="5289179"/>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49"/>
        <p:cNvGrpSpPr/>
        <p:nvPr/>
      </p:nvGrpSpPr>
      <p:grpSpPr>
        <a:xfrm>
          <a:off x="0" y="0"/>
          <a:ext cx="0" cy="0"/>
          <a:chOff x="0" y="0"/>
          <a:chExt cx="0" cy="0"/>
        </a:xfrm>
      </p:grpSpPr>
      <p:sp>
        <p:nvSpPr>
          <p:cNvPr id="50" name="Google Shape;50;p3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2"/>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2" name="Google Shape;52;p32"/>
          <p:cNvSpPr txBox="1">
            <a:spLocks noGrp="1"/>
          </p:cNvSpPr>
          <p:nvPr>
            <p:ph type="body" idx="2"/>
          </p:nvPr>
        </p:nvSpPr>
        <p:spPr>
          <a:xfrm>
            <a:off x="6131377"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3" name="Google Shape;53;p32"/>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6"/>
              </a:buClr>
              <a:buSzPts val="2400"/>
              <a:buFont typeface="Arial"/>
              <a:buNone/>
              <a:defRPr sz="2400" b="1">
                <a:solidFill>
                  <a:schemeClr val="accent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Open Sans"/>
              <a:buNone/>
              <a:defRPr sz="4400" b="0"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
        <p:nvSpPr>
          <p:cNvPr id="12" name="Google Shape;12;p24"/>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AEB3B5"/>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9pPr>
          </a:lstStyle>
          <a:p>
            <a:endParaRPr/>
          </a:p>
        </p:txBody>
      </p:sp>
      <p:sp>
        <p:nvSpPr>
          <p:cNvPr id="13" name="Google Shape;13;p24"/>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AEB3B5"/>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9pPr>
          </a:lstStyle>
          <a:p>
            <a:endParaRPr/>
          </a:p>
        </p:txBody>
      </p:sp>
      <p:sp>
        <p:nvSpPr>
          <p:cNvPr id="14" name="Google Shape;14;p24"/>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AEB3B5"/>
                </a:solidFill>
                <a:latin typeface="Open Sans"/>
                <a:ea typeface="Open Sans"/>
                <a:cs typeface="Open Sans"/>
                <a:sym typeface="Open Sans"/>
              </a:defRPr>
            </a:lvl1pPr>
            <a:lvl2pPr marL="0" marR="0" lvl="1" indent="0" algn="r" rtl="0">
              <a:spcBef>
                <a:spcPts val="0"/>
              </a:spcBef>
              <a:buNone/>
              <a:defRPr sz="1200" b="0" i="0" u="none" strike="noStrike" cap="none">
                <a:solidFill>
                  <a:srgbClr val="AEB3B5"/>
                </a:solidFill>
                <a:latin typeface="Open Sans"/>
                <a:ea typeface="Open Sans"/>
                <a:cs typeface="Open Sans"/>
                <a:sym typeface="Open Sans"/>
              </a:defRPr>
            </a:lvl2pPr>
            <a:lvl3pPr marL="0" marR="0" lvl="2" indent="0" algn="r" rtl="0">
              <a:spcBef>
                <a:spcPts val="0"/>
              </a:spcBef>
              <a:buNone/>
              <a:defRPr sz="1200" b="0" i="0" u="none" strike="noStrike" cap="none">
                <a:solidFill>
                  <a:srgbClr val="AEB3B5"/>
                </a:solidFill>
                <a:latin typeface="Open Sans"/>
                <a:ea typeface="Open Sans"/>
                <a:cs typeface="Open Sans"/>
                <a:sym typeface="Open Sans"/>
              </a:defRPr>
            </a:lvl3pPr>
            <a:lvl4pPr marL="0" marR="0" lvl="3" indent="0" algn="r" rtl="0">
              <a:spcBef>
                <a:spcPts val="0"/>
              </a:spcBef>
              <a:buNone/>
              <a:defRPr sz="1200" b="0" i="0" u="none" strike="noStrike" cap="none">
                <a:solidFill>
                  <a:srgbClr val="AEB3B5"/>
                </a:solidFill>
                <a:latin typeface="Open Sans"/>
                <a:ea typeface="Open Sans"/>
                <a:cs typeface="Open Sans"/>
                <a:sym typeface="Open Sans"/>
              </a:defRPr>
            </a:lvl4pPr>
            <a:lvl5pPr marL="0" marR="0" lvl="4" indent="0" algn="r" rtl="0">
              <a:spcBef>
                <a:spcPts val="0"/>
              </a:spcBef>
              <a:buNone/>
              <a:defRPr sz="1200" b="0" i="0" u="none" strike="noStrike" cap="none">
                <a:solidFill>
                  <a:srgbClr val="AEB3B5"/>
                </a:solidFill>
                <a:latin typeface="Open Sans"/>
                <a:ea typeface="Open Sans"/>
                <a:cs typeface="Open Sans"/>
                <a:sym typeface="Open Sans"/>
              </a:defRPr>
            </a:lvl5pPr>
            <a:lvl6pPr marL="0" marR="0" lvl="5" indent="0" algn="r" rtl="0">
              <a:spcBef>
                <a:spcPts val="0"/>
              </a:spcBef>
              <a:buNone/>
              <a:defRPr sz="1200" b="0" i="0" u="none" strike="noStrike" cap="none">
                <a:solidFill>
                  <a:srgbClr val="AEB3B5"/>
                </a:solidFill>
                <a:latin typeface="Open Sans"/>
                <a:ea typeface="Open Sans"/>
                <a:cs typeface="Open Sans"/>
                <a:sym typeface="Open Sans"/>
              </a:defRPr>
            </a:lvl6pPr>
            <a:lvl7pPr marL="0" marR="0" lvl="6" indent="0" algn="r" rtl="0">
              <a:spcBef>
                <a:spcPts val="0"/>
              </a:spcBef>
              <a:buNone/>
              <a:defRPr sz="1200" b="0" i="0" u="none" strike="noStrike" cap="none">
                <a:solidFill>
                  <a:srgbClr val="AEB3B5"/>
                </a:solidFill>
                <a:latin typeface="Open Sans"/>
                <a:ea typeface="Open Sans"/>
                <a:cs typeface="Open Sans"/>
                <a:sym typeface="Open Sans"/>
              </a:defRPr>
            </a:lvl7pPr>
            <a:lvl8pPr marL="0" marR="0" lvl="7" indent="0" algn="r" rtl="0">
              <a:spcBef>
                <a:spcPts val="0"/>
              </a:spcBef>
              <a:buNone/>
              <a:defRPr sz="1200" b="0" i="0" u="none" strike="noStrike" cap="none">
                <a:solidFill>
                  <a:srgbClr val="AEB3B5"/>
                </a:solidFill>
                <a:latin typeface="Open Sans"/>
                <a:ea typeface="Open Sans"/>
                <a:cs typeface="Open Sans"/>
                <a:sym typeface="Open Sans"/>
              </a:defRPr>
            </a:lvl8pPr>
            <a:lvl9pPr marL="0" marR="0" lvl="8" indent="0" algn="r" rtl="0">
              <a:spcBef>
                <a:spcPts val="0"/>
              </a:spcBef>
              <a:buNone/>
              <a:defRPr sz="1200" b="0" i="0" u="none" strike="noStrike" cap="none">
                <a:solidFill>
                  <a:srgbClr val="AEB3B5"/>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5"/>
        <p:cNvGrpSpPr/>
        <p:nvPr/>
      </p:nvGrpSpPr>
      <p:grpSpPr>
        <a:xfrm>
          <a:off x="0" y="0"/>
          <a:ext cx="0" cy="0"/>
          <a:chOff x="0" y="0"/>
          <a:chExt cx="0" cy="0"/>
        </a:xfrm>
      </p:grpSpPr>
      <p:sp>
        <p:nvSpPr>
          <p:cNvPr id="36" name="Google Shape;36;p26"/>
          <p:cNvSpPr/>
          <p:nvPr/>
        </p:nvSpPr>
        <p:spPr>
          <a:xfrm>
            <a:off x="0" y="0"/>
            <a:ext cx="12192000" cy="79752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7" name="Google Shape;37;p2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marR="0" lvl="0" algn="l" rtl="0">
              <a:lnSpc>
                <a:spcPct val="90000"/>
              </a:lnSpc>
              <a:spcBef>
                <a:spcPts val="0"/>
              </a:spcBef>
              <a:spcAft>
                <a:spcPts val="0"/>
              </a:spcAft>
              <a:buClr>
                <a:schemeClr val="dk1"/>
              </a:buClr>
              <a:buSzPts val="3800"/>
              <a:buFont typeface="Open Sans"/>
              <a:buNone/>
              <a:defRPr sz="38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kzfAOc4L6vQ"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www.cardet.org/"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s://iodevelopment.e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
          <p:cNvSpPr txBox="1">
            <a:spLocks noGrp="1"/>
          </p:cNvSpPr>
          <p:nvPr>
            <p:ph type="ctrTitle"/>
          </p:nvPr>
        </p:nvSpPr>
        <p:spPr>
          <a:xfrm>
            <a:off x="715688" y="4530725"/>
            <a:ext cx="5195207" cy="133406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52BAAD"/>
              </a:buClr>
              <a:buSzPct val="100000"/>
              <a:buFont typeface="Open Sans"/>
              <a:buNone/>
            </a:pPr>
            <a:r>
              <a:rPr lang="en-US" i="1" dirty="0"/>
              <a:t>IO1: </a:t>
            </a:r>
            <a:r>
              <a:rPr lang="el-GR" i="1" dirty="0"/>
              <a:t>Εκπαιδευτικό Υλικό για </a:t>
            </a:r>
            <a:r>
              <a:rPr lang="el-GR" i="1" dirty="0" err="1"/>
              <a:t>Διαγενεακή</a:t>
            </a:r>
            <a:r>
              <a:rPr lang="el-GR" i="1" dirty="0"/>
              <a:t> μάθηση</a:t>
            </a:r>
            <a:br>
              <a:rPr lang="en-US" dirty="0"/>
            </a:br>
            <a:endParaRPr dirty="0">
              <a:latin typeface="Open Sans"/>
              <a:ea typeface="Open Sans"/>
              <a:cs typeface="Open Sans"/>
              <a:sym typeface="Open Sans"/>
            </a:endParaRPr>
          </a:p>
        </p:txBody>
      </p:sp>
      <p:sp>
        <p:nvSpPr>
          <p:cNvPr id="59" name="Google Shape;59;p1"/>
          <p:cNvSpPr txBox="1">
            <a:spLocks noGrp="1"/>
          </p:cNvSpPr>
          <p:nvPr>
            <p:ph type="subTitle" idx="1"/>
          </p:nvPr>
        </p:nvSpPr>
        <p:spPr>
          <a:xfrm>
            <a:off x="6086475" y="4549902"/>
            <a:ext cx="5178855" cy="129283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2400"/>
              <a:buNone/>
            </a:pPr>
            <a:r>
              <a:rPr lang="el-GR" dirty="0"/>
              <a:t>Εισαγωγή</a:t>
            </a:r>
            <a:r>
              <a:rPr lang="en-US" dirty="0"/>
              <a:t>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0"/>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br>
              <a:rPr lang="en-US" b="1" dirty="0"/>
            </a:br>
            <a:r>
              <a:rPr lang="en-US" b="1" dirty="0"/>
              <a:t> </a:t>
            </a:r>
            <a:r>
              <a:rPr lang="el-GR" b="1" dirty="0" err="1"/>
              <a:t>Διαγενεακή</a:t>
            </a:r>
            <a:r>
              <a:rPr lang="el-GR" b="1" dirty="0"/>
              <a:t> Μάθηση </a:t>
            </a:r>
            <a:r>
              <a:rPr lang="en-US" b="1" dirty="0"/>
              <a:t>I</a:t>
            </a:r>
            <a:br>
              <a:rPr lang="en-US" b="1" dirty="0"/>
            </a:br>
            <a:endParaRPr dirty="0"/>
          </a:p>
        </p:txBody>
      </p:sp>
      <p:sp>
        <p:nvSpPr>
          <p:cNvPr id="135" name="Google Shape;135;p10"/>
          <p:cNvSpPr txBox="1">
            <a:spLocks noGrp="1"/>
          </p:cNvSpPr>
          <p:nvPr>
            <p:ph type="body" idx="1"/>
          </p:nvPr>
        </p:nvSpPr>
        <p:spPr>
          <a:xfrm>
            <a:off x="332541" y="914385"/>
            <a:ext cx="11709780" cy="3856366"/>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accent3"/>
              </a:buClr>
              <a:buSzPts val="2000"/>
              <a:buNone/>
            </a:pPr>
            <a:r>
              <a:rPr lang="el-GR" sz="2000" dirty="0"/>
              <a:t>Η</a:t>
            </a:r>
            <a:r>
              <a:rPr lang="el-GR" sz="2000" b="1" dirty="0">
                <a:solidFill>
                  <a:schemeClr val="accent3"/>
                </a:solidFill>
              </a:rPr>
              <a:t> </a:t>
            </a:r>
            <a:r>
              <a:rPr lang="el-GR" sz="2000" b="1" dirty="0" err="1">
                <a:solidFill>
                  <a:schemeClr val="accent3"/>
                </a:solidFill>
              </a:rPr>
              <a:t>διαγενεακή</a:t>
            </a:r>
            <a:r>
              <a:rPr lang="el-GR" sz="2000" b="1" dirty="0">
                <a:solidFill>
                  <a:schemeClr val="accent3"/>
                </a:solidFill>
              </a:rPr>
              <a:t> καθοδήγηση </a:t>
            </a:r>
            <a:r>
              <a:rPr lang="el-GR" sz="2000" dirty="0"/>
              <a:t>μεταξύ εργαζόμενων μεγαλύτερης ηλικίας και νεότερων εργαζομένων μπορεί παραδοσιακά να οριστεί ως η αντιστοίχιση ενός εργαζόμενου μεγαλύτερης ηλικίας με έναν νεότερο εργαζόμενο για την </a:t>
            </a:r>
            <a:r>
              <a:rPr lang="el-GR" sz="2000" b="1" dirty="0"/>
              <a:t>προώθηση αμοιβαίας μάθησης και ανάπτυξης</a:t>
            </a:r>
            <a:r>
              <a:rPr lang="el-GR" sz="2000" dirty="0"/>
              <a:t>, ενθαρρύνοντας και τις δύο ηλικιακές ομάδες να αποσπάσουν, αλλά και να </a:t>
            </a:r>
            <a:r>
              <a:rPr lang="el-GR" sz="2000" dirty="0">
                <a:solidFill>
                  <a:schemeClr val="accent6"/>
                </a:solidFill>
              </a:rPr>
              <a:t>επωφεληθούν από τις δεξιότητες, την τεχνογνωσία και τη σοφία από την άλλη ομάδα</a:t>
            </a:r>
            <a:r>
              <a:rPr lang="el-GR" sz="2000" dirty="0"/>
              <a:t>. </a:t>
            </a:r>
          </a:p>
          <a:p>
            <a:pPr marL="0" lvl="0" indent="0" algn="just" rtl="0">
              <a:lnSpc>
                <a:spcPct val="90000"/>
              </a:lnSpc>
              <a:spcBef>
                <a:spcPts val="1000"/>
              </a:spcBef>
              <a:spcAft>
                <a:spcPts val="0"/>
              </a:spcAft>
              <a:buClr>
                <a:schemeClr val="lt2"/>
              </a:buClr>
              <a:buSzPts val="2000"/>
              <a:buNone/>
            </a:pPr>
            <a:r>
              <a:rPr lang="el-GR" sz="2000" dirty="0"/>
              <a:t>Η μάθηση, στην εποχή μας, μπορεί να περιλαμβάνει τη </a:t>
            </a:r>
            <a:r>
              <a:rPr lang="el-GR" sz="2000" dirty="0">
                <a:solidFill>
                  <a:schemeClr val="accent6"/>
                </a:solidFill>
              </a:rPr>
              <a:t>διδασκαλία νέων τεχνολογιών</a:t>
            </a:r>
            <a:r>
              <a:rPr lang="el-GR" sz="2000" dirty="0"/>
              <a:t>, τη </a:t>
            </a:r>
            <a:r>
              <a:rPr lang="el-GR" sz="2000" dirty="0">
                <a:solidFill>
                  <a:schemeClr val="accent2"/>
                </a:solidFill>
              </a:rPr>
              <a:t>διαχείριση μέσων κοινωνικής δικτύωσης</a:t>
            </a:r>
            <a:r>
              <a:rPr lang="el-GR" sz="2000" dirty="0"/>
              <a:t>, τις </a:t>
            </a:r>
            <a:r>
              <a:rPr lang="el-GR" sz="2000" dirty="0">
                <a:solidFill>
                  <a:schemeClr val="accent4"/>
                </a:solidFill>
              </a:rPr>
              <a:t>σχέσεις με τους πελάτες</a:t>
            </a:r>
            <a:r>
              <a:rPr lang="el-GR" sz="2000" dirty="0"/>
              <a:t>, τη </a:t>
            </a:r>
            <a:r>
              <a:rPr lang="el-GR" sz="2000" b="1" dirty="0"/>
              <a:t>συγγραφή</a:t>
            </a:r>
            <a:r>
              <a:rPr lang="el-GR" sz="2000" dirty="0"/>
              <a:t>, την </a:t>
            </a:r>
            <a:r>
              <a:rPr lang="el-GR" sz="2000" dirty="0">
                <a:solidFill>
                  <a:schemeClr val="accent1"/>
                </a:solidFill>
              </a:rPr>
              <a:t>ηγεσία</a:t>
            </a:r>
            <a:r>
              <a:rPr lang="el-GR" sz="2000" dirty="0"/>
              <a:t> και την </a:t>
            </a:r>
            <a:r>
              <a:rPr lang="el-GR" sz="2000" dirty="0">
                <a:solidFill>
                  <a:srgbClr val="9868BD"/>
                </a:solidFill>
              </a:rPr>
              <a:t>εκπαίδευση των διευθυντικών ομάδων.</a:t>
            </a:r>
          </a:p>
          <a:p>
            <a:pPr marL="0" lvl="0" indent="0" algn="just" rtl="0">
              <a:lnSpc>
                <a:spcPct val="90000"/>
              </a:lnSpc>
              <a:spcBef>
                <a:spcPts val="1000"/>
              </a:spcBef>
              <a:spcAft>
                <a:spcPts val="0"/>
              </a:spcAft>
              <a:buClr>
                <a:schemeClr val="lt2"/>
              </a:buClr>
              <a:buSzPts val="2000"/>
              <a:buNone/>
            </a:pPr>
            <a:r>
              <a:rPr lang="el-GR" sz="2000" dirty="0"/>
              <a:t>Ο κύριος στόχος κάθε εταιρικού περιβάλλοντος που προάγει την πρακτική της «καθοδήγησης» είναι </a:t>
            </a:r>
            <a:r>
              <a:rPr lang="el-GR" sz="2000" b="1" dirty="0"/>
              <a:t>να δημιουργήσει ένα περιβάλλον μάθησης με ευκαιρίες για ανάπτυξη γνώσεων και δεξιοτήτων</a:t>
            </a:r>
            <a:r>
              <a:rPr lang="el-GR" sz="2000" dirty="0"/>
              <a:t>, όπου </a:t>
            </a:r>
            <a:r>
              <a:rPr lang="el-GR" sz="2000" u="sng" dirty="0"/>
              <a:t>όλες οι γενιές μπορούν να συνεισφέρουν μαζί με την εμπειρογνωμοσύνη και, γενικά, τις εμπειρίες τους </a:t>
            </a:r>
            <a:r>
              <a:rPr lang="el-GR" sz="2000" dirty="0"/>
              <a:t>για να βοηθήσουν η μια την άλλη.</a:t>
            </a:r>
            <a:endParaRPr sz="1600" dirty="0"/>
          </a:p>
          <a:p>
            <a:pPr marL="0" lvl="0" indent="0" algn="just" rtl="0">
              <a:lnSpc>
                <a:spcPct val="90000"/>
              </a:lnSpc>
              <a:spcBef>
                <a:spcPts val="1000"/>
              </a:spcBef>
              <a:spcAft>
                <a:spcPts val="0"/>
              </a:spcAft>
              <a:buClr>
                <a:schemeClr val="lt2"/>
              </a:buClr>
              <a:buSzPts val="1800"/>
              <a:buNone/>
            </a:pPr>
            <a:endParaRPr dirty="0"/>
          </a:p>
        </p:txBody>
      </p:sp>
      <p:pic>
        <p:nvPicPr>
          <p:cNvPr id="136" name="Google Shape;136;p10"/>
          <p:cNvPicPr preferRelativeResize="0"/>
          <p:nvPr/>
        </p:nvPicPr>
        <p:blipFill rotWithShape="1">
          <a:blip r:embed="rId3">
            <a:alphaModFix/>
          </a:blip>
          <a:srcRect/>
          <a:stretch/>
        </p:blipFill>
        <p:spPr>
          <a:xfrm>
            <a:off x="4072120" y="4864199"/>
            <a:ext cx="3700280" cy="1847687"/>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1"/>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b="1" dirty="0"/>
              <a:t> </a:t>
            </a:r>
            <a:r>
              <a:rPr lang="el-GR" b="1" dirty="0" err="1"/>
              <a:t>Διαγενεακή</a:t>
            </a:r>
            <a:r>
              <a:rPr lang="el-GR" b="1" dirty="0"/>
              <a:t> Μάθηση </a:t>
            </a:r>
            <a:r>
              <a:rPr lang="en-US" b="1" dirty="0"/>
              <a:t>II</a:t>
            </a:r>
            <a:endParaRPr dirty="0"/>
          </a:p>
        </p:txBody>
      </p:sp>
      <p:sp>
        <p:nvSpPr>
          <p:cNvPr id="142" name="Google Shape;142;p11"/>
          <p:cNvSpPr txBox="1">
            <a:spLocks noGrp="1"/>
          </p:cNvSpPr>
          <p:nvPr>
            <p:ph type="body" idx="1"/>
          </p:nvPr>
        </p:nvSpPr>
        <p:spPr>
          <a:xfrm>
            <a:off x="3557587" y="797521"/>
            <a:ext cx="8484734" cy="5100639"/>
          </a:xfrm>
          <a:prstGeom prst="rect">
            <a:avLst/>
          </a:prstGeom>
          <a:noFill/>
          <a:ln>
            <a:noFill/>
          </a:ln>
        </p:spPr>
        <p:txBody>
          <a:bodyPr spcFirstLastPara="1" wrap="square" lIns="91425" tIns="45700" rIns="91425" bIns="45700" anchor="t" anchorCtr="0">
            <a:noAutofit/>
          </a:bodyPr>
          <a:lstStyle/>
          <a:p>
            <a:pPr marL="285750" lvl="0" indent="-285750" algn="just" rtl="0">
              <a:lnSpc>
                <a:spcPct val="90000"/>
              </a:lnSpc>
              <a:spcBef>
                <a:spcPts val="0"/>
              </a:spcBef>
              <a:spcAft>
                <a:spcPts val="0"/>
              </a:spcAft>
              <a:buClr>
                <a:schemeClr val="lt2"/>
              </a:buClr>
              <a:buSzPts val="1800"/>
              <a:buFont typeface="Arial"/>
              <a:buChar char="•"/>
            </a:pPr>
            <a:r>
              <a:rPr lang="el-GR" dirty="0"/>
              <a:t>Η καθοδήγηση είναι συνήθως μια πρακτική στο πλαίσιο της οποίας οι νεότεροι σε ηλικία υπάλληλοι αναπτύσσονται με την καθοδήγηση των μεγαλύτερων σε ηλικία συναδέλφων τους</a:t>
            </a:r>
            <a:r>
              <a:rPr lang="en-US" dirty="0"/>
              <a:t>.</a:t>
            </a:r>
            <a:endParaRPr dirty="0"/>
          </a:p>
          <a:p>
            <a:pPr marL="285750" lvl="0" indent="-285750" algn="just" rtl="0">
              <a:lnSpc>
                <a:spcPct val="90000"/>
              </a:lnSpc>
              <a:spcBef>
                <a:spcPts val="1000"/>
              </a:spcBef>
              <a:spcAft>
                <a:spcPts val="0"/>
              </a:spcAft>
              <a:buClr>
                <a:schemeClr val="lt2"/>
              </a:buClr>
              <a:buSzPts val="1800"/>
              <a:buFont typeface="Arial"/>
              <a:buChar char="•"/>
            </a:pPr>
            <a:r>
              <a:rPr lang="el-GR" dirty="0"/>
              <a:t>Αυτή η </a:t>
            </a:r>
            <a:r>
              <a:rPr lang="el-GR" b="1" dirty="0">
                <a:solidFill>
                  <a:srgbClr val="9868BD"/>
                </a:solidFill>
              </a:rPr>
              <a:t>δυναμική της σχέσης </a:t>
            </a:r>
            <a:r>
              <a:rPr lang="el-GR" dirty="0"/>
              <a:t>των μεγαλύτερων σε ηλικία υπαλλήλων που διδάσκουν τους νεότερους έρχεται, επίσης, πιο φυσικά λόγω του ότι </a:t>
            </a:r>
            <a:r>
              <a:rPr lang="el-GR" dirty="0">
                <a:solidFill>
                  <a:schemeClr val="accent3"/>
                </a:solidFill>
              </a:rPr>
              <a:t>οι εργαζόμενοι μεγαλύτερης ηλικίας έχουν αναπτύξει σε σημαντικό βαθμό εγκάρσιες δεξιότητες </a:t>
            </a:r>
            <a:r>
              <a:rPr lang="en-US" dirty="0">
                <a:solidFill>
                  <a:schemeClr val="accent3"/>
                </a:solidFill>
              </a:rPr>
              <a:t>(soft skills)</a:t>
            </a:r>
            <a:r>
              <a:rPr lang="el-GR" dirty="0">
                <a:solidFill>
                  <a:schemeClr val="accent3"/>
                </a:solidFill>
              </a:rPr>
              <a:t> σε προηγούμενη σχετική θέση εργασίας που κατείχαν ή κλάδο.</a:t>
            </a:r>
          </a:p>
          <a:p>
            <a:pPr marL="285750" lvl="0" indent="-285750" algn="just" rtl="0">
              <a:lnSpc>
                <a:spcPct val="90000"/>
              </a:lnSpc>
              <a:spcBef>
                <a:spcPts val="1000"/>
              </a:spcBef>
              <a:spcAft>
                <a:spcPts val="0"/>
              </a:spcAft>
              <a:buClr>
                <a:schemeClr val="lt2"/>
              </a:buClr>
              <a:buSzPts val="1800"/>
              <a:buFont typeface="Noto Sans Symbols"/>
              <a:buChar char="⮚"/>
            </a:pPr>
            <a:r>
              <a:rPr lang="el-GR" dirty="0"/>
              <a:t>Ως αποτέλεσμα των </a:t>
            </a:r>
            <a:r>
              <a:rPr lang="el-GR" b="1" dirty="0">
                <a:solidFill>
                  <a:schemeClr val="accent6"/>
                </a:solidFill>
              </a:rPr>
              <a:t>ραγδαίων τεχνολογικών εξελίξεων</a:t>
            </a:r>
            <a:r>
              <a:rPr lang="el-GR" dirty="0"/>
              <a:t>, οι ρόλοι συχνά αντιστρέφονται, καθώς οι νεότερες γενιές μπαίνουν στο προσκήνιο λόγω της πιο προηγμένης τεχνολογικής εμπειρογνωμοσύνης τους (</a:t>
            </a:r>
            <a:r>
              <a:rPr lang="el-GR" dirty="0" err="1"/>
              <a:t>Jain</a:t>
            </a:r>
            <a:r>
              <a:rPr lang="el-GR" dirty="0"/>
              <a:t> and </a:t>
            </a:r>
            <a:r>
              <a:rPr lang="el-GR" dirty="0" err="1"/>
              <a:t>Maheshwari</a:t>
            </a:r>
            <a:r>
              <a:rPr lang="el-GR" dirty="0"/>
              <a:t>, 2020).</a:t>
            </a:r>
          </a:p>
          <a:p>
            <a:pPr marL="285750" lvl="0" indent="-285750" algn="just" rtl="0">
              <a:lnSpc>
                <a:spcPct val="90000"/>
              </a:lnSpc>
              <a:spcBef>
                <a:spcPts val="1000"/>
              </a:spcBef>
              <a:spcAft>
                <a:spcPts val="0"/>
              </a:spcAft>
              <a:buClr>
                <a:schemeClr val="lt2"/>
              </a:buClr>
              <a:buSzPts val="1800"/>
              <a:buFont typeface="Noto Sans Symbols"/>
              <a:buChar char="⮚"/>
            </a:pPr>
            <a:r>
              <a:rPr lang="el-GR" dirty="0"/>
              <a:t>Η </a:t>
            </a:r>
            <a:r>
              <a:rPr lang="el-GR" b="1" dirty="0"/>
              <a:t>ανταλλαγή γνώσεων </a:t>
            </a:r>
            <a:r>
              <a:rPr lang="el-GR" dirty="0"/>
              <a:t>μεταξύ επαγγελματιών θα πρέπει να </a:t>
            </a:r>
            <a:r>
              <a:rPr lang="el-GR" u="sng" dirty="0">
                <a:solidFill>
                  <a:schemeClr val="accent6"/>
                </a:solidFill>
              </a:rPr>
              <a:t>εξαρτάται από τα πλεονεκτήματα, την αξία και τις συνολικές </a:t>
            </a:r>
            <a:r>
              <a:rPr lang="el-GR" u="sng" dirty="0" err="1">
                <a:solidFill>
                  <a:schemeClr val="accent6"/>
                </a:solidFill>
              </a:rPr>
              <a:t>οργανωσιακές</a:t>
            </a:r>
            <a:r>
              <a:rPr lang="el-GR" u="sng" dirty="0">
                <a:solidFill>
                  <a:schemeClr val="accent6"/>
                </a:solidFill>
              </a:rPr>
              <a:t> ανάγκες </a:t>
            </a:r>
            <a:r>
              <a:rPr lang="el-GR" dirty="0"/>
              <a:t>και όχι από την ηλικία τους</a:t>
            </a:r>
          </a:p>
          <a:p>
            <a:pPr marL="285750" lvl="0" indent="-285750" algn="just" rtl="0">
              <a:lnSpc>
                <a:spcPct val="90000"/>
              </a:lnSpc>
              <a:spcBef>
                <a:spcPts val="1000"/>
              </a:spcBef>
              <a:spcAft>
                <a:spcPts val="0"/>
              </a:spcAft>
              <a:buClr>
                <a:schemeClr val="lt2"/>
              </a:buClr>
              <a:buSzPts val="1800"/>
              <a:buFont typeface="Noto Sans Symbols"/>
              <a:buChar char="⮚"/>
            </a:pPr>
            <a:r>
              <a:rPr lang="el-GR" dirty="0"/>
              <a:t>Επιπλέον, η </a:t>
            </a:r>
            <a:r>
              <a:rPr lang="el-GR" dirty="0" err="1"/>
              <a:t>διαγενεακή</a:t>
            </a:r>
            <a:r>
              <a:rPr lang="el-GR" dirty="0"/>
              <a:t> μάθηση δημιουργεί ευκαιρίες στις γενιές να μάθουν περισσότερα η μια για την άλλη και </a:t>
            </a:r>
            <a:r>
              <a:rPr lang="el-GR" b="1" dirty="0"/>
              <a:t>να κατανοήσουν τις αντιλήψεις </a:t>
            </a:r>
            <a:r>
              <a:rPr lang="el-GR" dirty="0"/>
              <a:t>άλλων γενεών, χωρίς απαραίτητα να τις υιοθετούν </a:t>
            </a:r>
            <a:r>
              <a:rPr lang="en-US" dirty="0"/>
              <a:t>(Bostrom &amp; Schmidt-Hertha, 2017).</a:t>
            </a:r>
            <a:endParaRPr dirty="0"/>
          </a:p>
          <a:p>
            <a:pPr marL="285750" lvl="0" indent="-285750" algn="just" rtl="0">
              <a:lnSpc>
                <a:spcPct val="90000"/>
              </a:lnSpc>
              <a:spcBef>
                <a:spcPts val="1000"/>
              </a:spcBef>
              <a:spcAft>
                <a:spcPts val="0"/>
              </a:spcAft>
              <a:buClr>
                <a:schemeClr val="lt2"/>
              </a:buClr>
              <a:buSzPts val="1800"/>
              <a:buFont typeface="Noto Sans Symbols"/>
              <a:buChar char="⮚"/>
            </a:pPr>
            <a:r>
              <a:rPr lang="el-GR" dirty="0"/>
              <a:t>Αυτό, επίσης, </a:t>
            </a:r>
            <a:r>
              <a:rPr lang="el-GR" b="1" dirty="0">
                <a:solidFill>
                  <a:schemeClr val="accent4"/>
                </a:solidFill>
                <a:highlight>
                  <a:schemeClr val="dk1"/>
                </a:highlight>
                <a:latin typeface="Open Sans"/>
                <a:ea typeface="Open Sans"/>
                <a:cs typeface="Open Sans"/>
              </a:rPr>
              <a:t>βελτιώνει</a:t>
            </a:r>
            <a:r>
              <a:rPr lang="el-GR" dirty="0"/>
              <a:t> το γενικό εργασιακό </a:t>
            </a:r>
            <a:r>
              <a:rPr lang="el-GR" b="1" dirty="0">
                <a:solidFill>
                  <a:schemeClr val="accent4"/>
                </a:solidFill>
                <a:highlight>
                  <a:schemeClr val="dk1"/>
                </a:highlight>
                <a:latin typeface="Open Sans"/>
                <a:ea typeface="Open Sans"/>
                <a:cs typeface="Open Sans"/>
              </a:rPr>
              <a:t>περιβάλλον</a:t>
            </a:r>
            <a:r>
              <a:rPr lang="el-GR" dirty="0"/>
              <a:t>, τις επαγγελματικές </a:t>
            </a:r>
            <a:r>
              <a:rPr lang="el-GR" b="1" dirty="0">
                <a:solidFill>
                  <a:schemeClr val="accent4"/>
                </a:solidFill>
                <a:highlight>
                  <a:schemeClr val="dk1"/>
                </a:highlight>
                <a:latin typeface="Open Sans"/>
                <a:ea typeface="Open Sans"/>
                <a:cs typeface="Open Sans"/>
              </a:rPr>
              <a:t>σχέσεις</a:t>
            </a:r>
            <a:r>
              <a:rPr lang="el-GR" dirty="0"/>
              <a:t> και θα </a:t>
            </a:r>
            <a:r>
              <a:rPr lang="el-GR" b="1" dirty="0">
                <a:solidFill>
                  <a:schemeClr val="accent2"/>
                </a:solidFill>
                <a:latin typeface="Open Sans"/>
                <a:ea typeface="Open Sans"/>
                <a:cs typeface="Open Sans"/>
              </a:rPr>
              <a:t>εξαλείψει</a:t>
            </a:r>
            <a:r>
              <a:rPr lang="el-GR" dirty="0"/>
              <a:t> τυχόν πηγές </a:t>
            </a:r>
            <a:r>
              <a:rPr lang="el-GR" b="1" dirty="0">
                <a:solidFill>
                  <a:schemeClr val="accent2"/>
                </a:solidFill>
                <a:latin typeface="Open Sans"/>
                <a:ea typeface="Open Sans"/>
                <a:cs typeface="Open Sans"/>
              </a:rPr>
              <a:t>συγκρούσεων.</a:t>
            </a:r>
            <a:endParaRPr lang="el-GR" dirty="0"/>
          </a:p>
        </p:txBody>
      </p:sp>
      <p:pic>
        <p:nvPicPr>
          <p:cNvPr id="143" name="Google Shape;143;p11"/>
          <p:cNvPicPr preferRelativeResize="0"/>
          <p:nvPr/>
        </p:nvPicPr>
        <p:blipFill rotWithShape="1">
          <a:blip r:embed="rId3">
            <a:alphaModFix/>
          </a:blip>
          <a:srcRect/>
          <a:stretch/>
        </p:blipFill>
        <p:spPr>
          <a:xfrm>
            <a:off x="97970" y="1571625"/>
            <a:ext cx="3459617" cy="3257550"/>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l-GR" b="1" dirty="0"/>
              <a:t>Δεξιότητες</a:t>
            </a:r>
            <a:r>
              <a:rPr lang="en-US" b="1" dirty="0"/>
              <a:t>: </a:t>
            </a:r>
            <a:endParaRPr dirty="0"/>
          </a:p>
        </p:txBody>
      </p:sp>
      <p:sp>
        <p:nvSpPr>
          <p:cNvPr id="149" name="Google Shape;149;p12"/>
          <p:cNvSpPr txBox="1">
            <a:spLocks noGrp="1"/>
          </p:cNvSpPr>
          <p:nvPr>
            <p:ph type="body" idx="1"/>
          </p:nvPr>
        </p:nvSpPr>
        <p:spPr>
          <a:xfrm>
            <a:off x="97970" y="797521"/>
            <a:ext cx="5624099" cy="590277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accent3"/>
              </a:buClr>
              <a:buSzPts val="2800"/>
              <a:buNone/>
            </a:pPr>
            <a:r>
              <a:rPr lang="el-GR" sz="2400" u="sng" dirty="0">
                <a:solidFill>
                  <a:schemeClr val="accent3"/>
                </a:solidFill>
              </a:rPr>
              <a:t>Για τη Νεότερη Γενιά</a:t>
            </a:r>
            <a:r>
              <a:rPr lang="en-US" sz="2400" u="sng" dirty="0">
                <a:solidFill>
                  <a:schemeClr val="accent3"/>
                </a:solidFill>
              </a:rPr>
              <a:t>:</a:t>
            </a:r>
            <a:endParaRPr sz="1600" dirty="0"/>
          </a:p>
          <a:p>
            <a:pPr marL="0" lvl="0" indent="0" algn="just" rtl="0">
              <a:lnSpc>
                <a:spcPct val="90000"/>
              </a:lnSpc>
              <a:spcBef>
                <a:spcPts val="1000"/>
              </a:spcBef>
              <a:spcAft>
                <a:spcPts val="0"/>
              </a:spcAft>
              <a:buClr>
                <a:schemeClr val="lt2"/>
              </a:buClr>
              <a:buSzPts val="2000"/>
              <a:buNone/>
            </a:pPr>
            <a:endParaRPr dirty="0">
              <a:solidFill>
                <a:schemeClr val="accent3"/>
              </a:solidFill>
            </a:endParaRPr>
          </a:p>
          <a:p>
            <a:pPr marL="285750" lvl="0" indent="-285750" algn="just" rtl="0">
              <a:lnSpc>
                <a:spcPct val="90000"/>
              </a:lnSpc>
              <a:spcBef>
                <a:spcPts val="1000"/>
              </a:spcBef>
              <a:spcAft>
                <a:spcPts val="0"/>
              </a:spcAft>
              <a:buClr>
                <a:schemeClr val="accent6"/>
              </a:buClr>
              <a:buSzPts val="2000"/>
              <a:buFont typeface="Noto Sans Symbols"/>
              <a:buChar char="✔"/>
            </a:pPr>
            <a:r>
              <a:rPr lang="el-GR" dirty="0">
                <a:solidFill>
                  <a:schemeClr val="accent6"/>
                </a:solidFill>
              </a:rPr>
              <a:t>Κριτική σκέψη: </a:t>
            </a:r>
            <a:r>
              <a:rPr lang="el-GR" dirty="0"/>
              <a:t>η ικανότητα σαφούς και λογικής σκέψης, κατανόησης της λογικής σύνδεσης μεταξύ ιδεών.</a:t>
            </a:r>
          </a:p>
          <a:p>
            <a:pPr marL="285750" indent="-285750">
              <a:buClr>
                <a:schemeClr val="accent6"/>
              </a:buClr>
              <a:buSzPts val="2000"/>
              <a:buFont typeface="Noto Sans Symbols"/>
              <a:buChar char="✔"/>
            </a:pPr>
            <a:r>
              <a:rPr lang="el-GR" dirty="0">
                <a:solidFill>
                  <a:schemeClr val="accent6"/>
                </a:solidFill>
              </a:rPr>
              <a:t>Επίλυση προβλημάτων: </a:t>
            </a:r>
            <a:r>
              <a:rPr lang="el-GR" dirty="0"/>
              <a:t>γρήγορη αναγνώριση του βαθύτερου προβλήματος και εφαρμογή λύσης.</a:t>
            </a:r>
          </a:p>
          <a:p>
            <a:pPr marL="285750" lvl="0" indent="-285750">
              <a:buClr>
                <a:schemeClr val="accent6"/>
              </a:buClr>
              <a:buSzPts val="2000"/>
              <a:buFont typeface="Noto Sans Symbols"/>
              <a:buChar char="✔"/>
            </a:pPr>
            <a:r>
              <a:rPr lang="el-GR" dirty="0">
                <a:solidFill>
                  <a:schemeClr val="accent6"/>
                </a:solidFill>
              </a:rPr>
              <a:t>Λήψη αποφάσεων: </a:t>
            </a:r>
            <a:r>
              <a:rPr lang="el-GR" dirty="0"/>
              <a:t>η διαδικασία για την κατάληξη σε μια απόφαση με τον προσδιορισμό επιλογών, τη συλλογή πληροφοριών και την αξιολόγηση εναλλακτικών λύσεων.</a:t>
            </a:r>
          </a:p>
          <a:p>
            <a:pPr marL="285750" indent="-285750">
              <a:buClr>
                <a:schemeClr val="accent6"/>
              </a:buClr>
              <a:buSzPts val="2000"/>
              <a:buFont typeface="Noto Sans Symbols"/>
              <a:buChar char="✔"/>
            </a:pPr>
            <a:r>
              <a:rPr lang="el-GR" dirty="0">
                <a:solidFill>
                  <a:schemeClr val="accent6"/>
                </a:solidFill>
              </a:rPr>
              <a:t>Στρατηγική σκέψη: </a:t>
            </a:r>
            <a:r>
              <a:rPr lang="el-GR" dirty="0"/>
              <a:t>η διανοητική διεργασία ή η διαδικασία σκέψης που διεκπεραιώνεται από ένα άτομο στο πλαίσιο της επίτευξης ενός στόχου ή ενός συνόλου στόχων σε διάφορους τύπους προσπαθειών.</a:t>
            </a:r>
            <a:endParaRPr sz="1600" dirty="0"/>
          </a:p>
        </p:txBody>
      </p:sp>
      <p:sp>
        <p:nvSpPr>
          <p:cNvPr id="150" name="Google Shape;150;p12"/>
          <p:cNvSpPr txBox="1">
            <a:spLocks noGrp="1"/>
          </p:cNvSpPr>
          <p:nvPr>
            <p:ph type="body" idx="2"/>
          </p:nvPr>
        </p:nvSpPr>
        <p:spPr>
          <a:xfrm>
            <a:off x="6131377" y="797521"/>
            <a:ext cx="5910944" cy="590277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accent3"/>
              </a:buClr>
              <a:buSzPts val="2800"/>
              <a:buNone/>
            </a:pPr>
            <a:r>
              <a:rPr lang="el-GR" sz="2400" u="sng" dirty="0">
                <a:solidFill>
                  <a:schemeClr val="accent3"/>
                </a:solidFill>
              </a:rPr>
              <a:t>Για τη Γενιά Μεγαλύτερης Ηλικίας</a:t>
            </a:r>
            <a:r>
              <a:rPr lang="en-US" sz="2400" u="sng" dirty="0">
                <a:solidFill>
                  <a:schemeClr val="accent3"/>
                </a:solidFill>
              </a:rPr>
              <a:t>:</a:t>
            </a:r>
            <a:endParaRPr sz="1600" dirty="0"/>
          </a:p>
          <a:p>
            <a:pPr marL="0" lvl="0" indent="0" algn="just" rtl="0">
              <a:lnSpc>
                <a:spcPct val="90000"/>
              </a:lnSpc>
              <a:spcBef>
                <a:spcPts val="1000"/>
              </a:spcBef>
              <a:spcAft>
                <a:spcPts val="0"/>
              </a:spcAft>
              <a:buClr>
                <a:schemeClr val="lt2"/>
              </a:buClr>
              <a:buSzPts val="1800"/>
              <a:buNone/>
            </a:pPr>
            <a:endParaRPr sz="1600" dirty="0">
              <a:solidFill>
                <a:schemeClr val="accent3"/>
              </a:solidFill>
            </a:endParaRPr>
          </a:p>
          <a:p>
            <a:pPr marL="285750" lvl="0" indent="-285750" algn="just" rtl="0">
              <a:lnSpc>
                <a:spcPct val="90000"/>
              </a:lnSpc>
              <a:spcBef>
                <a:spcPts val="1000"/>
              </a:spcBef>
              <a:spcAft>
                <a:spcPts val="0"/>
              </a:spcAft>
              <a:buClr>
                <a:schemeClr val="accent6"/>
              </a:buClr>
              <a:buSzPts val="2000"/>
              <a:buFont typeface="Noto Sans Symbols"/>
              <a:buChar char="✔"/>
            </a:pPr>
            <a:r>
              <a:rPr lang="el-GR" dirty="0">
                <a:solidFill>
                  <a:schemeClr val="accent6"/>
                </a:solidFill>
              </a:rPr>
              <a:t>Ψηφιακές Δεξιότητες: </a:t>
            </a:r>
            <a:r>
              <a:rPr lang="el-GR" dirty="0"/>
              <a:t>μια σειρά από δεξιότητες για τη χρήση ψηφιακών συσκευών, εφαρμογών επικοινωνίας και δικτύων για πρόσβαση και διαχείριση πληροφοριών.</a:t>
            </a:r>
          </a:p>
          <a:p>
            <a:pPr marL="285750" lvl="0" indent="-285750" algn="just" rtl="0">
              <a:lnSpc>
                <a:spcPct val="90000"/>
              </a:lnSpc>
              <a:spcBef>
                <a:spcPts val="1000"/>
              </a:spcBef>
              <a:spcAft>
                <a:spcPts val="0"/>
              </a:spcAft>
              <a:buClr>
                <a:schemeClr val="accent6"/>
              </a:buClr>
              <a:buSzPts val="2000"/>
              <a:buFont typeface="Noto Sans Symbols"/>
              <a:buChar char="✔"/>
            </a:pPr>
            <a:r>
              <a:rPr lang="el-GR" dirty="0" err="1">
                <a:solidFill>
                  <a:schemeClr val="accent6"/>
                </a:solidFill>
              </a:rPr>
              <a:t>Γραμματισμός</a:t>
            </a:r>
            <a:r>
              <a:rPr lang="el-GR" dirty="0">
                <a:solidFill>
                  <a:schemeClr val="accent6"/>
                </a:solidFill>
              </a:rPr>
              <a:t> στα Μέσα Επικοινωνίας: </a:t>
            </a:r>
            <a:r>
              <a:rPr lang="el-GR" dirty="0"/>
              <a:t> οι δεξιότητες πρόσβασης, ανάλυσης, αξιολόγησης, δημιουργίας και δράσης χρησιμοποιώντας όλες τις μορφές επικοινωνίας.</a:t>
            </a:r>
          </a:p>
          <a:p>
            <a:pPr marL="285750" lvl="0" indent="-285750" algn="just" rtl="0">
              <a:lnSpc>
                <a:spcPct val="90000"/>
              </a:lnSpc>
              <a:spcBef>
                <a:spcPts val="1000"/>
              </a:spcBef>
              <a:spcAft>
                <a:spcPts val="0"/>
              </a:spcAft>
              <a:buClr>
                <a:schemeClr val="accent6"/>
              </a:buClr>
              <a:buSzPts val="2000"/>
              <a:buFont typeface="Noto Sans Symbols"/>
              <a:buChar char="✔"/>
            </a:pPr>
            <a:r>
              <a:rPr lang="el-GR" dirty="0">
                <a:solidFill>
                  <a:schemeClr val="accent6"/>
                </a:solidFill>
              </a:rPr>
              <a:t>Αντιμετώπιση Τεχνολογικών Προκλήσεων: </a:t>
            </a:r>
            <a:r>
              <a:rPr lang="el-GR" dirty="0"/>
              <a:t>ένα σύνολο δεξιοτήτων που θα βοηθήσουν στην ομαλή μετάβαση και θα βελτιώσουν την προσαρμοστικότητα (τεχνολογικό λεξιλόγιο, δεξιότητες πληκτρολόγησης, εξεύρεση χρήσιμων ερευνητικών πόρων).</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l-GR" b="1" dirty="0"/>
              <a:t>Διάρκεια</a:t>
            </a:r>
            <a:r>
              <a:rPr lang="en-US" b="1" dirty="0"/>
              <a:t> </a:t>
            </a:r>
            <a:endParaRPr dirty="0"/>
          </a:p>
        </p:txBody>
      </p:sp>
      <p:sp>
        <p:nvSpPr>
          <p:cNvPr id="156" name="Google Shape;156;p13"/>
          <p:cNvSpPr txBox="1">
            <a:spLocks noGrp="1"/>
          </p:cNvSpPr>
          <p:nvPr>
            <p:ph type="body" idx="1"/>
          </p:nvPr>
        </p:nvSpPr>
        <p:spPr>
          <a:xfrm>
            <a:off x="97969" y="942975"/>
            <a:ext cx="11689219" cy="5235685"/>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Clr>
                <a:schemeClr val="lt2"/>
              </a:buClr>
              <a:buSzPts val="2000"/>
              <a:buFont typeface="Noto Sans Symbols"/>
              <a:buChar char="▪"/>
            </a:pPr>
            <a:r>
              <a:rPr lang="el-GR" dirty="0"/>
              <a:t>Το Εκπαιδευτικό Πρόγραμμα ισοδυναμεί με </a:t>
            </a:r>
            <a:r>
              <a:rPr lang="el-GR" dirty="0">
                <a:solidFill>
                  <a:schemeClr val="accent3"/>
                </a:solidFill>
              </a:rPr>
              <a:t>18 ώρες μικτής μάθησης</a:t>
            </a:r>
            <a:r>
              <a:rPr lang="en-US" dirty="0">
                <a:solidFill>
                  <a:schemeClr val="accent3"/>
                </a:solidFill>
              </a:rPr>
              <a:t>.</a:t>
            </a:r>
            <a:endParaRPr lang="en-US" sz="1600" dirty="0"/>
          </a:p>
          <a:p>
            <a:pPr marL="342900" lvl="0" indent="-342900" algn="just" rtl="0">
              <a:lnSpc>
                <a:spcPct val="90000"/>
              </a:lnSpc>
              <a:spcBef>
                <a:spcPts val="1000"/>
              </a:spcBef>
              <a:spcAft>
                <a:spcPts val="0"/>
              </a:spcAft>
              <a:buClr>
                <a:schemeClr val="lt2"/>
              </a:buClr>
              <a:buSzPts val="2000"/>
              <a:buFont typeface="Noto Sans Symbols"/>
              <a:buChar char="▪"/>
            </a:pPr>
            <a:r>
              <a:rPr lang="el-GR" dirty="0"/>
              <a:t>Αρχικά, θα λάβει χώρα ένα </a:t>
            </a:r>
            <a:r>
              <a:rPr lang="el-GR" dirty="0">
                <a:solidFill>
                  <a:schemeClr val="accent2"/>
                </a:solidFill>
              </a:rPr>
              <a:t>8ωρο εργαστήριο </a:t>
            </a:r>
            <a:r>
              <a:rPr lang="el-GR" dirty="0"/>
              <a:t>για τους διευθυντές, τους επαγγελματίες του τομέα Ανθρώπινου Δυναμικού και τους Εκπαιδευτές και θα ακολουθήσουν 5 ώρες ανεξάρτητης/ ομαδικής διαδικτυακής μάθησης</a:t>
            </a:r>
            <a:r>
              <a:rPr lang="en-US" dirty="0"/>
              <a:t>. </a:t>
            </a:r>
          </a:p>
          <a:p>
            <a:pPr marL="342900" lvl="0" indent="-342900" algn="just" rtl="0">
              <a:lnSpc>
                <a:spcPct val="90000"/>
              </a:lnSpc>
              <a:spcBef>
                <a:spcPts val="1000"/>
              </a:spcBef>
              <a:spcAft>
                <a:spcPts val="0"/>
              </a:spcAft>
              <a:buClr>
                <a:schemeClr val="lt2"/>
              </a:buClr>
              <a:buSzPts val="2000"/>
              <a:buFont typeface="Noto Sans Symbols"/>
              <a:buChar char="▪"/>
            </a:pPr>
            <a:r>
              <a:rPr lang="el-GR" dirty="0"/>
              <a:t>Η ανεξάρτητη/ ομαδική μάθηση θα περιλαμβάνει διαδικτυακή διδασκαλία και προαιρετικές πρόσθετες συναντήσεις δια ζώσης</a:t>
            </a:r>
            <a:r>
              <a:rPr lang="en-US" dirty="0"/>
              <a:t>. </a:t>
            </a:r>
            <a:endParaRPr dirty="0"/>
          </a:p>
          <a:p>
            <a:pPr marL="342900" lvl="0" indent="-342900" algn="just" rtl="0">
              <a:lnSpc>
                <a:spcPct val="90000"/>
              </a:lnSpc>
              <a:spcBef>
                <a:spcPts val="1000"/>
              </a:spcBef>
              <a:spcAft>
                <a:spcPts val="0"/>
              </a:spcAft>
              <a:buClr>
                <a:schemeClr val="lt2"/>
              </a:buClr>
              <a:buSzPts val="2000"/>
              <a:buFont typeface="Noto Sans Symbols"/>
              <a:buChar char="▪"/>
            </a:pPr>
            <a:r>
              <a:rPr lang="el-GR" b="1" dirty="0">
                <a:solidFill>
                  <a:schemeClr val="accent3"/>
                </a:solidFill>
              </a:rPr>
              <a:t>Τέλος</a:t>
            </a:r>
            <a:r>
              <a:rPr lang="el-GR" dirty="0"/>
              <a:t>, θα πραγματοποιηθεί ένα </a:t>
            </a:r>
            <a:r>
              <a:rPr lang="el-GR" b="1" dirty="0">
                <a:solidFill>
                  <a:schemeClr val="accent3"/>
                </a:solidFill>
              </a:rPr>
              <a:t>5ωρο εργαστήριο</a:t>
            </a:r>
            <a:r>
              <a:rPr lang="el-GR" dirty="0"/>
              <a:t>, κατά τη διάρκεια του οποίου οι συμμετέχοντες θα παρουσιάσουν τις στρατηγικές που έχουν αναπτύξει με σκοπό να τις εφαρμόσουν στις επιχειρήσεις/ τους χώρους εργασίας τους</a:t>
            </a:r>
            <a:r>
              <a:rPr lang="en-US" dirty="0"/>
              <a:t>.</a:t>
            </a:r>
            <a:endParaRPr dirty="0"/>
          </a:p>
          <a:p>
            <a:pPr marL="342900" lvl="0" indent="-342900" algn="just" rtl="0">
              <a:lnSpc>
                <a:spcPct val="90000"/>
              </a:lnSpc>
              <a:spcBef>
                <a:spcPts val="1000"/>
              </a:spcBef>
              <a:spcAft>
                <a:spcPts val="0"/>
              </a:spcAft>
              <a:buClr>
                <a:schemeClr val="accent6"/>
              </a:buClr>
              <a:buSzPts val="2000"/>
              <a:buFont typeface="Noto Sans Symbols"/>
              <a:buChar char="▪"/>
            </a:pPr>
            <a:r>
              <a:rPr lang="el-GR" b="1" dirty="0">
                <a:solidFill>
                  <a:schemeClr val="accent6"/>
                </a:solidFill>
              </a:rPr>
              <a:t>Η διάρκεια κάθε ενότητας είναι 3 ώρες (1 ώρα για τη θεωρία + 2 ώρες για δραστηριότητες).</a:t>
            </a:r>
            <a:r>
              <a:rPr lang="en-US" b="1" dirty="0">
                <a:solidFill>
                  <a:schemeClr val="accent6"/>
                </a:solidFill>
              </a:rPr>
              <a:t> </a:t>
            </a:r>
            <a:endParaRPr dirty="0">
              <a:solidFill>
                <a:schemeClr val="accent6"/>
              </a:solidFill>
            </a:endParaRPr>
          </a:p>
          <a:p>
            <a:pPr marL="0" lvl="0" indent="0" algn="just" rtl="0">
              <a:lnSpc>
                <a:spcPct val="90000"/>
              </a:lnSpc>
              <a:spcBef>
                <a:spcPts val="1000"/>
              </a:spcBef>
              <a:spcAft>
                <a:spcPts val="0"/>
              </a:spcAft>
              <a:buClr>
                <a:schemeClr val="lt2"/>
              </a:buClr>
              <a:buSzPts val="1800"/>
              <a:buNone/>
            </a:pPr>
            <a:endParaRPr dirty="0"/>
          </a:p>
        </p:txBody>
      </p:sp>
      <p:pic>
        <p:nvPicPr>
          <p:cNvPr id="157" name="Google Shape;157;p13"/>
          <p:cNvPicPr preferRelativeResize="0"/>
          <p:nvPr/>
        </p:nvPicPr>
        <p:blipFill rotWithShape="1">
          <a:blip r:embed="rId3">
            <a:alphaModFix/>
          </a:blip>
          <a:srcRect t="6892"/>
          <a:stretch/>
        </p:blipFill>
        <p:spPr>
          <a:xfrm>
            <a:off x="8206170" y="4194928"/>
            <a:ext cx="3836151" cy="266307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4"/>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2BAAD"/>
              </a:buClr>
              <a:buSzPts val="4400"/>
              <a:buFont typeface="Open Sans"/>
              <a:buNone/>
            </a:pPr>
            <a:r>
              <a:rPr lang="el-GR" sz="4400" dirty="0"/>
              <a:t>Ενότητα</a:t>
            </a:r>
            <a:r>
              <a:rPr lang="en-US" sz="4400" dirty="0"/>
              <a:t> 1</a:t>
            </a:r>
            <a:r>
              <a:rPr lang="el-GR" sz="4400" dirty="0"/>
              <a:t>: Δραστηριότητες</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l-GR" b="1" dirty="0"/>
              <a:t>Δραστηριότητα 1.1: Προσδιορισμός των Γενεών</a:t>
            </a:r>
            <a:endParaRPr dirty="0"/>
          </a:p>
        </p:txBody>
      </p:sp>
      <p:graphicFrame>
        <p:nvGraphicFramePr>
          <p:cNvPr id="168" name="Google Shape;168;p15"/>
          <p:cNvGraphicFramePr/>
          <p:nvPr>
            <p:extLst>
              <p:ext uri="{D42A27DB-BD31-4B8C-83A1-F6EECF244321}">
                <p14:modId xmlns:p14="http://schemas.microsoft.com/office/powerpoint/2010/main" val="2514713799"/>
              </p:ext>
            </p:extLst>
          </p:nvPr>
        </p:nvGraphicFramePr>
        <p:xfrm>
          <a:off x="873457" y="1241944"/>
          <a:ext cx="10153950" cy="4653875"/>
        </p:xfrm>
        <a:graphic>
          <a:graphicData uri="http://schemas.openxmlformats.org/drawingml/2006/table">
            <a:tbl>
              <a:tblPr firstRow="1" firstCol="1" bandRow="1">
                <a:noFill/>
                <a:tableStyleId>{1ACC7659-79E8-4E14-9F59-1D49897AB996}</a:tableStyleId>
              </a:tblPr>
              <a:tblGrid>
                <a:gridCol w="2571250">
                  <a:extLst>
                    <a:ext uri="{9D8B030D-6E8A-4147-A177-3AD203B41FA5}">
                      <a16:colId xmlns:a16="http://schemas.microsoft.com/office/drawing/2014/main" val="20000"/>
                    </a:ext>
                  </a:extLst>
                </a:gridCol>
                <a:gridCol w="7582700">
                  <a:extLst>
                    <a:ext uri="{9D8B030D-6E8A-4147-A177-3AD203B41FA5}">
                      <a16:colId xmlns:a16="http://schemas.microsoft.com/office/drawing/2014/main" val="20001"/>
                    </a:ext>
                  </a:extLst>
                </a:gridCol>
              </a:tblGrid>
              <a:tr h="768125">
                <a:tc gridSpan="2">
                  <a:txBody>
                    <a:bodyPr/>
                    <a:lstStyle/>
                    <a:p>
                      <a:pPr marL="0" marR="0" lvl="0" indent="0" algn="l" rtl="0">
                        <a:lnSpc>
                          <a:spcPct val="107000"/>
                        </a:lnSpc>
                        <a:spcBef>
                          <a:spcPts val="0"/>
                        </a:spcBef>
                        <a:spcAft>
                          <a:spcPts val="0"/>
                        </a:spcAft>
                        <a:buNone/>
                      </a:pPr>
                      <a:r>
                        <a:rPr lang="el-GR" sz="2800" b="1" u="none" strike="noStrike" cap="none" dirty="0">
                          <a:solidFill>
                            <a:schemeClr val="dk1"/>
                          </a:solidFill>
                        </a:rPr>
                        <a:t>Δραστηριότητα</a:t>
                      </a:r>
                      <a:r>
                        <a:rPr lang="en-US" sz="2800" b="1" u="none" strike="noStrike" cap="none" dirty="0">
                          <a:solidFill>
                            <a:schemeClr val="dk1"/>
                          </a:solidFill>
                        </a:rPr>
                        <a:t> 1.1</a:t>
                      </a:r>
                      <a:endParaRPr sz="2400" b="1" u="none" strike="noStrike" cap="none" dirty="0">
                        <a:solidFill>
                          <a:schemeClr val="dk1"/>
                        </a:solidFill>
                        <a:latin typeface="Open Sans Light"/>
                        <a:ea typeface="Open Sans Light"/>
                        <a:cs typeface="Open Sans Light"/>
                        <a:sym typeface="Open Sans Light"/>
                      </a:endParaRPr>
                    </a:p>
                  </a:txBody>
                  <a:tcPr marL="68575" marR="68575" marT="0" marB="0" anchor="ctr"/>
                </a:tc>
                <a:tc hMerge="1">
                  <a:txBody>
                    <a:bodyPr/>
                    <a:lstStyle/>
                    <a:p>
                      <a:endParaRPr lang="el-GR"/>
                    </a:p>
                  </a:txBody>
                  <a:tcPr/>
                </a:tc>
                <a:extLst>
                  <a:ext uri="{0D108BD9-81ED-4DB2-BD59-A6C34878D82A}">
                    <a16:rowId xmlns:a16="http://schemas.microsoft.com/office/drawing/2014/main" val="10000"/>
                  </a:ext>
                </a:extLst>
              </a:tr>
              <a:tr h="777150">
                <a:tc>
                  <a:txBody>
                    <a:bodyPr/>
                    <a:lstStyle/>
                    <a:p>
                      <a:pPr marL="0" marR="0" lvl="0" indent="0" algn="l" rtl="0">
                        <a:lnSpc>
                          <a:spcPct val="107000"/>
                        </a:lnSpc>
                        <a:spcBef>
                          <a:spcPts val="0"/>
                        </a:spcBef>
                        <a:spcAft>
                          <a:spcPts val="0"/>
                        </a:spcAft>
                        <a:buNone/>
                      </a:pPr>
                      <a:r>
                        <a:rPr lang="el-GR" sz="2400" b="1" u="none" strike="noStrike" cap="none" dirty="0">
                          <a:solidFill>
                            <a:schemeClr val="dk1"/>
                          </a:solidFill>
                        </a:rPr>
                        <a:t>Τίτλος</a:t>
                      </a:r>
                      <a:r>
                        <a:rPr lang="en-US" sz="2400" b="1" u="none" strike="noStrike" cap="none" dirty="0">
                          <a:solidFill>
                            <a:schemeClr val="dk1"/>
                          </a:solidFill>
                        </a:rPr>
                        <a:t>: </a:t>
                      </a:r>
                      <a:endParaRPr sz="2400" b="1" u="none" strike="noStrike" cap="none" dirty="0">
                        <a:solidFill>
                          <a:schemeClr val="dk1"/>
                        </a:solidFill>
                        <a:latin typeface="Open Sans Light"/>
                        <a:ea typeface="Open Sans Light"/>
                        <a:cs typeface="Open Sans Light"/>
                        <a:sym typeface="Open Sans Light"/>
                      </a:endParaRPr>
                    </a:p>
                  </a:txBody>
                  <a:tcPr marL="68575" marR="68575" marT="0" marB="0" anchor="ctr"/>
                </a:tc>
                <a:tc>
                  <a:txBody>
                    <a:bodyPr/>
                    <a:lstStyle/>
                    <a:p>
                      <a:pPr marL="0" marR="0" lvl="0" indent="0" algn="l" rtl="0">
                        <a:lnSpc>
                          <a:spcPct val="107000"/>
                        </a:lnSpc>
                        <a:spcBef>
                          <a:spcPts val="0"/>
                        </a:spcBef>
                        <a:spcAft>
                          <a:spcPts val="0"/>
                        </a:spcAft>
                        <a:buNone/>
                      </a:pPr>
                      <a:r>
                        <a:rPr lang="el-GR" sz="2400" b="1" u="none" strike="noStrike" cap="none" dirty="0">
                          <a:solidFill>
                            <a:schemeClr val="lt1"/>
                          </a:solidFill>
                        </a:rPr>
                        <a:t>Προσδιορισμός των Γενεών</a:t>
                      </a:r>
                      <a:endParaRPr sz="2400" b="1" u="none" strike="noStrike" cap="none" dirty="0">
                        <a:solidFill>
                          <a:schemeClr val="lt1"/>
                        </a:solidFill>
                        <a:latin typeface="Open Sans Light"/>
                        <a:ea typeface="Open Sans Light"/>
                        <a:cs typeface="Open Sans Light"/>
                        <a:sym typeface="Open Sans Light"/>
                      </a:endParaRPr>
                    </a:p>
                  </a:txBody>
                  <a:tcPr marL="68575" marR="68575" marT="0" marB="0" anchor="ctr"/>
                </a:tc>
                <a:extLst>
                  <a:ext uri="{0D108BD9-81ED-4DB2-BD59-A6C34878D82A}">
                    <a16:rowId xmlns:a16="http://schemas.microsoft.com/office/drawing/2014/main" val="10001"/>
                  </a:ext>
                </a:extLst>
              </a:tr>
              <a:tr h="777150">
                <a:tc>
                  <a:txBody>
                    <a:bodyPr/>
                    <a:lstStyle/>
                    <a:p>
                      <a:pPr marL="0" marR="0" lvl="0" indent="0" algn="l" rtl="0">
                        <a:lnSpc>
                          <a:spcPct val="107000"/>
                        </a:lnSpc>
                        <a:spcBef>
                          <a:spcPts val="0"/>
                        </a:spcBef>
                        <a:spcAft>
                          <a:spcPts val="0"/>
                        </a:spcAft>
                        <a:buNone/>
                      </a:pPr>
                      <a:r>
                        <a:rPr lang="el-GR" sz="2400" b="1" u="none" strike="noStrike" cap="none" dirty="0">
                          <a:solidFill>
                            <a:schemeClr val="dk1"/>
                          </a:solidFill>
                        </a:rPr>
                        <a:t>Υλοποίηση</a:t>
                      </a:r>
                      <a:r>
                        <a:rPr lang="en-US" sz="2400" b="1" u="none" strike="noStrike" cap="none" dirty="0">
                          <a:solidFill>
                            <a:schemeClr val="dk1"/>
                          </a:solidFill>
                        </a:rPr>
                        <a:t>:</a:t>
                      </a:r>
                      <a:endParaRPr sz="2400" b="1" u="none" strike="noStrike" cap="none" dirty="0">
                        <a:solidFill>
                          <a:schemeClr val="dk1"/>
                        </a:solidFill>
                        <a:latin typeface="Open Sans Light"/>
                        <a:ea typeface="Open Sans Light"/>
                        <a:cs typeface="Open Sans Light"/>
                        <a:sym typeface="Open Sans Light"/>
                      </a:endParaRPr>
                    </a:p>
                  </a:txBody>
                  <a:tcPr marL="68575" marR="68575" marT="0" marB="0" anchor="ctr"/>
                </a:tc>
                <a:tc>
                  <a:txBody>
                    <a:bodyPr/>
                    <a:lstStyle/>
                    <a:p>
                      <a:pPr marL="0" marR="0" lvl="0" indent="0" algn="l" rtl="0">
                        <a:lnSpc>
                          <a:spcPct val="107000"/>
                        </a:lnSpc>
                        <a:spcBef>
                          <a:spcPts val="0"/>
                        </a:spcBef>
                        <a:spcAft>
                          <a:spcPts val="0"/>
                        </a:spcAft>
                        <a:buNone/>
                      </a:pPr>
                      <a:r>
                        <a:rPr lang="el-GR" sz="2400" b="1" u="none" strike="noStrike" cap="none" dirty="0">
                          <a:solidFill>
                            <a:schemeClr val="lt1"/>
                          </a:solidFill>
                        </a:rPr>
                        <a:t>Δια</a:t>
                      </a:r>
                      <a:r>
                        <a:rPr lang="el-GR" sz="2400" b="1" u="none" strike="noStrike" cap="none" baseline="0" dirty="0">
                          <a:solidFill>
                            <a:schemeClr val="lt1"/>
                          </a:solidFill>
                        </a:rPr>
                        <a:t> ζώσης </a:t>
                      </a:r>
                      <a:r>
                        <a:rPr lang="el-GR" sz="2400" b="1" u="none" strike="noStrike" cap="none" dirty="0">
                          <a:solidFill>
                            <a:schemeClr val="lt1"/>
                          </a:solidFill>
                        </a:rPr>
                        <a:t>/ διαδικτυακά</a:t>
                      </a:r>
                      <a:endParaRPr sz="2400" b="1" u="none" strike="noStrike" cap="none" dirty="0">
                        <a:solidFill>
                          <a:schemeClr val="lt1"/>
                        </a:solidFill>
                        <a:latin typeface="Open Sans Light"/>
                        <a:ea typeface="Open Sans Light"/>
                        <a:cs typeface="Open Sans Light"/>
                        <a:sym typeface="Open Sans Light"/>
                      </a:endParaRPr>
                    </a:p>
                  </a:txBody>
                  <a:tcPr marL="68575" marR="68575" marT="0" marB="0" anchor="ctr"/>
                </a:tc>
                <a:extLst>
                  <a:ext uri="{0D108BD9-81ED-4DB2-BD59-A6C34878D82A}">
                    <a16:rowId xmlns:a16="http://schemas.microsoft.com/office/drawing/2014/main" val="10002"/>
                  </a:ext>
                </a:extLst>
              </a:tr>
              <a:tr h="777150">
                <a:tc>
                  <a:txBody>
                    <a:bodyPr/>
                    <a:lstStyle/>
                    <a:p>
                      <a:pPr marL="0" marR="0" lvl="0" indent="0" algn="l" rtl="0">
                        <a:lnSpc>
                          <a:spcPct val="107000"/>
                        </a:lnSpc>
                        <a:spcBef>
                          <a:spcPts val="0"/>
                        </a:spcBef>
                        <a:spcAft>
                          <a:spcPts val="0"/>
                        </a:spcAft>
                        <a:buNone/>
                      </a:pPr>
                      <a:r>
                        <a:rPr lang="el-GR" sz="2400" b="1" u="none" strike="noStrike" cap="none" dirty="0">
                          <a:solidFill>
                            <a:schemeClr val="dk1"/>
                          </a:solidFill>
                        </a:rPr>
                        <a:t>Στόχος</a:t>
                      </a:r>
                      <a:r>
                        <a:rPr lang="en-US" sz="2400" b="1" u="none" strike="noStrike" cap="none" dirty="0">
                          <a:solidFill>
                            <a:schemeClr val="dk1"/>
                          </a:solidFill>
                        </a:rPr>
                        <a:t>: </a:t>
                      </a:r>
                      <a:endParaRPr sz="2400" b="1" u="none" strike="noStrike" cap="none" dirty="0">
                        <a:solidFill>
                          <a:schemeClr val="dk1"/>
                        </a:solidFill>
                        <a:latin typeface="Open Sans Light"/>
                        <a:ea typeface="Open Sans Light"/>
                        <a:cs typeface="Open Sans Light"/>
                        <a:sym typeface="Open Sans Light"/>
                      </a:endParaRPr>
                    </a:p>
                  </a:txBody>
                  <a:tcPr marL="68575" marR="68575" marT="0" marB="0" anchor="ctr"/>
                </a:tc>
                <a:tc>
                  <a:txBody>
                    <a:bodyPr/>
                    <a:lstStyle/>
                    <a:p>
                      <a:pPr marL="0" marR="0" lvl="0" indent="0" algn="l" rtl="0">
                        <a:lnSpc>
                          <a:spcPct val="107000"/>
                        </a:lnSpc>
                        <a:spcBef>
                          <a:spcPts val="0"/>
                        </a:spcBef>
                        <a:spcAft>
                          <a:spcPts val="0"/>
                        </a:spcAft>
                        <a:buNone/>
                      </a:pPr>
                      <a:r>
                        <a:rPr lang="el-GR" sz="2400" b="1" u="none" strike="noStrike" cap="none" dirty="0">
                          <a:solidFill>
                            <a:schemeClr val="lt1"/>
                          </a:solidFill>
                        </a:rPr>
                        <a:t>Αξιολόγηση αναγκών και καθοδήγηση</a:t>
                      </a:r>
                      <a:endParaRPr sz="2400" b="1" u="none" strike="noStrike" cap="none" dirty="0">
                        <a:solidFill>
                          <a:schemeClr val="lt1"/>
                        </a:solidFill>
                        <a:latin typeface="Open Sans Light"/>
                        <a:ea typeface="Open Sans Light"/>
                        <a:cs typeface="Open Sans Light"/>
                        <a:sym typeface="Open Sans Light"/>
                      </a:endParaRPr>
                    </a:p>
                  </a:txBody>
                  <a:tcPr marL="68575" marR="68575" marT="0" marB="0" anchor="ctr"/>
                </a:tc>
                <a:extLst>
                  <a:ext uri="{0D108BD9-81ED-4DB2-BD59-A6C34878D82A}">
                    <a16:rowId xmlns:a16="http://schemas.microsoft.com/office/drawing/2014/main" val="10003"/>
                  </a:ext>
                </a:extLst>
              </a:tr>
              <a:tr h="777150">
                <a:tc>
                  <a:txBody>
                    <a:bodyPr/>
                    <a:lstStyle/>
                    <a:p>
                      <a:pPr marL="0" marR="0" lvl="0" indent="0" algn="l" rtl="0">
                        <a:lnSpc>
                          <a:spcPct val="107000"/>
                        </a:lnSpc>
                        <a:spcBef>
                          <a:spcPts val="0"/>
                        </a:spcBef>
                        <a:spcAft>
                          <a:spcPts val="0"/>
                        </a:spcAft>
                        <a:buNone/>
                      </a:pPr>
                      <a:r>
                        <a:rPr lang="el-GR" sz="2400" b="1" u="none" strike="noStrike" cap="none" dirty="0">
                          <a:solidFill>
                            <a:schemeClr val="dk1"/>
                          </a:solidFill>
                        </a:rPr>
                        <a:t>Δεξιότητα/-τες</a:t>
                      </a:r>
                      <a:endParaRPr sz="2400" b="1" u="none" strike="noStrike" cap="none" dirty="0">
                        <a:solidFill>
                          <a:schemeClr val="dk1"/>
                        </a:solidFill>
                        <a:latin typeface="Open Sans Light"/>
                        <a:ea typeface="Open Sans Light"/>
                        <a:cs typeface="Open Sans Light"/>
                        <a:sym typeface="Open Sans Light"/>
                      </a:endParaRPr>
                    </a:p>
                  </a:txBody>
                  <a:tcPr marL="68575" marR="68575" marT="0" marB="0" anchor="ctr"/>
                </a:tc>
                <a:tc>
                  <a:txBody>
                    <a:bodyPr/>
                    <a:lstStyle/>
                    <a:p>
                      <a:pPr marL="0" marR="0" lvl="0" indent="0" algn="l" rtl="0">
                        <a:lnSpc>
                          <a:spcPct val="107000"/>
                        </a:lnSpc>
                        <a:spcBef>
                          <a:spcPts val="0"/>
                        </a:spcBef>
                        <a:spcAft>
                          <a:spcPts val="0"/>
                        </a:spcAft>
                        <a:buNone/>
                      </a:pPr>
                      <a:r>
                        <a:rPr lang="el-GR" sz="2400" b="1" u="none" strike="noStrike" cap="none" dirty="0">
                          <a:solidFill>
                            <a:schemeClr val="lt1"/>
                          </a:solidFill>
                        </a:rPr>
                        <a:t>Εισαγωγικό </a:t>
                      </a:r>
                      <a:r>
                        <a:rPr lang="en-US" sz="2400" b="1" u="none" strike="noStrike" cap="none" dirty="0">
                          <a:solidFill>
                            <a:schemeClr val="lt1"/>
                          </a:solidFill>
                        </a:rPr>
                        <a:t> </a:t>
                      </a:r>
                      <a:endParaRPr sz="2400" b="1" u="none" strike="noStrike" cap="none" dirty="0">
                        <a:solidFill>
                          <a:schemeClr val="lt1"/>
                        </a:solidFill>
                        <a:latin typeface="Open Sans Light"/>
                        <a:ea typeface="Open Sans Light"/>
                        <a:cs typeface="Open Sans Light"/>
                        <a:sym typeface="Open Sans Light"/>
                      </a:endParaRPr>
                    </a:p>
                  </a:txBody>
                  <a:tcPr marL="68575" marR="68575" marT="0" marB="0" anchor="ctr"/>
                </a:tc>
                <a:extLst>
                  <a:ext uri="{0D108BD9-81ED-4DB2-BD59-A6C34878D82A}">
                    <a16:rowId xmlns:a16="http://schemas.microsoft.com/office/drawing/2014/main" val="10004"/>
                  </a:ext>
                </a:extLst>
              </a:tr>
              <a:tr h="777150">
                <a:tc>
                  <a:txBody>
                    <a:bodyPr/>
                    <a:lstStyle/>
                    <a:p>
                      <a:pPr marL="0" marR="0" lvl="0" indent="0" algn="l" rtl="0">
                        <a:lnSpc>
                          <a:spcPct val="107000"/>
                        </a:lnSpc>
                        <a:spcBef>
                          <a:spcPts val="0"/>
                        </a:spcBef>
                        <a:spcAft>
                          <a:spcPts val="0"/>
                        </a:spcAft>
                        <a:buNone/>
                      </a:pPr>
                      <a:r>
                        <a:rPr lang="el-GR" sz="2400" b="1" u="none" strike="noStrike" cap="none" dirty="0">
                          <a:solidFill>
                            <a:schemeClr val="dk1"/>
                          </a:solidFill>
                        </a:rPr>
                        <a:t>Διάρκεια</a:t>
                      </a:r>
                      <a:r>
                        <a:rPr lang="en-US" sz="2400" b="1" u="none" strike="noStrike" cap="none" dirty="0">
                          <a:solidFill>
                            <a:schemeClr val="dk1"/>
                          </a:solidFill>
                        </a:rPr>
                        <a:t>:</a:t>
                      </a:r>
                      <a:endParaRPr sz="2400" b="1" u="none" strike="noStrike" cap="none" dirty="0">
                        <a:solidFill>
                          <a:schemeClr val="dk1"/>
                        </a:solidFill>
                        <a:latin typeface="Open Sans Light"/>
                        <a:ea typeface="Open Sans Light"/>
                        <a:cs typeface="Open Sans Light"/>
                        <a:sym typeface="Open Sans Light"/>
                      </a:endParaRPr>
                    </a:p>
                  </a:txBody>
                  <a:tcPr marL="68575" marR="68575" marT="0" marB="0" anchor="ctr"/>
                </a:tc>
                <a:tc>
                  <a:txBody>
                    <a:bodyPr/>
                    <a:lstStyle/>
                    <a:p>
                      <a:pPr marL="0" marR="0" lvl="0" indent="0" algn="l" rtl="0">
                        <a:lnSpc>
                          <a:spcPct val="107000"/>
                        </a:lnSpc>
                        <a:spcBef>
                          <a:spcPts val="0"/>
                        </a:spcBef>
                        <a:spcAft>
                          <a:spcPts val="0"/>
                        </a:spcAft>
                        <a:buNone/>
                      </a:pPr>
                      <a:r>
                        <a:rPr lang="en-US" sz="2400" b="1" u="none" strike="noStrike" cap="none" dirty="0">
                          <a:solidFill>
                            <a:schemeClr val="lt1"/>
                          </a:solidFill>
                        </a:rPr>
                        <a:t>45 </a:t>
                      </a:r>
                      <a:r>
                        <a:rPr lang="el-GR" sz="2400" b="1" u="none" strike="noStrike" cap="none" dirty="0">
                          <a:solidFill>
                            <a:schemeClr val="lt1"/>
                          </a:solidFill>
                        </a:rPr>
                        <a:t>λεπτά</a:t>
                      </a:r>
                      <a:endParaRPr sz="2400" b="1" u="none" strike="noStrike" cap="none" dirty="0">
                        <a:solidFill>
                          <a:schemeClr val="lt1"/>
                        </a:solidFill>
                        <a:latin typeface="Open Sans Light"/>
                        <a:ea typeface="Open Sans Light"/>
                        <a:cs typeface="Open Sans Light"/>
                        <a:sym typeface="Open Sans Light"/>
                      </a:endParaRPr>
                    </a:p>
                  </a:txBody>
                  <a:tcPr marL="68575" marR="68575" marT="0" marB="0"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l-GR" b="1" dirty="0"/>
              <a:t>Δραστηριότητα 1.1: Προσδιορισμός των Γενεών</a:t>
            </a:r>
            <a:endParaRPr lang="en-US" dirty="0"/>
          </a:p>
        </p:txBody>
      </p:sp>
      <p:sp>
        <p:nvSpPr>
          <p:cNvPr id="174" name="Google Shape;174;p16"/>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l-GR" dirty="0"/>
              <a:t>Διαβάστε προσεκτικά</a:t>
            </a:r>
            <a:r>
              <a:rPr lang="en-US" dirty="0"/>
              <a:t>: </a:t>
            </a:r>
            <a:endParaRPr dirty="0"/>
          </a:p>
        </p:txBody>
      </p:sp>
      <p:sp>
        <p:nvSpPr>
          <p:cNvPr id="175" name="Google Shape;175;p16"/>
          <p:cNvSpPr txBox="1">
            <a:spLocks noGrp="1"/>
          </p:cNvSpPr>
          <p:nvPr>
            <p:ph type="body" idx="2"/>
          </p:nvPr>
        </p:nvSpPr>
        <p:spPr>
          <a:xfrm>
            <a:off x="620878" y="1751275"/>
            <a:ext cx="10950243" cy="4472688"/>
          </a:xfrm>
          <a:prstGeom prst="rect">
            <a:avLst/>
          </a:prstGeom>
          <a:noFill/>
          <a:ln>
            <a:noFill/>
          </a:ln>
        </p:spPr>
        <p:txBody>
          <a:bodyPr spcFirstLastPara="1" wrap="square" lIns="91425" tIns="45700" rIns="91425" bIns="45700" anchor="t" anchorCtr="0">
            <a:noAutofit/>
          </a:bodyPr>
          <a:lstStyle/>
          <a:p>
            <a:pPr marL="457200" lvl="0" indent="-457200" algn="just" rtl="0">
              <a:lnSpc>
                <a:spcPct val="90000"/>
              </a:lnSpc>
              <a:spcBef>
                <a:spcPts val="0"/>
              </a:spcBef>
              <a:spcAft>
                <a:spcPts val="0"/>
              </a:spcAft>
              <a:buClr>
                <a:srgbClr val="9868BD"/>
              </a:buClr>
              <a:buSzPts val="2000"/>
              <a:buFont typeface="Calibri"/>
              <a:buAutoNum type="arabicPeriod"/>
            </a:pPr>
            <a:r>
              <a:rPr lang="el-GR" sz="2000" dirty="0">
                <a:solidFill>
                  <a:srgbClr val="9868BD"/>
                </a:solidFill>
              </a:rPr>
              <a:t>ΣΙΩΠΗΛΗ ΓΕΝΙΑ (“SILENT GENERATION”)</a:t>
            </a:r>
            <a:r>
              <a:rPr lang="el-GR" sz="2000" dirty="0"/>
              <a:t>/ ΗΛΙΚΙΩΜΕΝΟΙ/ ΒΕΤΕΡΑΝΟΙ/ ΠΑΛΑΙΩΝ ΑΡΧΩΝ/ Β΄ ΠΑΓΚΟΣΜΙΟΣ ΠΟΛΕΜΟΣ: Γεννήθηκαν πριν το 1940-45</a:t>
            </a:r>
            <a:endParaRPr sz="2000" dirty="0"/>
          </a:p>
          <a:p>
            <a:pPr marL="0" lvl="0" indent="0" algn="just" rtl="0">
              <a:lnSpc>
                <a:spcPct val="90000"/>
              </a:lnSpc>
              <a:spcBef>
                <a:spcPts val="1000"/>
              </a:spcBef>
              <a:spcAft>
                <a:spcPts val="0"/>
              </a:spcAft>
              <a:buClr>
                <a:schemeClr val="lt2"/>
              </a:buClr>
              <a:buSzPts val="2000"/>
              <a:buNone/>
            </a:pPr>
            <a:endParaRPr sz="2000" dirty="0"/>
          </a:p>
          <a:p>
            <a:pPr marL="442913" lvl="0" indent="-442913" algn="just" rtl="0">
              <a:lnSpc>
                <a:spcPct val="90000"/>
              </a:lnSpc>
              <a:spcBef>
                <a:spcPts val="1000"/>
              </a:spcBef>
              <a:spcAft>
                <a:spcPts val="0"/>
              </a:spcAft>
              <a:buClr>
                <a:schemeClr val="lt2"/>
              </a:buClr>
              <a:buSzPts val="2000"/>
              <a:buNone/>
            </a:pPr>
            <a:r>
              <a:rPr lang="en-US" sz="2000" dirty="0"/>
              <a:t>2. </a:t>
            </a:r>
            <a:r>
              <a:rPr lang="el-GR" sz="2000" dirty="0">
                <a:solidFill>
                  <a:schemeClr val="accent1"/>
                </a:solidFill>
              </a:rPr>
              <a:t>ΓΕΝΙΑ “BABY BOOMERS”</a:t>
            </a:r>
            <a:r>
              <a:rPr lang="el-GR" sz="2000" dirty="0"/>
              <a:t> (ΜΕ ΤΗ ΘΕΑΜΑΤΙΚΗ ΑΥΞΗΣΗ ΓΕΝΝΗΣΕΩΝ) / Η ΜΕΓΑΛΗ ΠΛΕΟΨΗΦΙΑ: Γεννήθηκαν μεταξύ περ. 1940-45 και 1964 </a:t>
            </a:r>
          </a:p>
          <a:p>
            <a:pPr marL="0" lvl="0" indent="0" algn="just" rtl="0">
              <a:lnSpc>
                <a:spcPct val="90000"/>
              </a:lnSpc>
              <a:spcBef>
                <a:spcPts val="1000"/>
              </a:spcBef>
              <a:spcAft>
                <a:spcPts val="0"/>
              </a:spcAft>
              <a:buClr>
                <a:schemeClr val="lt2"/>
              </a:buClr>
              <a:buSzPts val="2000"/>
              <a:buNone/>
            </a:pPr>
            <a:endParaRPr sz="2000" dirty="0"/>
          </a:p>
          <a:p>
            <a:pPr marL="442913" lvl="0" indent="-442913" algn="just" rtl="0">
              <a:lnSpc>
                <a:spcPct val="90000"/>
              </a:lnSpc>
              <a:spcBef>
                <a:spcPts val="1000"/>
              </a:spcBef>
              <a:spcAft>
                <a:spcPts val="0"/>
              </a:spcAft>
              <a:buClr>
                <a:schemeClr val="lt2"/>
              </a:buClr>
              <a:buSzPts val="2000"/>
              <a:buNone/>
              <a:tabLst>
                <a:tab pos="442913" algn="l"/>
              </a:tabLst>
            </a:pPr>
            <a:r>
              <a:rPr lang="en-US" sz="2000" dirty="0"/>
              <a:t>3.</a:t>
            </a:r>
            <a:r>
              <a:rPr lang="el-GR" sz="2000" dirty="0"/>
              <a:t> 	</a:t>
            </a:r>
            <a:r>
              <a:rPr lang="el-GR" sz="2000" dirty="0">
                <a:solidFill>
                  <a:srgbClr val="92D050"/>
                </a:solidFill>
              </a:rPr>
              <a:t>ΓΕΝΙΑ X </a:t>
            </a:r>
            <a:r>
              <a:rPr lang="el-GR" sz="2000" dirty="0"/>
              <a:t>/ Η ΓΕΝΙΑ ΠΟΥ ΑΚΟΛΟΥΘΗΣΕ ΤΟΥΣ “BOOMERS” / Η 13Η ΓΕΝΙΑ: Γεννήθηκαν μεταξύ 1960-64 και 1980</a:t>
            </a:r>
            <a:endParaRPr dirty="0"/>
          </a:p>
          <a:p>
            <a:pPr marL="0" lvl="0" indent="0" algn="just" rtl="0">
              <a:lnSpc>
                <a:spcPct val="90000"/>
              </a:lnSpc>
              <a:spcBef>
                <a:spcPts val="1000"/>
              </a:spcBef>
              <a:spcAft>
                <a:spcPts val="0"/>
              </a:spcAft>
              <a:buClr>
                <a:schemeClr val="lt2"/>
              </a:buClr>
              <a:buSzPts val="2000"/>
              <a:buNone/>
            </a:pPr>
            <a:endParaRPr sz="2000" dirty="0"/>
          </a:p>
          <a:p>
            <a:pPr marL="442913" lvl="0" indent="-442913" algn="just" rtl="0">
              <a:lnSpc>
                <a:spcPct val="90000"/>
              </a:lnSpc>
              <a:spcBef>
                <a:spcPts val="1000"/>
              </a:spcBef>
              <a:spcAft>
                <a:spcPts val="0"/>
              </a:spcAft>
              <a:buClr>
                <a:schemeClr val="lt2"/>
              </a:buClr>
              <a:buSzPts val="2000"/>
              <a:buNone/>
              <a:tabLst>
                <a:tab pos="442913" algn="l"/>
              </a:tabLst>
            </a:pPr>
            <a:r>
              <a:rPr lang="en-US" sz="2000" dirty="0"/>
              <a:t>4</a:t>
            </a:r>
            <a:r>
              <a:rPr lang="el-GR" sz="2000" dirty="0"/>
              <a:t>.</a:t>
            </a:r>
            <a:r>
              <a:rPr lang="el-GR" sz="2000" dirty="0">
                <a:solidFill>
                  <a:srgbClr val="52BAAD"/>
                </a:solidFill>
              </a:rPr>
              <a:t>	ΧΙΛΙΕΤΟΠΑΙΔΑ (</a:t>
            </a:r>
            <a:r>
              <a:rPr lang="en-US" sz="2000" dirty="0">
                <a:solidFill>
                  <a:srgbClr val="52BAAD"/>
                </a:solidFill>
              </a:rPr>
              <a:t>MILLENNIALS) </a:t>
            </a:r>
            <a:r>
              <a:rPr lang="en-US" sz="2000" dirty="0"/>
              <a:t>/ </a:t>
            </a:r>
            <a:r>
              <a:rPr lang="el-GR" sz="2000" dirty="0"/>
              <a:t>ΓΕΝΙΑ </a:t>
            </a:r>
            <a:r>
              <a:rPr lang="en-US" sz="2000" dirty="0"/>
              <a:t>Y / “ECHO BOOMERS” / “BABY BUSTERS” / H </a:t>
            </a:r>
            <a:r>
              <a:rPr lang="el-GR" sz="2000" dirty="0"/>
              <a:t>ΕΠΟΜΕΝΗ ΓΕΝΙΑ: Γεννήθηκαν από το 1981 μέχρι το 1999</a:t>
            </a:r>
            <a:endParaRPr sz="2000" dirty="0"/>
          </a:p>
          <a:p>
            <a:pPr marL="0" lvl="0" indent="0" algn="just" rtl="0">
              <a:lnSpc>
                <a:spcPct val="90000"/>
              </a:lnSpc>
              <a:spcBef>
                <a:spcPts val="1000"/>
              </a:spcBef>
              <a:spcAft>
                <a:spcPts val="0"/>
              </a:spcAft>
              <a:buClr>
                <a:schemeClr val="lt2"/>
              </a:buClr>
              <a:buSzPts val="1800"/>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7"/>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l-GR" b="1" dirty="0"/>
              <a:t>Δραστηριότητα 1.1: Προσδιορισμός των Γενεών</a:t>
            </a:r>
            <a:endParaRPr lang="en-US" dirty="0"/>
          </a:p>
        </p:txBody>
      </p:sp>
      <p:sp>
        <p:nvSpPr>
          <p:cNvPr id="181" name="Google Shape;181;p17"/>
          <p:cNvSpPr txBox="1">
            <a:spLocks noGrp="1"/>
          </p:cNvSpPr>
          <p:nvPr>
            <p:ph type="body" idx="1"/>
          </p:nvPr>
        </p:nvSpPr>
        <p:spPr>
          <a:xfrm>
            <a:off x="97970" y="939513"/>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l-GR" dirty="0"/>
              <a:t>Χωριστείτε σε μικρές ομάδες και προσδιορίστε τα ακόλουθα προφίλ για τις ομάδες σας</a:t>
            </a:r>
            <a:r>
              <a:rPr lang="en-US" dirty="0"/>
              <a:t>:</a:t>
            </a:r>
            <a:endParaRPr dirty="0"/>
          </a:p>
        </p:txBody>
      </p:sp>
      <p:sp>
        <p:nvSpPr>
          <p:cNvPr id="182" name="Google Shape;182;p17"/>
          <p:cNvSpPr txBox="1">
            <a:spLocks noGrp="1"/>
          </p:cNvSpPr>
          <p:nvPr>
            <p:ph type="body" idx="2"/>
          </p:nvPr>
        </p:nvSpPr>
        <p:spPr>
          <a:xfrm>
            <a:off x="97971" y="1910687"/>
            <a:ext cx="11628973" cy="4841177"/>
          </a:xfrm>
          <a:prstGeom prst="rect">
            <a:avLst/>
          </a:prstGeom>
          <a:noFill/>
          <a:ln>
            <a:noFill/>
          </a:ln>
        </p:spPr>
        <p:txBody>
          <a:bodyPr spcFirstLastPara="1" wrap="square" lIns="91425" tIns="45700" rIns="91425" bIns="45700" anchor="t" anchorCtr="0">
            <a:noAutofit/>
          </a:bodyPr>
          <a:lstStyle/>
          <a:p>
            <a:pPr marL="631825" lvl="0" indent="-631825" algn="just" rtl="0">
              <a:lnSpc>
                <a:spcPct val="90000"/>
              </a:lnSpc>
              <a:spcBef>
                <a:spcPts val="0"/>
              </a:spcBef>
              <a:spcAft>
                <a:spcPts val="0"/>
              </a:spcAft>
              <a:buNone/>
              <a:tabLst>
                <a:tab pos="631825" algn="l"/>
              </a:tabLst>
            </a:pPr>
            <a:r>
              <a:rPr lang="el-GR" sz="2400" dirty="0"/>
              <a:t>(α)	Πώς θα παρουσιάζατε τον εαυτό σας σήμερα; Σε ποιο σημείο βρίσκεστε στη σταδιοδρομία σας;</a:t>
            </a:r>
          </a:p>
          <a:p>
            <a:pPr marL="631825" lvl="0" indent="-631825" algn="just" rtl="0">
              <a:lnSpc>
                <a:spcPct val="90000"/>
              </a:lnSpc>
              <a:spcBef>
                <a:spcPts val="0"/>
              </a:spcBef>
              <a:spcAft>
                <a:spcPts val="0"/>
              </a:spcAft>
              <a:buNone/>
              <a:tabLst>
                <a:tab pos="631825" algn="l"/>
              </a:tabLst>
            </a:pPr>
            <a:endParaRPr lang="el-GR" sz="2400" dirty="0"/>
          </a:p>
          <a:p>
            <a:pPr marL="631825" lvl="0" indent="-631825" algn="just" rtl="0">
              <a:lnSpc>
                <a:spcPct val="90000"/>
              </a:lnSpc>
              <a:spcBef>
                <a:spcPts val="0"/>
              </a:spcBef>
              <a:spcAft>
                <a:spcPts val="0"/>
              </a:spcAft>
              <a:buNone/>
              <a:tabLst>
                <a:tab pos="631825" algn="l"/>
              </a:tabLst>
            </a:pPr>
            <a:r>
              <a:rPr lang="el-GR" sz="2400" dirty="0"/>
              <a:t>(β)	Ποιο ήταν το πνεύμα της εποχής στην οποία μεγαλώσατε; Τι είδους μηνύματα (π.χ. με στόχο να εντυπωσιάσουν ή να υποκινήσουν) λαμβάνατε από τα μέσα μαζικής ενημέρωσης, στο σχολείο και στο σπίτι;</a:t>
            </a:r>
          </a:p>
          <a:p>
            <a:pPr marL="631825" lvl="0" indent="-631825" algn="just" rtl="0">
              <a:lnSpc>
                <a:spcPct val="90000"/>
              </a:lnSpc>
              <a:spcBef>
                <a:spcPts val="0"/>
              </a:spcBef>
              <a:spcAft>
                <a:spcPts val="0"/>
              </a:spcAft>
              <a:buNone/>
              <a:tabLst>
                <a:tab pos="631825" algn="l"/>
              </a:tabLst>
            </a:pPr>
            <a:endParaRPr lang="el-GR" sz="2400" dirty="0"/>
          </a:p>
          <a:p>
            <a:pPr marL="631825" lvl="0" indent="-631825" algn="just" rtl="0">
              <a:lnSpc>
                <a:spcPct val="90000"/>
              </a:lnSpc>
              <a:spcBef>
                <a:spcPts val="0"/>
              </a:spcBef>
              <a:spcAft>
                <a:spcPts val="0"/>
              </a:spcAft>
              <a:buNone/>
              <a:tabLst>
                <a:tab pos="631825" algn="l"/>
              </a:tabLst>
            </a:pPr>
            <a:r>
              <a:rPr lang="el-GR" sz="2400" dirty="0"/>
              <a:t>(γ)	Πώς αυτά τα μηνύματα επηρέασαν τη διαμόρφωση του χαρακτήρα, της προσωπικότητάς σας και του επαγγελματικού σας προφίλ σήμερα; Πώς επηρέασαν την εργασιακή σας ηθική;</a:t>
            </a:r>
          </a:p>
          <a:p>
            <a:pPr marL="0" lvl="0" indent="0" algn="just" rtl="0">
              <a:lnSpc>
                <a:spcPct val="90000"/>
              </a:lnSpc>
              <a:spcBef>
                <a:spcPts val="1000"/>
              </a:spcBef>
              <a:spcAft>
                <a:spcPts val="0"/>
              </a:spcAft>
              <a:buClr>
                <a:schemeClr val="lt2"/>
              </a:buClr>
              <a:buSzPts val="1800"/>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l-GR" b="1" dirty="0"/>
              <a:t>Δραστηριότητα 1.1: Προσδιορισμός των Γενεών</a:t>
            </a:r>
            <a:endParaRPr dirty="0"/>
          </a:p>
        </p:txBody>
      </p:sp>
      <p:sp>
        <p:nvSpPr>
          <p:cNvPr id="189" name="Google Shape;189;p18"/>
          <p:cNvSpPr txBox="1"/>
          <p:nvPr/>
        </p:nvSpPr>
        <p:spPr>
          <a:xfrm>
            <a:off x="7963309" y="1483201"/>
            <a:ext cx="4149000" cy="41549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400" b="1" dirty="0">
                <a:solidFill>
                  <a:schemeClr val="accent6"/>
                </a:solidFill>
                <a:latin typeface="Calibri"/>
                <a:ea typeface="Calibri"/>
                <a:cs typeface="Calibri"/>
                <a:sym typeface="Calibri"/>
              </a:rPr>
              <a:t>Με ποια γενιά συνδέεστε περισσότερο;</a:t>
            </a:r>
          </a:p>
          <a:p>
            <a:pPr marL="0" marR="0" lvl="0" indent="0" algn="l" rtl="0">
              <a:spcBef>
                <a:spcPts val="0"/>
              </a:spcBef>
              <a:spcAft>
                <a:spcPts val="0"/>
              </a:spcAft>
              <a:buNone/>
            </a:pPr>
            <a:endParaRPr sz="2400" b="1" dirty="0">
              <a:solidFill>
                <a:schemeClr val="accent6"/>
              </a:solidFill>
              <a:latin typeface="Calibri"/>
              <a:ea typeface="Calibri"/>
              <a:cs typeface="Calibri"/>
              <a:sym typeface="Calibri"/>
            </a:endParaRPr>
          </a:p>
          <a:p>
            <a:pPr marL="0" marR="0" lvl="0" indent="0" algn="l" rtl="0">
              <a:spcBef>
                <a:spcPts val="0"/>
              </a:spcBef>
              <a:spcAft>
                <a:spcPts val="0"/>
              </a:spcAft>
              <a:buNone/>
            </a:pPr>
            <a:endParaRPr sz="2400" b="1" dirty="0">
              <a:solidFill>
                <a:schemeClr val="accent6"/>
              </a:solidFill>
              <a:latin typeface="Calibri"/>
              <a:ea typeface="Calibri"/>
              <a:cs typeface="Calibri"/>
              <a:sym typeface="Calibri"/>
            </a:endParaRPr>
          </a:p>
          <a:p>
            <a:pPr marL="0" marR="0" lvl="0" indent="0" algn="l" rtl="0">
              <a:spcBef>
                <a:spcPts val="0"/>
              </a:spcBef>
              <a:spcAft>
                <a:spcPts val="0"/>
              </a:spcAft>
              <a:buNone/>
            </a:pPr>
            <a:r>
              <a:rPr lang="el-GR" sz="2400" b="1" dirty="0">
                <a:solidFill>
                  <a:schemeClr val="accent6"/>
                </a:solidFill>
                <a:latin typeface="Calibri"/>
                <a:ea typeface="Calibri"/>
                <a:cs typeface="Calibri"/>
                <a:sym typeface="Calibri"/>
              </a:rPr>
              <a:t>Πιστεύετε ότι όσα δηλώνονται ανταποκρίνονται στην πραγματικότητα;</a:t>
            </a:r>
            <a:endParaRPr dirty="0"/>
          </a:p>
          <a:p>
            <a:pPr marL="0" marR="0" lvl="0" indent="0" algn="l" rtl="0">
              <a:spcBef>
                <a:spcPts val="0"/>
              </a:spcBef>
              <a:spcAft>
                <a:spcPts val="0"/>
              </a:spcAft>
              <a:buNone/>
            </a:pPr>
            <a:endParaRPr lang="el-GR" sz="2400" b="1" dirty="0">
              <a:solidFill>
                <a:schemeClr val="accent6"/>
              </a:solidFill>
              <a:latin typeface="Calibri"/>
              <a:ea typeface="Calibri"/>
              <a:cs typeface="Calibri"/>
              <a:sym typeface="Calibri"/>
            </a:endParaRPr>
          </a:p>
          <a:p>
            <a:pPr marL="0" marR="0" lvl="0" indent="0" algn="l" rtl="0">
              <a:spcBef>
                <a:spcPts val="0"/>
              </a:spcBef>
              <a:spcAft>
                <a:spcPts val="0"/>
              </a:spcAft>
              <a:buNone/>
            </a:pPr>
            <a:endParaRPr sz="2400" b="1" dirty="0">
              <a:solidFill>
                <a:schemeClr val="accent6"/>
              </a:solidFill>
              <a:latin typeface="Calibri"/>
              <a:ea typeface="Calibri"/>
              <a:cs typeface="Calibri"/>
              <a:sym typeface="Calibri"/>
            </a:endParaRPr>
          </a:p>
          <a:p>
            <a:pPr marL="0" marR="0" lvl="0" indent="0" algn="l" rtl="0">
              <a:spcBef>
                <a:spcPts val="0"/>
              </a:spcBef>
              <a:spcAft>
                <a:spcPts val="0"/>
              </a:spcAft>
              <a:buNone/>
            </a:pPr>
            <a:r>
              <a:rPr lang="el-GR" sz="2400" b="1" dirty="0">
                <a:solidFill>
                  <a:schemeClr val="accent6"/>
                </a:solidFill>
                <a:latin typeface="Calibri"/>
                <a:ea typeface="Calibri"/>
                <a:cs typeface="Calibri"/>
                <a:sym typeface="Calibri"/>
              </a:rPr>
              <a:t>Θέλετε να προσθέσετε κάτι</a:t>
            </a:r>
            <a:r>
              <a:rPr lang="en-US" sz="2400" b="1" dirty="0">
                <a:solidFill>
                  <a:schemeClr val="accent6"/>
                </a:solidFill>
                <a:latin typeface="Calibri"/>
                <a:ea typeface="Calibri"/>
                <a:cs typeface="Calibri"/>
                <a:sym typeface="Calibri"/>
              </a:rPr>
              <a:t> </a:t>
            </a:r>
            <a:r>
              <a:rPr lang="el-GR" sz="2400" b="1" dirty="0">
                <a:solidFill>
                  <a:schemeClr val="accent6"/>
                </a:solidFill>
                <a:latin typeface="Calibri"/>
                <a:ea typeface="Calibri"/>
                <a:cs typeface="Calibri"/>
                <a:sym typeface="Calibri"/>
              </a:rPr>
              <a:t>άλλο;</a:t>
            </a:r>
            <a:r>
              <a:rPr lang="en-US" sz="2400" b="1" dirty="0">
                <a:solidFill>
                  <a:schemeClr val="accent6"/>
                </a:solidFill>
                <a:latin typeface="Calibri"/>
                <a:ea typeface="Calibri"/>
                <a:cs typeface="Calibri"/>
                <a:sym typeface="Calibri"/>
              </a:rPr>
              <a:t> </a:t>
            </a:r>
            <a:endParaRPr sz="2400" b="1" dirty="0">
              <a:solidFill>
                <a:schemeClr val="accent6"/>
              </a:solidFill>
              <a:latin typeface="Calibri"/>
              <a:ea typeface="Calibri"/>
              <a:cs typeface="Calibri"/>
              <a:sym typeface="Calibri"/>
            </a:endParaRPr>
          </a:p>
        </p:txBody>
      </p:sp>
      <p:sp>
        <p:nvSpPr>
          <p:cNvPr id="3" name="Text Placeholder 2">
            <a:extLst>
              <a:ext uri="{FF2B5EF4-FFF2-40B4-BE49-F238E27FC236}">
                <a16:creationId xmlns:a16="http://schemas.microsoft.com/office/drawing/2014/main" id="{9D886B9D-078D-41E0-8AFF-AB550255804F}"/>
              </a:ext>
            </a:extLst>
          </p:cNvPr>
          <p:cNvSpPr>
            <a:spLocks noGrp="1"/>
          </p:cNvSpPr>
          <p:nvPr>
            <p:ph type="body" idx="1"/>
          </p:nvPr>
        </p:nvSpPr>
        <p:spPr>
          <a:xfrm>
            <a:off x="97972" y="881743"/>
            <a:ext cx="7865338" cy="5870121"/>
          </a:xfrm>
        </p:spPr>
        <p:txBody>
          <a:bodyPr/>
          <a:lstStyle/>
          <a:p>
            <a:r>
              <a:rPr lang="en-US" dirty="0"/>
              <a:t> ;all</a:t>
            </a:r>
            <a:endParaRPr lang="el-GR" dirty="0"/>
          </a:p>
        </p:txBody>
      </p:sp>
      <p:pic>
        <p:nvPicPr>
          <p:cNvPr id="5" name="Picture 4">
            <a:extLst>
              <a:ext uri="{FF2B5EF4-FFF2-40B4-BE49-F238E27FC236}">
                <a16:creationId xmlns:a16="http://schemas.microsoft.com/office/drawing/2014/main" id="{CC5DD353-9DF9-4869-B09F-DDC2BE28FB00}"/>
              </a:ext>
            </a:extLst>
          </p:cNvPr>
          <p:cNvPicPr>
            <a:picLocks noChangeAspect="1"/>
          </p:cNvPicPr>
          <p:nvPr/>
        </p:nvPicPr>
        <p:blipFill>
          <a:blip r:embed="rId3"/>
          <a:stretch>
            <a:fillRect/>
          </a:stretch>
        </p:blipFill>
        <p:spPr>
          <a:xfrm>
            <a:off x="97970" y="881743"/>
            <a:ext cx="7934325" cy="55340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9"/>
          <p:cNvSpPr txBox="1">
            <a:spLocks noGrp="1"/>
          </p:cNvSpPr>
          <p:nvPr>
            <p:ph type="title"/>
          </p:nvPr>
        </p:nvSpPr>
        <p:spPr>
          <a:xfrm>
            <a:off x="97970" y="81642"/>
            <a:ext cx="122888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200"/>
              <a:buFont typeface="Calibri"/>
              <a:buNone/>
            </a:pPr>
            <a:r>
              <a:rPr lang="el-GR" sz="3200" b="1" dirty="0"/>
              <a:t>Δραστηριότητα 1.2 </a:t>
            </a:r>
            <a:r>
              <a:rPr lang="el-GR" sz="3200" b="1" dirty="0" err="1"/>
              <a:t>Διαγενεακή</a:t>
            </a:r>
            <a:r>
              <a:rPr lang="el-GR" sz="3200" b="1" dirty="0"/>
              <a:t> Καθοδήγηση και Αξιολόγηση Αναγκών</a:t>
            </a:r>
            <a:endParaRPr sz="3200" dirty="0"/>
          </a:p>
        </p:txBody>
      </p:sp>
      <p:graphicFrame>
        <p:nvGraphicFramePr>
          <p:cNvPr id="195" name="Google Shape;195;p19"/>
          <p:cNvGraphicFramePr/>
          <p:nvPr>
            <p:extLst>
              <p:ext uri="{D42A27DB-BD31-4B8C-83A1-F6EECF244321}">
                <p14:modId xmlns:p14="http://schemas.microsoft.com/office/powerpoint/2010/main" val="3348297565"/>
              </p:ext>
            </p:extLst>
          </p:nvPr>
        </p:nvGraphicFramePr>
        <p:xfrm>
          <a:off x="573206" y="1146414"/>
          <a:ext cx="9908275" cy="4749425"/>
        </p:xfrm>
        <a:graphic>
          <a:graphicData uri="http://schemas.openxmlformats.org/drawingml/2006/table">
            <a:tbl>
              <a:tblPr firstRow="1" firstCol="1" bandRow="1">
                <a:noFill/>
                <a:tableStyleId>{1ACC7659-79E8-4E14-9F59-1D49897AB996}</a:tableStyleId>
              </a:tblPr>
              <a:tblGrid>
                <a:gridCol w="2509025">
                  <a:extLst>
                    <a:ext uri="{9D8B030D-6E8A-4147-A177-3AD203B41FA5}">
                      <a16:colId xmlns:a16="http://schemas.microsoft.com/office/drawing/2014/main" val="20000"/>
                    </a:ext>
                  </a:extLst>
                </a:gridCol>
                <a:gridCol w="7399250">
                  <a:extLst>
                    <a:ext uri="{9D8B030D-6E8A-4147-A177-3AD203B41FA5}">
                      <a16:colId xmlns:a16="http://schemas.microsoft.com/office/drawing/2014/main" val="20001"/>
                    </a:ext>
                  </a:extLst>
                </a:gridCol>
              </a:tblGrid>
              <a:tr h="734800">
                <a:tc gridSpan="2">
                  <a:txBody>
                    <a:bodyPr/>
                    <a:lstStyle/>
                    <a:p>
                      <a:pPr marL="0" marR="0" lvl="0" indent="0" algn="l" rtl="0">
                        <a:lnSpc>
                          <a:spcPct val="107000"/>
                        </a:lnSpc>
                        <a:spcBef>
                          <a:spcPts val="0"/>
                        </a:spcBef>
                        <a:spcAft>
                          <a:spcPts val="0"/>
                        </a:spcAft>
                        <a:buNone/>
                      </a:pPr>
                      <a:r>
                        <a:rPr lang="el-GR" sz="3200" u="none" strike="noStrike" cap="none" dirty="0">
                          <a:solidFill>
                            <a:schemeClr val="dk1"/>
                          </a:solidFill>
                        </a:rPr>
                        <a:t>Δραστηριότητα</a:t>
                      </a:r>
                      <a:r>
                        <a:rPr lang="en-US" sz="3200" u="none" strike="noStrike" cap="none" dirty="0">
                          <a:solidFill>
                            <a:schemeClr val="dk1"/>
                          </a:solidFill>
                        </a:rPr>
                        <a:t> 1.2 </a:t>
                      </a:r>
                      <a:endParaRPr sz="2800" u="none" strike="noStrike" cap="none" dirty="0">
                        <a:solidFill>
                          <a:schemeClr val="dk1"/>
                        </a:solidFill>
                        <a:latin typeface="Open Sans Light"/>
                        <a:ea typeface="Open Sans Light"/>
                        <a:cs typeface="Open Sans Light"/>
                        <a:sym typeface="Open Sans Light"/>
                      </a:endParaRPr>
                    </a:p>
                  </a:txBody>
                  <a:tcPr marL="68575" marR="68575" marT="0" marB="0" anchor="ctr"/>
                </a:tc>
                <a:tc hMerge="1">
                  <a:txBody>
                    <a:bodyPr/>
                    <a:lstStyle/>
                    <a:p>
                      <a:endParaRPr lang="el-GR"/>
                    </a:p>
                  </a:txBody>
                  <a:tcPr/>
                </a:tc>
                <a:extLst>
                  <a:ext uri="{0D108BD9-81ED-4DB2-BD59-A6C34878D82A}">
                    <a16:rowId xmlns:a16="http://schemas.microsoft.com/office/drawing/2014/main" val="10000"/>
                  </a:ext>
                </a:extLst>
              </a:tr>
              <a:tr h="842575">
                <a:tc>
                  <a:txBody>
                    <a:bodyPr/>
                    <a:lstStyle/>
                    <a:p>
                      <a:pPr marL="0" marR="0" lvl="0" indent="0" algn="l" rtl="0">
                        <a:lnSpc>
                          <a:spcPct val="107000"/>
                        </a:lnSpc>
                        <a:spcBef>
                          <a:spcPts val="0"/>
                        </a:spcBef>
                        <a:spcAft>
                          <a:spcPts val="0"/>
                        </a:spcAft>
                        <a:buNone/>
                      </a:pPr>
                      <a:r>
                        <a:rPr lang="el-GR" sz="2400" b="1" u="none" strike="noStrike" cap="none" dirty="0">
                          <a:solidFill>
                            <a:schemeClr val="dk1"/>
                          </a:solidFill>
                        </a:rPr>
                        <a:t>Τίτλος</a:t>
                      </a:r>
                      <a:r>
                        <a:rPr lang="en-US" sz="2400" b="1" u="none" strike="noStrike" cap="none" dirty="0">
                          <a:solidFill>
                            <a:schemeClr val="dk1"/>
                          </a:solidFill>
                        </a:rPr>
                        <a:t>: </a:t>
                      </a:r>
                      <a:endParaRPr sz="2400" b="1" u="none" strike="noStrike" cap="none" dirty="0">
                        <a:solidFill>
                          <a:schemeClr val="dk1"/>
                        </a:solidFill>
                        <a:latin typeface="Open Sans Light"/>
                        <a:ea typeface="Open Sans Light"/>
                        <a:cs typeface="Open Sans Light"/>
                        <a:sym typeface="Open Sans Light"/>
                      </a:endParaRPr>
                    </a:p>
                  </a:txBody>
                  <a:tcPr marL="68575" marR="68575" marT="0" marB="0" anchor="ctr"/>
                </a:tc>
                <a:tc>
                  <a:txBody>
                    <a:bodyPr/>
                    <a:lstStyle/>
                    <a:p>
                      <a:pPr marL="0" marR="0" lvl="0" indent="0" algn="l" rtl="0">
                        <a:lnSpc>
                          <a:spcPct val="107000"/>
                        </a:lnSpc>
                        <a:spcBef>
                          <a:spcPts val="0"/>
                        </a:spcBef>
                        <a:spcAft>
                          <a:spcPts val="0"/>
                        </a:spcAft>
                        <a:buNone/>
                      </a:pPr>
                      <a:r>
                        <a:rPr lang="el-GR" sz="2400" b="1" u="none" strike="noStrike" cap="none" dirty="0">
                          <a:solidFill>
                            <a:schemeClr val="lt1"/>
                          </a:solidFill>
                        </a:rPr>
                        <a:t>Προσδιορισμός των Γενεών</a:t>
                      </a:r>
                      <a:endParaRPr sz="2400" b="1" u="none" strike="noStrike" cap="none" dirty="0">
                        <a:solidFill>
                          <a:schemeClr val="lt1"/>
                        </a:solidFill>
                        <a:latin typeface="Open Sans Light"/>
                        <a:ea typeface="Open Sans Light"/>
                        <a:cs typeface="Open Sans Light"/>
                        <a:sym typeface="Open Sans Light"/>
                      </a:endParaRPr>
                    </a:p>
                  </a:txBody>
                  <a:tcPr marL="68575" marR="68575" marT="0" marB="0" anchor="ctr"/>
                </a:tc>
                <a:extLst>
                  <a:ext uri="{0D108BD9-81ED-4DB2-BD59-A6C34878D82A}">
                    <a16:rowId xmlns:a16="http://schemas.microsoft.com/office/drawing/2014/main" val="10001"/>
                  </a:ext>
                </a:extLst>
              </a:tr>
              <a:tr h="842575">
                <a:tc>
                  <a:txBody>
                    <a:bodyPr/>
                    <a:lstStyle/>
                    <a:p>
                      <a:pPr marL="0" marR="0" lvl="0" indent="0" algn="l" rtl="0">
                        <a:lnSpc>
                          <a:spcPct val="107000"/>
                        </a:lnSpc>
                        <a:spcBef>
                          <a:spcPts val="0"/>
                        </a:spcBef>
                        <a:spcAft>
                          <a:spcPts val="0"/>
                        </a:spcAft>
                        <a:buNone/>
                      </a:pPr>
                      <a:r>
                        <a:rPr lang="el-GR" sz="2400" b="1" u="none" strike="noStrike" cap="none" dirty="0">
                          <a:solidFill>
                            <a:schemeClr val="dk1"/>
                          </a:solidFill>
                        </a:rPr>
                        <a:t>Υλοποίηση</a:t>
                      </a:r>
                      <a:r>
                        <a:rPr lang="en-US" sz="2400" b="1" u="none" strike="noStrike" cap="none" dirty="0">
                          <a:solidFill>
                            <a:schemeClr val="dk1"/>
                          </a:solidFill>
                        </a:rPr>
                        <a:t>:</a:t>
                      </a:r>
                      <a:endParaRPr sz="2400" b="1" u="none" strike="noStrike" cap="none" dirty="0">
                        <a:solidFill>
                          <a:schemeClr val="dk1"/>
                        </a:solidFill>
                        <a:latin typeface="Open Sans Light"/>
                        <a:ea typeface="Open Sans Light"/>
                        <a:cs typeface="Open Sans Light"/>
                        <a:sym typeface="Open Sans Light"/>
                      </a:endParaRPr>
                    </a:p>
                  </a:txBody>
                  <a:tcPr marL="68575" marR="68575" marT="0" marB="0" anchor="ctr"/>
                </a:tc>
                <a:tc>
                  <a:txBody>
                    <a:bodyPr/>
                    <a:lstStyle/>
                    <a:p>
                      <a:pPr marL="0" marR="0" lvl="0" indent="0" algn="l" rtl="0">
                        <a:lnSpc>
                          <a:spcPct val="107000"/>
                        </a:lnSpc>
                        <a:spcBef>
                          <a:spcPts val="0"/>
                        </a:spcBef>
                        <a:spcAft>
                          <a:spcPts val="0"/>
                        </a:spcAft>
                        <a:buNone/>
                      </a:pPr>
                      <a:r>
                        <a:rPr lang="el-GR" sz="2400" b="1" u="none" strike="noStrike" cap="none" dirty="0">
                          <a:solidFill>
                            <a:schemeClr val="lt1"/>
                          </a:solidFill>
                        </a:rPr>
                        <a:t>Με φυσική παρουσία / διαδικτυακά – αίθουσες </a:t>
                      </a:r>
                      <a:r>
                        <a:rPr lang="el-GR" sz="2400" b="1" u="none" strike="noStrike" cap="none" dirty="0" err="1">
                          <a:solidFill>
                            <a:schemeClr val="lt1"/>
                          </a:solidFill>
                        </a:rPr>
                        <a:t>υποσύσκεψης</a:t>
                      </a:r>
                      <a:endParaRPr sz="2400" b="1" u="none" strike="noStrike" cap="none" dirty="0">
                        <a:solidFill>
                          <a:schemeClr val="lt1"/>
                        </a:solidFill>
                        <a:latin typeface="Open Sans Light"/>
                        <a:ea typeface="Open Sans Light"/>
                        <a:cs typeface="Open Sans Light"/>
                        <a:sym typeface="Open Sans Light"/>
                      </a:endParaRPr>
                    </a:p>
                  </a:txBody>
                  <a:tcPr marL="68575" marR="68575" marT="0" marB="0" anchor="ctr"/>
                </a:tc>
                <a:extLst>
                  <a:ext uri="{0D108BD9-81ED-4DB2-BD59-A6C34878D82A}">
                    <a16:rowId xmlns:a16="http://schemas.microsoft.com/office/drawing/2014/main" val="10002"/>
                  </a:ext>
                </a:extLst>
              </a:tr>
              <a:tr h="743450">
                <a:tc>
                  <a:txBody>
                    <a:bodyPr/>
                    <a:lstStyle/>
                    <a:p>
                      <a:pPr marL="0" marR="0" lvl="0" indent="0" algn="l" rtl="0">
                        <a:lnSpc>
                          <a:spcPct val="107000"/>
                        </a:lnSpc>
                        <a:spcBef>
                          <a:spcPts val="0"/>
                        </a:spcBef>
                        <a:spcAft>
                          <a:spcPts val="0"/>
                        </a:spcAft>
                        <a:buNone/>
                      </a:pPr>
                      <a:r>
                        <a:rPr lang="el-GR" sz="2400" b="1" u="none" strike="noStrike" cap="none" dirty="0">
                          <a:solidFill>
                            <a:schemeClr val="dk1"/>
                          </a:solidFill>
                        </a:rPr>
                        <a:t>Στόχος</a:t>
                      </a:r>
                      <a:r>
                        <a:rPr lang="en-US" sz="2400" b="1" u="none" strike="noStrike" cap="none" dirty="0">
                          <a:solidFill>
                            <a:schemeClr val="dk1"/>
                          </a:solidFill>
                        </a:rPr>
                        <a:t>: </a:t>
                      </a:r>
                      <a:endParaRPr sz="2400" b="1" u="none" strike="noStrike" cap="none" dirty="0">
                        <a:solidFill>
                          <a:schemeClr val="dk1"/>
                        </a:solidFill>
                        <a:latin typeface="Open Sans Light"/>
                        <a:ea typeface="Open Sans Light"/>
                        <a:cs typeface="Open Sans Light"/>
                        <a:sym typeface="Open Sans Light"/>
                      </a:endParaRPr>
                    </a:p>
                  </a:txBody>
                  <a:tcPr marL="68575" marR="68575" marT="0" marB="0" anchor="ctr"/>
                </a:tc>
                <a:tc>
                  <a:txBody>
                    <a:bodyPr/>
                    <a:lstStyle/>
                    <a:p>
                      <a:pPr marL="0" marR="0" lvl="0" indent="0" algn="l" rtl="0">
                        <a:lnSpc>
                          <a:spcPct val="107000"/>
                        </a:lnSpc>
                        <a:spcBef>
                          <a:spcPts val="0"/>
                        </a:spcBef>
                        <a:spcAft>
                          <a:spcPts val="0"/>
                        </a:spcAft>
                        <a:buNone/>
                      </a:pPr>
                      <a:r>
                        <a:rPr lang="el-GR" sz="2400" b="1" u="none" strike="noStrike" cap="none" dirty="0">
                          <a:solidFill>
                            <a:schemeClr val="lt1"/>
                          </a:solidFill>
                        </a:rPr>
                        <a:t>Αξιολόγηση αναγκών και καθοδήγηση</a:t>
                      </a:r>
                      <a:endParaRPr sz="2400" b="1" u="none" strike="noStrike" cap="none" dirty="0">
                        <a:solidFill>
                          <a:schemeClr val="lt1"/>
                        </a:solidFill>
                        <a:latin typeface="Open Sans Light"/>
                        <a:ea typeface="Open Sans Light"/>
                        <a:cs typeface="Open Sans Light"/>
                        <a:sym typeface="Open Sans Light"/>
                      </a:endParaRPr>
                    </a:p>
                  </a:txBody>
                  <a:tcPr marL="68575" marR="68575" marT="0" marB="0" anchor="ctr"/>
                </a:tc>
                <a:extLst>
                  <a:ext uri="{0D108BD9-81ED-4DB2-BD59-A6C34878D82A}">
                    <a16:rowId xmlns:a16="http://schemas.microsoft.com/office/drawing/2014/main" val="10003"/>
                  </a:ext>
                </a:extLst>
              </a:tr>
              <a:tr h="842575">
                <a:tc>
                  <a:txBody>
                    <a:bodyPr/>
                    <a:lstStyle/>
                    <a:p>
                      <a:pPr marL="0" marR="0" lvl="0" indent="0" algn="l" rtl="0">
                        <a:lnSpc>
                          <a:spcPct val="107000"/>
                        </a:lnSpc>
                        <a:spcBef>
                          <a:spcPts val="0"/>
                        </a:spcBef>
                        <a:spcAft>
                          <a:spcPts val="0"/>
                        </a:spcAft>
                        <a:buNone/>
                      </a:pPr>
                      <a:r>
                        <a:rPr lang="el-GR" sz="2400" b="1" u="none" strike="noStrike" cap="none" dirty="0">
                          <a:solidFill>
                            <a:schemeClr val="dk1"/>
                          </a:solidFill>
                        </a:rPr>
                        <a:t>Δεξιότητα/-τες:</a:t>
                      </a:r>
                      <a:endParaRPr lang="el-GR" sz="2400" b="1" u="none" strike="noStrike" cap="none" dirty="0">
                        <a:solidFill>
                          <a:schemeClr val="dk1"/>
                        </a:solidFill>
                        <a:latin typeface="Open Sans Light"/>
                        <a:ea typeface="Open Sans Light"/>
                        <a:cs typeface="Open Sans Light"/>
                        <a:sym typeface="Open Sans Light"/>
                      </a:endParaRPr>
                    </a:p>
                  </a:txBody>
                  <a:tcPr marL="68575" marR="68575" marT="0" marB="0" anchor="ctr"/>
                </a:tc>
                <a:tc>
                  <a:txBody>
                    <a:bodyPr/>
                    <a:lstStyle/>
                    <a:p>
                      <a:pPr marL="0" marR="0" lvl="0" indent="0" algn="l" rtl="0">
                        <a:lnSpc>
                          <a:spcPct val="107000"/>
                        </a:lnSpc>
                        <a:spcBef>
                          <a:spcPts val="0"/>
                        </a:spcBef>
                        <a:spcAft>
                          <a:spcPts val="0"/>
                        </a:spcAft>
                        <a:buNone/>
                      </a:pPr>
                      <a:r>
                        <a:rPr lang="el-GR" sz="2400" b="1" u="none" strike="noStrike" cap="none" dirty="0">
                          <a:solidFill>
                            <a:schemeClr val="lt1"/>
                          </a:solidFill>
                        </a:rPr>
                        <a:t>Εισαγωγικό – Κατανοώντας τις διαφορετικές προοπτικές </a:t>
                      </a:r>
                      <a:r>
                        <a:rPr lang="en-US" sz="2400" b="1" u="none" strike="noStrike" cap="none" dirty="0">
                          <a:solidFill>
                            <a:schemeClr val="lt1"/>
                          </a:solidFill>
                        </a:rPr>
                        <a:t> </a:t>
                      </a:r>
                      <a:endParaRPr sz="2400" b="1" u="none" strike="noStrike" cap="none" dirty="0">
                        <a:solidFill>
                          <a:schemeClr val="lt1"/>
                        </a:solidFill>
                        <a:latin typeface="Open Sans Light"/>
                        <a:ea typeface="Open Sans Light"/>
                        <a:cs typeface="Open Sans Light"/>
                        <a:sym typeface="Open Sans Light"/>
                      </a:endParaRPr>
                    </a:p>
                  </a:txBody>
                  <a:tcPr marL="68575" marR="68575" marT="0" marB="0" anchor="ctr"/>
                </a:tc>
                <a:extLst>
                  <a:ext uri="{0D108BD9-81ED-4DB2-BD59-A6C34878D82A}">
                    <a16:rowId xmlns:a16="http://schemas.microsoft.com/office/drawing/2014/main" val="10004"/>
                  </a:ext>
                </a:extLst>
              </a:tr>
              <a:tr h="743450">
                <a:tc>
                  <a:txBody>
                    <a:bodyPr/>
                    <a:lstStyle/>
                    <a:p>
                      <a:pPr marL="0" marR="0" lvl="0" indent="0" algn="l" rtl="0">
                        <a:lnSpc>
                          <a:spcPct val="107000"/>
                        </a:lnSpc>
                        <a:spcBef>
                          <a:spcPts val="0"/>
                        </a:spcBef>
                        <a:spcAft>
                          <a:spcPts val="0"/>
                        </a:spcAft>
                        <a:buNone/>
                      </a:pPr>
                      <a:r>
                        <a:rPr lang="el-GR" sz="2400" b="1" u="none" strike="noStrike" cap="none" dirty="0">
                          <a:solidFill>
                            <a:schemeClr val="dk1"/>
                          </a:solidFill>
                        </a:rPr>
                        <a:t>Διάρκεια</a:t>
                      </a:r>
                      <a:r>
                        <a:rPr lang="en-US" sz="2400" b="1" u="none" strike="noStrike" cap="none" dirty="0">
                          <a:solidFill>
                            <a:schemeClr val="dk1"/>
                          </a:solidFill>
                        </a:rPr>
                        <a:t>:</a:t>
                      </a:r>
                      <a:endParaRPr sz="2400" b="1" u="none" strike="noStrike" cap="none" dirty="0">
                        <a:solidFill>
                          <a:schemeClr val="dk1"/>
                        </a:solidFill>
                        <a:latin typeface="Open Sans Light"/>
                        <a:ea typeface="Open Sans Light"/>
                        <a:cs typeface="Open Sans Light"/>
                        <a:sym typeface="Open Sans Light"/>
                      </a:endParaRPr>
                    </a:p>
                  </a:txBody>
                  <a:tcPr marL="68575" marR="68575" marT="0" marB="0" anchor="ctr"/>
                </a:tc>
                <a:tc>
                  <a:txBody>
                    <a:bodyPr/>
                    <a:lstStyle/>
                    <a:p>
                      <a:pPr marL="0" marR="0" lvl="0" indent="0" algn="l" rtl="0">
                        <a:lnSpc>
                          <a:spcPct val="107000"/>
                        </a:lnSpc>
                        <a:spcBef>
                          <a:spcPts val="0"/>
                        </a:spcBef>
                        <a:spcAft>
                          <a:spcPts val="0"/>
                        </a:spcAft>
                        <a:buNone/>
                      </a:pPr>
                      <a:r>
                        <a:rPr lang="en-US" sz="2400" b="1" u="none" strike="noStrike" cap="none" dirty="0">
                          <a:solidFill>
                            <a:schemeClr val="lt1"/>
                          </a:solidFill>
                        </a:rPr>
                        <a:t>45 </a:t>
                      </a:r>
                      <a:r>
                        <a:rPr lang="el-GR" sz="2400" b="1" u="none" strike="noStrike" cap="none" dirty="0">
                          <a:solidFill>
                            <a:schemeClr val="lt1"/>
                          </a:solidFill>
                        </a:rPr>
                        <a:t>λεπτά</a:t>
                      </a:r>
                      <a:endParaRPr sz="2400" b="1" u="none" strike="noStrike" cap="none" dirty="0">
                        <a:solidFill>
                          <a:schemeClr val="lt1"/>
                        </a:solidFill>
                        <a:latin typeface="Open Sans Light"/>
                        <a:ea typeface="Open Sans Light"/>
                        <a:cs typeface="Open Sans Light"/>
                        <a:sym typeface="Open Sans Light"/>
                      </a:endParaRPr>
                    </a:p>
                  </a:txBody>
                  <a:tcPr marL="68575" marR="68575" marT="0" marB="0"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2"/>
          <p:cNvSpPr txBox="1">
            <a:spLocks noGrp="1"/>
          </p:cNvSpPr>
          <p:nvPr>
            <p:ph type="title"/>
          </p:nvPr>
        </p:nvSpPr>
        <p:spPr>
          <a:xfrm>
            <a:off x="97970" y="111139"/>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l-GR" b="1" dirty="0"/>
              <a:t>Εισαγωγή</a:t>
            </a:r>
            <a:r>
              <a:rPr lang="en-US" b="1" dirty="0"/>
              <a:t> I</a:t>
            </a:r>
            <a:endParaRPr dirty="0"/>
          </a:p>
        </p:txBody>
      </p:sp>
      <p:sp>
        <p:nvSpPr>
          <p:cNvPr id="65" name="Google Shape;65;p2"/>
          <p:cNvSpPr txBox="1">
            <a:spLocks noGrp="1"/>
          </p:cNvSpPr>
          <p:nvPr>
            <p:ph type="body" idx="1"/>
          </p:nvPr>
        </p:nvSpPr>
        <p:spPr>
          <a:xfrm>
            <a:off x="250430" y="1027591"/>
            <a:ext cx="11691634" cy="5719269"/>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Clr>
                <a:schemeClr val="lt2"/>
              </a:buClr>
              <a:buSzPts val="2400"/>
              <a:buFont typeface="Arial"/>
              <a:buChar char="•"/>
            </a:pPr>
            <a:r>
              <a:rPr lang="el-GR" sz="2200" dirty="0"/>
              <a:t>Ο σκοπός αυτής της ενότητας είναι η </a:t>
            </a:r>
            <a:r>
              <a:rPr lang="el-GR" sz="2200" dirty="0">
                <a:solidFill>
                  <a:schemeClr val="accent3"/>
                </a:solidFill>
              </a:rPr>
              <a:t>παροχή </a:t>
            </a:r>
            <a:r>
              <a:rPr lang="el-GR" sz="2200" b="1" dirty="0">
                <a:solidFill>
                  <a:schemeClr val="accent3"/>
                </a:solidFill>
              </a:rPr>
              <a:t>κατευθυντήριων γραμμών και εισηγήσεων</a:t>
            </a:r>
            <a:r>
              <a:rPr lang="el-GR" sz="2200" dirty="0">
                <a:solidFill>
                  <a:schemeClr val="accent3"/>
                </a:solidFill>
              </a:rPr>
              <a:t> </a:t>
            </a:r>
            <a:r>
              <a:rPr lang="el-GR" sz="2200" dirty="0"/>
              <a:t>στους Εκπαιδευτές για το μέρος των Δραστηριοτήτων.</a:t>
            </a:r>
          </a:p>
          <a:p>
            <a:pPr marL="285750" lvl="0" indent="-285750" algn="l" rtl="0">
              <a:lnSpc>
                <a:spcPct val="90000"/>
              </a:lnSpc>
              <a:spcBef>
                <a:spcPts val="1000"/>
              </a:spcBef>
              <a:spcAft>
                <a:spcPts val="0"/>
              </a:spcAft>
              <a:buClr>
                <a:schemeClr val="lt2"/>
              </a:buClr>
              <a:buSzPts val="2400"/>
              <a:buFont typeface="Arial"/>
              <a:buChar char="•"/>
            </a:pPr>
            <a:r>
              <a:rPr lang="el-GR" sz="2200" dirty="0"/>
              <a:t>Το μέρος των Δραστηριοτήτων διαρκεί περίπου 100-120 λεπτά.</a:t>
            </a:r>
          </a:p>
          <a:p>
            <a:pPr marL="285750" lvl="0" indent="-285750" algn="l" rtl="0">
              <a:lnSpc>
                <a:spcPct val="90000"/>
              </a:lnSpc>
              <a:spcBef>
                <a:spcPts val="1000"/>
              </a:spcBef>
              <a:spcAft>
                <a:spcPts val="0"/>
              </a:spcAft>
              <a:buClr>
                <a:schemeClr val="lt2"/>
              </a:buClr>
              <a:buSzPts val="2400"/>
              <a:buFont typeface="Arial"/>
              <a:buChar char="•"/>
            </a:pPr>
            <a:r>
              <a:rPr lang="el-GR" sz="2200" dirty="0"/>
              <a:t>Μπορείτε να επιλέξετε αυτές που θεωρείτε πιο κατάλληλες και να τις προσαρμόσετε ανάλογα με τη διάρκεια και τη δομή του μέρους των Δραστηριοτήτων.</a:t>
            </a:r>
          </a:p>
          <a:p>
            <a:pPr marL="285750" lvl="0" indent="-285750" algn="l" rtl="0">
              <a:lnSpc>
                <a:spcPct val="90000"/>
              </a:lnSpc>
              <a:spcBef>
                <a:spcPts val="1000"/>
              </a:spcBef>
              <a:spcAft>
                <a:spcPts val="0"/>
              </a:spcAft>
              <a:buClr>
                <a:schemeClr val="lt2"/>
              </a:buClr>
              <a:buSzPts val="2400"/>
              <a:buFont typeface="Arial"/>
              <a:buChar char="•"/>
            </a:pPr>
            <a:r>
              <a:rPr lang="el-GR" sz="2200" dirty="0"/>
              <a:t>Αλλάξτε και να εφαρμόστε τις Δραστηριότητες </a:t>
            </a:r>
            <a:r>
              <a:rPr lang="el-GR" sz="2200" b="1" dirty="0">
                <a:solidFill>
                  <a:srgbClr val="00ADBB"/>
                </a:solidFill>
              </a:rPr>
              <a:t>σύμφωνα με τους δικούς σας ειδικούς στόχους ή περιορισμούς </a:t>
            </a:r>
          </a:p>
          <a:p>
            <a:pPr marL="971533" lvl="1" indent="-285750" algn="l" rtl="0">
              <a:lnSpc>
                <a:spcPct val="90000"/>
              </a:lnSpc>
              <a:spcBef>
                <a:spcPts val="500"/>
              </a:spcBef>
              <a:spcAft>
                <a:spcPts val="0"/>
              </a:spcAft>
              <a:buClr>
                <a:schemeClr val="lt1"/>
              </a:buClr>
              <a:buSzPts val="2200"/>
              <a:buChar char="•"/>
            </a:pPr>
            <a:r>
              <a:rPr lang="en-US" sz="2000" dirty="0"/>
              <a:t>(</a:t>
            </a:r>
            <a:r>
              <a:rPr lang="el-GR" sz="2000" dirty="0"/>
              <a:t>διαθεσιμότητα χρόνου, ειδικά χαρακτηριστικά της ομάδας εκπαιδευομένων, διαθεσιμότητα υλικού, επιθυμητά μαθησιακά αποτελέσματα, χαρακτηριστικά ίδιου του εκπαιδευτή</a:t>
            </a:r>
            <a:r>
              <a:rPr lang="en-US" sz="2000" dirty="0"/>
              <a:t>).</a:t>
            </a:r>
            <a:endParaRPr sz="2000" dirty="0"/>
          </a:p>
          <a:p>
            <a:pPr marL="285750" lvl="0" indent="-285750" algn="just" rtl="0">
              <a:lnSpc>
                <a:spcPct val="90000"/>
              </a:lnSpc>
              <a:spcBef>
                <a:spcPts val="1000"/>
              </a:spcBef>
              <a:spcAft>
                <a:spcPts val="0"/>
              </a:spcAft>
              <a:buClr>
                <a:schemeClr val="lt2"/>
              </a:buClr>
              <a:buSzPts val="2400"/>
              <a:buFont typeface="Arial"/>
              <a:buChar char="•"/>
            </a:pPr>
            <a:r>
              <a:rPr lang="el-GR" sz="2200" dirty="0"/>
              <a:t>Οι εκπαιδευτές πρέπει να είναι </a:t>
            </a:r>
            <a:r>
              <a:rPr lang="el-GR" sz="2200" b="1" dirty="0">
                <a:solidFill>
                  <a:schemeClr val="accent6"/>
                </a:solidFill>
              </a:rPr>
              <a:t>σε θέση να ανταποκρίνονται σε ερωτήσεις </a:t>
            </a:r>
            <a:r>
              <a:rPr lang="el-GR" sz="2200" dirty="0"/>
              <a:t>και να συμμετέχουν σε </a:t>
            </a:r>
            <a:r>
              <a:rPr lang="el-GR" sz="2200" dirty="0" err="1"/>
              <a:t>πολυεπίπεδες</a:t>
            </a:r>
            <a:r>
              <a:rPr lang="el-GR" sz="2200" dirty="0"/>
              <a:t> συζητήσεις με τους συμμετέχοντες </a:t>
            </a:r>
            <a:r>
              <a:rPr lang="el-GR" sz="2200" dirty="0">
                <a:sym typeface="Wingdings" panose="05000000000000000000" pitchFamily="2" charset="2"/>
              </a:rPr>
              <a:t></a:t>
            </a:r>
            <a:r>
              <a:rPr lang="en-US" sz="2200" dirty="0"/>
              <a:t> </a:t>
            </a:r>
            <a:r>
              <a:rPr lang="el-GR" sz="2200" dirty="0"/>
              <a:t>διαβάστε προσεκτικά το παρεχόμενο υλικό και διεξαγάγετε και τη δική σας έρευνα.</a:t>
            </a:r>
          </a:p>
        </p:txBody>
      </p:sp>
      <p:pic>
        <p:nvPicPr>
          <p:cNvPr id="66" name="Google Shape;66;p2"/>
          <p:cNvPicPr preferRelativeResize="0"/>
          <p:nvPr/>
        </p:nvPicPr>
        <p:blipFill rotWithShape="1">
          <a:blip r:embed="rId3">
            <a:alphaModFix/>
          </a:blip>
          <a:srcRect l="2528" t="8861"/>
          <a:stretch/>
        </p:blipFill>
        <p:spPr>
          <a:xfrm>
            <a:off x="7607808" y="5541264"/>
            <a:ext cx="4584192" cy="131673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0"/>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200"/>
              <a:buFont typeface="Open Sans"/>
              <a:buNone/>
            </a:pPr>
            <a:r>
              <a:rPr lang="el-GR" sz="3200" b="1" dirty="0"/>
              <a:t>Δραστηριότητα 1.2 </a:t>
            </a:r>
            <a:r>
              <a:rPr lang="el-GR" sz="3200" b="1" dirty="0" err="1"/>
              <a:t>Διαγενεακή</a:t>
            </a:r>
            <a:r>
              <a:rPr lang="el-GR" sz="3200" b="1" dirty="0"/>
              <a:t> Καθοδήγηση και Αξιολόγηση Αναγκών</a:t>
            </a:r>
            <a:endParaRPr sz="3200" dirty="0"/>
          </a:p>
        </p:txBody>
      </p:sp>
      <p:sp>
        <p:nvSpPr>
          <p:cNvPr id="201" name="Google Shape;201;p20"/>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l-GR" dirty="0"/>
              <a:t>Χωριστείτε σε μικρές Ομάδες και ορίστε 1 άτομο ως αρχηγό </a:t>
            </a:r>
            <a:endParaRPr dirty="0"/>
          </a:p>
        </p:txBody>
      </p:sp>
      <p:sp>
        <p:nvSpPr>
          <p:cNvPr id="202" name="Google Shape;202;p20"/>
          <p:cNvSpPr txBox="1">
            <a:spLocks noGrp="1"/>
          </p:cNvSpPr>
          <p:nvPr>
            <p:ph type="body" idx="2"/>
          </p:nvPr>
        </p:nvSpPr>
        <p:spPr>
          <a:xfrm>
            <a:off x="97970" y="1462685"/>
            <a:ext cx="10780561" cy="5289179"/>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2000"/>
              <a:buNone/>
            </a:pPr>
            <a:r>
              <a:rPr lang="el-GR" sz="2000" u="sng" dirty="0"/>
              <a:t>Υλικά</a:t>
            </a:r>
            <a:r>
              <a:rPr lang="en-US" sz="2000" u="sng" dirty="0"/>
              <a:t>: </a:t>
            </a:r>
            <a:endParaRPr sz="2000" u="sng" dirty="0"/>
          </a:p>
          <a:p>
            <a:pPr marL="0" lvl="0" indent="0" algn="just" rtl="0">
              <a:lnSpc>
                <a:spcPct val="90000"/>
              </a:lnSpc>
              <a:spcBef>
                <a:spcPts val="1000"/>
              </a:spcBef>
              <a:spcAft>
                <a:spcPts val="0"/>
              </a:spcAft>
              <a:buClr>
                <a:schemeClr val="lt2"/>
              </a:buClr>
              <a:buSzPts val="2000"/>
              <a:buNone/>
            </a:pPr>
            <a:r>
              <a:rPr lang="el-GR" sz="2000" dirty="0"/>
              <a:t>Χαρτί</a:t>
            </a:r>
            <a:endParaRPr sz="2000" dirty="0"/>
          </a:p>
          <a:p>
            <a:pPr marL="0" lvl="0" indent="0" algn="just" rtl="0">
              <a:lnSpc>
                <a:spcPct val="90000"/>
              </a:lnSpc>
              <a:spcBef>
                <a:spcPts val="1000"/>
              </a:spcBef>
              <a:spcAft>
                <a:spcPts val="0"/>
              </a:spcAft>
              <a:buClr>
                <a:schemeClr val="lt2"/>
              </a:buClr>
              <a:buSzPts val="2000"/>
              <a:buNone/>
            </a:pPr>
            <a:r>
              <a:rPr lang="el-GR" sz="2000" dirty="0"/>
              <a:t>Στυλό / Μολύβι</a:t>
            </a:r>
            <a:endParaRPr sz="2000" dirty="0"/>
          </a:p>
          <a:p>
            <a:pPr marL="0" lvl="0" indent="0" algn="just" rtl="0">
              <a:lnSpc>
                <a:spcPct val="90000"/>
              </a:lnSpc>
              <a:spcBef>
                <a:spcPts val="1000"/>
              </a:spcBef>
              <a:spcAft>
                <a:spcPts val="0"/>
              </a:spcAft>
              <a:buClr>
                <a:schemeClr val="lt2"/>
              </a:buClr>
              <a:buSzPts val="2000"/>
              <a:buNone/>
            </a:pPr>
            <a:endParaRPr sz="2000" dirty="0">
              <a:solidFill>
                <a:schemeClr val="accent6"/>
              </a:solidFill>
            </a:endParaRPr>
          </a:p>
          <a:p>
            <a:pPr marL="0" lvl="0" indent="0" algn="just" rtl="0">
              <a:lnSpc>
                <a:spcPct val="90000"/>
              </a:lnSpc>
              <a:spcBef>
                <a:spcPts val="1000"/>
              </a:spcBef>
              <a:spcAft>
                <a:spcPts val="0"/>
              </a:spcAft>
              <a:buClr>
                <a:schemeClr val="accent6"/>
              </a:buClr>
              <a:buSzPts val="2000"/>
              <a:buNone/>
            </a:pPr>
            <a:r>
              <a:rPr lang="el-GR" sz="2000" dirty="0">
                <a:solidFill>
                  <a:schemeClr val="accent6"/>
                </a:solidFill>
              </a:rPr>
              <a:t>Συζητήστε τις απαραίτητες ενέργειες εντός των οργανισμών για επιτυχημένες διαδικασίες καθοδήγησης</a:t>
            </a:r>
            <a:r>
              <a:rPr lang="en-US" sz="2000" dirty="0">
                <a:solidFill>
                  <a:schemeClr val="accent6"/>
                </a:solidFill>
              </a:rPr>
              <a:t>. </a:t>
            </a:r>
            <a:endParaRPr sz="2000" dirty="0">
              <a:solidFill>
                <a:schemeClr val="accent6"/>
              </a:solidFill>
            </a:endParaRPr>
          </a:p>
          <a:p>
            <a:pPr marL="631825" lvl="0" indent="-631825" algn="just" rtl="0">
              <a:lnSpc>
                <a:spcPct val="90000"/>
              </a:lnSpc>
              <a:spcBef>
                <a:spcPts val="1000"/>
              </a:spcBef>
              <a:spcAft>
                <a:spcPts val="0"/>
              </a:spcAft>
              <a:buClr>
                <a:schemeClr val="lt2"/>
              </a:buClr>
              <a:buSzPts val="2000"/>
              <a:buNone/>
            </a:pPr>
            <a:r>
              <a:rPr lang="el-GR" sz="2000" dirty="0"/>
              <a:t>(α)	Ποιες είναι οι βασικές ανάγκες των υπαλλήλων μεγαλύτερης ηλικίας; (αξιολόγηση αναγκών)</a:t>
            </a:r>
          </a:p>
          <a:p>
            <a:pPr marL="631825" lvl="0" indent="-631825" algn="just" rtl="0">
              <a:lnSpc>
                <a:spcPct val="90000"/>
              </a:lnSpc>
              <a:spcBef>
                <a:spcPts val="1000"/>
              </a:spcBef>
              <a:spcAft>
                <a:spcPts val="0"/>
              </a:spcAft>
              <a:buClr>
                <a:schemeClr val="lt2"/>
              </a:buClr>
              <a:buSzPts val="2000"/>
              <a:buNone/>
            </a:pPr>
            <a:r>
              <a:rPr lang="el-GR" sz="2000" dirty="0"/>
              <a:t>(β)	Πώς μπορούν οι νεότεροι εργαζόμενοι να μεταφέρουν γνώσεις και δεξιότητες για να βελτιώσουν τις γνώσεις και τις δεξιότητες των εργαζόμενων μεγαλύτερης ηλικίας;</a:t>
            </a:r>
          </a:p>
          <a:p>
            <a:pPr marL="631825" lvl="0" indent="-631825" algn="just" rtl="0">
              <a:lnSpc>
                <a:spcPct val="90000"/>
              </a:lnSpc>
              <a:spcBef>
                <a:spcPts val="1000"/>
              </a:spcBef>
              <a:spcAft>
                <a:spcPts val="0"/>
              </a:spcAft>
              <a:buClr>
                <a:schemeClr val="lt2"/>
              </a:buClr>
              <a:buSzPts val="2000"/>
              <a:buNone/>
            </a:pPr>
            <a:r>
              <a:rPr lang="el-GR" sz="2000" dirty="0"/>
              <a:t>(γ)	Πώς μπορούν οι εργαζόμενοι μεγαλύτερης ηλικίας να μεταφέρουν γνώσεις και δεξιότητες για να βελτιώσουν τις γνώσεις και τις δεξιότητες των νεότερων εργαζομένων;</a:t>
            </a:r>
            <a:endParaRPr sz="2000" dirty="0"/>
          </a:p>
          <a:p>
            <a:pPr marL="0" lvl="0" indent="0" algn="just" rtl="0">
              <a:lnSpc>
                <a:spcPct val="90000"/>
              </a:lnSpc>
              <a:spcBef>
                <a:spcPts val="1000"/>
              </a:spcBef>
              <a:spcAft>
                <a:spcPts val="0"/>
              </a:spcAft>
              <a:buClr>
                <a:schemeClr val="lt2"/>
              </a:buClr>
              <a:buSzPts val="2000"/>
              <a:buNone/>
            </a:pPr>
            <a:r>
              <a:rPr lang="el-GR" sz="2000" dirty="0"/>
              <a:t>Αρχηγοί: Θα παρουσιάσουν τα βασικά αποτελέσματα της συζήτησής τους.</a:t>
            </a:r>
            <a:endParaRPr dirty="0"/>
          </a:p>
        </p:txBody>
      </p:sp>
      <p:pic>
        <p:nvPicPr>
          <p:cNvPr id="203" name="Google Shape;203;p20"/>
          <p:cNvPicPr preferRelativeResize="0"/>
          <p:nvPr/>
        </p:nvPicPr>
        <p:blipFill rotWithShape="1">
          <a:blip r:embed="rId3">
            <a:alphaModFix/>
          </a:blip>
          <a:srcRect b="7142"/>
          <a:stretch/>
        </p:blipFill>
        <p:spPr>
          <a:xfrm>
            <a:off x="8616099" y="854672"/>
            <a:ext cx="3242821" cy="1954516"/>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1"/>
          <p:cNvSpPr txBox="1">
            <a:spLocks noGrp="1"/>
          </p:cNvSpPr>
          <p:nvPr>
            <p:ph type="title"/>
          </p:nvPr>
        </p:nvSpPr>
        <p:spPr>
          <a:xfrm>
            <a:off x="97970" y="72215"/>
            <a:ext cx="11478145"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l-GR" sz="3400" b="1" dirty="0"/>
              <a:t>Δραστηριότητα 1.3 Πλοήγηση στον Εργασιακό Χώρο Πολλαπλών Γενεών</a:t>
            </a:r>
            <a:endParaRPr sz="3400" b="1" dirty="0"/>
          </a:p>
        </p:txBody>
      </p:sp>
      <p:graphicFrame>
        <p:nvGraphicFramePr>
          <p:cNvPr id="209" name="Google Shape;209;p21"/>
          <p:cNvGraphicFramePr/>
          <p:nvPr>
            <p:extLst>
              <p:ext uri="{D42A27DB-BD31-4B8C-83A1-F6EECF244321}">
                <p14:modId xmlns:p14="http://schemas.microsoft.com/office/powerpoint/2010/main" val="3787180343"/>
              </p:ext>
            </p:extLst>
          </p:nvPr>
        </p:nvGraphicFramePr>
        <p:xfrm>
          <a:off x="791570" y="1364777"/>
          <a:ext cx="9376000" cy="4653875"/>
        </p:xfrm>
        <a:graphic>
          <a:graphicData uri="http://schemas.openxmlformats.org/drawingml/2006/table">
            <a:tbl>
              <a:tblPr firstRow="1" firstCol="1" bandRow="1">
                <a:noFill/>
                <a:tableStyleId>{1ACC7659-79E8-4E14-9F59-1D49897AB996}</a:tableStyleId>
              </a:tblPr>
              <a:tblGrid>
                <a:gridCol w="2374250">
                  <a:extLst>
                    <a:ext uri="{9D8B030D-6E8A-4147-A177-3AD203B41FA5}">
                      <a16:colId xmlns:a16="http://schemas.microsoft.com/office/drawing/2014/main" val="20000"/>
                    </a:ext>
                  </a:extLst>
                </a:gridCol>
                <a:gridCol w="7001750">
                  <a:extLst>
                    <a:ext uri="{9D8B030D-6E8A-4147-A177-3AD203B41FA5}">
                      <a16:colId xmlns:a16="http://schemas.microsoft.com/office/drawing/2014/main" val="20001"/>
                    </a:ext>
                  </a:extLst>
                </a:gridCol>
              </a:tblGrid>
              <a:tr h="768125">
                <a:tc gridSpan="2">
                  <a:txBody>
                    <a:bodyPr/>
                    <a:lstStyle/>
                    <a:p>
                      <a:pPr marL="0" marR="0" lvl="0" indent="0" algn="l" rtl="0">
                        <a:lnSpc>
                          <a:spcPct val="107000"/>
                        </a:lnSpc>
                        <a:spcBef>
                          <a:spcPts val="0"/>
                        </a:spcBef>
                        <a:spcAft>
                          <a:spcPts val="0"/>
                        </a:spcAft>
                        <a:buNone/>
                      </a:pPr>
                      <a:r>
                        <a:rPr lang="el-GR" sz="2800" u="none" strike="noStrike" cap="none" dirty="0">
                          <a:solidFill>
                            <a:schemeClr val="dk1"/>
                          </a:solidFill>
                        </a:rPr>
                        <a:t>Δραστηριότητα</a:t>
                      </a:r>
                      <a:r>
                        <a:rPr lang="en-US" sz="2800" u="none" strike="noStrike" cap="none" dirty="0">
                          <a:solidFill>
                            <a:schemeClr val="dk1"/>
                          </a:solidFill>
                        </a:rPr>
                        <a:t> 1.3</a:t>
                      </a:r>
                      <a:endParaRPr sz="2400" u="none" strike="noStrike" cap="none" dirty="0">
                        <a:solidFill>
                          <a:schemeClr val="dk1"/>
                        </a:solidFill>
                        <a:latin typeface="Open Sans Light"/>
                        <a:ea typeface="Open Sans Light"/>
                        <a:cs typeface="Open Sans Light"/>
                        <a:sym typeface="Open Sans Light"/>
                      </a:endParaRPr>
                    </a:p>
                  </a:txBody>
                  <a:tcPr marL="68575" marR="68575" marT="0" marB="0" anchor="ctr"/>
                </a:tc>
                <a:tc hMerge="1">
                  <a:txBody>
                    <a:bodyPr/>
                    <a:lstStyle/>
                    <a:p>
                      <a:endParaRPr lang="el-GR"/>
                    </a:p>
                  </a:txBody>
                  <a:tcPr/>
                </a:tc>
                <a:extLst>
                  <a:ext uri="{0D108BD9-81ED-4DB2-BD59-A6C34878D82A}">
                    <a16:rowId xmlns:a16="http://schemas.microsoft.com/office/drawing/2014/main" val="10000"/>
                  </a:ext>
                </a:extLst>
              </a:tr>
              <a:tr h="777150">
                <a:tc>
                  <a:txBody>
                    <a:bodyPr/>
                    <a:lstStyle/>
                    <a:p>
                      <a:pPr marL="0" marR="0" lvl="0" indent="0" algn="l" rtl="0">
                        <a:lnSpc>
                          <a:spcPct val="107000"/>
                        </a:lnSpc>
                        <a:spcBef>
                          <a:spcPts val="0"/>
                        </a:spcBef>
                        <a:spcAft>
                          <a:spcPts val="0"/>
                        </a:spcAft>
                        <a:buNone/>
                      </a:pPr>
                      <a:r>
                        <a:rPr lang="el-GR" sz="2400" b="1" u="none" strike="noStrike" cap="none" dirty="0">
                          <a:solidFill>
                            <a:schemeClr val="dk1"/>
                          </a:solidFill>
                        </a:rPr>
                        <a:t>Τίτλος</a:t>
                      </a:r>
                      <a:r>
                        <a:rPr lang="en-US" sz="2400" b="1" u="none" strike="noStrike" cap="none" dirty="0">
                          <a:solidFill>
                            <a:schemeClr val="dk1"/>
                          </a:solidFill>
                        </a:rPr>
                        <a:t>: </a:t>
                      </a:r>
                      <a:endParaRPr sz="2400" b="1" u="none" strike="noStrike" cap="none" dirty="0">
                        <a:solidFill>
                          <a:schemeClr val="dk1"/>
                        </a:solidFill>
                        <a:latin typeface="Open Sans Light"/>
                        <a:ea typeface="Open Sans Light"/>
                        <a:cs typeface="Open Sans Light"/>
                        <a:sym typeface="Open Sans Light"/>
                      </a:endParaRPr>
                    </a:p>
                  </a:txBody>
                  <a:tcPr marL="68575" marR="68575" marT="0" marB="0" anchor="ctr"/>
                </a:tc>
                <a:tc>
                  <a:txBody>
                    <a:bodyPr/>
                    <a:lstStyle/>
                    <a:p>
                      <a:pPr marL="0" marR="0" lvl="0" indent="0" algn="l" rtl="0">
                        <a:lnSpc>
                          <a:spcPct val="107000"/>
                        </a:lnSpc>
                        <a:spcBef>
                          <a:spcPts val="0"/>
                        </a:spcBef>
                        <a:spcAft>
                          <a:spcPts val="0"/>
                        </a:spcAft>
                        <a:buNone/>
                      </a:pPr>
                      <a:r>
                        <a:rPr lang="el-GR" sz="2400" b="1" u="none" strike="noStrike" cap="none" dirty="0">
                          <a:solidFill>
                            <a:schemeClr val="lt1"/>
                          </a:solidFill>
                        </a:rPr>
                        <a:t>Πλοήγηση στον Εργασιακό Χώρο Πολλαπλών Γενεών</a:t>
                      </a:r>
                      <a:endParaRPr sz="2400" b="1" u="none" strike="noStrike" cap="none" dirty="0">
                        <a:solidFill>
                          <a:schemeClr val="lt1"/>
                        </a:solidFill>
                        <a:latin typeface="Open Sans Light"/>
                        <a:ea typeface="Open Sans Light"/>
                        <a:cs typeface="Open Sans Light"/>
                        <a:sym typeface="Open Sans Light"/>
                      </a:endParaRPr>
                    </a:p>
                  </a:txBody>
                  <a:tcPr marL="68575" marR="68575" marT="0" marB="0" anchor="ctr"/>
                </a:tc>
                <a:extLst>
                  <a:ext uri="{0D108BD9-81ED-4DB2-BD59-A6C34878D82A}">
                    <a16:rowId xmlns:a16="http://schemas.microsoft.com/office/drawing/2014/main" val="10001"/>
                  </a:ext>
                </a:extLst>
              </a:tr>
              <a:tr h="777150">
                <a:tc>
                  <a:txBody>
                    <a:bodyPr/>
                    <a:lstStyle/>
                    <a:p>
                      <a:pPr marL="0" marR="0" lvl="0" indent="0" algn="l" rtl="0">
                        <a:lnSpc>
                          <a:spcPct val="107000"/>
                        </a:lnSpc>
                        <a:spcBef>
                          <a:spcPts val="0"/>
                        </a:spcBef>
                        <a:spcAft>
                          <a:spcPts val="0"/>
                        </a:spcAft>
                        <a:buNone/>
                      </a:pPr>
                      <a:r>
                        <a:rPr lang="el-GR" sz="2400" b="1" u="none" strike="noStrike" cap="none" dirty="0">
                          <a:solidFill>
                            <a:schemeClr val="dk1"/>
                          </a:solidFill>
                        </a:rPr>
                        <a:t>Υλοποίηση</a:t>
                      </a:r>
                      <a:r>
                        <a:rPr lang="en-US" sz="2400" b="1" u="none" strike="noStrike" cap="none" dirty="0">
                          <a:solidFill>
                            <a:schemeClr val="dk1"/>
                          </a:solidFill>
                        </a:rPr>
                        <a:t>:</a:t>
                      </a:r>
                      <a:endParaRPr sz="2400" b="1" u="none" strike="noStrike" cap="none" dirty="0">
                        <a:solidFill>
                          <a:schemeClr val="dk1"/>
                        </a:solidFill>
                        <a:latin typeface="Open Sans Light"/>
                        <a:ea typeface="Open Sans Light"/>
                        <a:cs typeface="Open Sans Light"/>
                        <a:sym typeface="Open Sans Light"/>
                      </a:endParaRPr>
                    </a:p>
                  </a:txBody>
                  <a:tcPr marL="68575" marR="68575" marT="0" marB="0" anchor="ctr"/>
                </a:tc>
                <a:tc>
                  <a:txBody>
                    <a:bodyPr/>
                    <a:lstStyle/>
                    <a:p>
                      <a:pPr marL="0" marR="0" lvl="0" indent="0" algn="l" rtl="0">
                        <a:lnSpc>
                          <a:spcPct val="107000"/>
                        </a:lnSpc>
                        <a:spcBef>
                          <a:spcPts val="0"/>
                        </a:spcBef>
                        <a:spcAft>
                          <a:spcPts val="0"/>
                        </a:spcAft>
                        <a:buNone/>
                      </a:pPr>
                      <a:r>
                        <a:rPr lang="el-GR" sz="2400" b="1" dirty="0">
                          <a:solidFill>
                            <a:schemeClr val="lt1"/>
                          </a:solidFill>
                        </a:rPr>
                        <a:t>Βίντεο – Δια ζώσης/ διαδικτυακά</a:t>
                      </a:r>
                    </a:p>
                  </a:txBody>
                  <a:tcPr marL="68575" marR="68575" marT="0" marB="0" anchor="ctr"/>
                </a:tc>
                <a:extLst>
                  <a:ext uri="{0D108BD9-81ED-4DB2-BD59-A6C34878D82A}">
                    <a16:rowId xmlns:a16="http://schemas.microsoft.com/office/drawing/2014/main" val="10002"/>
                  </a:ext>
                </a:extLst>
              </a:tr>
              <a:tr h="777150">
                <a:tc>
                  <a:txBody>
                    <a:bodyPr/>
                    <a:lstStyle/>
                    <a:p>
                      <a:pPr marL="0" marR="0" lvl="0" indent="0" algn="l" rtl="0">
                        <a:lnSpc>
                          <a:spcPct val="107000"/>
                        </a:lnSpc>
                        <a:spcBef>
                          <a:spcPts val="0"/>
                        </a:spcBef>
                        <a:spcAft>
                          <a:spcPts val="0"/>
                        </a:spcAft>
                        <a:buNone/>
                      </a:pPr>
                      <a:r>
                        <a:rPr lang="el-GR" sz="2400" b="1" u="none" strike="noStrike" cap="none" dirty="0">
                          <a:solidFill>
                            <a:schemeClr val="dk1"/>
                          </a:solidFill>
                        </a:rPr>
                        <a:t>Στόχος</a:t>
                      </a:r>
                      <a:r>
                        <a:rPr lang="en-US" sz="2400" b="1" u="none" strike="noStrike" cap="none" dirty="0">
                          <a:solidFill>
                            <a:schemeClr val="dk1"/>
                          </a:solidFill>
                        </a:rPr>
                        <a:t>: </a:t>
                      </a:r>
                      <a:endParaRPr sz="2400" b="1" u="none" strike="noStrike" cap="none" dirty="0">
                        <a:solidFill>
                          <a:schemeClr val="dk1"/>
                        </a:solidFill>
                        <a:latin typeface="Open Sans Light"/>
                        <a:ea typeface="Open Sans Light"/>
                        <a:cs typeface="Open Sans Light"/>
                        <a:sym typeface="Open Sans Light"/>
                      </a:endParaRPr>
                    </a:p>
                  </a:txBody>
                  <a:tcPr marL="68575" marR="68575" marT="0" marB="0" anchor="ctr"/>
                </a:tc>
                <a:tc>
                  <a:txBody>
                    <a:bodyPr/>
                    <a:lstStyle/>
                    <a:p>
                      <a:pPr marL="0" marR="0" lvl="0" indent="0" algn="l" rtl="0">
                        <a:lnSpc>
                          <a:spcPct val="107000"/>
                        </a:lnSpc>
                        <a:spcBef>
                          <a:spcPts val="0"/>
                        </a:spcBef>
                        <a:spcAft>
                          <a:spcPts val="0"/>
                        </a:spcAft>
                        <a:buNone/>
                      </a:pPr>
                      <a:r>
                        <a:rPr lang="el-GR" sz="2400" b="1" u="none" strike="noStrike" cap="none" dirty="0">
                          <a:solidFill>
                            <a:schemeClr val="lt1"/>
                          </a:solidFill>
                        </a:rPr>
                        <a:t>Κατανοώντας τη δυναμική των πολλών γενεών που συνυπάρχουν στο ίδιο επαγγελματικό περιβάλλον</a:t>
                      </a:r>
                      <a:endParaRPr sz="2400" b="1" u="none" strike="noStrike" cap="none" dirty="0">
                        <a:solidFill>
                          <a:schemeClr val="lt1"/>
                        </a:solidFill>
                        <a:latin typeface="Open Sans Light"/>
                        <a:ea typeface="Open Sans Light"/>
                        <a:cs typeface="Open Sans Light"/>
                        <a:sym typeface="Open Sans Light"/>
                      </a:endParaRPr>
                    </a:p>
                  </a:txBody>
                  <a:tcPr marL="68575" marR="68575" marT="0" marB="0" anchor="ctr"/>
                </a:tc>
                <a:extLst>
                  <a:ext uri="{0D108BD9-81ED-4DB2-BD59-A6C34878D82A}">
                    <a16:rowId xmlns:a16="http://schemas.microsoft.com/office/drawing/2014/main" val="10003"/>
                  </a:ext>
                </a:extLst>
              </a:tr>
              <a:tr h="777150">
                <a:tc>
                  <a:txBody>
                    <a:bodyPr/>
                    <a:lstStyle/>
                    <a:p>
                      <a:pPr marL="0" marR="0" lvl="0" indent="0" algn="l" rtl="0">
                        <a:lnSpc>
                          <a:spcPct val="107000"/>
                        </a:lnSpc>
                        <a:spcBef>
                          <a:spcPts val="0"/>
                        </a:spcBef>
                        <a:spcAft>
                          <a:spcPts val="0"/>
                        </a:spcAft>
                        <a:buNone/>
                      </a:pPr>
                      <a:r>
                        <a:rPr lang="el-GR" sz="2400" b="1" u="none" strike="noStrike" cap="none" dirty="0">
                          <a:solidFill>
                            <a:schemeClr val="dk1"/>
                          </a:solidFill>
                        </a:rPr>
                        <a:t>Δεξιότητα/-τες:</a:t>
                      </a:r>
                      <a:endParaRPr lang="el-GR" sz="2400" b="1" u="none" strike="noStrike" cap="none" dirty="0">
                        <a:solidFill>
                          <a:schemeClr val="dk1"/>
                        </a:solidFill>
                        <a:latin typeface="Open Sans Light"/>
                        <a:ea typeface="Open Sans Light"/>
                        <a:cs typeface="Open Sans Light"/>
                        <a:sym typeface="Open Sans Light"/>
                      </a:endParaRPr>
                    </a:p>
                  </a:txBody>
                  <a:tcPr marL="68575" marR="68575" marT="0" marB="0" anchor="ctr"/>
                </a:tc>
                <a:tc>
                  <a:txBody>
                    <a:bodyPr/>
                    <a:lstStyle/>
                    <a:p>
                      <a:pPr marL="0" marR="0" lvl="0" indent="0" algn="l" rtl="0">
                        <a:lnSpc>
                          <a:spcPct val="107000"/>
                        </a:lnSpc>
                        <a:spcBef>
                          <a:spcPts val="0"/>
                        </a:spcBef>
                        <a:spcAft>
                          <a:spcPts val="0"/>
                        </a:spcAft>
                        <a:buNone/>
                      </a:pPr>
                      <a:r>
                        <a:rPr lang="el-GR" sz="2400" b="1" u="none" strike="noStrike" cap="none" dirty="0">
                          <a:solidFill>
                            <a:schemeClr val="lt1"/>
                          </a:solidFill>
                        </a:rPr>
                        <a:t>Εισαγωγικό – Κατανοώντας τις διαφορετικές προοπτικές</a:t>
                      </a:r>
                      <a:endParaRPr sz="2400" b="1" u="none" strike="noStrike" cap="none" dirty="0">
                        <a:solidFill>
                          <a:schemeClr val="lt1"/>
                        </a:solidFill>
                        <a:latin typeface="Open Sans Light"/>
                        <a:ea typeface="Open Sans Light"/>
                        <a:cs typeface="Open Sans Light"/>
                        <a:sym typeface="Open Sans Light"/>
                      </a:endParaRPr>
                    </a:p>
                  </a:txBody>
                  <a:tcPr marL="68575" marR="68575" marT="0" marB="0" anchor="ctr"/>
                </a:tc>
                <a:extLst>
                  <a:ext uri="{0D108BD9-81ED-4DB2-BD59-A6C34878D82A}">
                    <a16:rowId xmlns:a16="http://schemas.microsoft.com/office/drawing/2014/main" val="10004"/>
                  </a:ext>
                </a:extLst>
              </a:tr>
              <a:tr h="777150">
                <a:tc>
                  <a:txBody>
                    <a:bodyPr/>
                    <a:lstStyle/>
                    <a:p>
                      <a:pPr marL="0" marR="0" lvl="0" indent="0" algn="l" rtl="0">
                        <a:lnSpc>
                          <a:spcPct val="107000"/>
                        </a:lnSpc>
                        <a:spcBef>
                          <a:spcPts val="0"/>
                        </a:spcBef>
                        <a:spcAft>
                          <a:spcPts val="0"/>
                        </a:spcAft>
                        <a:buNone/>
                      </a:pPr>
                      <a:r>
                        <a:rPr lang="el-GR" sz="2400" b="1" u="none" strike="noStrike" cap="none" dirty="0">
                          <a:solidFill>
                            <a:schemeClr val="dk1"/>
                          </a:solidFill>
                        </a:rPr>
                        <a:t>Διάρκεια</a:t>
                      </a:r>
                      <a:r>
                        <a:rPr lang="en-US" sz="2400" b="1" u="none" strike="noStrike" cap="none" dirty="0">
                          <a:solidFill>
                            <a:schemeClr val="dk1"/>
                          </a:solidFill>
                        </a:rPr>
                        <a:t>:</a:t>
                      </a:r>
                      <a:endParaRPr sz="2400" b="1" u="none" strike="noStrike" cap="none" dirty="0">
                        <a:solidFill>
                          <a:schemeClr val="dk1"/>
                        </a:solidFill>
                        <a:latin typeface="Open Sans Light"/>
                        <a:ea typeface="Open Sans Light"/>
                        <a:cs typeface="Open Sans Light"/>
                        <a:sym typeface="Open Sans Light"/>
                      </a:endParaRPr>
                    </a:p>
                  </a:txBody>
                  <a:tcPr marL="68575" marR="68575" marT="0" marB="0" anchor="ctr"/>
                </a:tc>
                <a:tc>
                  <a:txBody>
                    <a:bodyPr/>
                    <a:lstStyle/>
                    <a:p>
                      <a:pPr marL="0" marR="0" lvl="0" indent="0" algn="l" rtl="0">
                        <a:lnSpc>
                          <a:spcPct val="107000"/>
                        </a:lnSpc>
                        <a:spcBef>
                          <a:spcPts val="0"/>
                        </a:spcBef>
                        <a:spcAft>
                          <a:spcPts val="0"/>
                        </a:spcAft>
                        <a:buNone/>
                      </a:pPr>
                      <a:r>
                        <a:rPr lang="en-US" sz="2400" b="1" u="none" strike="noStrike" cap="none" dirty="0">
                          <a:solidFill>
                            <a:schemeClr val="lt1"/>
                          </a:solidFill>
                        </a:rPr>
                        <a:t>30 </a:t>
                      </a:r>
                      <a:r>
                        <a:rPr lang="el-GR" sz="2400" b="1" u="none" strike="noStrike" cap="none" dirty="0">
                          <a:solidFill>
                            <a:schemeClr val="lt1"/>
                          </a:solidFill>
                        </a:rPr>
                        <a:t>λεπτά</a:t>
                      </a:r>
                      <a:endParaRPr sz="2400" b="1" u="none" strike="noStrike" cap="none" dirty="0">
                        <a:solidFill>
                          <a:schemeClr val="lt1"/>
                        </a:solidFill>
                        <a:latin typeface="Open Sans Light"/>
                        <a:ea typeface="Open Sans Light"/>
                        <a:cs typeface="Open Sans Light"/>
                        <a:sym typeface="Open Sans Light"/>
                      </a:endParaRPr>
                    </a:p>
                  </a:txBody>
                  <a:tcPr marL="68575" marR="68575" marT="0" marB="0"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200"/>
              <a:buFont typeface="Open Sans"/>
              <a:buNone/>
            </a:pPr>
            <a:r>
              <a:rPr lang="el-GR" sz="3200" b="1" dirty="0"/>
              <a:t>Δραστηριότητα 1.3 Πλοήγηση στον Εργασιακό Χώρο Πολλαπλών Γενεών</a:t>
            </a:r>
            <a:endParaRPr sz="3200" dirty="0"/>
          </a:p>
        </p:txBody>
      </p:sp>
      <p:sp>
        <p:nvSpPr>
          <p:cNvPr id="215" name="Google Shape;215;p22"/>
          <p:cNvSpPr txBox="1">
            <a:spLocks noGrp="1"/>
          </p:cNvSpPr>
          <p:nvPr>
            <p:ph type="body" idx="1"/>
          </p:nvPr>
        </p:nvSpPr>
        <p:spPr>
          <a:xfrm>
            <a:off x="0" y="1049891"/>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l-GR" dirty="0"/>
              <a:t>Παρακολουθήστε προσεκτικά το βίντεο και κρατήστε σημειώσεις</a:t>
            </a:r>
            <a:endParaRPr dirty="0"/>
          </a:p>
        </p:txBody>
      </p:sp>
      <p:sp>
        <p:nvSpPr>
          <p:cNvPr id="216" name="Google Shape;216;p22"/>
          <p:cNvSpPr txBox="1">
            <a:spLocks noGrp="1"/>
          </p:cNvSpPr>
          <p:nvPr>
            <p:ph type="body" idx="2"/>
          </p:nvPr>
        </p:nvSpPr>
        <p:spPr>
          <a:xfrm>
            <a:off x="97971" y="2403986"/>
            <a:ext cx="11944350" cy="4170457"/>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2400"/>
              <a:buNone/>
            </a:pPr>
            <a:r>
              <a:rPr lang="el-GR" sz="2000" dirty="0"/>
              <a:t>Ένα βίντεο TED </a:t>
            </a:r>
            <a:r>
              <a:rPr lang="el-GR" sz="2000" dirty="0" err="1"/>
              <a:t>Talk</a:t>
            </a:r>
            <a:r>
              <a:rPr lang="el-GR" sz="2000" dirty="0"/>
              <a:t>, που παρουσιάζει την έρευνα της </a:t>
            </a:r>
            <a:r>
              <a:rPr lang="el-GR" sz="2000" dirty="0" err="1"/>
              <a:t>Leah</a:t>
            </a:r>
            <a:r>
              <a:rPr lang="el-GR" sz="2000" dirty="0"/>
              <a:t> </a:t>
            </a:r>
            <a:r>
              <a:rPr lang="el-GR" sz="2000" dirty="0" err="1"/>
              <a:t>Georges</a:t>
            </a:r>
            <a:r>
              <a:rPr lang="el-GR" sz="2000" dirty="0"/>
              <a:t> για το εργατικό δυναμικό πολλαπλών γενεών, ρίχνει φως σε ένα πρωτοφανές φαινόμενο στην Αμερικανική ιστορία: τέσσερις γενιές </a:t>
            </a:r>
            <a:r>
              <a:rPr lang="el-GR" sz="2000" dirty="0" err="1"/>
              <a:t>αλληλεπιδρούν</a:t>
            </a:r>
            <a:r>
              <a:rPr lang="el-GR" sz="2000" dirty="0"/>
              <a:t> στον ίδιο χώρο εργασίας, με τα άτομα και από την Γενιά Ζ να εισέρχεται σε αυτόν σύντομα. Η </a:t>
            </a:r>
            <a:r>
              <a:rPr lang="el-GR" sz="2000" dirty="0" err="1"/>
              <a:t>Georges</a:t>
            </a:r>
            <a:r>
              <a:rPr lang="el-GR" sz="2000" dirty="0"/>
              <a:t> παρουσιάζει τις προοπτικές των γενεών, την ηγεσία των «</a:t>
            </a:r>
            <a:r>
              <a:rPr lang="el-GR" sz="2000" dirty="0" err="1"/>
              <a:t>Χιλιετοπαίδων</a:t>
            </a:r>
            <a:r>
              <a:rPr lang="el-GR" sz="2000" dirty="0"/>
              <a:t>» (“</a:t>
            </a:r>
            <a:r>
              <a:rPr lang="el-GR" sz="2000" dirty="0" err="1"/>
              <a:t>Millenials</a:t>
            </a:r>
            <a:r>
              <a:rPr lang="el-GR" sz="2000" dirty="0"/>
              <a:t>”) και τη δύναμη που προκύπτει από τους ακόλουθους / οπαδούς σε τοπικό και εθνικό επίπεδο</a:t>
            </a:r>
            <a:r>
              <a:rPr lang="en-US" sz="2000" dirty="0"/>
              <a:t>. </a:t>
            </a:r>
            <a:endParaRPr lang="el-GR" sz="2000" dirty="0"/>
          </a:p>
          <a:p>
            <a:pPr marL="0" lvl="0" indent="0" algn="just" rtl="0">
              <a:lnSpc>
                <a:spcPct val="90000"/>
              </a:lnSpc>
              <a:spcBef>
                <a:spcPts val="0"/>
              </a:spcBef>
              <a:spcAft>
                <a:spcPts val="0"/>
              </a:spcAft>
              <a:buClr>
                <a:schemeClr val="lt2"/>
              </a:buClr>
              <a:buSzPts val="2400"/>
              <a:buNone/>
            </a:pPr>
            <a:endParaRPr sz="2000" dirty="0"/>
          </a:p>
          <a:p>
            <a:pPr marL="0" lvl="0" indent="0" algn="l" rtl="0">
              <a:lnSpc>
                <a:spcPct val="90000"/>
              </a:lnSpc>
              <a:spcBef>
                <a:spcPts val="1000"/>
              </a:spcBef>
              <a:spcAft>
                <a:spcPts val="0"/>
              </a:spcAft>
              <a:buClr>
                <a:schemeClr val="lt2"/>
              </a:buClr>
              <a:buSzPts val="2400"/>
              <a:buNone/>
            </a:pPr>
            <a:r>
              <a:rPr lang="el-GR" sz="2000" dirty="0"/>
              <a:t>Πηγή: </a:t>
            </a:r>
            <a:r>
              <a:rPr lang="en-US" sz="2000" dirty="0"/>
              <a:t>Navigating the Multigenerational Workplace</a:t>
            </a:r>
            <a:r>
              <a:rPr lang="el-GR" sz="2000" dirty="0"/>
              <a:t> (Πλοήγηση στον Εργασιακό Χώρο Πολλαπλών Γενεών)</a:t>
            </a:r>
            <a:r>
              <a:rPr lang="en-US" sz="2000" dirty="0"/>
              <a:t> | Leah Georges | </a:t>
            </a:r>
            <a:r>
              <a:rPr lang="en-US" sz="2000" dirty="0" err="1"/>
              <a:t>TEDxCreightonU</a:t>
            </a:r>
            <a:r>
              <a:rPr lang="en-US" sz="2000" dirty="0"/>
              <a:t> </a:t>
            </a:r>
            <a:r>
              <a:rPr lang="en-US" sz="2000" u="sng" dirty="0">
                <a:solidFill>
                  <a:schemeClr val="hlink"/>
                </a:solidFill>
                <a:hlinkClick r:id="rId3"/>
              </a:rPr>
              <a:t>https://www.youtube.com/watch?v=kzfAOc4L6vQ</a:t>
            </a:r>
            <a:r>
              <a:rPr lang="en-US" sz="2000" dirty="0"/>
              <a:t> </a:t>
            </a:r>
            <a:endParaRPr sz="2000" dirty="0"/>
          </a:p>
          <a:p>
            <a:pPr marL="0" lvl="0" indent="0" algn="just" rtl="0">
              <a:lnSpc>
                <a:spcPct val="90000"/>
              </a:lnSpc>
              <a:spcBef>
                <a:spcPts val="1000"/>
              </a:spcBef>
              <a:spcAft>
                <a:spcPts val="0"/>
              </a:spcAft>
              <a:buClr>
                <a:schemeClr val="lt2"/>
              </a:buClr>
              <a:buSzPts val="1800"/>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3"/>
          <p:cNvSpPr txBox="1">
            <a:spLocks noGrp="1"/>
          </p:cNvSpPr>
          <p:nvPr>
            <p:ph type="ctrTitle"/>
          </p:nvPr>
        </p:nvSpPr>
        <p:spPr>
          <a:xfrm>
            <a:off x="2237015" y="2923249"/>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000"/>
              <a:buFont typeface="Open Sans"/>
              <a:buNone/>
            </a:pPr>
            <a:r>
              <a:rPr lang="el-GR" dirty="0"/>
              <a:t>Αναπτύχθηκε από</a:t>
            </a:r>
            <a:br>
              <a:rPr lang="el-GR" dirty="0"/>
            </a:br>
            <a:r>
              <a:rPr lang="en-GB" b="0" dirty="0"/>
              <a:t>CARDET &amp; Institute of Development</a:t>
            </a:r>
            <a:r>
              <a:rPr lang="el-GR" b="0" dirty="0"/>
              <a:t>, Κύπρος</a:t>
            </a:r>
            <a:br>
              <a:rPr lang="en-GB" b="0" i="1" dirty="0"/>
            </a:br>
            <a:r>
              <a:rPr lang="en-GB" b="0" i="1" dirty="0">
                <a:hlinkClick r:id="rId3"/>
              </a:rPr>
              <a:t>https://www.cardet.org/</a:t>
            </a:r>
            <a:r>
              <a:rPr lang="en-GB" b="0" i="1" dirty="0"/>
              <a:t> </a:t>
            </a:r>
            <a:br>
              <a:rPr lang="en-GB" b="0" i="1" dirty="0"/>
            </a:br>
            <a:r>
              <a:rPr lang="en-GB" b="0" i="1" dirty="0">
                <a:hlinkClick r:id="rId4"/>
              </a:rPr>
              <a:t>https://iodevelopment.eu/</a:t>
            </a:r>
            <a:r>
              <a:rPr lang="en-GB" b="0" i="1" dirty="0"/>
              <a:t> </a:t>
            </a:r>
            <a:endParaRPr b="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3"/>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l-GR" b="1" dirty="0"/>
              <a:t>Εισαγωγή</a:t>
            </a:r>
            <a:r>
              <a:rPr lang="en-US" b="1" dirty="0"/>
              <a:t> II</a:t>
            </a:r>
            <a:endParaRPr dirty="0"/>
          </a:p>
        </p:txBody>
      </p:sp>
      <p:sp>
        <p:nvSpPr>
          <p:cNvPr id="72" name="Google Shape;72;p3"/>
          <p:cNvSpPr txBox="1">
            <a:spLocks noGrp="1"/>
          </p:cNvSpPr>
          <p:nvPr>
            <p:ph type="body" idx="1"/>
          </p:nvPr>
        </p:nvSpPr>
        <p:spPr>
          <a:xfrm>
            <a:off x="97970" y="1101229"/>
            <a:ext cx="5910944" cy="537142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2000"/>
              <a:buNone/>
            </a:pPr>
            <a:r>
              <a:rPr lang="el-GR" sz="2000" u="sng" dirty="0"/>
              <a:t>Οι ενότητες είναι</a:t>
            </a:r>
            <a:r>
              <a:rPr lang="en-US" sz="2000" u="sng" dirty="0"/>
              <a:t>: </a:t>
            </a:r>
            <a:endParaRPr sz="2000" u="sng" dirty="0"/>
          </a:p>
          <a:p>
            <a:pPr marL="0" lvl="0" indent="0" algn="l" rtl="0">
              <a:lnSpc>
                <a:spcPct val="90000"/>
              </a:lnSpc>
              <a:spcBef>
                <a:spcPts val="1000"/>
              </a:spcBef>
              <a:spcAft>
                <a:spcPts val="0"/>
              </a:spcAft>
              <a:buClr>
                <a:srgbClr val="338076"/>
              </a:buClr>
              <a:buSzPts val="2000"/>
              <a:buNone/>
            </a:pPr>
            <a:r>
              <a:rPr lang="el-GR" b="1" dirty="0">
                <a:solidFill>
                  <a:srgbClr val="338076"/>
                </a:solidFill>
              </a:rPr>
              <a:t>Ενότητα 1. </a:t>
            </a:r>
            <a:r>
              <a:rPr lang="el-GR" dirty="0">
                <a:solidFill>
                  <a:srgbClr val="338076"/>
                </a:solidFill>
              </a:rPr>
              <a:t>Εισαγωγή στη </a:t>
            </a:r>
            <a:r>
              <a:rPr lang="el-GR" dirty="0" err="1">
                <a:solidFill>
                  <a:srgbClr val="338076"/>
                </a:solidFill>
              </a:rPr>
              <a:t>διαγενεακή</a:t>
            </a:r>
            <a:r>
              <a:rPr lang="el-GR" dirty="0">
                <a:solidFill>
                  <a:srgbClr val="338076"/>
                </a:solidFill>
              </a:rPr>
              <a:t> μάθηση</a:t>
            </a:r>
          </a:p>
          <a:p>
            <a:pPr marL="0" lvl="0" indent="0" algn="l">
              <a:buClr>
                <a:srgbClr val="338076"/>
              </a:buClr>
              <a:buSzPts val="2000"/>
            </a:pPr>
            <a:r>
              <a:rPr lang="el-GR" b="1" dirty="0">
                <a:solidFill>
                  <a:srgbClr val="338076"/>
                </a:solidFill>
              </a:rPr>
              <a:t>Ενότητα 2. </a:t>
            </a:r>
            <a:r>
              <a:rPr lang="el-GR" dirty="0">
                <a:solidFill>
                  <a:srgbClr val="338076"/>
                </a:solidFill>
              </a:rPr>
              <a:t>Ανάλυση αναγκών για την επιτυχή εφαρμογή </a:t>
            </a:r>
            <a:r>
              <a:rPr lang="el-GR" dirty="0" err="1">
                <a:solidFill>
                  <a:srgbClr val="338076"/>
                </a:solidFill>
              </a:rPr>
              <a:t>διαγενεακής</a:t>
            </a:r>
            <a:r>
              <a:rPr lang="el-GR" dirty="0">
                <a:solidFill>
                  <a:srgbClr val="338076"/>
                </a:solidFill>
              </a:rPr>
              <a:t> μάθησης στο επαγγελματικό πλαίσιο </a:t>
            </a:r>
          </a:p>
          <a:p>
            <a:pPr marL="0" lvl="0" indent="0" algn="l">
              <a:buClr>
                <a:srgbClr val="338076"/>
              </a:buClr>
              <a:buSzPts val="2000"/>
            </a:pPr>
            <a:r>
              <a:rPr lang="el-GR" b="1" dirty="0">
                <a:solidFill>
                  <a:srgbClr val="338076"/>
                </a:solidFill>
              </a:rPr>
              <a:t>Ενότητα 3. </a:t>
            </a:r>
            <a:r>
              <a:rPr lang="el-GR" dirty="0">
                <a:solidFill>
                  <a:srgbClr val="338076"/>
                </a:solidFill>
              </a:rPr>
              <a:t>Σχεδιασμός Στρατηγικών για Διευθυντές, Υπεύθυνους Ανθρώπινου Δυναμικού και Σύμβουλους Επαγγελματικής Εκπαίδευσης και Κατάρτισης για την αποτελεσματική διαχείριση του ηλικιακού ρατσισμού και του κοινωνικού αποκλεισμού στον χώρο εργασίας</a:t>
            </a:r>
          </a:p>
          <a:p>
            <a:pPr marL="0" lvl="0" indent="0" algn="l">
              <a:buClr>
                <a:srgbClr val="338076"/>
              </a:buClr>
              <a:buSzPts val="2000"/>
            </a:pPr>
            <a:r>
              <a:rPr lang="el-GR" b="1" dirty="0">
                <a:solidFill>
                  <a:srgbClr val="338076"/>
                </a:solidFill>
              </a:rPr>
              <a:t>Ενότητα 4. </a:t>
            </a:r>
            <a:r>
              <a:rPr lang="el-GR" dirty="0">
                <a:solidFill>
                  <a:srgbClr val="338076"/>
                </a:solidFill>
              </a:rPr>
              <a:t>Εφαρμογή, παρακολούθηση και αξιολόγηση των παραπάνω στρατηγικών</a:t>
            </a:r>
          </a:p>
          <a:p>
            <a:pPr marL="0" lvl="0" indent="0" algn="l">
              <a:buClr>
                <a:srgbClr val="338076"/>
              </a:buClr>
              <a:buSzPts val="2000"/>
            </a:pPr>
            <a:r>
              <a:rPr lang="el-GR" b="1" dirty="0">
                <a:solidFill>
                  <a:srgbClr val="338076"/>
                </a:solidFill>
              </a:rPr>
              <a:t>Ενότητα 5. </a:t>
            </a:r>
            <a:r>
              <a:rPr lang="el-GR" dirty="0">
                <a:solidFill>
                  <a:srgbClr val="338076"/>
                </a:solidFill>
              </a:rPr>
              <a:t>Εκπαιδευτικό Πρόγραμμα και Εκπαιδευτικό Υλικό για την εκπαίδευση των μεντόρων</a:t>
            </a:r>
          </a:p>
          <a:p>
            <a:pPr marL="0" lvl="0" indent="0" algn="l">
              <a:buClr>
                <a:srgbClr val="338076"/>
              </a:buClr>
              <a:buSzPts val="2000"/>
            </a:pPr>
            <a:r>
              <a:rPr lang="el-GR" b="1" dirty="0">
                <a:solidFill>
                  <a:srgbClr val="338076"/>
                </a:solidFill>
              </a:rPr>
              <a:t>Ενότητα 6. </a:t>
            </a:r>
            <a:r>
              <a:rPr lang="el-GR" dirty="0">
                <a:solidFill>
                  <a:srgbClr val="338076"/>
                </a:solidFill>
              </a:rPr>
              <a:t>Εφαρμογή, Εποπτεία και Αξιολόγηση του προγράμματος κατάρτισης</a:t>
            </a:r>
            <a:endParaRPr sz="1600" dirty="0"/>
          </a:p>
        </p:txBody>
      </p:sp>
      <p:sp>
        <p:nvSpPr>
          <p:cNvPr id="73" name="Google Shape;73;p3"/>
          <p:cNvSpPr txBox="1">
            <a:spLocks noGrp="1"/>
          </p:cNvSpPr>
          <p:nvPr>
            <p:ph type="body" idx="2"/>
          </p:nvPr>
        </p:nvSpPr>
        <p:spPr>
          <a:xfrm>
            <a:off x="6131377" y="1513400"/>
            <a:ext cx="5910944" cy="526295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2000"/>
              <a:buNone/>
            </a:pPr>
            <a:r>
              <a:rPr lang="el-GR" sz="2000" u="sng" dirty="0"/>
              <a:t>Η κάθε ενότητα περιλαμβάνει τα εξής</a:t>
            </a:r>
            <a:r>
              <a:rPr lang="en-US" sz="2000" u="sng" dirty="0"/>
              <a:t>:</a:t>
            </a:r>
            <a:endParaRPr sz="2000" u="sng" dirty="0"/>
          </a:p>
          <a:p>
            <a:pPr marL="285750" lvl="0" indent="-285750" algn="just" rtl="0">
              <a:lnSpc>
                <a:spcPct val="90000"/>
              </a:lnSpc>
              <a:spcBef>
                <a:spcPts val="1000"/>
              </a:spcBef>
              <a:spcAft>
                <a:spcPts val="0"/>
              </a:spcAft>
              <a:buClr>
                <a:schemeClr val="lt2"/>
              </a:buClr>
              <a:buSzPts val="2000"/>
              <a:buFont typeface="Noto Sans Symbols"/>
              <a:buChar char="⮚"/>
            </a:pPr>
            <a:r>
              <a:rPr lang="el-GR" sz="2000" dirty="0"/>
              <a:t>Πόροι που απαιτούνται για την εφαρμογή</a:t>
            </a:r>
          </a:p>
          <a:p>
            <a:pPr marL="285750" lvl="0" indent="-285750" algn="just" rtl="0">
              <a:lnSpc>
                <a:spcPct val="90000"/>
              </a:lnSpc>
              <a:spcBef>
                <a:spcPts val="1000"/>
              </a:spcBef>
              <a:spcAft>
                <a:spcPts val="0"/>
              </a:spcAft>
              <a:buClr>
                <a:schemeClr val="lt2"/>
              </a:buClr>
              <a:buSzPts val="2000"/>
              <a:buFont typeface="Noto Sans Symbols"/>
              <a:buChar char="⮚"/>
            </a:pPr>
            <a:r>
              <a:rPr lang="el-GR" sz="2000" dirty="0"/>
              <a:t>Αριθμός ωρών για κάθε πεδίο ικανοτήτων σε κάθε στάδιο</a:t>
            </a:r>
          </a:p>
          <a:p>
            <a:pPr marL="285750" lvl="0" indent="-285750" algn="just" rtl="0">
              <a:lnSpc>
                <a:spcPct val="90000"/>
              </a:lnSpc>
              <a:spcBef>
                <a:spcPts val="1000"/>
              </a:spcBef>
              <a:spcAft>
                <a:spcPts val="0"/>
              </a:spcAft>
              <a:buClr>
                <a:schemeClr val="lt2"/>
              </a:buClr>
              <a:buSzPts val="2000"/>
              <a:buFont typeface="Noto Sans Symbols"/>
              <a:buChar char="⮚"/>
            </a:pPr>
            <a:r>
              <a:rPr lang="el-GR" sz="2000" dirty="0"/>
              <a:t>Εργαλεία και περιεχόμενο εκπαιδευτικού υλικού</a:t>
            </a:r>
          </a:p>
          <a:p>
            <a:pPr marL="285750" lvl="0" indent="-285750" algn="just" rtl="0">
              <a:lnSpc>
                <a:spcPct val="90000"/>
              </a:lnSpc>
              <a:spcBef>
                <a:spcPts val="1000"/>
              </a:spcBef>
              <a:spcAft>
                <a:spcPts val="0"/>
              </a:spcAft>
              <a:buClr>
                <a:schemeClr val="lt2"/>
              </a:buClr>
              <a:buSzPts val="2000"/>
              <a:buFont typeface="Noto Sans Symbols"/>
              <a:buChar char="⮚"/>
            </a:pPr>
            <a:r>
              <a:rPr lang="el-GR" sz="2000" dirty="0"/>
              <a:t>Φύλλα δραστηριοτήτων</a:t>
            </a:r>
          </a:p>
          <a:p>
            <a:pPr marL="285750" lvl="0" indent="-285750" algn="just" rtl="0">
              <a:lnSpc>
                <a:spcPct val="90000"/>
              </a:lnSpc>
              <a:spcBef>
                <a:spcPts val="1000"/>
              </a:spcBef>
              <a:spcAft>
                <a:spcPts val="0"/>
              </a:spcAft>
              <a:buClr>
                <a:schemeClr val="lt2"/>
              </a:buClr>
              <a:buSzPts val="2000"/>
              <a:buFont typeface="Noto Sans Symbols"/>
              <a:buChar char="⮚"/>
            </a:pPr>
            <a:r>
              <a:rPr lang="el-GR" sz="2000" dirty="0"/>
              <a:t>Εργαλεία αξιολόγησης</a:t>
            </a:r>
          </a:p>
          <a:p>
            <a:pPr marL="0" lvl="0" indent="0" algn="just" rtl="0">
              <a:lnSpc>
                <a:spcPct val="90000"/>
              </a:lnSpc>
              <a:spcBef>
                <a:spcPts val="1000"/>
              </a:spcBef>
              <a:spcAft>
                <a:spcPts val="0"/>
              </a:spcAft>
              <a:buClr>
                <a:schemeClr val="lt2"/>
              </a:buClr>
              <a:buSzPts val="1800"/>
              <a:buNone/>
            </a:pPr>
            <a:endParaRPr dirty="0"/>
          </a:p>
        </p:txBody>
      </p:sp>
      <p:sp>
        <p:nvSpPr>
          <p:cNvPr id="74" name="Google Shape;74;p3"/>
          <p:cNvSpPr txBox="1">
            <a:spLocks noGrp="1"/>
          </p:cNvSpPr>
          <p:nvPr>
            <p:ph type="body" idx="1"/>
          </p:nvPr>
        </p:nvSpPr>
        <p:spPr>
          <a:xfrm>
            <a:off x="0" y="797521"/>
            <a:ext cx="11944350" cy="607417"/>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accent6"/>
              </a:buClr>
              <a:buSzPts val="2200"/>
              <a:buFont typeface="Arial"/>
              <a:buNone/>
            </a:pPr>
            <a:r>
              <a:rPr lang="el-GR" sz="2200" b="0" i="0" u="none" strike="noStrike" cap="none" dirty="0">
                <a:solidFill>
                  <a:schemeClr val="accent6"/>
                </a:solidFill>
                <a:latin typeface="Calibri"/>
                <a:ea typeface="Calibri"/>
                <a:cs typeface="Calibri"/>
                <a:sym typeface="Calibri"/>
              </a:rPr>
              <a:t>Περιεχόμενα</a:t>
            </a:r>
            <a:r>
              <a:rPr lang="en-US" sz="2200" b="0" i="0" u="none" strike="noStrike" cap="none" dirty="0">
                <a:solidFill>
                  <a:schemeClr val="accent6"/>
                </a:solidFill>
                <a:latin typeface="Calibri"/>
                <a:ea typeface="Calibri"/>
                <a:cs typeface="Calibri"/>
                <a:sym typeface="Calibri"/>
              </a:rPr>
              <a:t> </a:t>
            </a:r>
            <a:endParaRPr sz="2200" dirty="0">
              <a:solidFill>
                <a:schemeClr val="accent6"/>
              </a:solidFill>
              <a:latin typeface="Calibri"/>
              <a:ea typeface="Calibri"/>
              <a:cs typeface="Calibri"/>
              <a:sym typeface="Calibri"/>
            </a:endParaRPr>
          </a:p>
        </p:txBody>
      </p:sp>
      <p:pic>
        <p:nvPicPr>
          <p:cNvPr id="75" name="Google Shape;75;p3"/>
          <p:cNvPicPr preferRelativeResize="0"/>
          <p:nvPr/>
        </p:nvPicPr>
        <p:blipFill rotWithShape="1">
          <a:blip r:embed="rId3">
            <a:alphaModFix/>
          </a:blip>
          <a:srcRect t="7527"/>
          <a:stretch/>
        </p:blipFill>
        <p:spPr>
          <a:xfrm>
            <a:off x="7541550" y="4614871"/>
            <a:ext cx="3359813" cy="216148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4"/>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l-GR" sz="3400" b="1" dirty="0"/>
              <a:t>Ενότητα</a:t>
            </a:r>
            <a:r>
              <a:rPr lang="en-US" sz="3400" b="1" dirty="0"/>
              <a:t> 1: </a:t>
            </a:r>
            <a:r>
              <a:rPr lang="el-GR" sz="3400" b="1" dirty="0"/>
              <a:t>Εισαγωγή στη </a:t>
            </a:r>
            <a:r>
              <a:rPr lang="el-GR" sz="3400" b="1" dirty="0" err="1"/>
              <a:t>Διαγενεακή</a:t>
            </a:r>
            <a:r>
              <a:rPr lang="el-GR" sz="3400" b="1" dirty="0"/>
              <a:t> Μάθηση </a:t>
            </a:r>
            <a:r>
              <a:rPr lang="en-US" sz="3400" b="1" dirty="0"/>
              <a:t>I</a:t>
            </a:r>
            <a:endParaRPr sz="3400" dirty="0"/>
          </a:p>
        </p:txBody>
      </p:sp>
      <p:sp>
        <p:nvSpPr>
          <p:cNvPr id="81" name="Google Shape;81;p4"/>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l-GR" dirty="0"/>
              <a:t>Επισκόπηση Έργου </a:t>
            </a:r>
            <a:r>
              <a:rPr lang="en-US" dirty="0" err="1"/>
              <a:t>LearnGen</a:t>
            </a:r>
            <a:endParaRPr lang="en-US" dirty="0"/>
          </a:p>
        </p:txBody>
      </p:sp>
      <p:pic>
        <p:nvPicPr>
          <p:cNvPr id="82" name="Google Shape;82;p4"/>
          <p:cNvPicPr preferRelativeResize="0"/>
          <p:nvPr/>
        </p:nvPicPr>
        <p:blipFill rotWithShape="1">
          <a:blip r:embed="rId3">
            <a:alphaModFix/>
          </a:blip>
          <a:srcRect t="-1" b="4505"/>
          <a:stretch/>
        </p:blipFill>
        <p:spPr>
          <a:xfrm>
            <a:off x="8997696" y="5733288"/>
            <a:ext cx="3194304" cy="1124712"/>
          </a:xfrm>
          <a:prstGeom prst="rect">
            <a:avLst/>
          </a:prstGeom>
          <a:noFill/>
          <a:ln>
            <a:noFill/>
          </a:ln>
        </p:spPr>
      </p:pic>
      <p:sp>
        <p:nvSpPr>
          <p:cNvPr id="83" name="Google Shape;83;p4"/>
          <p:cNvSpPr txBox="1">
            <a:spLocks noGrp="1"/>
          </p:cNvSpPr>
          <p:nvPr>
            <p:ph type="body" idx="2"/>
          </p:nvPr>
        </p:nvSpPr>
        <p:spPr>
          <a:xfrm>
            <a:off x="97975" y="1462675"/>
            <a:ext cx="11565600" cy="5159100"/>
          </a:xfrm>
          <a:prstGeom prst="rect">
            <a:avLst/>
          </a:prstGeom>
          <a:noFill/>
          <a:ln>
            <a:noFill/>
          </a:ln>
        </p:spPr>
        <p:txBody>
          <a:bodyPr spcFirstLastPara="1" wrap="square" lIns="91425" tIns="45700" rIns="91425" bIns="45700" anchor="t" anchorCtr="0">
            <a:noAutofit/>
          </a:bodyPr>
          <a:lstStyle/>
          <a:p>
            <a:pPr marL="285750" lvl="0" indent="-285750" algn="just" rtl="0">
              <a:lnSpc>
                <a:spcPct val="90000"/>
              </a:lnSpc>
              <a:spcBef>
                <a:spcPts val="0"/>
              </a:spcBef>
              <a:spcAft>
                <a:spcPts val="0"/>
              </a:spcAft>
              <a:buClr>
                <a:schemeClr val="lt2"/>
              </a:buClr>
              <a:buSzPts val="2400"/>
              <a:buFont typeface="Arial"/>
              <a:buChar char="•"/>
            </a:pPr>
            <a:r>
              <a:rPr lang="el-GR" sz="2000" dirty="0"/>
              <a:t>Κύριος Στόχος</a:t>
            </a:r>
            <a:r>
              <a:rPr lang="en-US" sz="2000" dirty="0"/>
              <a:t>: </a:t>
            </a:r>
            <a:r>
              <a:rPr lang="el-GR" sz="2000" b="1" dirty="0">
                <a:solidFill>
                  <a:srgbClr val="00ADBB"/>
                </a:solidFill>
              </a:rPr>
              <a:t>καταπολέμηση του ηλικιακού ρατσισμού </a:t>
            </a:r>
            <a:r>
              <a:rPr lang="el-GR" sz="2000" dirty="0"/>
              <a:t>και του </a:t>
            </a:r>
            <a:r>
              <a:rPr lang="el-GR" sz="2000" b="1" dirty="0">
                <a:solidFill>
                  <a:srgbClr val="00ADBB"/>
                </a:solidFill>
              </a:rPr>
              <a:t>κοινωνικού αποκλεισμού</a:t>
            </a:r>
            <a:r>
              <a:rPr lang="el-GR" sz="2000" dirty="0"/>
              <a:t> στον χώρο εργασίας</a:t>
            </a:r>
            <a:endParaRPr sz="1600" dirty="0"/>
          </a:p>
          <a:p>
            <a:pPr marL="285750" lvl="0" indent="-285750" algn="just" rtl="0">
              <a:lnSpc>
                <a:spcPct val="90000"/>
              </a:lnSpc>
              <a:spcBef>
                <a:spcPts val="1000"/>
              </a:spcBef>
              <a:spcAft>
                <a:spcPts val="0"/>
              </a:spcAft>
              <a:buClr>
                <a:schemeClr val="lt2"/>
              </a:buClr>
              <a:buSzPts val="2400"/>
              <a:buFont typeface="Arial"/>
              <a:buChar char="•"/>
            </a:pPr>
            <a:r>
              <a:rPr lang="el-GR" sz="2000" dirty="0"/>
              <a:t>Πρόγραμμα Εκπαίδευσης και Κατάρτισης </a:t>
            </a:r>
            <a:r>
              <a:rPr lang="en-US" sz="2000" dirty="0" err="1"/>
              <a:t>LearnGen</a:t>
            </a:r>
            <a:r>
              <a:rPr lang="el-GR" sz="2000" dirty="0"/>
              <a:t> </a:t>
            </a:r>
            <a:r>
              <a:rPr lang="el-GR" sz="2000" dirty="0">
                <a:sym typeface="Wingdings" panose="05000000000000000000" pitchFamily="2" charset="2"/>
              </a:rPr>
              <a:t> </a:t>
            </a:r>
            <a:r>
              <a:rPr lang="el-GR" sz="2000" dirty="0"/>
              <a:t>παροχή σφαιρικών γνώσεων και πρακτικών εφαρμογών για τους </a:t>
            </a:r>
            <a:r>
              <a:rPr lang="el-GR" sz="2000" b="1" dirty="0" err="1">
                <a:solidFill>
                  <a:schemeClr val="accent3"/>
                </a:solidFill>
              </a:rPr>
              <a:t>παρόχους</a:t>
            </a:r>
            <a:r>
              <a:rPr lang="el-GR" sz="2000" b="1" dirty="0">
                <a:solidFill>
                  <a:schemeClr val="accent3"/>
                </a:solidFill>
              </a:rPr>
              <a:t> Επαγγελματικής Εκπαίδευσης και Κατάρτισης (ΕΕΚ)</a:t>
            </a:r>
            <a:r>
              <a:rPr lang="el-GR" sz="2000" dirty="0"/>
              <a:t> και τους </a:t>
            </a:r>
            <a:r>
              <a:rPr lang="el-GR" sz="2000" b="1" dirty="0" err="1">
                <a:solidFill>
                  <a:schemeClr val="accent3"/>
                </a:solidFill>
              </a:rPr>
              <a:t>ενδοϋπηρεσιακούς</a:t>
            </a:r>
            <a:r>
              <a:rPr lang="el-GR" sz="2000" b="1" dirty="0">
                <a:solidFill>
                  <a:schemeClr val="accent3"/>
                </a:solidFill>
              </a:rPr>
              <a:t> εκπαιδευτές</a:t>
            </a:r>
          </a:p>
          <a:p>
            <a:pPr marL="285750" lvl="0" indent="-285750" algn="just" rtl="0">
              <a:lnSpc>
                <a:spcPct val="90000"/>
              </a:lnSpc>
              <a:spcBef>
                <a:spcPts val="1000"/>
              </a:spcBef>
              <a:spcAft>
                <a:spcPts val="0"/>
              </a:spcAft>
              <a:buClr>
                <a:schemeClr val="lt2"/>
              </a:buClr>
              <a:buSzPts val="2400"/>
              <a:buFont typeface="Arial"/>
              <a:buChar char="•"/>
            </a:pPr>
            <a:r>
              <a:rPr lang="el-GR" sz="2000" b="1" dirty="0"/>
              <a:t>Βασίζεται στις </a:t>
            </a:r>
            <a:r>
              <a:rPr lang="el-GR" sz="2000" dirty="0"/>
              <a:t>ειδικές ανάγκες των</a:t>
            </a:r>
            <a:r>
              <a:rPr lang="en-US" sz="2000" dirty="0"/>
              <a:t> </a:t>
            </a:r>
            <a:r>
              <a:rPr lang="el-GR" sz="2000" b="1" dirty="0">
                <a:solidFill>
                  <a:srgbClr val="FFC58F"/>
                </a:solidFill>
              </a:rPr>
              <a:t>Ομάδων Στόχων:</a:t>
            </a:r>
            <a:r>
              <a:rPr lang="en-US" sz="2000" b="1" dirty="0">
                <a:solidFill>
                  <a:srgbClr val="FFC58F"/>
                </a:solidFill>
              </a:rPr>
              <a:t> </a:t>
            </a:r>
            <a:r>
              <a:rPr lang="el-GR" sz="2000" dirty="0"/>
              <a:t>των</a:t>
            </a:r>
            <a:r>
              <a:rPr lang="el-GR" sz="2000" b="1" dirty="0">
                <a:solidFill>
                  <a:srgbClr val="FFC58F"/>
                </a:solidFill>
              </a:rPr>
              <a:t> </a:t>
            </a:r>
            <a:r>
              <a:rPr lang="el-GR" sz="2000" b="1" dirty="0">
                <a:solidFill>
                  <a:schemeClr val="accent6"/>
                </a:solidFill>
              </a:rPr>
              <a:t>Περιθωριοποιημένων Εργαζόμενων Μεγαλύτερης Ηλικίας </a:t>
            </a:r>
            <a:r>
              <a:rPr lang="el-GR" sz="2000" dirty="0">
                <a:solidFill>
                  <a:schemeClr val="lt1"/>
                </a:solidFill>
              </a:rPr>
              <a:t>και των </a:t>
            </a:r>
            <a:r>
              <a:rPr lang="el-GR" sz="2000" b="1" dirty="0">
                <a:solidFill>
                  <a:schemeClr val="accent6"/>
                </a:solidFill>
              </a:rPr>
              <a:t>Νεότερων Εργαζόμενων με Χαμηλές Δεξιότητες.</a:t>
            </a:r>
            <a:endParaRPr sz="1600" dirty="0">
              <a:solidFill>
                <a:schemeClr val="accent6"/>
              </a:solidFill>
            </a:endParaRPr>
          </a:p>
          <a:p>
            <a:pPr marL="285750" lvl="0" indent="-285750" algn="just" rtl="0">
              <a:lnSpc>
                <a:spcPct val="90000"/>
              </a:lnSpc>
              <a:spcBef>
                <a:spcPts val="1000"/>
              </a:spcBef>
              <a:spcAft>
                <a:spcPts val="0"/>
              </a:spcAft>
              <a:buClr>
                <a:schemeClr val="lt2"/>
              </a:buClr>
              <a:buSzPts val="2400"/>
              <a:buFont typeface="Arial"/>
              <a:buChar char="•"/>
            </a:pPr>
            <a:r>
              <a:rPr lang="el-GR" sz="2000" b="1" dirty="0"/>
              <a:t>Όλο</a:t>
            </a:r>
            <a:r>
              <a:rPr lang="en-US" sz="2000" b="1" dirty="0"/>
              <a:t> </a:t>
            </a:r>
            <a:r>
              <a:rPr lang="el-GR" sz="2000" b="1" dirty="0">
                <a:solidFill>
                  <a:schemeClr val="accent4"/>
                </a:solidFill>
              </a:rPr>
              <a:t>το υλικό είναι ευέλικτο</a:t>
            </a:r>
            <a:r>
              <a:rPr lang="en-US" sz="2000" b="1" dirty="0"/>
              <a:t> </a:t>
            </a:r>
            <a:r>
              <a:rPr lang="el-GR" sz="2000" dirty="0"/>
              <a:t>και μπορεί να προσαρμοστεί και να εφαρμοστεί σε διαφορετικά συγκείμενα και με άτομα από ποικίλα υπόβαθρα. </a:t>
            </a:r>
            <a:endParaRPr sz="2400" u="sng" dirty="0">
              <a:solidFill>
                <a:schemeClr val="accent1"/>
              </a:solidFill>
            </a:endParaRPr>
          </a:p>
          <a:p>
            <a:pPr marL="0" lvl="0" indent="0" algn="just" rtl="0">
              <a:lnSpc>
                <a:spcPct val="90000"/>
              </a:lnSpc>
              <a:spcBef>
                <a:spcPts val="1000"/>
              </a:spcBef>
              <a:spcAft>
                <a:spcPts val="0"/>
              </a:spcAft>
              <a:buNone/>
            </a:pPr>
            <a:r>
              <a:rPr lang="el-GR" sz="2400" u="sng" dirty="0">
                <a:solidFill>
                  <a:schemeClr val="accent1"/>
                </a:solidFill>
              </a:rPr>
              <a:t>Ο απώτερος στόχος είναι να ενθαρρύνει και τις δύο ηλικιακές ομάδες να μοιραστούν δεξιότητες και εμπειρίες και να γεφυρώσουν τυχόν χάσματα μεταξύ τους.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l-GR" sz="3200" b="1" dirty="0"/>
              <a:t>Ενότητα</a:t>
            </a:r>
            <a:r>
              <a:rPr lang="en-US" sz="3200" b="1" dirty="0"/>
              <a:t> 1: </a:t>
            </a:r>
            <a:r>
              <a:rPr lang="el-GR" sz="3200" b="1" dirty="0"/>
              <a:t>Εισαγωγή στη </a:t>
            </a:r>
            <a:r>
              <a:rPr lang="el-GR" sz="3200" b="1" dirty="0" err="1"/>
              <a:t>Διαγενεακή</a:t>
            </a:r>
            <a:r>
              <a:rPr lang="el-GR" sz="3200" b="1" dirty="0"/>
              <a:t> Μάθηση </a:t>
            </a:r>
            <a:r>
              <a:rPr lang="en-US" sz="3200" b="1" dirty="0"/>
              <a:t>I</a:t>
            </a:r>
            <a:endParaRPr sz="3300" dirty="0"/>
          </a:p>
        </p:txBody>
      </p:sp>
      <p:sp>
        <p:nvSpPr>
          <p:cNvPr id="89" name="Google Shape;89;p5"/>
          <p:cNvSpPr txBox="1">
            <a:spLocks noGrp="1"/>
          </p:cNvSpPr>
          <p:nvPr>
            <p:ph type="body" idx="1"/>
          </p:nvPr>
        </p:nvSpPr>
        <p:spPr>
          <a:xfrm>
            <a:off x="97970" y="747110"/>
            <a:ext cx="11944500" cy="5508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l-GR" dirty="0"/>
              <a:t>Στόχοι Εκπαιδευτικού Προγράμματος </a:t>
            </a:r>
            <a:r>
              <a:rPr lang="en-US" dirty="0" err="1"/>
              <a:t>LearnGen</a:t>
            </a:r>
            <a:r>
              <a:rPr lang="en-US" dirty="0"/>
              <a:t>:</a:t>
            </a:r>
            <a:endParaRPr dirty="0"/>
          </a:p>
        </p:txBody>
      </p:sp>
      <p:sp>
        <p:nvSpPr>
          <p:cNvPr id="90" name="Google Shape;90;p5"/>
          <p:cNvSpPr txBox="1">
            <a:spLocks noGrp="1"/>
          </p:cNvSpPr>
          <p:nvPr>
            <p:ph type="body" idx="2"/>
          </p:nvPr>
        </p:nvSpPr>
        <p:spPr>
          <a:xfrm>
            <a:off x="97975" y="1297900"/>
            <a:ext cx="9110033" cy="55602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2400"/>
              <a:buNone/>
            </a:pPr>
            <a:r>
              <a:rPr lang="en-US" sz="2000" dirty="0"/>
              <a:t>1. </a:t>
            </a:r>
            <a:r>
              <a:rPr lang="el-GR" sz="2000" dirty="0"/>
              <a:t>Παροχή στήριξης των μεγαλύτερων σε ηλικία και νεότερων εργαζομένων, ώστε να αναπτύξουν </a:t>
            </a:r>
            <a:r>
              <a:rPr lang="el-GR" sz="2000" b="1" dirty="0">
                <a:solidFill>
                  <a:schemeClr val="accent3"/>
                </a:solidFill>
              </a:rPr>
              <a:t>βασικές δεξιότητες</a:t>
            </a:r>
            <a:r>
              <a:rPr lang="el-GR" sz="2000" dirty="0"/>
              <a:t>, απαραίτητες για αποτελεσματική αλληλεπίδραση σε ένα επαγγελματικό περιβάλλον</a:t>
            </a:r>
          </a:p>
          <a:p>
            <a:pPr marL="0" lvl="0" indent="0" algn="just" rtl="0">
              <a:lnSpc>
                <a:spcPct val="90000"/>
              </a:lnSpc>
              <a:spcBef>
                <a:spcPts val="1000"/>
              </a:spcBef>
              <a:spcAft>
                <a:spcPts val="0"/>
              </a:spcAft>
              <a:buClr>
                <a:schemeClr val="lt2"/>
              </a:buClr>
              <a:buSzPts val="2400"/>
              <a:buNone/>
            </a:pPr>
            <a:r>
              <a:rPr lang="en-US" sz="2000" dirty="0"/>
              <a:t>2. </a:t>
            </a:r>
            <a:r>
              <a:rPr lang="el-GR" sz="2000" dirty="0"/>
              <a:t>Βελτίωση της συνεργασίας και των γνώσεων και </a:t>
            </a:r>
            <a:r>
              <a:rPr lang="el-GR" sz="2000" b="1" dirty="0">
                <a:solidFill>
                  <a:schemeClr val="accent2"/>
                </a:solidFill>
                <a:latin typeface="Open Sans"/>
                <a:ea typeface="Open Sans"/>
                <a:cs typeface="Open Sans"/>
              </a:rPr>
              <a:t>διεύρυνση ευκαιριών πρόσβασης σε περαιτέρω κατάρτιση και ανάπτυξη δεξιοτήτων</a:t>
            </a:r>
            <a:r>
              <a:rPr lang="el-GR" sz="2000" dirty="0"/>
              <a:t> για όλους ανεξαιρέτως</a:t>
            </a:r>
          </a:p>
          <a:p>
            <a:pPr marL="0" lvl="0" indent="0" algn="just" rtl="0">
              <a:lnSpc>
                <a:spcPct val="90000"/>
              </a:lnSpc>
              <a:spcBef>
                <a:spcPts val="1000"/>
              </a:spcBef>
              <a:spcAft>
                <a:spcPts val="0"/>
              </a:spcAft>
              <a:buClr>
                <a:schemeClr val="lt2"/>
              </a:buClr>
              <a:buSzPts val="2400"/>
              <a:buNone/>
            </a:pPr>
            <a:r>
              <a:rPr lang="en-US" sz="2000" dirty="0"/>
              <a:t>3. </a:t>
            </a:r>
            <a:r>
              <a:rPr lang="el-GR" sz="2000" dirty="0"/>
              <a:t>Υποστήριξη των Διευθυντών και άλλων επαγγελματιών όσον αφορά στον σχεδιασμό, την εφαρμογή και την παρακολούθηση αποτελεσματικών </a:t>
            </a:r>
            <a:r>
              <a:rPr lang="el-GR" sz="2000" b="1" dirty="0">
                <a:solidFill>
                  <a:schemeClr val="accent4"/>
                </a:solidFill>
              </a:rPr>
              <a:t>πολιτικών και πρακτικών χωρίς αποκλεισμούς</a:t>
            </a:r>
          </a:p>
          <a:p>
            <a:pPr marL="0" lvl="0" indent="0" algn="just" rtl="0">
              <a:lnSpc>
                <a:spcPct val="90000"/>
              </a:lnSpc>
              <a:spcBef>
                <a:spcPts val="1000"/>
              </a:spcBef>
              <a:spcAft>
                <a:spcPts val="0"/>
              </a:spcAft>
              <a:buClr>
                <a:schemeClr val="lt2"/>
              </a:buClr>
              <a:buSzPts val="2400"/>
              <a:buNone/>
            </a:pPr>
            <a:r>
              <a:rPr lang="en-US" sz="2000" dirty="0"/>
              <a:t>5. </a:t>
            </a:r>
            <a:r>
              <a:rPr lang="el-GR" sz="2000" dirty="0"/>
              <a:t>Ανάπτυξη των ικανοτήτων των ατόμων σε υπεύθυνες ή/και διευθυντικές θέσεις και των εκπαιδευτών – συμβούλων κατάρτισης για τον </a:t>
            </a:r>
            <a:r>
              <a:rPr lang="el-GR" sz="2000" b="1" dirty="0"/>
              <a:t>σχεδιασμό προγραμμάτων εκπαίδευσης </a:t>
            </a:r>
            <a:r>
              <a:rPr lang="el-GR" sz="2000" dirty="0"/>
              <a:t>στην </a:t>
            </a:r>
            <a:r>
              <a:rPr lang="el-GR" sz="2000" dirty="0" err="1"/>
              <a:t>αλληλοδιδασκαλία</a:t>
            </a:r>
            <a:r>
              <a:rPr lang="el-GR" sz="2000" dirty="0"/>
              <a:t> και την αμφίδρομη μάθηση</a:t>
            </a:r>
          </a:p>
          <a:p>
            <a:pPr marL="0" lvl="0" indent="0" algn="just" rtl="0">
              <a:lnSpc>
                <a:spcPct val="90000"/>
              </a:lnSpc>
              <a:spcBef>
                <a:spcPts val="1000"/>
              </a:spcBef>
              <a:spcAft>
                <a:spcPts val="0"/>
              </a:spcAft>
              <a:buClr>
                <a:schemeClr val="lt2"/>
              </a:buClr>
              <a:buSzPts val="2400"/>
              <a:buNone/>
            </a:pPr>
            <a:r>
              <a:rPr lang="en-US" sz="2000" dirty="0"/>
              <a:t>6. </a:t>
            </a:r>
            <a:r>
              <a:rPr lang="el-GR" sz="2000" b="1" dirty="0">
                <a:solidFill>
                  <a:schemeClr val="accent5"/>
                </a:solidFill>
              </a:rPr>
              <a:t>Υπέρβαση και εξάλειψη </a:t>
            </a:r>
            <a:r>
              <a:rPr lang="el-GR" sz="2000" dirty="0">
                <a:solidFill>
                  <a:schemeClr val="accent5"/>
                </a:solidFill>
              </a:rPr>
              <a:t>της</a:t>
            </a:r>
            <a:r>
              <a:rPr lang="el-GR" sz="2000" b="1" dirty="0">
                <a:solidFill>
                  <a:schemeClr val="accent5"/>
                </a:solidFill>
              </a:rPr>
              <a:t> </a:t>
            </a:r>
            <a:r>
              <a:rPr lang="el-GR" sz="2000" b="1" dirty="0">
                <a:solidFill>
                  <a:schemeClr val="accent6"/>
                </a:solidFill>
              </a:rPr>
              <a:t>αναντιστοιχίας δεξιοτήτων</a:t>
            </a:r>
            <a:r>
              <a:rPr lang="en-US" sz="2000" b="1" dirty="0"/>
              <a:t> </a:t>
            </a:r>
            <a:endParaRPr sz="2000" dirty="0"/>
          </a:p>
          <a:p>
            <a:pPr marL="0" lvl="0" indent="0" algn="just" rtl="0">
              <a:lnSpc>
                <a:spcPct val="90000"/>
              </a:lnSpc>
              <a:spcBef>
                <a:spcPts val="1000"/>
              </a:spcBef>
              <a:spcAft>
                <a:spcPts val="0"/>
              </a:spcAft>
              <a:buClr>
                <a:schemeClr val="lt2"/>
              </a:buClr>
              <a:buSzPts val="1800"/>
              <a:buNone/>
            </a:pPr>
            <a:endParaRPr sz="2300" dirty="0"/>
          </a:p>
        </p:txBody>
      </p:sp>
      <p:pic>
        <p:nvPicPr>
          <p:cNvPr id="91" name="Google Shape;91;p5"/>
          <p:cNvPicPr preferRelativeResize="0"/>
          <p:nvPr/>
        </p:nvPicPr>
        <p:blipFill rotWithShape="1">
          <a:blip r:embed="rId3">
            <a:alphaModFix/>
          </a:blip>
          <a:srcRect/>
          <a:stretch/>
        </p:blipFill>
        <p:spPr>
          <a:xfrm>
            <a:off x="9758164" y="1642261"/>
            <a:ext cx="2284157" cy="228415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l-GR" b="1" dirty="0"/>
              <a:t>Κοινοπραξία</a:t>
            </a:r>
            <a:r>
              <a:rPr lang="en-US" b="1" dirty="0"/>
              <a:t> </a:t>
            </a:r>
            <a:r>
              <a:rPr lang="en-US" b="1" dirty="0" err="1"/>
              <a:t>LearnGen</a:t>
            </a:r>
            <a:endParaRPr b="1" dirty="0"/>
          </a:p>
        </p:txBody>
      </p:sp>
      <p:sp>
        <p:nvSpPr>
          <p:cNvPr id="97" name="Google Shape;97;p6"/>
          <p:cNvSpPr txBox="1">
            <a:spLocks noGrp="1"/>
          </p:cNvSpPr>
          <p:nvPr>
            <p:ph type="body" idx="1"/>
          </p:nvPr>
        </p:nvSpPr>
        <p:spPr>
          <a:xfrm>
            <a:off x="97971" y="1135626"/>
            <a:ext cx="7335216" cy="5616238"/>
          </a:xfrm>
          <a:prstGeom prst="rect">
            <a:avLst/>
          </a:prstGeom>
          <a:noFill/>
          <a:ln>
            <a:noFill/>
          </a:ln>
        </p:spPr>
        <p:txBody>
          <a:bodyPr spcFirstLastPara="1" wrap="square" lIns="91425" tIns="45700" rIns="91425" bIns="45700" anchor="t" anchorCtr="0">
            <a:noAutofit/>
          </a:bodyPr>
          <a:lstStyle/>
          <a:p>
            <a:pPr marL="285750" lvl="0" indent="-285750" algn="just" rtl="0">
              <a:lnSpc>
                <a:spcPct val="90000"/>
              </a:lnSpc>
              <a:spcBef>
                <a:spcPts val="0"/>
              </a:spcBef>
              <a:spcAft>
                <a:spcPts val="0"/>
              </a:spcAft>
              <a:buClr>
                <a:schemeClr val="lt2"/>
              </a:buClr>
              <a:buSzPts val="1800"/>
              <a:buFont typeface="Arial"/>
              <a:buChar char="•"/>
            </a:pPr>
            <a:r>
              <a:rPr lang="en-US" dirty="0"/>
              <a:t>E1	BULGARIAN-ROMANIAN CHAMBER OF COMMERCE AND INDUSTRY – </a:t>
            </a:r>
            <a:r>
              <a:rPr lang="el-GR" dirty="0"/>
              <a:t>ΒΟΥΛΓΑΡΙΑ</a:t>
            </a:r>
            <a:endParaRPr dirty="0"/>
          </a:p>
          <a:p>
            <a:pPr marL="0" lvl="0" indent="0" algn="just" rtl="0">
              <a:lnSpc>
                <a:spcPct val="90000"/>
              </a:lnSpc>
              <a:spcBef>
                <a:spcPts val="1000"/>
              </a:spcBef>
              <a:spcAft>
                <a:spcPts val="0"/>
              </a:spcAft>
              <a:buClr>
                <a:schemeClr val="lt2"/>
              </a:buClr>
              <a:buSzPts val="1800"/>
              <a:buNone/>
            </a:pPr>
            <a:endParaRPr dirty="0"/>
          </a:p>
          <a:p>
            <a:pPr marL="285750" lvl="0" indent="-285750" algn="just" rtl="0">
              <a:lnSpc>
                <a:spcPct val="90000"/>
              </a:lnSpc>
              <a:spcBef>
                <a:spcPts val="1000"/>
              </a:spcBef>
              <a:spcAft>
                <a:spcPts val="0"/>
              </a:spcAft>
              <a:buClr>
                <a:schemeClr val="lt2"/>
              </a:buClr>
              <a:buSzPts val="1800"/>
              <a:buFont typeface="Arial"/>
              <a:buChar char="•"/>
            </a:pPr>
            <a:r>
              <a:rPr lang="en-US" dirty="0"/>
              <a:t>E2	FUTURE IN PERSPECTIVE – </a:t>
            </a:r>
            <a:r>
              <a:rPr lang="el-GR" dirty="0"/>
              <a:t>ΙΡΛΑΝΔΙΑ</a:t>
            </a:r>
            <a:endParaRPr dirty="0"/>
          </a:p>
          <a:p>
            <a:pPr marL="0" lvl="0" indent="0" algn="just" rtl="0">
              <a:lnSpc>
                <a:spcPct val="90000"/>
              </a:lnSpc>
              <a:spcBef>
                <a:spcPts val="1000"/>
              </a:spcBef>
              <a:spcAft>
                <a:spcPts val="0"/>
              </a:spcAft>
              <a:buClr>
                <a:schemeClr val="lt2"/>
              </a:buClr>
              <a:buSzPts val="1800"/>
              <a:buNone/>
            </a:pPr>
            <a:endParaRPr dirty="0"/>
          </a:p>
          <a:p>
            <a:pPr marL="285750" lvl="0" indent="-285750" algn="just" rtl="0">
              <a:lnSpc>
                <a:spcPct val="90000"/>
              </a:lnSpc>
              <a:spcBef>
                <a:spcPts val="1000"/>
              </a:spcBef>
              <a:spcAft>
                <a:spcPts val="0"/>
              </a:spcAft>
              <a:buClr>
                <a:schemeClr val="lt2"/>
              </a:buClr>
              <a:buSzPts val="1800"/>
              <a:buFont typeface="Arial"/>
              <a:buChar char="•"/>
            </a:pPr>
            <a:r>
              <a:rPr lang="en-US" dirty="0"/>
              <a:t>E3	MINDSHIFT TALENT ADVISORY LDA – </a:t>
            </a:r>
            <a:r>
              <a:rPr lang="el-GR" dirty="0"/>
              <a:t>ΠΟΡΤΟΓΑΛΙΑ</a:t>
            </a:r>
            <a:endParaRPr dirty="0"/>
          </a:p>
          <a:p>
            <a:pPr marL="0" lvl="0" indent="0" algn="just" rtl="0">
              <a:lnSpc>
                <a:spcPct val="90000"/>
              </a:lnSpc>
              <a:spcBef>
                <a:spcPts val="1000"/>
              </a:spcBef>
              <a:spcAft>
                <a:spcPts val="0"/>
              </a:spcAft>
              <a:buClr>
                <a:schemeClr val="lt2"/>
              </a:buClr>
              <a:buSzPts val="1800"/>
              <a:buNone/>
            </a:pPr>
            <a:endParaRPr dirty="0"/>
          </a:p>
          <a:p>
            <a:pPr marL="285750" lvl="0" indent="-285750" algn="just" rtl="0">
              <a:lnSpc>
                <a:spcPct val="90000"/>
              </a:lnSpc>
              <a:spcBef>
                <a:spcPts val="1000"/>
              </a:spcBef>
              <a:spcAft>
                <a:spcPts val="0"/>
              </a:spcAft>
              <a:buClr>
                <a:schemeClr val="lt2"/>
              </a:buClr>
              <a:buSzPts val="1800"/>
              <a:buFont typeface="Arial"/>
              <a:buChar char="•"/>
            </a:pPr>
            <a:r>
              <a:rPr lang="en-US" dirty="0"/>
              <a:t>E4	CARDET – </a:t>
            </a:r>
            <a:r>
              <a:rPr lang="el-GR" dirty="0"/>
              <a:t>ΚΥΠΡΟΣ</a:t>
            </a:r>
            <a:endParaRPr dirty="0"/>
          </a:p>
          <a:p>
            <a:pPr marL="0" lvl="0" indent="0" algn="just" rtl="0">
              <a:lnSpc>
                <a:spcPct val="90000"/>
              </a:lnSpc>
              <a:spcBef>
                <a:spcPts val="1000"/>
              </a:spcBef>
              <a:spcAft>
                <a:spcPts val="0"/>
              </a:spcAft>
              <a:buClr>
                <a:schemeClr val="lt2"/>
              </a:buClr>
              <a:buSzPts val="1800"/>
              <a:buNone/>
            </a:pPr>
            <a:endParaRPr dirty="0"/>
          </a:p>
          <a:p>
            <a:pPr marL="285750" lvl="0" indent="-285750" algn="just" rtl="0">
              <a:lnSpc>
                <a:spcPct val="90000"/>
              </a:lnSpc>
              <a:spcBef>
                <a:spcPts val="1000"/>
              </a:spcBef>
              <a:spcAft>
                <a:spcPts val="0"/>
              </a:spcAft>
              <a:buClr>
                <a:schemeClr val="lt2"/>
              </a:buClr>
              <a:buSzPts val="1800"/>
              <a:buFont typeface="Arial"/>
              <a:buChar char="•"/>
            </a:pPr>
            <a:r>
              <a:rPr lang="en-US" dirty="0"/>
              <a:t>E5	MOTION DIGITAL - </a:t>
            </a:r>
            <a:r>
              <a:rPr lang="el-GR" dirty="0"/>
              <a:t>ΤΣΕΧΙΚΗ ΔΗΜΟΚΡΑΤΙΑ</a:t>
            </a:r>
            <a:endParaRPr dirty="0"/>
          </a:p>
          <a:p>
            <a:pPr marL="0" lvl="0" indent="0" algn="just" rtl="0">
              <a:lnSpc>
                <a:spcPct val="90000"/>
              </a:lnSpc>
              <a:spcBef>
                <a:spcPts val="1000"/>
              </a:spcBef>
              <a:spcAft>
                <a:spcPts val="0"/>
              </a:spcAft>
              <a:buClr>
                <a:schemeClr val="lt2"/>
              </a:buClr>
              <a:buSzPts val="1800"/>
              <a:buNone/>
            </a:pPr>
            <a:endParaRPr dirty="0"/>
          </a:p>
          <a:p>
            <a:pPr marL="285750" lvl="0" indent="-285750" algn="just" rtl="0">
              <a:lnSpc>
                <a:spcPct val="90000"/>
              </a:lnSpc>
              <a:spcBef>
                <a:spcPts val="1000"/>
              </a:spcBef>
              <a:spcAft>
                <a:spcPts val="0"/>
              </a:spcAft>
              <a:buClr>
                <a:schemeClr val="lt2"/>
              </a:buClr>
              <a:buSzPts val="1800"/>
              <a:buFont typeface="Arial"/>
              <a:buChar char="•"/>
            </a:pPr>
            <a:r>
              <a:rPr lang="en-US" dirty="0"/>
              <a:t>E6	INSTITUTE OF DEVELOPMENT LTD – </a:t>
            </a:r>
            <a:r>
              <a:rPr lang="el-GR" dirty="0"/>
              <a:t>ΚΥΠΡΟΣ</a:t>
            </a:r>
            <a:endParaRPr dirty="0"/>
          </a:p>
          <a:p>
            <a:pPr marL="0" lvl="0" indent="0" algn="just" rtl="0">
              <a:lnSpc>
                <a:spcPct val="90000"/>
              </a:lnSpc>
              <a:spcBef>
                <a:spcPts val="1000"/>
              </a:spcBef>
              <a:spcAft>
                <a:spcPts val="0"/>
              </a:spcAft>
              <a:buClr>
                <a:schemeClr val="lt2"/>
              </a:buClr>
              <a:buSzPts val="1800"/>
              <a:buNone/>
            </a:pPr>
            <a:endParaRPr dirty="0"/>
          </a:p>
          <a:p>
            <a:pPr marL="285750" lvl="0" indent="-285750" algn="just" rtl="0">
              <a:lnSpc>
                <a:spcPct val="90000"/>
              </a:lnSpc>
              <a:spcBef>
                <a:spcPts val="1000"/>
              </a:spcBef>
              <a:spcAft>
                <a:spcPts val="0"/>
              </a:spcAft>
              <a:buClr>
                <a:schemeClr val="lt2"/>
              </a:buClr>
              <a:buSzPts val="1800"/>
              <a:buFont typeface="Arial"/>
              <a:buChar char="•"/>
            </a:pPr>
            <a:r>
              <a:rPr lang="en-US" dirty="0"/>
              <a:t>E7	EUROTRAINING EDUCATIONAL ORGANIZATION - </a:t>
            </a:r>
            <a:r>
              <a:rPr lang="el-GR" dirty="0"/>
              <a:t>ΕΛΛΑΔΑ</a:t>
            </a:r>
            <a:endParaRPr dirty="0"/>
          </a:p>
          <a:p>
            <a:pPr marL="285750" lvl="0" indent="-171450" algn="just" rtl="0">
              <a:lnSpc>
                <a:spcPct val="90000"/>
              </a:lnSpc>
              <a:spcBef>
                <a:spcPts val="1000"/>
              </a:spcBef>
              <a:spcAft>
                <a:spcPts val="0"/>
              </a:spcAft>
              <a:buClr>
                <a:schemeClr val="lt2"/>
              </a:buClr>
              <a:buSzPts val="1800"/>
              <a:buFont typeface="Arial"/>
              <a:buNone/>
            </a:pPr>
            <a:endParaRPr dirty="0"/>
          </a:p>
          <a:p>
            <a:pPr marL="285750" lvl="0" indent="-171450" algn="just" rtl="0">
              <a:lnSpc>
                <a:spcPct val="90000"/>
              </a:lnSpc>
              <a:spcBef>
                <a:spcPts val="1000"/>
              </a:spcBef>
              <a:spcAft>
                <a:spcPts val="0"/>
              </a:spcAft>
              <a:buClr>
                <a:schemeClr val="lt2"/>
              </a:buClr>
              <a:buSzPts val="1800"/>
              <a:buFont typeface="Arial"/>
              <a:buNone/>
            </a:pPr>
            <a:endParaRPr dirty="0"/>
          </a:p>
          <a:p>
            <a:pPr marL="285750" lvl="0" indent="-171450" algn="just" rtl="0">
              <a:lnSpc>
                <a:spcPct val="90000"/>
              </a:lnSpc>
              <a:spcBef>
                <a:spcPts val="1000"/>
              </a:spcBef>
              <a:spcAft>
                <a:spcPts val="0"/>
              </a:spcAft>
              <a:buClr>
                <a:schemeClr val="lt2"/>
              </a:buClr>
              <a:buSzPts val="1800"/>
              <a:buFont typeface="Arial"/>
              <a:buNone/>
            </a:pPr>
            <a:endParaRPr dirty="0"/>
          </a:p>
        </p:txBody>
      </p:sp>
      <p:pic>
        <p:nvPicPr>
          <p:cNvPr id="98" name="Google Shape;98;p6"/>
          <p:cNvPicPr preferRelativeResize="0"/>
          <p:nvPr/>
        </p:nvPicPr>
        <p:blipFill rotWithShape="1">
          <a:blip r:embed="rId3">
            <a:alphaModFix/>
          </a:blip>
          <a:srcRect/>
          <a:stretch/>
        </p:blipFill>
        <p:spPr>
          <a:xfrm>
            <a:off x="10521344" y="819643"/>
            <a:ext cx="1149985" cy="900430"/>
          </a:xfrm>
          <a:prstGeom prst="rect">
            <a:avLst/>
          </a:prstGeom>
          <a:noFill/>
          <a:ln>
            <a:noFill/>
          </a:ln>
        </p:spPr>
      </p:pic>
      <p:pic>
        <p:nvPicPr>
          <p:cNvPr id="99" name="Google Shape;99;p6"/>
          <p:cNvPicPr preferRelativeResize="0"/>
          <p:nvPr/>
        </p:nvPicPr>
        <p:blipFill rotWithShape="1">
          <a:blip r:embed="rId4">
            <a:alphaModFix/>
          </a:blip>
          <a:srcRect/>
          <a:stretch/>
        </p:blipFill>
        <p:spPr>
          <a:xfrm>
            <a:off x="10511819" y="1742195"/>
            <a:ext cx="1043940" cy="735330"/>
          </a:xfrm>
          <a:prstGeom prst="rect">
            <a:avLst/>
          </a:prstGeom>
          <a:noFill/>
          <a:ln>
            <a:noFill/>
          </a:ln>
        </p:spPr>
      </p:pic>
      <p:pic>
        <p:nvPicPr>
          <p:cNvPr id="100" name="Google Shape;100;p6"/>
          <p:cNvPicPr preferRelativeResize="0"/>
          <p:nvPr/>
        </p:nvPicPr>
        <p:blipFill rotWithShape="1">
          <a:blip r:embed="rId5">
            <a:alphaModFix/>
          </a:blip>
          <a:srcRect/>
          <a:stretch/>
        </p:blipFill>
        <p:spPr>
          <a:xfrm>
            <a:off x="10627389" y="2477525"/>
            <a:ext cx="928370" cy="1180075"/>
          </a:xfrm>
          <a:prstGeom prst="rect">
            <a:avLst/>
          </a:prstGeom>
          <a:noFill/>
          <a:ln>
            <a:noFill/>
          </a:ln>
        </p:spPr>
      </p:pic>
      <p:pic>
        <p:nvPicPr>
          <p:cNvPr id="101" name="Google Shape;101;p6"/>
          <p:cNvPicPr preferRelativeResize="0"/>
          <p:nvPr/>
        </p:nvPicPr>
        <p:blipFill rotWithShape="1">
          <a:blip r:embed="rId6">
            <a:alphaModFix/>
          </a:blip>
          <a:srcRect/>
          <a:stretch/>
        </p:blipFill>
        <p:spPr>
          <a:xfrm>
            <a:off x="10230150" y="3422199"/>
            <a:ext cx="1812171" cy="712298"/>
          </a:xfrm>
          <a:prstGeom prst="rect">
            <a:avLst/>
          </a:prstGeom>
          <a:noFill/>
          <a:ln>
            <a:noFill/>
          </a:ln>
        </p:spPr>
      </p:pic>
      <p:pic>
        <p:nvPicPr>
          <p:cNvPr id="102" name="Google Shape;102;p6"/>
          <p:cNvPicPr preferRelativeResize="0"/>
          <p:nvPr/>
        </p:nvPicPr>
        <p:blipFill rotWithShape="1">
          <a:blip r:embed="rId7">
            <a:alphaModFix/>
          </a:blip>
          <a:srcRect/>
          <a:stretch/>
        </p:blipFill>
        <p:spPr>
          <a:xfrm>
            <a:off x="9839164" y="4236748"/>
            <a:ext cx="2203157" cy="865455"/>
          </a:xfrm>
          <a:prstGeom prst="rect">
            <a:avLst/>
          </a:prstGeom>
          <a:noFill/>
          <a:ln>
            <a:noFill/>
          </a:ln>
        </p:spPr>
      </p:pic>
      <p:pic>
        <p:nvPicPr>
          <p:cNvPr id="103" name="Google Shape;103;p6"/>
          <p:cNvPicPr preferRelativeResize="0"/>
          <p:nvPr/>
        </p:nvPicPr>
        <p:blipFill rotWithShape="1">
          <a:blip r:embed="rId8">
            <a:alphaModFix/>
          </a:blip>
          <a:srcRect/>
          <a:stretch/>
        </p:blipFill>
        <p:spPr>
          <a:xfrm>
            <a:off x="9829450" y="4935043"/>
            <a:ext cx="2249324" cy="886093"/>
          </a:xfrm>
          <a:prstGeom prst="rect">
            <a:avLst/>
          </a:prstGeom>
          <a:noFill/>
          <a:ln>
            <a:noFill/>
          </a:ln>
        </p:spPr>
      </p:pic>
      <p:pic>
        <p:nvPicPr>
          <p:cNvPr id="104" name="Google Shape;104;p6"/>
          <p:cNvPicPr preferRelativeResize="0"/>
          <p:nvPr/>
        </p:nvPicPr>
        <p:blipFill rotWithShape="1">
          <a:blip r:embed="rId9">
            <a:alphaModFix/>
          </a:blip>
          <a:srcRect/>
          <a:stretch/>
        </p:blipFill>
        <p:spPr>
          <a:xfrm>
            <a:off x="9829450" y="5956267"/>
            <a:ext cx="2367134" cy="56316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7"/>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l-GR" b="1" dirty="0"/>
              <a:t>Ορισμοί</a:t>
            </a:r>
            <a:endParaRPr dirty="0"/>
          </a:p>
        </p:txBody>
      </p:sp>
      <p:sp>
        <p:nvSpPr>
          <p:cNvPr id="110" name="Google Shape;110;p7"/>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dirty="0"/>
              <a:t>1. </a:t>
            </a:r>
            <a:r>
              <a:rPr lang="el-GR" dirty="0"/>
              <a:t>Εργαζόμενοι μεγαλύτερης ηλικίας</a:t>
            </a:r>
            <a:endParaRPr dirty="0"/>
          </a:p>
        </p:txBody>
      </p:sp>
      <p:sp>
        <p:nvSpPr>
          <p:cNvPr id="111" name="Google Shape;111;p7"/>
          <p:cNvSpPr txBox="1">
            <a:spLocks noGrp="1"/>
          </p:cNvSpPr>
          <p:nvPr>
            <p:ph type="body" idx="2"/>
          </p:nvPr>
        </p:nvSpPr>
        <p:spPr>
          <a:xfrm>
            <a:off x="2396703" y="1405534"/>
            <a:ext cx="9697327" cy="4811357"/>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Clr>
                <a:srgbClr val="9868BD"/>
              </a:buClr>
              <a:buSzPts val="2000"/>
              <a:buFont typeface="Noto Sans Symbols"/>
              <a:buChar char="❑"/>
            </a:pPr>
            <a:r>
              <a:rPr lang="en-US" dirty="0"/>
              <a:t>O</a:t>
            </a:r>
            <a:r>
              <a:rPr lang="el-GR" dirty="0"/>
              <a:t> πληθυσμός της Ευρώπης μεγαλώνει σε ηλικία σταδιακά</a:t>
            </a:r>
            <a:r>
              <a:rPr lang="en-US" dirty="0"/>
              <a:t>. </a:t>
            </a:r>
            <a:endParaRPr dirty="0"/>
          </a:p>
          <a:p>
            <a:pPr marL="342900" lvl="0" indent="-342900" algn="just" rtl="0">
              <a:lnSpc>
                <a:spcPct val="90000"/>
              </a:lnSpc>
              <a:spcBef>
                <a:spcPts val="1000"/>
              </a:spcBef>
              <a:spcAft>
                <a:spcPts val="0"/>
              </a:spcAft>
              <a:buClr>
                <a:srgbClr val="9868BD"/>
              </a:buClr>
              <a:buSzPts val="2000"/>
              <a:buFont typeface="Noto Sans Symbols"/>
              <a:buChar char="❑"/>
            </a:pPr>
            <a:r>
              <a:rPr lang="en-US" dirty="0"/>
              <a:t>O </a:t>
            </a:r>
            <a:r>
              <a:rPr lang="el-GR" dirty="0"/>
              <a:t>πληθυσμός </a:t>
            </a:r>
            <a:r>
              <a:rPr lang="el-GR" b="1" dirty="0">
                <a:solidFill>
                  <a:schemeClr val="accent3"/>
                </a:solidFill>
              </a:rPr>
              <a:t>ηλικίας 55 ετών και άνω </a:t>
            </a:r>
            <a:r>
              <a:rPr lang="el-GR" dirty="0"/>
              <a:t>αυξήθηκε στο 30% το 2019</a:t>
            </a:r>
            <a:r>
              <a:rPr lang="en-US" dirty="0"/>
              <a:t>.</a:t>
            </a:r>
          </a:p>
          <a:p>
            <a:pPr marL="342900" lvl="0" indent="-342900" algn="just" rtl="0">
              <a:lnSpc>
                <a:spcPct val="90000"/>
              </a:lnSpc>
              <a:spcBef>
                <a:spcPts val="1000"/>
              </a:spcBef>
              <a:spcAft>
                <a:spcPts val="0"/>
              </a:spcAft>
              <a:buClr>
                <a:srgbClr val="9868BD"/>
              </a:buClr>
              <a:buSzPts val="2000"/>
              <a:buFont typeface="Noto Sans Symbols"/>
              <a:buChar char="❑"/>
            </a:pPr>
            <a:r>
              <a:rPr lang="en-US" dirty="0"/>
              <a:t>E</a:t>
            </a:r>
            <a:r>
              <a:rPr lang="el-GR" dirty="0" err="1"/>
              <a:t>κτιμάται</a:t>
            </a:r>
            <a:r>
              <a:rPr lang="el-GR" dirty="0"/>
              <a:t> ότι θα ανέλθει περίπου στο 40% έως το 2050</a:t>
            </a:r>
            <a:r>
              <a:rPr lang="en-US" dirty="0"/>
              <a:t>.</a:t>
            </a:r>
          </a:p>
          <a:p>
            <a:pPr marL="342900" lvl="0" indent="-342900" algn="just" rtl="0">
              <a:lnSpc>
                <a:spcPct val="90000"/>
              </a:lnSpc>
              <a:spcBef>
                <a:spcPts val="1000"/>
              </a:spcBef>
              <a:spcAft>
                <a:spcPts val="0"/>
              </a:spcAft>
              <a:buClr>
                <a:srgbClr val="9868BD"/>
              </a:buClr>
              <a:buSzPts val="2000"/>
              <a:buFont typeface="Noto Sans Symbols"/>
              <a:buChar char="❑"/>
            </a:pPr>
            <a:r>
              <a:rPr lang="el-GR" dirty="0">
                <a:solidFill>
                  <a:srgbClr val="52BAAD"/>
                </a:solidFill>
              </a:rPr>
              <a:t>Ως αποτέλεσμα της συνεχιζόμενης μείωσης της γονιμότητας σε όλες τις χώρες της Ευρωπαϊκής Ένωσης και της γήρανσης της γενιάς με τη θεαματική αύξηση των γεννήσεων (της λεγόμενης γενιάς “</a:t>
            </a:r>
            <a:r>
              <a:rPr lang="el-GR" dirty="0" err="1">
                <a:solidFill>
                  <a:srgbClr val="52BAAD"/>
                </a:solidFill>
              </a:rPr>
              <a:t>Baby</a:t>
            </a:r>
            <a:r>
              <a:rPr lang="el-GR" dirty="0">
                <a:solidFill>
                  <a:srgbClr val="52BAAD"/>
                </a:solidFill>
              </a:rPr>
              <a:t> </a:t>
            </a:r>
            <a:r>
              <a:rPr lang="el-GR" dirty="0" err="1">
                <a:solidFill>
                  <a:srgbClr val="52BAAD"/>
                </a:solidFill>
              </a:rPr>
              <a:t>Boomers</a:t>
            </a:r>
            <a:r>
              <a:rPr lang="el-GR" dirty="0">
                <a:solidFill>
                  <a:srgbClr val="52BAAD"/>
                </a:solidFill>
              </a:rPr>
              <a:t>”), σε συνδυασμό με μια σημαντική αύξηση του προσδόκιμου ζωής, ένα μεγάλο μέρος των ερευνητικών ευρημάτων υποδεικνύει ότι οι εργαζόμενοι μεγαλύτερης ηλικίας θα πρέπει να διατηρηθούν ενεργοί για περισσότερο χρόνο</a:t>
            </a:r>
            <a:r>
              <a:rPr lang="en-US" dirty="0">
                <a:solidFill>
                  <a:srgbClr val="52BAAD"/>
                </a:solidFill>
              </a:rPr>
              <a:t>. </a:t>
            </a:r>
            <a:endParaRPr sz="1600" dirty="0"/>
          </a:p>
          <a:p>
            <a:pPr marL="342900" lvl="0" indent="-342900" algn="just" rtl="0">
              <a:lnSpc>
                <a:spcPct val="90000"/>
              </a:lnSpc>
              <a:spcBef>
                <a:spcPts val="1000"/>
              </a:spcBef>
              <a:spcAft>
                <a:spcPts val="0"/>
              </a:spcAft>
              <a:buClr>
                <a:srgbClr val="9868BD"/>
              </a:buClr>
              <a:buSzPts val="2000"/>
              <a:buFont typeface="Noto Sans Symbols"/>
              <a:buChar char="❑"/>
            </a:pPr>
            <a:r>
              <a:rPr lang="en-US" dirty="0"/>
              <a:t>X</a:t>
            </a:r>
            <a:r>
              <a:rPr lang="el-GR" dirty="0" err="1"/>
              <a:t>αμηλά</a:t>
            </a:r>
            <a:r>
              <a:rPr lang="el-GR" dirty="0"/>
              <a:t> ποσοστά συμμετοχής των εργαζομένων ηλικίας 55 ετών και άνω</a:t>
            </a:r>
            <a:r>
              <a:rPr lang="en-US" dirty="0"/>
              <a:t>.</a:t>
            </a:r>
          </a:p>
          <a:p>
            <a:pPr marL="342900" lvl="0" indent="-342900" algn="just" rtl="0">
              <a:lnSpc>
                <a:spcPct val="90000"/>
              </a:lnSpc>
              <a:spcBef>
                <a:spcPts val="1000"/>
              </a:spcBef>
              <a:spcAft>
                <a:spcPts val="0"/>
              </a:spcAft>
              <a:buClr>
                <a:srgbClr val="9868BD"/>
              </a:buClr>
              <a:buSzPts val="2000"/>
              <a:buFont typeface="Noto Sans Symbols"/>
              <a:buChar char="❑"/>
            </a:pPr>
            <a:r>
              <a:rPr lang="el-GR" dirty="0"/>
              <a:t>Πρόωρη συνταξιοδότηση αυτής της ηλικιακής ομάδας </a:t>
            </a:r>
            <a:r>
              <a:rPr lang="en-US" dirty="0"/>
              <a:t>(</a:t>
            </a:r>
            <a:r>
              <a:rPr lang="en-US" dirty="0" err="1"/>
              <a:t>Ilmarineh</a:t>
            </a:r>
            <a:r>
              <a:rPr lang="en-US" dirty="0"/>
              <a:t>, 2015)</a:t>
            </a:r>
            <a:r>
              <a:rPr lang="el-GR" dirty="0"/>
              <a:t>.</a:t>
            </a:r>
            <a:endParaRPr sz="1600" dirty="0"/>
          </a:p>
          <a:p>
            <a:pPr marL="342900" lvl="0" indent="-342900" algn="just" rtl="0">
              <a:lnSpc>
                <a:spcPct val="90000"/>
              </a:lnSpc>
              <a:spcBef>
                <a:spcPts val="1000"/>
              </a:spcBef>
              <a:spcAft>
                <a:spcPts val="0"/>
              </a:spcAft>
              <a:buClr>
                <a:srgbClr val="9868BD"/>
              </a:buClr>
              <a:buSzPts val="2000"/>
              <a:buFont typeface="Noto Sans Symbols"/>
              <a:buChar char="❑"/>
            </a:pPr>
            <a:r>
              <a:rPr lang="el-GR" dirty="0"/>
              <a:t>Τρεις φορές περισσότεροι άνεργοι εργαζόμενοι μεγαλύτερης ηλικίας από νεότερους εργαζόμενους εκτός εκπαίδευσης, απασχόλησης ή κατάρτισης (CIPD, 2015).</a:t>
            </a:r>
          </a:p>
          <a:p>
            <a:pPr marL="342900" lvl="0" indent="-342900" algn="just" rtl="0">
              <a:lnSpc>
                <a:spcPct val="90000"/>
              </a:lnSpc>
              <a:spcBef>
                <a:spcPts val="1000"/>
              </a:spcBef>
              <a:spcAft>
                <a:spcPts val="0"/>
              </a:spcAft>
              <a:buClr>
                <a:srgbClr val="9868BD"/>
              </a:buClr>
              <a:buSzPts val="2000"/>
              <a:buFont typeface="Noto Sans Symbols"/>
              <a:buChar char="❑"/>
            </a:pPr>
            <a:r>
              <a:rPr lang="el-GR" dirty="0"/>
              <a:t>Ένας </a:t>
            </a:r>
            <a:r>
              <a:rPr lang="el-GR" b="1" dirty="0">
                <a:solidFill>
                  <a:schemeClr val="accent1"/>
                </a:solidFill>
              </a:rPr>
              <a:t>τεράστιος αριθμός αναξιοποίητου ταλαντούχου δυναμικού</a:t>
            </a:r>
          </a:p>
          <a:p>
            <a:pPr marL="342900" lvl="0" indent="-342900" algn="just" rtl="0">
              <a:lnSpc>
                <a:spcPct val="90000"/>
              </a:lnSpc>
              <a:spcBef>
                <a:spcPts val="1000"/>
              </a:spcBef>
              <a:spcAft>
                <a:spcPts val="0"/>
              </a:spcAft>
              <a:buClr>
                <a:srgbClr val="9868BD"/>
              </a:buClr>
              <a:buSzPts val="2000"/>
              <a:buFont typeface="Noto Sans Symbols"/>
              <a:buChar char="❑"/>
            </a:pPr>
            <a:r>
              <a:rPr lang="el-GR" dirty="0"/>
              <a:t>Επαγγελματίες σε διευθυντικές θέσεις, σε θέσεις διεύθυνσης ανθρώπινου δυναμικού και επαγγελματικού προσανατολισμού καλούνται να βρουν λύσεις για την ενσωμάτωσή τους στην αγορά εργασίας.</a:t>
            </a:r>
          </a:p>
          <a:p>
            <a:pPr marL="0" lvl="0" indent="0" algn="just" rtl="0">
              <a:lnSpc>
                <a:spcPct val="90000"/>
              </a:lnSpc>
              <a:spcBef>
                <a:spcPts val="1000"/>
              </a:spcBef>
              <a:spcAft>
                <a:spcPts val="0"/>
              </a:spcAft>
              <a:buClr>
                <a:schemeClr val="lt2"/>
              </a:buClr>
              <a:buSzPts val="1800"/>
              <a:buNone/>
            </a:pPr>
            <a:endParaRPr sz="1600" dirty="0"/>
          </a:p>
        </p:txBody>
      </p:sp>
      <p:pic>
        <p:nvPicPr>
          <p:cNvPr id="112" name="Google Shape;112;p7"/>
          <p:cNvPicPr preferRelativeResize="0"/>
          <p:nvPr/>
        </p:nvPicPr>
        <p:blipFill rotWithShape="1">
          <a:blip r:embed="rId3">
            <a:alphaModFix/>
          </a:blip>
          <a:srcRect/>
          <a:stretch/>
        </p:blipFill>
        <p:spPr>
          <a:xfrm>
            <a:off x="286161" y="1843548"/>
            <a:ext cx="1865376" cy="1865376"/>
          </a:xfrm>
          <a:prstGeom prst="rect">
            <a:avLst/>
          </a:prstGeom>
          <a:noFill/>
          <a:ln>
            <a:noFill/>
          </a:ln>
        </p:spPr>
      </p:pic>
      <p:pic>
        <p:nvPicPr>
          <p:cNvPr id="113" name="Google Shape;113;p7"/>
          <p:cNvPicPr preferRelativeResize="0"/>
          <p:nvPr/>
        </p:nvPicPr>
        <p:blipFill rotWithShape="1">
          <a:blip r:embed="rId4">
            <a:alphaModFix/>
          </a:blip>
          <a:srcRect b="6095"/>
          <a:stretch/>
        </p:blipFill>
        <p:spPr>
          <a:xfrm>
            <a:off x="233392" y="4146938"/>
            <a:ext cx="1970913" cy="19611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l-GR" b="1" dirty="0"/>
              <a:t>Ορισμοί</a:t>
            </a:r>
            <a:endParaRPr dirty="0"/>
          </a:p>
        </p:txBody>
      </p:sp>
      <p:sp>
        <p:nvSpPr>
          <p:cNvPr id="119" name="Google Shape;119;p8"/>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dirty="0"/>
              <a:t>2. </a:t>
            </a:r>
            <a:r>
              <a:rPr lang="el-GR" dirty="0"/>
              <a:t>Νεότεροι Εργαζόμενοι</a:t>
            </a:r>
            <a:endParaRPr dirty="0"/>
          </a:p>
        </p:txBody>
      </p:sp>
      <p:sp>
        <p:nvSpPr>
          <p:cNvPr id="120" name="Google Shape;120;p8"/>
          <p:cNvSpPr txBox="1">
            <a:spLocks noGrp="1"/>
          </p:cNvSpPr>
          <p:nvPr>
            <p:ph type="body" idx="2"/>
          </p:nvPr>
        </p:nvSpPr>
        <p:spPr>
          <a:xfrm>
            <a:off x="3432054" y="854672"/>
            <a:ext cx="8484863" cy="5083800"/>
          </a:xfrm>
          <a:prstGeom prst="rect">
            <a:avLst/>
          </a:prstGeom>
          <a:noFill/>
          <a:ln>
            <a:noFill/>
          </a:ln>
        </p:spPr>
        <p:txBody>
          <a:bodyPr spcFirstLastPara="1" wrap="square" lIns="91425" tIns="45700" rIns="91425" bIns="45700" anchor="t" anchorCtr="0">
            <a:noAutofit/>
          </a:bodyPr>
          <a:lstStyle/>
          <a:p>
            <a:pPr marL="285750" lvl="0" indent="-285750" algn="just" rtl="0">
              <a:lnSpc>
                <a:spcPct val="90000"/>
              </a:lnSpc>
              <a:spcBef>
                <a:spcPts val="0"/>
              </a:spcBef>
              <a:spcAft>
                <a:spcPts val="0"/>
              </a:spcAft>
              <a:buClr>
                <a:srgbClr val="EC4110"/>
              </a:buClr>
              <a:buSzPts val="2000"/>
              <a:buFont typeface="Noto Sans Symbols"/>
              <a:buChar char="▪"/>
            </a:pPr>
            <a:r>
              <a:rPr lang="el-GR" dirty="0"/>
              <a:t>Το ποσοστό συμμετοχής του εργατικού δυναμικού των </a:t>
            </a:r>
            <a:r>
              <a:rPr lang="el-GR" b="1" dirty="0">
                <a:solidFill>
                  <a:schemeClr val="accent1"/>
                </a:solidFill>
              </a:rPr>
              <a:t>νέων (ηλικίας 15–24 ετών)</a:t>
            </a:r>
            <a:r>
              <a:rPr lang="el-GR" dirty="0"/>
              <a:t> συνέχισε να μειώνεται</a:t>
            </a:r>
            <a:r>
              <a:rPr lang="en-US" dirty="0"/>
              <a:t>. </a:t>
            </a:r>
          </a:p>
          <a:p>
            <a:pPr marL="285750" lvl="0" indent="-285750" algn="just" rtl="0">
              <a:lnSpc>
                <a:spcPct val="90000"/>
              </a:lnSpc>
              <a:spcBef>
                <a:spcPts val="1000"/>
              </a:spcBef>
              <a:spcAft>
                <a:spcPts val="0"/>
              </a:spcAft>
              <a:buClr>
                <a:srgbClr val="EC4110"/>
              </a:buClr>
              <a:buSzPts val="2000"/>
              <a:buFont typeface="Noto Sans Symbols"/>
              <a:buChar char="▪"/>
            </a:pPr>
            <a:r>
              <a:rPr lang="el-GR" dirty="0"/>
              <a:t>Ανάμεσα στο 1999 και το 2019, ο συνολικός αριθμός των νέων που απασχολούνται στο εργατικό δυναμικό (εκείνοι που είναι είτε εργαζόμενοι είτε άνεργοι) </a:t>
            </a:r>
            <a:r>
              <a:rPr lang="el-GR" dirty="0">
                <a:solidFill>
                  <a:schemeClr val="accent2"/>
                </a:solidFill>
              </a:rPr>
              <a:t>μειώθηκε από 568 εκατομμύρια σε 497 εκατομμύρια</a:t>
            </a:r>
            <a:r>
              <a:rPr lang="el-GR" dirty="0"/>
              <a:t> (ILO, 2020).</a:t>
            </a:r>
            <a:endParaRPr lang="en-US" sz="1600" dirty="0"/>
          </a:p>
          <a:p>
            <a:pPr marL="285750" lvl="0" indent="-285750" algn="just" rtl="0">
              <a:lnSpc>
                <a:spcPct val="90000"/>
              </a:lnSpc>
              <a:spcBef>
                <a:spcPts val="1000"/>
              </a:spcBef>
              <a:spcAft>
                <a:spcPts val="0"/>
              </a:spcAft>
              <a:buClr>
                <a:srgbClr val="EC4110"/>
              </a:buClr>
              <a:buSzPts val="2000"/>
              <a:buFont typeface="Noto Sans Symbols"/>
              <a:buChar char="▪"/>
            </a:pPr>
            <a:r>
              <a:rPr lang="el-GR" dirty="0"/>
              <a:t>Η αναβάθμιση των απαιτήσεων σε δεξιότητες στους περισσότερους επαγγελματικούς τομείς </a:t>
            </a:r>
            <a:r>
              <a:rPr lang="el-GR" dirty="0">
                <a:solidFill>
                  <a:schemeClr val="accent3"/>
                </a:solidFill>
              </a:rPr>
              <a:t>απειλεί</a:t>
            </a:r>
            <a:r>
              <a:rPr lang="el-GR" dirty="0"/>
              <a:t> ακόμη περισσότερο την </a:t>
            </a:r>
            <a:r>
              <a:rPr lang="el-GR" dirty="0">
                <a:solidFill>
                  <a:schemeClr val="accent3"/>
                </a:solidFill>
              </a:rPr>
              <a:t>ένταξη νέων εργαζομένων με χαμηλές δεξιότητες</a:t>
            </a:r>
            <a:r>
              <a:rPr lang="el-GR" dirty="0"/>
              <a:t> στην αγορά εργασίας</a:t>
            </a:r>
            <a:r>
              <a:rPr lang="en-US" dirty="0"/>
              <a:t>.</a:t>
            </a:r>
            <a:endParaRPr sz="1600" dirty="0"/>
          </a:p>
          <a:p>
            <a:pPr marL="285750" lvl="0" indent="-285750" algn="just" rtl="0">
              <a:lnSpc>
                <a:spcPct val="90000"/>
              </a:lnSpc>
              <a:spcBef>
                <a:spcPts val="1000"/>
              </a:spcBef>
              <a:spcAft>
                <a:spcPts val="0"/>
              </a:spcAft>
              <a:buClr>
                <a:srgbClr val="EC4110"/>
              </a:buClr>
              <a:buSzPts val="2000"/>
              <a:buFont typeface="Noto Sans Symbols"/>
              <a:buChar char="▪"/>
            </a:pPr>
            <a:r>
              <a:rPr lang="en-US" dirty="0"/>
              <a:t>E</a:t>
            </a:r>
            <a:r>
              <a:rPr lang="el-GR" dirty="0"/>
              <a:t>ιδικά όσων δεν έχουν προηγούμενη ακαδημαϊκή εκπαίδευση ή εξειδικευμένη επαγγελματική κατάρτιση</a:t>
            </a:r>
            <a:r>
              <a:rPr lang="en-US" dirty="0"/>
              <a:t> (De Grip &amp; Walters, 2005).</a:t>
            </a:r>
            <a:endParaRPr sz="1600" dirty="0"/>
          </a:p>
          <a:p>
            <a:pPr marL="285750" lvl="0" indent="-285750" algn="just" rtl="0">
              <a:lnSpc>
                <a:spcPct val="90000"/>
              </a:lnSpc>
              <a:spcBef>
                <a:spcPts val="1000"/>
              </a:spcBef>
              <a:spcAft>
                <a:spcPts val="0"/>
              </a:spcAft>
              <a:buClr>
                <a:srgbClr val="EC4110"/>
              </a:buClr>
              <a:buSzPts val="2000"/>
              <a:buFont typeface="Noto Sans Symbols"/>
              <a:buChar char="▪"/>
            </a:pPr>
            <a:r>
              <a:rPr lang="el-GR" dirty="0"/>
              <a:t>Όλοι οι νεότεροι εργαζόμενοι ψάχνουν, μέσα από τις διάφορες θέσεις εργασίας κατά την επαγγελματική τους σταδιοδρομία, για </a:t>
            </a:r>
            <a:r>
              <a:rPr lang="el-GR" b="1" dirty="0"/>
              <a:t>ευκαιρίες μάθησης</a:t>
            </a:r>
            <a:r>
              <a:rPr lang="el-GR" dirty="0"/>
              <a:t>, που θα τους βοηθήσουν να αναπτυχθούν επαγγελματικά και να τελειοποιήσουν τις δεξιότητές τους</a:t>
            </a:r>
            <a:r>
              <a:rPr lang="en-US" dirty="0"/>
              <a:t>. </a:t>
            </a:r>
            <a:endParaRPr dirty="0"/>
          </a:p>
          <a:p>
            <a:pPr marL="285750" lvl="0" indent="-285750" algn="just" rtl="0">
              <a:lnSpc>
                <a:spcPct val="90000"/>
              </a:lnSpc>
              <a:spcBef>
                <a:spcPts val="1000"/>
              </a:spcBef>
              <a:spcAft>
                <a:spcPts val="0"/>
              </a:spcAft>
              <a:buClr>
                <a:srgbClr val="EC4110"/>
              </a:buClr>
              <a:buSzPts val="2000"/>
              <a:buFont typeface="Noto Sans Symbols"/>
              <a:buChar char="▪"/>
            </a:pPr>
            <a:r>
              <a:rPr lang="el-GR" dirty="0"/>
              <a:t>Οι νεότεροι εργαζόμενοι αναγνωρίζουν ότι οι ευκαιρίες </a:t>
            </a:r>
            <a:r>
              <a:rPr lang="el-GR" dirty="0">
                <a:solidFill>
                  <a:schemeClr val="accent1"/>
                </a:solidFill>
              </a:rPr>
              <a:t>διά βίου μάθησης και κατάρτισης</a:t>
            </a:r>
            <a:r>
              <a:rPr lang="el-GR" dirty="0"/>
              <a:t> είναι </a:t>
            </a:r>
            <a:r>
              <a:rPr lang="el-GR" dirty="0">
                <a:solidFill>
                  <a:schemeClr val="accent1"/>
                </a:solidFill>
              </a:rPr>
              <a:t>σημαντικές</a:t>
            </a:r>
            <a:r>
              <a:rPr lang="el-GR" dirty="0"/>
              <a:t> για την επαγγελματική τους ανέλιξη.</a:t>
            </a:r>
            <a:endParaRPr dirty="0">
              <a:solidFill>
                <a:schemeClr val="accent1"/>
              </a:solidFill>
            </a:endParaRPr>
          </a:p>
          <a:p>
            <a:pPr marL="285750" lvl="0" indent="-285750" algn="just" rtl="0">
              <a:lnSpc>
                <a:spcPct val="90000"/>
              </a:lnSpc>
              <a:spcBef>
                <a:spcPts val="1000"/>
              </a:spcBef>
              <a:spcAft>
                <a:spcPts val="0"/>
              </a:spcAft>
              <a:buClr>
                <a:srgbClr val="EC4110"/>
              </a:buClr>
              <a:buSzPts val="2000"/>
              <a:buFont typeface="Noto Sans Symbols"/>
              <a:buChar char="▪"/>
            </a:pPr>
            <a:r>
              <a:rPr lang="el-GR" dirty="0"/>
              <a:t>Αποτελεί ένα ουσιαστικό στοιχείο που θα διευκολύνει την ανάπτυξη </a:t>
            </a:r>
            <a:r>
              <a:rPr lang="el-GR" b="1" dirty="0">
                <a:solidFill>
                  <a:schemeClr val="accent2"/>
                </a:solidFill>
              </a:rPr>
              <a:t>αμοιβαίας εμπιστοσύνης και κατανόησης </a:t>
            </a:r>
            <a:r>
              <a:rPr lang="el-GR" dirty="0"/>
              <a:t>μεταξύ εργοδοτών και εργαζομένων </a:t>
            </a:r>
            <a:r>
              <a:rPr lang="en-US" dirty="0"/>
              <a:t>(McKinlay, 2010). </a:t>
            </a:r>
            <a:endParaRPr dirty="0"/>
          </a:p>
          <a:p>
            <a:pPr marL="0" lvl="0" indent="0" algn="just" rtl="0">
              <a:lnSpc>
                <a:spcPct val="90000"/>
              </a:lnSpc>
              <a:spcBef>
                <a:spcPts val="1000"/>
              </a:spcBef>
              <a:spcAft>
                <a:spcPts val="0"/>
              </a:spcAft>
              <a:buClr>
                <a:schemeClr val="lt2"/>
              </a:buClr>
              <a:buSzPts val="1800"/>
              <a:buNone/>
            </a:pPr>
            <a:endParaRPr sz="1600" dirty="0"/>
          </a:p>
        </p:txBody>
      </p:sp>
      <p:pic>
        <p:nvPicPr>
          <p:cNvPr id="121" name="Google Shape;121;p8"/>
          <p:cNvPicPr preferRelativeResize="0"/>
          <p:nvPr/>
        </p:nvPicPr>
        <p:blipFill rotWithShape="1">
          <a:blip r:embed="rId3">
            <a:alphaModFix/>
          </a:blip>
          <a:srcRect/>
          <a:stretch/>
        </p:blipFill>
        <p:spPr>
          <a:xfrm>
            <a:off x="407939" y="1789536"/>
            <a:ext cx="2438248" cy="2438248"/>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9"/>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l-GR" b="1" dirty="0"/>
              <a:t>Ορισμοί</a:t>
            </a:r>
            <a:endParaRPr dirty="0"/>
          </a:p>
        </p:txBody>
      </p:sp>
      <p:sp>
        <p:nvSpPr>
          <p:cNvPr id="127" name="Google Shape;127;p9"/>
          <p:cNvSpPr txBox="1">
            <a:spLocks noGrp="1"/>
          </p:cNvSpPr>
          <p:nvPr>
            <p:ph type="body" idx="1"/>
          </p:nvPr>
        </p:nvSpPr>
        <p:spPr>
          <a:xfrm>
            <a:off x="97969" y="780655"/>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dirty="0"/>
              <a:t>3. </a:t>
            </a:r>
            <a:r>
              <a:rPr lang="el-GR" dirty="0"/>
              <a:t>Διαχείριση Ηλικίας</a:t>
            </a:r>
            <a:endParaRPr dirty="0"/>
          </a:p>
        </p:txBody>
      </p:sp>
      <p:sp>
        <p:nvSpPr>
          <p:cNvPr id="128" name="Google Shape;128;p9"/>
          <p:cNvSpPr txBox="1">
            <a:spLocks noGrp="1"/>
          </p:cNvSpPr>
          <p:nvPr>
            <p:ph type="body" idx="2"/>
          </p:nvPr>
        </p:nvSpPr>
        <p:spPr>
          <a:xfrm>
            <a:off x="260840" y="1496534"/>
            <a:ext cx="11618608" cy="511295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accent6"/>
              </a:buClr>
              <a:buSzPts val="2000"/>
              <a:buNone/>
            </a:pPr>
            <a:r>
              <a:rPr lang="el-GR" dirty="0">
                <a:solidFill>
                  <a:srgbClr val="636A6F"/>
                </a:solidFill>
              </a:rPr>
              <a:t>Η </a:t>
            </a:r>
            <a:r>
              <a:rPr lang="el-GR" dirty="0">
                <a:solidFill>
                  <a:schemeClr val="accent6"/>
                </a:solidFill>
              </a:rPr>
              <a:t>«διαχείριση ηλικίας» </a:t>
            </a:r>
            <a:r>
              <a:rPr lang="el-GR" dirty="0">
                <a:solidFill>
                  <a:srgbClr val="636A6F"/>
                </a:solidFill>
              </a:rPr>
              <a:t>είναι ένας όρος που χρησιμοποιείται συχνά για την περιγραφή καλών πρακτικών ή σχετικών στρατηγικών, ειδικά σχεδιασμένων για την καταπολέμηση των ηλικιακών φραγμών, την προώθηση της ηλικιακής ποικιλομορφίας και τη δημιουργία ενός περιβάλλοντος χωρίς αποκλεισμούς, στο οποίο κάθε άτομο θα έχει την υποστήριξη και τα μέσα που χρειάζεται για να επιτύχει το μέγιστο των δυνατοτήτων του, χωρίς να υφίσταται διακρίσεις ή περιορισμούς λόγω της ηλικίας του.</a:t>
            </a:r>
          </a:p>
          <a:p>
            <a:pPr marL="285750" lvl="0" indent="-279400" algn="just" rtl="0">
              <a:lnSpc>
                <a:spcPct val="90000"/>
              </a:lnSpc>
              <a:spcBef>
                <a:spcPts val="1000"/>
              </a:spcBef>
              <a:spcAft>
                <a:spcPts val="0"/>
              </a:spcAft>
              <a:buClr>
                <a:srgbClr val="9868BD"/>
              </a:buClr>
              <a:buSzPts val="1900"/>
              <a:buFont typeface="Arial"/>
              <a:buChar char="•"/>
            </a:pPr>
            <a:r>
              <a:rPr lang="el-GR" b="1" dirty="0">
                <a:solidFill>
                  <a:srgbClr val="9868BD"/>
                </a:solidFill>
              </a:rPr>
              <a:t>Οφέλη της ηλικιακής ποικιλομορφίας </a:t>
            </a:r>
            <a:r>
              <a:rPr lang="el-GR" dirty="0"/>
              <a:t>σε </a:t>
            </a:r>
            <a:r>
              <a:rPr lang="el-GR" dirty="0" err="1"/>
              <a:t>οργανωσιακά</a:t>
            </a:r>
            <a:r>
              <a:rPr lang="el-GR" dirty="0"/>
              <a:t> πλαίσια</a:t>
            </a:r>
            <a:r>
              <a:rPr lang="en-US" dirty="0"/>
              <a:t>:</a:t>
            </a:r>
            <a:endParaRPr sz="1600" dirty="0"/>
          </a:p>
          <a:p>
            <a:pPr marL="285750" lvl="0" indent="-279400" algn="just" rtl="0">
              <a:lnSpc>
                <a:spcPct val="90000"/>
              </a:lnSpc>
              <a:spcBef>
                <a:spcPts val="1000"/>
              </a:spcBef>
              <a:spcAft>
                <a:spcPts val="0"/>
              </a:spcAft>
              <a:buClr>
                <a:schemeClr val="lt2"/>
              </a:buClr>
              <a:buSzPts val="1900"/>
              <a:buFont typeface="Noto Sans Symbols"/>
              <a:buChar char="✔"/>
            </a:pPr>
            <a:r>
              <a:rPr lang="el-GR" dirty="0"/>
              <a:t>βελτιώσεις στην </a:t>
            </a:r>
            <a:r>
              <a:rPr lang="el-GR" dirty="0">
                <a:solidFill>
                  <a:schemeClr val="accent4"/>
                </a:solidFill>
              </a:rPr>
              <a:t>απόδοση των οργανισμών</a:t>
            </a:r>
          </a:p>
          <a:p>
            <a:pPr marL="285750" lvl="0" indent="-279400" algn="just" rtl="0">
              <a:lnSpc>
                <a:spcPct val="90000"/>
              </a:lnSpc>
              <a:spcBef>
                <a:spcPts val="1000"/>
              </a:spcBef>
              <a:spcAft>
                <a:spcPts val="0"/>
              </a:spcAft>
              <a:buClr>
                <a:schemeClr val="lt2"/>
              </a:buClr>
              <a:buSzPts val="1900"/>
              <a:buFont typeface="Noto Sans Symbols"/>
              <a:buChar char="✔"/>
            </a:pPr>
            <a:r>
              <a:rPr lang="el-GR" dirty="0">
                <a:solidFill>
                  <a:schemeClr val="accent2"/>
                </a:solidFill>
              </a:rPr>
              <a:t>αυξημένα κίνητρα στο προσωπικό</a:t>
            </a:r>
            <a:endParaRPr sz="1600" dirty="0"/>
          </a:p>
          <a:p>
            <a:pPr marL="285750" lvl="0" indent="-279400" algn="just" rtl="0">
              <a:lnSpc>
                <a:spcPct val="90000"/>
              </a:lnSpc>
              <a:spcBef>
                <a:spcPts val="1000"/>
              </a:spcBef>
              <a:spcAft>
                <a:spcPts val="0"/>
              </a:spcAft>
              <a:buClr>
                <a:schemeClr val="lt2"/>
              </a:buClr>
              <a:buSzPts val="1900"/>
              <a:buFont typeface="Noto Sans Symbols"/>
              <a:buChar char="✔"/>
            </a:pPr>
            <a:r>
              <a:rPr lang="el-GR" dirty="0"/>
              <a:t>τόνωση της </a:t>
            </a:r>
            <a:r>
              <a:rPr lang="el-GR" dirty="0">
                <a:solidFill>
                  <a:srgbClr val="9868BD"/>
                </a:solidFill>
              </a:rPr>
              <a:t>δημιουργικής σκέψης</a:t>
            </a:r>
            <a:endParaRPr dirty="0">
              <a:solidFill>
                <a:srgbClr val="9868BD"/>
              </a:solidFill>
            </a:endParaRPr>
          </a:p>
          <a:p>
            <a:pPr marL="285750" lvl="0" indent="-279400" algn="just" rtl="0">
              <a:lnSpc>
                <a:spcPct val="90000"/>
              </a:lnSpc>
              <a:spcBef>
                <a:spcPts val="1000"/>
              </a:spcBef>
              <a:spcAft>
                <a:spcPts val="0"/>
              </a:spcAft>
              <a:buClr>
                <a:schemeClr val="accent4"/>
              </a:buClr>
              <a:buSzPts val="1900"/>
              <a:buFont typeface="Noto Sans Symbols"/>
              <a:buChar char="✔"/>
            </a:pPr>
            <a:r>
              <a:rPr lang="el-GR" dirty="0">
                <a:solidFill>
                  <a:schemeClr val="accent4"/>
                </a:solidFill>
              </a:rPr>
              <a:t>προσέλκυση ενός ευρέος φάσματος ταλέντων</a:t>
            </a:r>
          </a:p>
          <a:p>
            <a:pPr marL="285750" lvl="0" indent="-279400" algn="just" rtl="0">
              <a:lnSpc>
                <a:spcPct val="90000"/>
              </a:lnSpc>
              <a:spcBef>
                <a:spcPts val="1000"/>
              </a:spcBef>
              <a:spcAft>
                <a:spcPts val="0"/>
              </a:spcAft>
              <a:buClr>
                <a:schemeClr val="accent4"/>
              </a:buClr>
              <a:buSzPts val="1900"/>
              <a:buFont typeface="Noto Sans Symbols"/>
              <a:buChar char="✔"/>
            </a:pPr>
            <a:r>
              <a:rPr lang="el-GR" dirty="0"/>
              <a:t>ενίσχυση της </a:t>
            </a:r>
            <a:r>
              <a:rPr lang="el-GR" b="1" dirty="0">
                <a:solidFill>
                  <a:schemeClr val="accent1"/>
                </a:solidFill>
              </a:rPr>
              <a:t>εταιρικής φήμης </a:t>
            </a:r>
            <a:r>
              <a:rPr lang="en-US" dirty="0"/>
              <a:t>(Gardiner 2004).</a:t>
            </a:r>
            <a:endParaRPr dirty="0"/>
          </a:p>
          <a:p>
            <a:pPr marL="285750" lvl="0" indent="-279400" algn="just" rtl="0">
              <a:lnSpc>
                <a:spcPct val="90000"/>
              </a:lnSpc>
              <a:spcBef>
                <a:spcPts val="1000"/>
              </a:spcBef>
              <a:spcAft>
                <a:spcPts val="0"/>
              </a:spcAft>
              <a:buClr>
                <a:schemeClr val="lt2"/>
              </a:buClr>
              <a:buSzPts val="1900"/>
              <a:buFont typeface="Arial"/>
              <a:buChar char="•"/>
            </a:pPr>
            <a:r>
              <a:rPr lang="el-GR" dirty="0"/>
              <a:t>Η διαχείριση των ηλικιών, γενικά, δεν περιλαμβάνεται στις πολιτικές ανθρώπινου δυναμικού στους οργανισμούς ούτε υποστηρίζεται από εθνικές πολιτικές</a:t>
            </a:r>
            <a:r>
              <a:rPr lang="en-US" dirty="0"/>
              <a:t>. </a:t>
            </a:r>
            <a:endParaRPr dirty="0"/>
          </a:p>
          <a:p>
            <a:pPr marL="285750" lvl="0" indent="-279400" algn="just" rtl="0">
              <a:lnSpc>
                <a:spcPct val="90000"/>
              </a:lnSpc>
              <a:spcBef>
                <a:spcPts val="1000"/>
              </a:spcBef>
              <a:spcAft>
                <a:spcPts val="0"/>
              </a:spcAft>
              <a:buClr>
                <a:schemeClr val="lt2"/>
              </a:buClr>
              <a:buSzPts val="1900"/>
              <a:buFont typeface="Arial"/>
              <a:buChar char="•"/>
            </a:pPr>
            <a:r>
              <a:rPr lang="el-GR" dirty="0"/>
              <a:t>Η Ευρωπαϊκή Ένωση υποστηρίζει και προωθεί την προσέγγιση της Διαχείρισης των Ηλικιών.</a:t>
            </a:r>
            <a:endParaRPr sz="1600" dirty="0"/>
          </a:p>
          <a:p>
            <a:pPr marL="285750" lvl="0" indent="-279400" algn="just" rtl="0">
              <a:lnSpc>
                <a:spcPct val="90000"/>
              </a:lnSpc>
              <a:spcBef>
                <a:spcPts val="1000"/>
              </a:spcBef>
              <a:spcAft>
                <a:spcPts val="0"/>
              </a:spcAft>
              <a:buClr>
                <a:schemeClr val="lt2"/>
              </a:buClr>
              <a:buSzPts val="1900"/>
              <a:buFont typeface="Arial"/>
              <a:buChar char="•"/>
            </a:pPr>
            <a:r>
              <a:rPr lang="el-GR" dirty="0"/>
              <a:t>Ωστόσο, εξαρτάται από το κάθε κράτος μέλος κατά πόσο θα υιοθετήσει μια τέτοια προσέγγιση</a:t>
            </a:r>
            <a:r>
              <a:rPr lang="en-US" dirty="0"/>
              <a:t>. </a:t>
            </a:r>
            <a:endParaRPr dirty="0"/>
          </a:p>
          <a:p>
            <a:pPr marL="285750" lvl="0" indent="-171450" algn="just" rtl="0">
              <a:lnSpc>
                <a:spcPct val="90000"/>
              </a:lnSpc>
              <a:spcBef>
                <a:spcPts val="1000"/>
              </a:spcBef>
              <a:spcAft>
                <a:spcPts val="0"/>
              </a:spcAft>
              <a:buClr>
                <a:schemeClr val="lt2"/>
              </a:buClr>
              <a:buSzPts val="1800"/>
              <a:buFont typeface="Arial"/>
              <a:buNone/>
            </a:pPr>
            <a:endParaRPr sz="1600" dirty="0"/>
          </a:p>
        </p:txBody>
      </p:sp>
      <p:pic>
        <p:nvPicPr>
          <p:cNvPr id="129" name="Google Shape;129;p9"/>
          <p:cNvPicPr preferRelativeResize="0"/>
          <p:nvPr/>
        </p:nvPicPr>
        <p:blipFill rotWithShape="1">
          <a:blip r:embed="rId3">
            <a:alphaModFix/>
          </a:blip>
          <a:srcRect/>
          <a:stretch/>
        </p:blipFill>
        <p:spPr>
          <a:xfrm>
            <a:off x="9786234" y="2628899"/>
            <a:ext cx="2093214" cy="2212077"/>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Tree>
  </p:cSld>
  <p:clrMapOvr>
    <a:masterClrMapping/>
  </p:clrMapOvr>
</p:sld>
</file>

<file path=ppt/theme/theme1.xml><?xml version="1.0" encoding="utf-8"?>
<a:theme xmlns:a="http://schemas.openxmlformats.org/drawingml/2006/main" name="CARDET Course template - Cover pag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2578</Words>
  <Application>Microsoft Office PowerPoint</Application>
  <PresentationFormat>Widescreen</PresentationFormat>
  <Paragraphs>199</Paragraphs>
  <Slides>23</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Calibri</vt:lpstr>
      <vt:lpstr>Arial</vt:lpstr>
      <vt:lpstr>Wingdings</vt:lpstr>
      <vt:lpstr>Open Sans</vt:lpstr>
      <vt:lpstr>Noto Sans Symbols</vt:lpstr>
      <vt:lpstr>Open Sans Light</vt:lpstr>
      <vt:lpstr>CARDET Course template - Cover page</vt:lpstr>
      <vt:lpstr>CARDET Course template</vt:lpstr>
      <vt:lpstr>IO1: Εκπαιδευτικό Υλικό για Διαγενεακή μάθηση </vt:lpstr>
      <vt:lpstr>Εισαγωγή I</vt:lpstr>
      <vt:lpstr>Εισαγωγή II</vt:lpstr>
      <vt:lpstr>Ενότητα 1: Εισαγωγή στη Διαγενεακή Μάθηση I</vt:lpstr>
      <vt:lpstr>Ενότητα 1: Εισαγωγή στη Διαγενεακή Μάθηση I</vt:lpstr>
      <vt:lpstr>Κοινοπραξία LearnGen</vt:lpstr>
      <vt:lpstr>Ορισμοί</vt:lpstr>
      <vt:lpstr>Ορισμοί</vt:lpstr>
      <vt:lpstr>Ορισμοί</vt:lpstr>
      <vt:lpstr>  Διαγενεακή Μάθηση I </vt:lpstr>
      <vt:lpstr> Διαγενεακή Μάθηση II</vt:lpstr>
      <vt:lpstr>Δεξιότητες: </vt:lpstr>
      <vt:lpstr>Διάρκεια </vt:lpstr>
      <vt:lpstr>Ενότητα 1: Δραστηριότητες</vt:lpstr>
      <vt:lpstr>Δραστηριότητα 1.1: Προσδιορισμός των Γενεών</vt:lpstr>
      <vt:lpstr>Δραστηριότητα 1.1: Προσδιορισμός των Γενεών</vt:lpstr>
      <vt:lpstr>Δραστηριότητα 1.1: Προσδιορισμός των Γενεών</vt:lpstr>
      <vt:lpstr>Δραστηριότητα 1.1: Προσδιορισμός των Γενεών</vt:lpstr>
      <vt:lpstr>Δραστηριότητα 1.2 Διαγενεακή Καθοδήγηση και Αξιολόγηση Αναγκών</vt:lpstr>
      <vt:lpstr>Δραστηριότητα 1.2 Διαγενεακή Καθοδήγηση και Αξιολόγηση Αναγκών</vt:lpstr>
      <vt:lpstr>Δραστηριότητα 1.3 Πλοήγηση στον Εργασιακό Χώρο Πολλαπλών Γενεών</vt:lpstr>
      <vt:lpstr>Δραστηριότητα 1.3 Πλοήγηση στον Εργασιακό Χώρο Πολλαπλών Γενεών</vt:lpstr>
      <vt:lpstr>Αναπτύχθηκε από CARDET &amp; Institute of Development, Κύπρος https://www.cardet.org/  https://iodevelopment.eu/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IO1: Εκπαιδευτικό Υλικό για Διαγενεακή μάθηση </dc:title>
  <dc:creator>2Fast4u</dc:creator>
  <cp:lastModifiedBy>Kiki Kallis</cp:lastModifiedBy>
  <cp:revision>25</cp:revision>
  <dcterms:created xsi:type="dcterms:W3CDTF">2014-07-11T09:12:14Z</dcterms:created>
  <dcterms:modified xsi:type="dcterms:W3CDTF">2021-08-12T15:32:39Z</dcterms:modified>
</cp:coreProperties>
</file>