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Lato Light" panose="020F0302020204030203" charset="0"/>
      <p:regular r:id="rId20"/>
    </p:embeddedFont>
    <p:embeddedFont>
      <p:font typeface="Open Sans" panose="020B0606030504020204" pitchFamily="34" charset="0"/>
      <p:regular r:id="rId21"/>
      <p:bold r:id="rId22"/>
      <p:italic r:id="rId23"/>
      <p:boldItalic r:id="rId24"/>
    </p:embeddedFont>
    <p:embeddedFont>
      <p:font typeface="Open Sans Light" panose="020B0306030504020204" pitchFamily="34" charset="0"/>
      <p:regular r:id="rId25"/>
      <p: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C5Frwqp3LsxZeJmdXS6EuIItO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488" autoAdjust="0"/>
  </p:normalViewPr>
  <p:slideViewPr>
    <p:cSldViewPr>
      <p:cViewPr varScale="1">
        <p:scale>
          <a:sx n="86" d="100"/>
          <a:sy n="86" d="100"/>
        </p:scale>
        <p:origin x="151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88086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extLst>
      <p:ext uri="{BB962C8B-B14F-4D97-AF65-F5344CB8AC3E}">
        <p14:creationId xmlns:p14="http://schemas.microsoft.com/office/powerpoint/2010/main" val="720839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sz="1200" b="0" i="0" u="none" strike="noStrike" cap="none" dirty="0">
                <a:solidFill>
                  <a:schemeClr val="dk1"/>
                </a:solidFill>
                <a:effectLst/>
                <a:latin typeface="Calibri"/>
                <a:ea typeface="Calibri"/>
                <a:cs typeface="Calibri"/>
                <a:sym typeface="Calibri"/>
              </a:rPr>
              <a:t>Οι συμμετέχοντες πρέπει να ολοκληρώσουν την πρόκληση που παρουσιάζεται στο Σενάριο 3: Ανάληψη δράσης. Πρόκειται για ατομική εργασία, την οποία οι συμμετέχοντες/</a:t>
            </a:r>
            <a:r>
              <a:rPr lang="el-GR" sz="1200" b="0" i="0" u="none" strike="noStrike" cap="none" dirty="0" err="1">
                <a:solidFill>
                  <a:schemeClr val="dk1"/>
                </a:solidFill>
                <a:effectLst/>
                <a:latin typeface="Calibri"/>
                <a:ea typeface="Calibri"/>
                <a:cs typeface="Calibri"/>
                <a:sym typeface="Calibri"/>
              </a:rPr>
              <a:t>ουσες</a:t>
            </a:r>
            <a:r>
              <a:rPr lang="el-GR" sz="1200" b="0" i="0" u="none" strike="noStrike" cap="none" dirty="0">
                <a:solidFill>
                  <a:schemeClr val="dk1"/>
                </a:solidFill>
                <a:effectLst/>
                <a:latin typeface="Calibri"/>
                <a:ea typeface="Calibri"/>
                <a:cs typeface="Calibri"/>
                <a:sym typeface="Calibri"/>
              </a:rPr>
              <a:t> μπορούν να αρχίσουν να δουλεύουν στο πλαίσιο της εκπαίδευσης με φυσική παρουσία. Ο/η εκπαιδευτής/</a:t>
            </a:r>
            <a:r>
              <a:rPr lang="el-GR" sz="1200" b="0" i="0" u="none" strike="noStrike" cap="none" dirty="0" err="1">
                <a:solidFill>
                  <a:schemeClr val="dk1"/>
                </a:solidFill>
                <a:effectLst/>
                <a:latin typeface="Calibri"/>
                <a:ea typeface="Calibri"/>
                <a:cs typeface="Calibri"/>
                <a:sym typeface="Calibri"/>
              </a:rPr>
              <a:t>ρια</a:t>
            </a:r>
            <a:r>
              <a:rPr lang="el-GR" sz="1200" b="0" i="0" u="none" strike="noStrike" cap="none" dirty="0">
                <a:solidFill>
                  <a:schemeClr val="dk1"/>
                </a:solidFill>
                <a:effectLst/>
                <a:latin typeface="Calibri"/>
                <a:ea typeface="Calibri"/>
                <a:cs typeface="Calibri"/>
                <a:sym typeface="Calibri"/>
              </a:rPr>
              <a:t> πρέπει να παρέχει υποστήριξη. Το Σενάριο 3 περιγράφεται με τέτοιο τρόπο, ώστε ο/η εκπαιδευτής/</a:t>
            </a:r>
            <a:r>
              <a:rPr lang="el-GR" sz="1200" b="0" i="0" u="none" strike="noStrike" cap="none" dirty="0" err="1">
                <a:solidFill>
                  <a:schemeClr val="dk1"/>
                </a:solidFill>
                <a:effectLst/>
                <a:latin typeface="Calibri"/>
                <a:ea typeface="Calibri"/>
                <a:cs typeface="Calibri"/>
                <a:sym typeface="Calibri"/>
              </a:rPr>
              <a:t>ρια</a:t>
            </a:r>
            <a:r>
              <a:rPr lang="el-GR" sz="1200" b="0" i="0" u="none" strike="noStrike" cap="none" dirty="0">
                <a:solidFill>
                  <a:schemeClr val="dk1"/>
                </a:solidFill>
                <a:effectLst/>
                <a:latin typeface="Calibri"/>
                <a:ea typeface="Calibri"/>
                <a:cs typeface="Calibri"/>
                <a:sym typeface="Calibri"/>
              </a:rPr>
              <a:t> να μπορεί να το προσαρμόσει στον τρόπο και τις ανάγκες της εκπαίδευσης. Για τον λόγο αυτό, μπορεί να χρειαστεί επιπλέον προετοιμασία, ώστε να ταιριάζει με το προφίλ των συμμετεχόντων και τις εκπαιδευτικές τους ανάγκες. Στο τμήμα «Πόροι», παρέχεται μια επιλογή πρόσθετου υλικού για ανάγνωση, το οποίο δίνει στον/ην εκπαιδευτή/</a:t>
            </a:r>
            <a:r>
              <a:rPr lang="el-GR" sz="1200" b="0" i="0" u="none" strike="noStrike" cap="none" dirty="0" err="1">
                <a:solidFill>
                  <a:schemeClr val="dk1"/>
                </a:solidFill>
                <a:effectLst/>
                <a:latin typeface="Calibri"/>
                <a:ea typeface="Calibri"/>
                <a:cs typeface="Calibri"/>
                <a:sym typeface="Calibri"/>
              </a:rPr>
              <a:t>ρια</a:t>
            </a:r>
            <a:r>
              <a:rPr lang="el-GR" sz="1200" b="0" i="0" u="none" strike="noStrike" cap="none" dirty="0">
                <a:solidFill>
                  <a:schemeClr val="dk1"/>
                </a:solidFill>
                <a:effectLst/>
                <a:latin typeface="Calibri"/>
                <a:ea typeface="Calibri"/>
                <a:cs typeface="Calibri"/>
                <a:sym typeface="Calibri"/>
              </a:rPr>
              <a:t> επιπλέον γνώσεις και εργαλεία για να υλοποιήσει αυτή τη συνεδρία πρακτικής εξάσκησης. Ο/η εκπαιδευτής/</a:t>
            </a:r>
            <a:r>
              <a:rPr lang="el-GR" sz="1200" b="0" i="0" u="none" strike="noStrike" cap="none" dirty="0" err="1">
                <a:solidFill>
                  <a:schemeClr val="dk1"/>
                </a:solidFill>
                <a:effectLst/>
                <a:latin typeface="Calibri"/>
                <a:ea typeface="Calibri"/>
                <a:cs typeface="Calibri"/>
                <a:sym typeface="Calibri"/>
              </a:rPr>
              <a:t>ρια</a:t>
            </a:r>
            <a:r>
              <a:rPr lang="el-GR" sz="1200" b="0" i="0" u="none" strike="noStrike" cap="none" dirty="0">
                <a:solidFill>
                  <a:schemeClr val="dk1"/>
                </a:solidFill>
                <a:effectLst/>
                <a:latin typeface="Calibri"/>
                <a:ea typeface="Calibri"/>
                <a:cs typeface="Calibri"/>
                <a:sym typeface="Calibri"/>
              </a:rPr>
              <a:t> θα πρέπει επίσης να ορίσει τη διάρκεια αυτής της τελικής άσκησης.</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l-GR" dirty="0"/>
              <a:t>Οι εργασίες που απαιτούνται στο σενάριο 3 είναι απαιτητικές και χρειάζονται επιπλέον χρόνο για να ολοκληρωθούν. Για το λόγο αυτό, προτείνεται οι συμμετέχοντες να ολοκληρώσουν αυτό το έργο σε αυτόνομες συνεδρίες μάθησης. Ο/η εκπαιδευτής/</a:t>
            </a:r>
            <a:r>
              <a:rPr lang="el-GR" dirty="0" err="1"/>
              <a:t>ρια</a:t>
            </a:r>
            <a:r>
              <a:rPr lang="el-GR" dirty="0"/>
              <a:t> θα πρέπει να χρησιμοποιήσει ένα ανοιχτό διαδικτυακό φόρουμ, ώστε οι συμμετέχοντες να μπορούν να εμφανίζουν τα αποτελέσματα της εργασίας τους. Αυτή η διαδικτυακή δέσμευση πρέπει να οργανωθεί ως συζήτηση φόρουμ όπου οι συμμετέχοντες/</a:t>
            </a:r>
            <a:r>
              <a:rPr lang="el-GR" dirty="0" err="1"/>
              <a:t>ουσες</a:t>
            </a:r>
            <a:r>
              <a:rPr lang="el-GR" dirty="0"/>
              <a:t> ενθαρρύνονται να παρουσιάσουν τις ιδέες τους και να μάθουν από τις εμπειρίες των άλλων.</a:t>
            </a:r>
            <a:endParaRPr dirty="0"/>
          </a:p>
        </p:txBody>
      </p:sp>
      <p:sp>
        <p:nvSpPr>
          <p:cNvPr id="140" name="Google Shape;14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1524461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567648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369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1396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7011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1223291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453556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b="1" dirty="0"/>
              <a:t>Θεωρία </a:t>
            </a:r>
            <a:r>
              <a:rPr lang="en-GB" b="1" dirty="0"/>
              <a:t>[</a:t>
            </a:r>
            <a:r>
              <a:rPr lang="el-GR" b="1" dirty="0"/>
              <a:t>περίπου</a:t>
            </a:r>
            <a:r>
              <a:rPr lang="en-GB" b="1" dirty="0"/>
              <a:t> 10 </a:t>
            </a:r>
            <a:r>
              <a:rPr lang="el-GR" b="1" dirty="0"/>
              <a:t>λεπτά</a:t>
            </a:r>
            <a:r>
              <a:rPr lang="en-GB" b="1" dirty="0"/>
              <a:t>]</a:t>
            </a:r>
            <a:endParaRPr dirty="0"/>
          </a:p>
          <a:p>
            <a:pPr marL="0" lvl="0" indent="0" algn="l" rtl="0">
              <a:spcBef>
                <a:spcPts val="0"/>
              </a:spcBef>
              <a:spcAft>
                <a:spcPts val="0"/>
              </a:spcAft>
              <a:buNone/>
            </a:pPr>
            <a:r>
              <a:rPr lang="el-GR" sz="1200" b="0" i="0" u="none" strike="noStrike" cap="none" dirty="0">
                <a:solidFill>
                  <a:schemeClr val="dk1"/>
                </a:solidFill>
                <a:effectLst/>
                <a:latin typeface="Calibri"/>
                <a:ea typeface="Calibri"/>
                <a:cs typeface="Calibri"/>
                <a:sym typeface="Calibri"/>
              </a:rPr>
              <a:t>Ο/η εκπαιδευτής/</a:t>
            </a:r>
            <a:r>
              <a:rPr lang="el-GR" sz="1200" b="0" i="0" u="none" strike="noStrike" cap="none" dirty="0" err="1">
                <a:solidFill>
                  <a:schemeClr val="dk1"/>
                </a:solidFill>
                <a:effectLst/>
                <a:latin typeface="Calibri"/>
                <a:ea typeface="Calibri"/>
                <a:cs typeface="Calibri"/>
                <a:sym typeface="Calibri"/>
              </a:rPr>
              <a:t>ρια</a:t>
            </a:r>
            <a:r>
              <a:rPr lang="el-GR" sz="1200" b="0" i="0" u="none" strike="noStrike" cap="none" dirty="0">
                <a:solidFill>
                  <a:schemeClr val="dk1"/>
                </a:solidFill>
                <a:effectLst/>
                <a:latin typeface="Calibri"/>
                <a:ea typeface="Calibri"/>
                <a:cs typeface="Calibri"/>
                <a:sym typeface="Calibri"/>
              </a:rPr>
              <a:t> συνοψίζει τις αρχές ενός επιτυχημένου προγράμματος καθοδήγησης, για να εισαγάγει το </a:t>
            </a:r>
            <a:r>
              <a:rPr lang="el-GR" sz="1200" b="1" i="0" u="none" strike="noStrike" cap="none" dirty="0">
                <a:solidFill>
                  <a:schemeClr val="dk1"/>
                </a:solidFill>
                <a:effectLst/>
                <a:latin typeface="Calibri"/>
                <a:ea typeface="Calibri"/>
                <a:cs typeface="Calibri"/>
                <a:sym typeface="Calibri"/>
              </a:rPr>
              <a:t>Σενάριο 3: Ανάληψη δράσης.</a:t>
            </a:r>
            <a:r>
              <a:rPr lang="el-GR" sz="1200" b="0" i="0" u="none" strike="noStrike" cap="none" dirty="0">
                <a:solidFill>
                  <a:schemeClr val="dk1"/>
                </a:solidFill>
                <a:effectLst/>
                <a:latin typeface="Calibri"/>
                <a:ea typeface="Calibri"/>
                <a:cs typeface="Calibri"/>
                <a:sym typeface="Calibri"/>
              </a:rPr>
              <a:t> Συνιστάται να παρουσιάσει σε συντομία τους βασικούς τομείς της καθοδήγησης που παρουσιάζονται στο εκπαιδευτικό υλικό.</a:t>
            </a:r>
            <a:endParaRPr dirty="0"/>
          </a:p>
          <a:p>
            <a:pPr marL="0" lvl="0" indent="0" algn="l" rtl="0">
              <a:spcBef>
                <a:spcPts val="0"/>
              </a:spcBef>
              <a:spcAft>
                <a:spcPts val="0"/>
              </a:spcAft>
              <a:buNone/>
            </a:pPr>
            <a:r>
              <a:rPr lang="el-GR" dirty="0"/>
              <a:t>Μια εισήγηση είναι ο/η</a:t>
            </a:r>
            <a:r>
              <a:rPr lang="el-GR" baseline="0" dirty="0"/>
              <a:t> εκπαιδευτής/</a:t>
            </a:r>
            <a:r>
              <a:rPr lang="el-GR" baseline="0" dirty="0" err="1"/>
              <a:t>ρια</a:t>
            </a:r>
            <a:r>
              <a:rPr lang="el-GR" baseline="0" dirty="0"/>
              <a:t> να συγκρίνει τα δύο επίσημα έγγραφα-οδηγούς, δηλ. το «Πρόγραμμα σπουδών για εκπαίδευση των μεντόρων» </a:t>
            </a:r>
            <a:r>
              <a:rPr lang="en-GB" baseline="0" dirty="0"/>
              <a:t>VS </a:t>
            </a:r>
            <a:r>
              <a:rPr lang="el-GR" baseline="0" dirty="0"/>
              <a:t>«Το πρόγραμμα καθοδήγησης». Τα θέματα που παρουσιάζονται είναι απλώς μια σύντομη εισήγηση. </a:t>
            </a:r>
            <a:endParaRPr lang="el-GR" dirty="0"/>
          </a:p>
        </p:txBody>
      </p:sp>
      <p:sp>
        <p:nvSpPr>
          <p:cNvPr id="96" name="Google Shape;9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3098418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b="1" dirty="0"/>
              <a:t>Θεωρία [περίπου 10 λεπτά]</a:t>
            </a:r>
            <a:endParaRPr lang="el-GR" dirty="0"/>
          </a:p>
          <a:p>
            <a:pPr marL="0" lvl="0" indent="0" algn="l" rtl="0">
              <a:spcBef>
                <a:spcPts val="0"/>
              </a:spcBef>
              <a:spcAft>
                <a:spcPts val="0"/>
              </a:spcAft>
              <a:buNone/>
            </a:pPr>
            <a:r>
              <a:rPr lang="el-GR" sz="1200" b="0" i="0" u="none" strike="noStrike" cap="none" dirty="0">
                <a:solidFill>
                  <a:schemeClr val="dk1"/>
                </a:solidFill>
                <a:effectLst/>
                <a:latin typeface="Calibri"/>
                <a:ea typeface="Calibri"/>
                <a:cs typeface="Calibri"/>
                <a:sym typeface="Calibri"/>
              </a:rPr>
              <a:t>Ο/η εκπαιδευτής/</a:t>
            </a:r>
            <a:r>
              <a:rPr lang="el-GR" sz="1200" b="0" i="0" u="none" strike="noStrike" cap="none" dirty="0" err="1">
                <a:solidFill>
                  <a:schemeClr val="dk1"/>
                </a:solidFill>
                <a:effectLst/>
                <a:latin typeface="Calibri"/>
                <a:ea typeface="Calibri"/>
                <a:cs typeface="Calibri"/>
                <a:sym typeface="Calibri"/>
              </a:rPr>
              <a:t>ρια</a:t>
            </a:r>
            <a:r>
              <a:rPr lang="el-GR" sz="1200" b="0" i="0" u="none" strike="noStrike" cap="none" dirty="0">
                <a:solidFill>
                  <a:schemeClr val="dk1"/>
                </a:solidFill>
                <a:effectLst/>
                <a:latin typeface="Calibri"/>
                <a:ea typeface="Calibri"/>
                <a:cs typeface="Calibri"/>
                <a:sym typeface="Calibri"/>
              </a:rPr>
              <a:t> συνοψίζει τις αρχές ενός επιτυχημένου προγράμματος καθοδήγησης, για να εισαγάγει το </a:t>
            </a:r>
            <a:r>
              <a:rPr lang="el-GR" sz="1200" b="1" i="0" u="none" strike="noStrike" cap="none" dirty="0">
                <a:solidFill>
                  <a:schemeClr val="dk1"/>
                </a:solidFill>
                <a:effectLst/>
                <a:latin typeface="Calibri"/>
                <a:ea typeface="Calibri"/>
                <a:cs typeface="Calibri"/>
                <a:sym typeface="Calibri"/>
              </a:rPr>
              <a:t>Σενάριο 3: Ανάληψη δράσης.</a:t>
            </a:r>
            <a:r>
              <a:rPr lang="el-GR" sz="1200" b="0" i="0" u="none" strike="noStrike" cap="none" dirty="0">
                <a:solidFill>
                  <a:schemeClr val="dk1"/>
                </a:solidFill>
                <a:effectLst/>
                <a:latin typeface="Calibri"/>
                <a:ea typeface="Calibri"/>
                <a:cs typeface="Calibri"/>
                <a:sym typeface="Calibri"/>
              </a:rPr>
              <a:t> Συνιστάται να παρουσιάσει σε συντομία τους βασικούς τομείς της καθοδήγησης που παρουσιάζονται στο εκπαιδευτικό υλικό.</a:t>
            </a:r>
            <a:endParaRPr lang="el-GR" dirty="0"/>
          </a:p>
          <a:p>
            <a:pPr marL="0" lvl="0" indent="0" algn="l" rtl="0">
              <a:spcBef>
                <a:spcPts val="0"/>
              </a:spcBef>
              <a:spcAft>
                <a:spcPts val="0"/>
              </a:spcAft>
              <a:buNone/>
            </a:pPr>
            <a:r>
              <a:rPr lang="el-GR" dirty="0"/>
              <a:t>Μια εισήγηση είναι ο/η</a:t>
            </a:r>
            <a:r>
              <a:rPr lang="el-GR" baseline="0" dirty="0"/>
              <a:t> εκπαιδευτής/</a:t>
            </a:r>
            <a:r>
              <a:rPr lang="el-GR" baseline="0" dirty="0" err="1"/>
              <a:t>ρια</a:t>
            </a:r>
            <a:r>
              <a:rPr lang="el-GR" baseline="0" dirty="0"/>
              <a:t> να συγκρίνει τα δύο επίσημα έγγραφα-οδηγούς, δηλ. το «Πρόγραμμα σπουδών για εκπαίδευση των μεντόρων» VS «Το πρόγραμμα καθοδήγησης». Τα θέματα που παρουσιάζονται είναι απλώς μια σύντομη εισήγηση. </a:t>
            </a:r>
            <a:endParaRPr dirty="0"/>
          </a:p>
        </p:txBody>
      </p:sp>
      <p:sp>
        <p:nvSpPr>
          <p:cNvPr id="113" name="Google Shape;11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54283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b="1" dirty="0"/>
              <a:t>Θεωρία [περίπου 10 λεπτά]</a:t>
            </a:r>
            <a:endParaRPr lang="el-GR" dirty="0"/>
          </a:p>
          <a:p>
            <a:pPr marL="0" lvl="0" indent="0" algn="l" rtl="0">
              <a:spcBef>
                <a:spcPts val="0"/>
              </a:spcBef>
              <a:spcAft>
                <a:spcPts val="0"/>
              </a:spcAft>
              <a:buNone/>
            </a:pPr>
            <a:r>
              <a:rPr lang="el-GR" sz="1200" b="0" i="0" u="none" strike="noStrike" cap="none" dirty="0">
                <a:solidFill>
                  <a:schemeClr val="dk1"/>
                </a:solidFill>
                <a:effectLst/>
                <a:latin typeface="Calibri"/>
                <a:ea typeface="Calibri"/>
                <a:cs typeface="Calibri"/>
                <a:sym typeface="Calibri"/>
              </a:rPr>
              <a:t>Ο/η εκπαιδευτής/</a:t>
            </a:r>
            <a:r>
              <a:rPr lang="el-GR" sz="1200" b="0" i="0" u="none" strike="noStrike" cap="none" dirty="0" err="1">
                <a:solidFill>
                  <a:schemeClr val="dk1"/>
                </a:solidFill>
                <a:effectLst/>
                <a:latin typeface="Calibri"/>
                <a:ea typeface="Calibri"/>
                <a:cs typeface="Calibri"/>
                <a:sym typeface="Calibri"/>
              </a:rPr>
              <a:t>ρια</a:t>
            </a:r>
            <a:r>
              <a:rPr lang="el-GR" sz="1200" b="0" i="0" u="none" strike="noStrike" cap="none" dirty="0">
                <a:solidFill>
                  <a:schemeClr val="dk1"/>
                </a:solidFill>
                <a:effectLst/>
                <a:latin typeface="Calibri"/>
                <a:ea typeface="Calibri"/>
                <a:cs typeface="Calibri"/>
                <a:sym typeface="Calibri"/>
              </a:rPr>
              <a:t> συνοψίζει τις αρχές ενός επιτυχημένου προγράμματος καθοδήγησης, για να εισαγάγει το </a:t>
            </a:r>
            <a:r>
              <a:rPr lang="el-GR" sz="1200" b="1" i="0" u="none" strike="noStrike" cap="none" dirty="0">
                <a:solidFill>
                  <a:schemeClr val="dk1"/>
                </a:solidFill>
                <a:effectLst/>
                <a:latin typeface="Calibri"/>
                <a:ea typeface="Calibri"/>
                <a:cs typeface="Calibri"/>
                <a:sym typeface="Calibri"/>
              </a:rPr>
              <a:t>Σενάριο 3: Ανάληψη δράσης.</a:t>
            </a:r>
            <a:r>
              <a:rPr lang="el-GR" sz="1200" b="0" i="0" u="none" strike="noStrike" cap="none" dirty="0">
                <a:solidFill>
                  <a:schemeClr val="dk1"/>
                </a:solidFill>
                <a:effectLst/>
                <a:latin typeface="Calibri"/>
                <a:ea typeface="Calibri"/>
                <a:cs typeface="Calibri"/>
                <a:sym typeface="Calibri"/>
              </a:rPr>
              <a:t> Συνιστάται να παρουσιάσει σε συντομία τους βασικούς τομείς της καθοδήγησης που παρουσιάζονται στο εκπαιδευτικό υλικό.</a:t>
            </a:r>
            <a:endParaRPr lang="el-GR" dirty="0"/>
          </a:p>
          <a:p>
            <a:pPr marL="0" lvl="0" indent="0" algn="l" rtl="0">
              <a:spcBef>
                <a:spcPts val="0"/>
              </a:spcBef>
              <a:spcAft>
                <a:spcPts val="0"/>
              </a:spcAft>
              <a:buNone/>
            </a:pPr>
            <a:r>
              <a:rPr lang="el-GR" dirty="0"/>
              <a:t>Μια εισήγηση είναι ο/η</a:t>
            </a:r>
            <a:r>
              <a:rPr lang="el-GR" baseline="0" dirty="0"/>
              <a:t> εκπαιδευτής/</a:t>
            </a:r>
            <a:r>
              <a:rPr lang="el-GR" baseline="0" dirty="0" err="1"/>
              <a:t>ρια</a:t>
            </a:r>
            <a:r>
              <a:rPr lang="el-GR" baseline="0" dirty="0"/>
              <a:t> να συγκρίνει τα δύο επίσημα έγγραφα-οδηγούς, δηλ. το «Πρόγραμμα σπουδών για εκπαίδευση των μεντόρων» VS «Το πρόγραμμα καθοδήγησης». Τα θέματα που παρουσιάζονται είναι απλώς μια σύντομη εισήγηση. </a:t>
            </a:r>
            <a:endParaRPr lang="el-GR" dirty="0"/>
          </a:p>
        </p:txBody>
      </p:sp>
      <p:sp>
        <p:nvSpPr>
          <p:cNvPr id="122" name="Google Shape;12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1492786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b="1" dirty="0"/>
              <a:t>Θεωρία [περίπου 10 λεπτά]</a:t>
            </a:r>
            <a:endParaRPr lang="el-GR" dirty="0"/>
          </a:p>
          <a:p>
            <a:pPr marL="0" lvl="0" indent="0" algn="l" rtl="0">
              <a:spcBef>
                <a:spcPts val="0"/>
              </a:spcBef>
              <a:spcAft>
                <a:spcPts val="0"/>
              </a:spcAft>
              <a:buNone/>
            </a:pPr>
            <a:r>
              <a:rPr lang="el-GR" sz="1200" b="0" i="0" u="none" strike="noStrike" cap="none" dirty="0">
                <a:solidFill>
                  <a:schemeClr val="dk1"/>
                </a:solidFill>
                <a:effectLst/>
                <a:latin typeface="Calibri"/>
                <a:ea typeface="Calibri"/>
                <a:cs typeface="Calibri"/>
                <a:sym typeface="Calibri"/>
              </a:rPr>
              <a:t>Ο/η εκπαιδευτής/</a:t>
            </a:r>
            <a:r>
              <a:rPr lang="el-GR" sz="1200" b="0" i="0" u="none" strike="noStrike" cap="none" dirty="0" err="1">
                <a:solidFill>
                  <a:schemeClr val="dk1"/>
                </a:solidFill>
                <a:effectLst/>
                <a:latin typeface="Calibri"/>
                <a:ea typeface="Calibri"/>
                <a:cs typeface="Calibri"/>
                <a:sym typeface="Calibri"/>
              </a:rPr>
              <a:t>ρια</a:t>
            </a:r>
            <a:r>
              <a:rPr lang="el-GR" sz="1200" b="0" i="0" u="none" strike="noStrike" cap="none" dirty="0">
                <a:solidFill>
                  <a:schemeClr val="dk1"/>
                </a:solidFill>
                <a:effectLst/>
                <a:latin typeface="Calibri"/>
                <a:ea typeface="Calibri"/>
                <a:cs typeface="Calibri"/>
                <a:sym typeface="Calibri"/>
              </a:rPr>
              <a:t> συνοψίζει τις αρχές ενός επιτυχημένου προγράμματος καθοδήγησης, για να εισαγάγει το </a:t>
            </a:r>
            <a:r>
              <a:rPr lang="el-GR" sz="1200" b="1" i="0" u="none" strike="noStrike" cap="none" dirty="0">
                <a:solidFill>
                  <a:schemeClr val="dk1"/>
                </a:solidFill>
                <a:effectLst/>
                <a:latin typeface="Calibri"/>
                <a:ea typeface="Calibri"/>
                <a:cs typeface="Calibri"/>
                <a:sym typeface="Calibri"/>
              </a:rPr>
              <a:t>Σενάριο 3: Ανάληψη δράσης.</a:t>
            </a:r>
            <a:r>
              <a:rPr lang="el-GR" sz="1200" b="0" i="0" u="none" strike="noStrike" cap="none" dirty="0">
                <a:solidFill>
                  <a:schemeClr val="dk1"/>
                </a:solidFill>
                <a:effectLst/>
                <a:latin typeface="Calibri"/>
                <a:ea typeface="Calibri"/>
                <a:cs typeface="Calibri"/>
                <a:sym typeface="Calibri"/>
              </a:rPr>
              <a:t> Συνιστάται να παρουσιάσει σε συντομία τους βασικούς τομείς της καθοδήγησης που παρουσιάζονται στο εκπαιδευτικό υλικό.</a:t>
            </a:r>
            <a:endParaRPr lang="el-GR" dirty="0"/>
          </a:p>
          <a:p>
            <a:pPr marL="0" lvl="0" indent="0" algn="l" rtl="0">
              <a:spcBef>
                <a:spcPts val="0"/>
              </a:spcBef>
              <a:spcAft>
                <a:spcPts val="0"/>
              </a:spcAft>
              <a:buNone/>
            </a:pPr>
            <a:r>
              <a:rPr lang="el-GR" dirty="0"/>
              <a:t>Μια εισήγηση είναι ο/η</a:t>
            </a:r>
            <a:r>
              <a:rPr lang="el-GR" baseline="0" dirty="0"/>
              <a:t> εκπαιδευτής/</a:t>
            </a:r>
            <a:r>
              <a:rPr lang="el-GR" baseline="0" dirty="0" err="1"/>
              <a:t>ρια</a:t>
            </a:r>
            <a:r>
              <a:rPr lang="el-GR" baseline="0" dirty="0"/>
              <a:t> να συγκρίνει τα δύο επίσημα έγγραφα-οδηγούς, δηλ. το «Πρόγραμμα σπουδών για εκπαίδευση των μεντόρων» VS «Το πρόγραμμα καθοδήγησης». Τα θέματα που παρουσιάζονται είναι απλώς μια σύντομη εισήγηση. </a:t>
            </a:r>
            <a:endParaRPr lang="el-GR" dirty="0"/>
          </a:p>
          <a:p>
            <a:pPr marL="0" lvl="0" indent="0" algn="l" rtl="0">
              <a:spcBef>
                <a:spcPts val="0"/>
              </a:spcBef>
              <a:spcAft>
                <a:spcPts val="0"/>
              </a:spcAft>
              <a:buNone/>
            </a:pPr>
            <a:endParaRPr dirty="0"/>
          </a:p>
        </p:txBody>
      </p:sp>
      <p:sp>
        <p:nvSpPr>
          <p:cNvPr id="131" name="Google Shape;13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1588043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14"/>
          <p:cNvSpPr/>
          <p:nvPr/>
        </p:nvSpPr>
        <p:spPr>
          <a:xfrm>
            <a:off x="0" y="4530723"/>
            <a:ext cx="5910895" cy="1331189"/>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pic>
        <p:nvPicPr>
          <p:cNvPr id="17" name="Google Shape;17;p14"/>
          <p:cNvPicPr preferRelativeResize="0"/>
          <p:nvPr/>
        </p:nvPicPr>
        <p:blipFill rotWithShape="1">
          <a:blip r:embed="rId2">
            <a:alphaModFix/>
          </a:blip>
          <a:srcRect/>
          <a:stretch/>
        </p:blipFill>
        <p:spPr>
          <a:xfrm>
            <a:off x="981767" y="673128"/>
            <a:ext cx="9616599" cy="3657570"/>
          </a:xfrm>
          <a:prstGeom prst="rect">
            <a:avLst/>
          </a:prstGeom>
          <a:noFill/>
          <a:ln>
            <a:noFill/>
          </a:ln>
        </p:spPr>
      </p:pic>
      <p:pic>
        <p:nvPicPr>
          <p:cNvPr id="18" name="Google Shape;18;p14"/>
          <p:cNvPicPr preferRelativeResize="0"/>
          <p:nvPr/>
        </p:nvPicPr>
        <p:blipFill rotWithShape="1">
          <a:blip r:embed="rId3">
            <a:alphaModFix/>
          </a:blip>
          <a:srcRect/>
          <a:stretch/>
        </p:blipFill>
        <p:spPr>
          <a:xfrm>
            <a:off x="395265" y="306605"/>
            <a:ext cx="1712791" cy="1064995"/>
          </a:xfrm>
          <a:prstGeom prst="rect">
            <a:avLst/>
          </a:prstGeom>
          <a:noFill/>
          <a:ln>
            <a:noFill/>
          </a:ln>
        </p:spPr>
      </p:pic>
      <p:pic>
        <p:nvPicPr>
          <p:cNvPr id="19" name="Google Shape;19;p14"/>
          <p:cNvPicPr preferRelativeResize="0"/>
          <p:nvPr/>
        </p:nvPicPr>
        <p:blipFill rotWithShape="1">
          <a:blip r:embed="rId4">
            <a:alphaModFix/>
          </a:blip>
          <a:srcRect/>
          <a:stretch/>
        </p:blipFill>
        <p:spPr>
          <a:xfrm>
            <a:off x="1032127" y="6188473"/>
            <a:ext cx="2281165" cy="469502"/>
          </a:xfrm>
          <a:prstGeom prst="rect">
            <a:avLst/>
          </a:prstGeom>
          <a:noFill/>
          <a:ln>
            <a:noFill/>
          </a:ln>
        </p:spPr>
      </p:pic>
      <p:sp>
        <p:nvSpPr>
          <p:cNvPr id="20" name="Google Shape;20;p14"/>
          <p:cNvSpPr txBox="1"/>
          <p:nvPr/>
        </p:nvSpPr>
        <p:spPr>
          <a:xfrm>
            <a:off x="3313292" y="6150114"/>
            <a:ext cx="7753350"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endParaRPr lang="en-US" sz="1400" b="0" i="0" u="none" strike="noStrike" cap="none" dirty="0">
              <a:solidFill>
                <a:srgbClr val="000000"/>
              </a:solidFill>
              <a:latin typeface="Arial"/>
              <a:ea typeface="Arial"/>
              <a:cs typeface="Arial"/>
              <a:sym typeface="Arial"/>
            </a:endParaRPr>
          </a:p>
        </p:txBody>
      </p:sp>
      <p:sp>
        <p:nvSpPr>
          <p:cNvPr id="21" name="Google Shape;21;p14"/>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4"/>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0" i="1">
                <a:solidFill>
                  <a:schemeClr val="accent1"/>
                </a:solidFill>
                <a:latin typeface="Open Sans"/>
                <a:ea typeface="Open Sans"/>
                <a:cs typeface="Open Sans"/>
                <a:sym typeface="Ope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3" name="Google Shape;23;p14"/>
          <p:cNvSpPr/>
          <p:nvPr/>
        </p:nvSpPr>
        <p:spPr>
          <a:xfrm rot="-5400000" flipH="1">
            <a:off x="5396988" y="5172425"/>
            <a:ext cx="1331189" cy="4778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4"/>
        <p:cNvGrpSpPr/>
        <p:nvPr/>
      </p:nvGrpSpPr>
      <p:grpSpPr>
        <a:xfrm>
          <a:off x="0" y="0"/>
          <a:ext cx="0" cy="0"/>
          <a:chOff x="0" y="0"/>
          <a:chExt cx="0" cy="0"/>
        </a:xfrm>
      </p:grpSpPr>
      <p:sp>
        <p:nvSpPr>
          <p:cNvPr id="25" name="Google Shape;25;p18"/>
          <p:cNvSpPr/>
          <p:nvPr/>
        </p:nvSpPr>
        <p:spPr>
          <a:xfrm>
            <a:off x="0" y="0"/>
            <a:ext cx="12192000" cy="6858000"/>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6" name="Google Shape;26;p1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
          <p:cNvSpPr/>
          <p:nvPr/>
        </p:nvSpPr>
        <p:spPr>
          <a:xfrm flipH="1">
            <a:off x="2172708" y="2774849"/>
            <a:ext cx="7839428" cy="45719"/>
          </a:xfrm>
          <a:prstGeom prst="rect">
            <a:avLst/>
          </a:prstGeom>
          <a:solidFill>
            <a:srgbClr val="52BA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8"/>
        <p:cNvGrpSpPr/>
        <p:nvPr/>
      </p:nvGrpSpPr>
      <p:grpSpPr>
        <a:xfrm>
          <a:off x="0" y="0"/>
          <a:ext cx="0" cy="0"/>
          <a:chOff x="0" y="0"/>
          <a:chExt cx="0" cy="0"/>
        </a:xfrm>
      </p:grpSpPr>
      <p:sp>
        <p:nvSpPr>
          <p:cNvPr id="29" name="Google Shape;29;p21"/>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0" name="Google Shape;30;p21"/>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2000"/>
              <a:buFont typeface="Open Sans"/>
              <a:buNone/>
              <a:defRPr sz="20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 name="Google Shape;31;p21"/>
          <p:cNvPicPr preferRelativeResize="0"/>
          <p:nvPr/>
        </p:nvPicPr>
        <p:blipFill rotWithShape="1">
          <a:blip r:embed="rId2">
            <a:alphaModFix/>
          </a:blip>
          <a:srcRect/>
          <a:stretch/>
        </p:blipFill>
        <p:spPr>
          <a:xfrm>
            <a:off x="5239605" y="1688651"/>
            <a:ext cx="1712791" cy="1064995"/>
          </a:xfrm>
          <a:prstGeom prst="rect">
            <a:avLst/>
          </a:prstGeom>
          <a:noFill/>
          <a:ln>
            <a:noFill/>
          </a:ln>
        </p:spPr>
      </p:pic>
      <p:pic>
        <p:nvPicPr>
          <p:cNvPr id="32" name="Google Shape;32;p21"/>
          <p:cNvPicPr preferRelativeResize="0"/>
          <p:nvPr/>
        </p:nvPicPr>
        <p:blipFill rotWithShape="1">
          <a:blip r:embed="rId3">
            <a:alphaModFix/>
          </a:blip>
          <a:srcRect/>
          <a:stretch/>
        </p:blipFill>
        <p:spPr>
          <a:xfrm>
            <a:off x="1032127" y="6188473"/>
            <a:ext cx="2281165" cy="469502"/>
          </a:xfrm>
          <a:prstGeom prst="rect">
            <a:avLst/>
          </a:prstGeom>
          <a:noFill/>
          <a:ln>
            <a:noFill/>
          </a:ln>
        </p:spPr>
      </p:pic>
      <p:sp>
        <p:nvSpPr>
          <p:cNvPr id="33" name="Google Shape;33;p21"/>
          <p:cNvSpPr txBox="1"/>
          <p:nvPr/>
        </p:nvSpPr>
        <p:spPr>
          <a:xfrm>
            <a:off x="3313292" y="6150114"/>
            <a:ext cx="7753350"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endParaRPr lang="en-US" sz="1400" b="0" i="0" u="none" strike="noStrike" cap="none" dirty="0">
              <a:solidFill>
                <a:srgbClr val="000000"/>
              </a:solidFill>
              <a:latin typeface="Arial"/>
              <a:ea typeface="Arial"/>
              <a:cs typeface="Arial"/>
              <a:sym typeface="Arial"/>
            </a:endParaRPr>
          </a:p>
        </p:txBody>
      </p:sp>
      <p:sp>
        <p:nvSpPr>
          <p:cNvPr id="34" name="Google Shape;34;p21"/>
          <p:cNvSpPr/>
          <p:nvPr/>
        </p:nvSpPr>
        <p:spPr>
          <a:xfrm flipH="1">
            <a:off x="2172707" y="2913643"/>
            <a:ext cx="7839428"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38"/>
        <p:cNvGrpSpPr/>
        <p:nvPr/>
      </p:nvGrpSpPr>
      <p:grpSpPr>
        <a:xfrm>
          <a:off x="0" y="0"/>
          <a:ext cx="0" cy="0"/>
          <a:chOff x="0" y="0"/>
          <a:chExt cx="0" cy="0"/>
        </a:xfrm>
      </p:grpSpPr>
      <p:sp>
        <p:nvSpPr>
          <p:cNvPr id="39" name="Google Shape;39;p1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6"/>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1"/>
        <p:cNvGrpSpPr/>
        <p:nvPr/>
      </p:nvGrpSpPr>
      <p:grpSpPr>
        <a:xfrm>
          <a:off x="0" y="0"/>
          <a:ext cx="0" cy="0"/>
          <a:chOff x="0" y="0"/>
          <a:chExt cx="0" cy="0"/>
        </a:xfrm>
      </p:grpSpPr>
      <p:sp>
        <p:nvSpPr>
          <p:cNvPr id="42" name="Google Shape;42;p1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7"/>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4" name="Google Shape;44;p17"/>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8" name="Google Shape;48;p19"/>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9" name="Google Shape;49;p19"/>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5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1"/>
        <p:cNvGrpSpPr/>
        <p:nvPr/>
      </p:nvGrpSpPr>
      <p:grpSpPr>
        <a:xfrm>
          <a:off x="0" y="0"/>
          <a:ext cx="0" cy="0"/>
          <a:chOff x="0" y="0"/>
          <a:chExt cx="0" cy="0"/>
        </a:xfrm>
      </p:grpSpPr>
      <p:sp>
        <p:nvSpPr>
          <p:cNvPr id="52" name="Google Shape;52;p2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2"/>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4" name="Google Shape;54;p22"/>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Open Sans"/>
              <a:buNone/>
              <a:defRPr sz="44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12" name="Google Shape;12;p13"/>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AEB3B5"/>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3" name="Google Shape;13;p13"/>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AEB3B5"/>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4" name="Google Shape;14;p1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AEB3B5"/>
                </a:solidFill>
                <a:latin typeface="Open Sans"/>
                <a:ea typeface="Open Sans"/>
                <a:cs typeface="Open Sans"/>
                <a:sym typeface="Open Sans"/>
              </a:defRPr>
            </a:lvl1pPr>
            <a:lvl2pPr marL="0" marR="0" lvl="1" indent="0" algn="r" rtl="0">
              <a:spcBef>
                <a:spcPts val="0"/>
              </a:spcBef>
              <a:buNone/>
              <a:defRPr sz="1200" b="0" i="0" u="none" strike="noStrike" cap="none">
                <a:solidFill>
                  <a:srgbClr val="AEB3B5"/>
                </a:solidFill>
                <a:latin typeface="Open Sans"/>
                <a:ea typeface="Open Sans"/>
                <a:cs typeface="Open Sans"/>
                <a:sym typeface="Open Sans"/>
              </a:defRPr>
            </a:lvl2pPr>
            <a:lvl3pPr marL="0" marR="0" lvl="2" indent="0" algn="r" rtl="0">
              <a:spcBef>
                <a:spcPts val="0"/>
              </a:spcBef>
              <a:buNone/>
              <a:defRPr sz="1200" b="0" i="0" u="none" strike="noStrike" cap="none">
                <a:solidFill>
                  <a:srgbClr val="AEB3B5"/>
                </a:solidFill>
                <a:latin typeface="Open Sans"/>
                <a:ea typeface="Open Sans"/>
                <a:cs typeface="Open Sans"/>
                <a:sym typeface="Open Sans"/>
              </a:defRPr>
            </a:lvl3pPr>
            <a:lvl4pPr marL="0" marR="0" lvl="3" indent="0" algn="r" rtl="0">
              <a:spcBef>
                <a:spcPts val="0"/>
              </a:spcBef>
              <a:buNone/>
              <a:defRPr sz="1200" b="0" i="0" u="none" strike="noStrike" cap="none">
                <a:solidFill>
                  <a:srgbClr val="AEB3B5"/>
                </a:solidFill>
                <a:latin typeface="Open Sans"/>
                <a:ea typeface="Open Sans"/>
                <a:cs typeface="Open Sans"/>
                <a:sym typeface="Open Sans"/>
              </a:defRPr>
            </a:lvl4pPr>
            <a:lvl5pPr marL="0" marR="0" lvl="4" indent="0" algn="r" rtl="0">
              <a:spcBef>
                <a:spcPts val="0"/>
              </a:spcBef>
              <a:buNone/>
              <a:defRPr sz="1200" b="0" i="0" u="none" strike="noStrike" cap="none">
                <a:solidFill>
                  <a:srgbClr val="AEB3B5"/>
                </a:solidFill>
                <a:latin typeface="Open Sans"/>
                <a:ea typeface="Open Sans"/>
                <a:cs typeface="Open Sans"/>
                <a:sym typeface="Open Sans"/>
              </a:defRPr>
            </a:lvl5pPr>
            <a:lvl6pPr marL="0" marR="0" lvl="5" indent="0" algn="r" rtl="0">
              <a:spcBef>
                <a:spcPts val="0"/>
              </a:spcBef>
              <a:buNone/>
              <a:defRPr sz="1200" b="0" i="0" u="none" strike="noStrike" cap="none">
                <a:solidFill>
                  <a:srgbClr val="AEB3B5"/>
                </a:solidFill>
                <a:latin typeface="Open Sans"/>
                <a:ea typeface="Open Sans"/>
                <a:cs typeface="Open Sans"/>
                <a:sym typeface="Open Sans"/>
              </a:defRPr>
            </a:lvl6pPr>
            <a:lvl7pPr marL="0" marR="0" lvl="6" indent="0" algn="r" rtl="0">
              <a:spcBef>
                <a:spcPts val="0"/>
              </a:spcBef>
              <a:buNone/>
              <a:defRPr sz="1200" b="0" i="0" u="none" strike="noStrike" cap="none">
                <a:solidFill>
                  <a:srgbClr val="AEB3B5"/>
                </a:solidFill>
                <a:latin typeface="Open Sans"/>
                <a:ea typeface="Open Sans"/>
                <a:cs typeface="Open Sans"/>
                <a:sym typeface="Open Sans"/>
              </a:defRPr>
            </a:lvl7pPr>
            <a:lvl8pPr marL="0" marR="0" lvl="7" indent="0" algn="r" rtl="0">
              <a:spcBef>
                <a:spcPts val="0"/>
              </a:spcBef>
              <a:buNone/>
              <a:defRPr sz="1200" b="0" i="0" u="none" strike="noStrike" cap="none">
                <a:solidFill>
                  <a:srgbClr val="AEB3B5"/>
                </a:solidFill>
                <a:latin typeface="Open Sans"/>
                <a:ea typeface="Open Sans"/>
                <a:cs typeface="Open Sans"/>
                <a:sym typeface="Open Sans"/>
              </a:defRPr>
            </a:lvl8pPr>
            <a:lvl9pPr marL="0" marR="0" lvl="8" indent="0" algn="r" rtl="0">
              <a:spcBef>
                <a:spcPts val="0"/>
              </a:spcBef>
              <a:buNone/>
              <a:defRPr sz="1200" b="0" i="0" u="none" strike="noStrike" cap="none">
                <a:solidFill>
                  <a:srgbClr val="AEB3B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
        <p:cNvGrpSpPr/>
        <p:nvPr/>
      </p:nvGrpSpPr>
      <p:grpSpPr>
        <a:xfrm>
          <a:off x="0" y="0"/>
          <a:ext cx="0" cy="0"/>
          <a:chOff x="0" y="0"/>
          <a:chExt cx="0" cy="0"/>
        </a:xfrm>
      </p:grpSpPr>
      <p:sp>
        <p:nvSpPr>
          <p:cNvPr id="36" name="Google Shape;36;p15"/>
          <p:cNvSpPr/>
          <p:nvPr/>
        </p:nvSpPr>
        <p:spPr>
          <a:xfrm>
            <a:off x="0" y="0"/>
            <a:ext cx="12192000" cy="79752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7" name="Google Shape;37;p1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chemeClr val="dk1"/>
              </a:buClr>
              <a:buSzPts val="3800"/>
              <a:buFont typeface="Open Sans"/>
              <a:buNone/>
              <a:defRPr sz="38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mindshift.pt/"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mailto:geral@mindshift.p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p>
            <a:pPr lvl="0" algn="ctr"/>
            <a:r>
              <a:rPr lang="el-GR" dirty="0"/>
              <a:t>Εκπαιδευτικό Υλικό για Διαγενεακή Μάθηση </a:t>
            </a:r>
            <a:endParaRPr dirty="0"/>
          </a:p>
        </p:txBody>
      </p:sp>
      <p:sp>
        <p:nvSpPr>
          <p:cNvPr id="61" name="Google Shape;61;p1"/>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el-GR" dirty="0"/>
              <a:t>Ενότητα 5 – Πρόγραμμα Εκπαίδευσης Μεντόρων</a:t>
            </a:r>
            <a:endParaRPr dirty="0"/>
          </a:p>
          <a:p>
            <a:pPr marL="0" lvl="0" indent="0"/>
            <a:r>
              <a:rPr lang="el-GR" dirty="0"/>
              <a:t>Κεφάλαιο </a:t>
            </a:r>
            <a:r>
              <a:rPr lang="en-GB" dirty="0"/>
              <a:t>3: </a:t>
            </a:r>
            <a:r>
              <a:rPr lang="el-GR" dirty="0">
                <a:latin typeface="Open Sans Light"/>
                <a:ea typeface="Open Sans Light"/>
                <a:cs typeface="Open Sans Light"/>
                <a:sym typeface="Open Sans Light"/>
              </a:rPr>
              <a:t>Λίστα ελέγχου για πρόγραμμα εκπαίδευσης μεντόρων</a:t>
            </a:r>
            <a:endParaRPr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0"/>
          <p:cNvSpPr txBox="1">
            <a:spLocks noGrp="1"/>
          </p:cNvSpPr>
          <p:nvPr>
            <p:ph type="body" idx="1"/>
          </p:nvPr>
        </p:nvSpPr>
        <p:spPr>
          <a:xfrm>
            <a:off x="97971" y="1462684"/>
            <a:ext cx="5910944" cy="5313673"/>
          </a:xfrm>
          <a:prstGeom prst="rect">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sz="1800" b="1" dirty="0">
              <a:solidFill>
                <a:srgbClr val="93D4CC"/>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rgbClr val="93D4CC"/>
              </a:buClr>
              <a:buSzPts val="1800"/>
              <a:buNone/>
            </a:pPr>
            <a:r>
              <a:rPr lang="el-GR" sz="1800" b="1" dirty="0">
                <a:solidFill>
                  <a:srgbClr val="93D4CC"/>
                </a:solidFill>
                <a:latin typeface="Open Sans Light"/>
                <a:ea typeface="Open Sans Light"/>
                <a:cs typeface="Open Sans Light"/>
                <a:sym typeface="Open Sans Light"/>
              </a:rPr>
              <a:t>Συνεδρία πρακτικής εξάσκησης</a:t>
            </a:r>
            <a:endParaRPr dirty="0"/>
          </a:p>
          <a:p>
            <a:pPr marL="0" lvl="0" indent="0" algn="just" rtl="0">
              <a:lnSpc>
                <a:spcPct val="90000"/>
              </a:lnSpc>
              <a:spcBef>
                <a:spcPts val="1000"/>
              </a:spcBef>
              <a:spcAft>
                <a:spcPts val="0"/>
              </a:spcAft>
              <a:buClr>
                <a:schemeClr val="lt2"/>
              </a:buClr>
              <a:buSzPts val="1800"/>
              <a:buNone/>
            </a:pPr>
            <a:r>
              <a:rPr lang="el-GR" sz="1800" b="1" dirty="0">
                <a:latin typeface="Open Sans Light"/>
                <a:ea typeface="Open Sans Light"/>
                <a:cs typeface="Open Sans Light"/>
                <a:sym typeface="Open Sans Light"/>
              </a:rPr>
              <a:t>Σενάριο </a:t>
            </a:r>
            <a:r>
              <a:rPr lang="en-GB" sz="1800" b="1" dirty="0">
                <a:latin typeface="Open Sans Light"/>
                <a:ea typeface="Open Sans Light"/>
                <a:cs typeface="Open Sans Light"/>
                <a:sym typeface="Open Sans Light"/>
              </a:rPr>
              <a:t>3 – </a:t>
            </a:r>
            <a:r>
              <a:rPr lang="el-GR" sz="1800" b="1" dirty="0">
                <a:latin typeface="Open Sans Light"/>
                <a:ea typeface="Open Sans Light"/>
                <a:cs typeface="Open Sans Light"/>
                <a:sym typeface="Open Sans Light"/>
              </a:rPr>
              <a:t>Ανάληψη δράσης</a:t>
            </a:r>
            <a:endParaRPr dirty="0"/>
          </a:p>
          <a:p>
            <a:pPr marL="0" lvl="0" indent="0" algn="just" rtl="0">
              <a:lnSpc>
                <a:spcPct val="90000"/>
              </a:lnSpc>
              <a:spcBef>
                <a:spcPts val="1000"/>
              </a:spcBef>
              <a:spcAft>
                <a:spcPts val="0"/>
              </a:spcAft>
              <a:buClr>
                <a:schemeClr val="lt2"/>
              </a:buClr>
              <a:buSzPts val="1800"/>
              <a:buNone/>
            </a:pPr>
            <a:endParaRPr b="1" dirty="0"/>
          </a:p>
          <a:p>
            <a:pPr marL="342900" lvl="0" indent="-342900" algn="just" rtl="0">
              <a:lnSpc>
                <a:spcPct val="107000"/>
              </a:lnSpc>
              <a:spcBef>
                <a:spcPts val="1200"/>
              </a:spcBef>
              <a:spcAft>
                <a:spcPts val="0"/>
              </a:spcAft>
              <a:buClr>
                <a:srgbClr val="93D4CC"/>
              </a:buClr>
              <a:buSzPts val="1800"/>
              <a:buFont typeface="Noto Sans Symbols"/>
              <a:buChar char="🗹"/>
            </a:pPr>
            <a:r>
              <a:rPr lang="el-GR" sz="1800" dirty="0">
                <a:solidFill>
                  <a:srgbClr val="636A6F"/>
                </a:solidFill>
                <a:latin typeface="Open Sans Light"/>
                <a:ea typeface="Open Sans Light"/>
                <a:cs typeface="Open Sans Light"/>
                <a:sym typeface="Open Sans Light"/>
              </a:rPr>
              <a:t>Ατομική εργασία</a:t>
            </a:r>
            <a:r>
              <a:rPr lang="en-GB" sz="1800" dirty="0">
                <a:solidFill>
                  <a:srgbClr val="636A6F"/>
                </a:solidFill>
                <a:latin typeface="Open Sans Light"/>
                <a:ea typeface="Open Sans Light"/>
                <a:cs typeface="Open Sans Light"/>
                <a:sym typeface="Open Sans Light"/>
              </a:rPr>
              <a:t> </a:t>
            </a:r>
            <a:r>
              <a:rPr lang="en-GB" dirty="0">
                <a:solidFill>
                  <a:srgbClr val="636A6F"/>
                </a:solidFill>
              </a:rPr>
              <a:t>(</a:t>
            </a:r>
            <a:r>
              <a:rPr lang="el-GR" dirty="0">
                <a:solidFill>
                  <a:srgbClr val="636A6F"/>
                </a:solidFill>
              </a:rPr>
              <a:t>εκπαίδευση με φυσική παρουσία</a:t>
            </a:r>
            <a:r>
              <a:rPr lang="en-GB" dirty="0">
                <a:solidFill>
                  <a:srgbClr val="636A6F"/>
                </a:solidFill>
              </a:rPr>
              <a:t>, 25 </a:t>
            </a:r>
            <a:r>
              <a:rPr lang="el-GR" dirty="0">
                <a:solidFill>
                  <a:srgbClr val="636A6F"/>
                </a:solidFill>
              </a:rPr>
              <a:t>λεπτά</a:t>
            </a:r>
            <a:r>
              <a:rPr lang="en-GB" dirty="0">
                <a:solidFill>
                  <a:srgbClr val="636A6F"/>
                </a:solidFill>
              </a:rPr>
              <a:t>).</a:t>
            </a:r>
            <a:endParaRPr sz="1800" dirty="0">
              <a:solidFill>
                <a:srgbClr val="636A6F"/>
              </a:solidFill>
              <a:latin typeface="Open Sans Light"/>
              <a:ea typeface="Open Sans Light"/>
              <a:cs typeface="Open Sans Light"/>
              <a:sym typeface="Open Sans Light"/>
            </a:endParaRPr>
          </a:p>
          <a:p>
            <a:pPr marL="342900" lvl="0" indent="-342900" algn="just" rtl="0">
              <a:lnSpc>
                <a:spcPct val="107000"/>
              </a:lnSpc>
              <a:spcBef>
                <a:spcPts val="2000"/>
              </a:spcBef>
              <a:spcAft>
                <a:spcPts val="0"/>
              </a:spcAft>
              <a:buClr>
                <a:srgbClr val="93D4CC"/>
              </a:buClr>
              <a:buSzPts val="1800"/>
              <a:buFont typeface="Noto Sans Symbols"/>
              <a:buChar char="🗹"/>
            </a:pPr>
            <a:r>
              <a:rPr lang="el-GR" dirty="0">
                <a:solidFill>
                  <a:srgbClr val="636A6F"/>
                </a:solidFill>
              </a:rPr>
              <a:t>Προφορική παρουσίαση</a:t>
            </a:r>
            <a:r>
              <a:rPr lang="en-GB" dirty="0">
                <a:solidFill>
                  <a:srgbClr val="636A6F"/>
                </a:solidFill>
              </a:rPr>
              <a:t> (</a:t>
            </a:r>
            <a:r>
              <a:rPr lang="el-GR" dirty="0">
                <a:solidFill>
                  <a:srgbClr val="636A6F"/>
                </a:solidFill>
              </a:rPr>
              <a:t>με φυσική παρουσία ή διαδικτυακά – καθορίζεται από τον/ην εκπαιδευτή/</a:t>
            </a:r>
            <a:r>
              <a:rPr lang="el-GR" dirty="0" err="1">
                <a:solidFill>
                  <a:srgbClr val="636A6F"/>
                </a:solidFill>
              </a:rPr>
              <a:t>ρια</a:t>
            </a:r>
            <a:r>
              <a:rPr lang="en-GB" dirty="0">
                <a:solidFill>
                  <a:srgbClr val="636A6F"/>
                </a:solidFill>
              </a:rPr>
              <a:t>)</a:t>
            </a:r>
            <a:endParaRPr sz="1800" dirty="0">
              <a:solidFill>
                <a:srgbClr val="636A6F"/>
              </a:solidFill>
              <a:latin typeface="Open Sans Light"/>
              <a:ea typeface="Open Sans Light"/>
              <a:cs typeface="Open Sans Light"/>
              <a:sym typeface="Open Sans Light"/>
            </a:endParaRPr>
          </a:p>
          <a:p>
            <a:pPr marL="0" lvl="0" indent="0" algn="just" rtl="0">
              <a:lnSpc>
                <a:spcPct val="90000"/>
              </a:lnSpc>
              <a:spcBef>
                <a:spcPts val="1800"/>
              </a:spcBef>
              <a:spcAft>
                <a:spcPts val="0"/>
              </a:spcAft>
              <a:buClr>
                <a:schemeClr val="lt2"/>
              </a:buClr>
              <a:buSzPts val="1800"/>
              <a:buNone/>
            </a:pPr>
            <a:endParaRPr dirty="0"/>
          </a:p>
        </p:txBody>
      </p:sp>
      <p:pic>
        <p:nvPicPr>
          <p:cNvPr id="143" name="Google Shape;143;p10" descr="Ampulheta 90% com preenchimento sólido"/>
          <p:cNvPicPr preferRelativeResize="0">
            <a:picLocks noGrp="1"/>
          </p:cNvPicPr>
          <p:nvPr>
            <p:ph type="body" idx="2"/>
          </p:nvPr>
        </p:nvPicPr>
        <p:blipFill rotWithShape="1">
          <a:blip r:embed="rId3">
            <a:alphaModFix/>
          </a:blip>
          <a:srcRect/>
          <a:stretch/>
        </p:blipFill>
        <p:spPr>
          <a:xfrm>
            <a:off x="7410451" y="1637338"/>
            <a:ext cx="3476624" cy="3476624"/>
          </a:xfrm>
          <a:prstGeom prst="rect">
            <a:avLst/>
          </a:prstGeom>
          <a:noFill/>
          <a:ln>
            <a:noFill/>
          </a:ln>
        </p:spPr>
      </p:pic>
      <p:sp>
        <p:nvSpPr>
          <p:cNvPr id="144" name="Google Shape;144;p10"/>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latin typeface="Open Sans Light"/>
                <a:ea typeface="Open Sans Light"/>
                <a:cs typeface="Open Sans Light"/>
                <a:sym typeface="Open Sans Light"/>
              </a:rPr>
              <a:t>Δραστηριότητα </a:t>
            </a:r>
            <a:r>
              <a:rPr lang="en-GB" dirty="0">
                <a:latin typeface="Open Sans Light"/>
                <a:ea typeface="Open Sans Light"/>
                <a:cs typeface="Open Sans Light"/>
                <a:sym typeface="Open Sans Light"/>
              </a:rPr>
              <a:t>3.1.: </a:t>
            </a:r>
            <a:r>
              <a:rPr lang="el-GR" dirty="0">
                <a:latin typeface="Open Sans Light"/>
                <a:ea typeface="Open Sans Light"/>
                <a:cs typeface="Open Sans Light"/>
                <a:sym typeface="Open Sans Light"/>
              </a:rPr>
              <a:t>Ανάληψη δράσης</a:t>
            </a:r>
            <a:endParaRPr dirty="0"/>
          </a:p>
        </p:txBody>
      </p:sp>
      <p:sp>
        <p:nvSpPr>
          <p:cNvPr id="145" name="Google Shape;145;p10"/>
          <p:cNvSpPr txBox="1">
            <a:spLocks noGrp="1"/>
          </p:cNvSpPr>
          <p:nvPr>
            <p:ph type="title"/>
          </p:nvPr>
        </p:nvSpPr>
        <p:spPr>
          <a:xfrm>
            <a:off x="97970" y="81642"/>
            <a:ext cx="12094030" cy="715879"/>
          </a:xfrm>
          <a:prstGeom prst="rect">
            <a:avLst/>
          </a:prstGeom>
          <a:noFill/>
          <a:ln>
            <a:noFill/>
          </a:ln>
        </p:spPr>
        <p:txBody>
          <a:bodyPr spcFirstLastPara="1" wrap="square" lIns="91425" tIns="54000" rIns="54000" bIns="54000" anchor="ctr" anchorCtr="0">
            <a:noAutofit/>
          </a:bodyPr>
          <a:lstStyle/>
          <a:p>
            <a:pPr>
              <a:buSzPts val="3000"/>
            </a:pPr>
            <a:r>
              <a:rPr lang="el-GR" sz="2400" dirty="0">
                <a:solidFill>
                  <a:schemeClr val="dk1"/>
                </a:solidFill>
                <a:latin typeface="Open Sans"/>
                <a:ea typeface="Open Sans"/>
                <a:cs typeface="Open Sans"/>
                <a:sym typeface="Open Sans"/>
              </a:rPr>
              <a:t>Κεφάλαιο 3: Λίστα ελέγχου για πρόγραμμα εκπαίδευσης μεντόρων</a:t>
            </a:r>
            <a:endParaRPr sz="2400" dirty="0"/>
          </a:p>
        </p:txBody>
      </p:sp>
      <p:sp>
        <p:nvSpPr>
          <p:cNvPr id="146" name="Google Shape;146;p10"/>
          <p:cNvSpPr txBox="1"/>
          <p:nvPr/>
        </p:nvSpPr>
        <p:spPr>
          <a:xfrm>
            <a:off x="8204597" y="4913907"/>
            <a:ext cx="188833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chemeClr val="accent6"/>
                </a:solidFill>
                <a:latin typeface="Open Sans Light"/>
                <a:ea typeface="Open Sans Light"/>
                <a:cs typeface="Open Sans Light"/>
                <a:sym typeface="Open Sans Light"/>
              </a:rPr>
              <a:t>[25 </a:t>
            </a:r>
            <a:r>
              <a:rPr lang="el-GR" sz="2000" b="1" dirty="0">
                <a:solidFill>
                  <a:schemeClr val="accent6"/>
                </a:solidFill>
                <a:latin typeface="Open Sans Light"/>
                <a:ea typeface="Open Sans Light"/>
                <a:cs typeface="Open Sans Light"/>
                <a:sym typeface="Open Sans Light"/>
              </a:rPr>
              <a:t>λεπτά</a:t>
            </a:r>
            <a:r>
              <a:rPr lang="en-GB" sz="2000" b="1" dirty="0">
                <a:solidFill>
                  <a:schemeClr val="accent6"/>
                </a:solidFill>
                <a:latin typeface="Open Sans Light"/>
                <a:ea typeface="Open Sans Light"/>
                <a:cs typeface="Open Sans Light"/>
                <a:sym typeface="Open Sans Light"/>
              </a:rPr>
              <a:t>]</a:t>
            </a:r>
            <a:endParaRPr sz="2000" b="1" dirty="0">
              <a:solidFill>
                <a:schemeClr val="accent6"/>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1"/>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sz="1800" b="1">
              <a:solidFill>
                <a:srgbClr val="93D4CC"/>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a:p>
        </p:txBody>
      </p:sp>
      <p:sp>
        <p:nvSpPr>
          <p:cNvPr id="153" name="Google Shape;153;p11"/>
          <p:cNvSpPr txBox="1">
            <a:spLocks noGrp="1"/>
          </p:cNvSpPr>
          <p:nvPr>
            <p:ph type="title"/>
          </p:nvPr>
        </p:nvSpPr>
        <p:spPr>
          <a:xfrm>
            <a:off x="97970" y="81642"/>
            <a:ext cx="12094030" cy="715879"/>
          </a:xfrm>
          <a:prstGeom prst="rect">
            <a:avLst/>
          </a:prstGeom>
          <a:noFill/>
          <a:ln>
            <a:noFill/>
          </a:ln>
        </p:spPr>
        <p:txBody>
          <a:bodyPr spcFirstLastPara="1" wrap="square" lIns="91425" tIns="54000" rIns="54000" bIns="54000" anchor="ctr" anchorCtr="0">
            <a:noAutofit/>
          </a:bodyPr>
          <a:lstStyle/>
          <a:p>
            <a:pPr>
              <a:buSzPts val="3000"/>
            </a:pPr>
            <a:r>
              <a:rPr lang="el-GR" sz="2400" dirty="0">
                <a:solidFill>
                  <a:schemeClr val="dk1"/>
                </a:solidFill>
                <a:latin typeface="Open Sans"/>
                <a:ea typeface="Open Sans"/>
                <a:cs typeface="Open Sans"/>
                <a:sym typeface="Open Sans"/>
              </a:rPr>
              <a:t>Κεφάλαιο 3: Λίστα ελέγχου για πρόγραμμα εκπαίδευσης μεντόρων</a:t>
            </a:r>
            <a:endParaRPr sz="2400" dirty="0"/>
          </a:p>
        </p:txBody>
      </p:sp>
      <p:sp>
        <p:nvSpPr>
          <p:cNvPr id="154" name="Google Shape;154;p11"/>
          <p:cNvSpPr/>
          <p:nvPr/>
        </p:nvSpPr>
        <p:spPr>
          <a:xfrm>
            <a:off x="97970" y="2411730"/>
            <a:ext cx="11944351" cy="2318245"/>
          </a:xfrm>
          <a:prstGeom prst="rect">
            <a:avLst/>
          </a:prstGeom>
          <a:solidFill>
            <a:srgbClr val="F3EDF7"/>
          </a:solidFill>
          <a:ln w="12700" cap="flat" cmpd="sng">
            <a:solidFill>
              <a:srgbClr val="9868B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l-GR" sz="2000" i="1" dirty="0">
                <a:solidFill>
                  <a:srgbClr val="663B88"/>
                </a:solidFill>
                <a:latin typeface="Open Sans Light"/>
                <a:ea typeface="Open Sans Light"/>
                <a:cs typeface="Open Sans Light"/>
                <a:sym typeface="Open Sans Light"/>
              </a:rPr>
              <a:t>«Ακούμε συχνά ότι πρέπει να βγαίνουμε έξω από τη ζώνη άνεσής μας, αλλά σπάνια ότι πρέπει να βγαίνουμε έξω από τη ζώνη άνεσης της γενιάς μας»</a:t>
            </a:r>
            <a:endParaRPr sz="2000" i="1" dirty="0">
              <a:solidFill>
                <a:srgbClr val="663B88"/>
              </a:solidFill>
              <a:latin typeface="Open Sans Light"/>
              <a:ea typeface="Open Sans Light"/>
              <a:cs typeface="Open Sans Light"/>
              <a:sym typeface="Open Sans Light"/>
            </a:endParaRPr>
          </a:p>
          <a:p>
            <a:pPr marL="0" marR="0" lvl="0" indent="0" algn="r" rtl="0">
              <a:spcBef>
                <a:spcPts val="0"/>
              </a:spcBef>
              <a:spcAft>
                <a:spcPts val="0"/>
              </a:spcAft>
              <a:buNone/>
            </a:pPr>
            <a:r>
              <a:rPr lang="en-GB" sz="2000" i="1" dirty="0">
                <a:solidFill>
                  <a:srgbClr val="663B88"/>
                </a:solidFill>
                <a:latin typeface="Open Sans Light"/>
                <a:ea typeface="Open Sans Light"/>
                <a:cs typeface="Open Sans Light"/>
                <a:sym typeface="Open Sans Light"/>
              </a:rPr>
              <a:t>- </a:t>
            </a:r>
            <a:r>
              <a:rPr lang="en-GB" sz="2000" dirty="0" err="1">
                <a:solidFill>
                  <a:srgbClr val="663B88"/>
                </a:solidFill>
                <a:latin typeface="Open Sans Light"/>
                <a:ea typeface="Open Sans Light"/>
                <a:cs typeface="Open Sans Light"/>
                <a:sym typeface="Open Sans Light"/>
              </a:rPr>
              <a:t>Criss</a:t>
            </a:r>
            <a:r>
              <a:rPr lang="en-GB" sz="2000" dirty="0">
                <a:solidFill>
                  <a:srgbClr val="663B88"/>
                </a:solidFill>
                <a:latin typeface="Open Sans Light"/>
                <a:ea typeface="Open Sans Light"/>
                <a:cs typeface="Open Sans Light"/>
                <a:sym typeface="Open Sans Light"/>
              </a:rPr>
              <a:t> Jami</a:t>
            </a:r>
            <a:endParaRPr sz="2000" dirty="0">
              <a:solidFill>
                <a:srgbClr val="663B88"/>
              </a:solidFill>
              <a:latin typeface="Open Sans Light"/>
              <a:ea typeface="Open Sans Light"/>
              <a:cs typeface="Open Sans Light"/>
              <a:sym typeface="Open Sans Light"/>
            </a:endParaRPr>
          </a:p>
        </p:txBody>
      </p:sp>
      <p:sp>
        <p:nvSpPr>
          <p:cNvPr id="155" name="Google Shape;155;p11"/>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latin typeface="Open Sans Light"/>
                <a:ea typeface="Open Sans Light"/>
                <a:cs typeface="Open Sans Light"/>
                <a:sym typeface="Open Sans Light"/>
              </a:rPr>
              <a:t>Δραστηριότητα </a:t>
            </a:r>
            <a:r>
              <a:rPr lang="en-GB" dirty="0">
                <a:latin typeface="Open Sans Light"/>
                <a:ea typeface="Open Sans Light"/>
                <a:cs typeface="Open Sans Light"/>
                <a:sym typeface="Open Sans Light"/>
              </a:rPr>
              <a:t>3.1.: </a:t>
            </a:r>
            <a:r>
              <a:rPr lang="el-GR" dirty="0">
                <a:latin typeface="Open Sans Light"/>
                <a:ea typeface="Open Sans Light"/>
                <a:cs typeface="Open Sans Light"/>
                <a:sym typeface="Open Sans Light"/>
              </a:rPr>
              <a:t>Ανάληψη δράσης</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2"/>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000"/>
              <a:buFont typeface="Open Sans"/>
              <a:buNone/>
            </a:pPr>
            <a:r>
              <a:rPr lang="el-GR" dirty="0"/>
              <a:t>Αναπτύχθηκε από</a:t>
            </a:r>
            <a:br>
              <a:rPr lang="en-GB" dirty="0"/>
            </a:br>
            <a:r>
              <a:rPr lang="en-GB" b="0" dirty="0"/>
              <a:t> </a:t>
            </a:r>
            <a:r>
              <a:rPr lang="en-GB" b="0" dirty="0" err="1"/>
              <a:t>Mindshift</a:t>
            </a:r>
            <a:r>
              <a:rPr lang="en-GB" b="0" dirty="0"/>
              <a:t> Talent Advisory, </a:t>
            </a:r>
            <a:r>
              <a:rPr lang="el-GR" b="0" dirty="0"/>
              <a:t>Πορτογαλία</a:t>
            </a:r>
            <a:br>
              <a:rPr lang="en-GB" b="0" dirty="0"/>
            </a:br>
            <a:r>
              <a:rPr lang="en-GB" b="0" u="sng" dirty="0">
                <a:solidFill>
                  <a:schemeClr val="hlink"/>
                </a:solidFill>
                <a:hlinkClick r:id="rId3"/>
              </a:rPr>
              <a:t>www.mindshift.pt</a:t>
            </a:r>
            <a:r>
              <a:rPr lang="en-GB" b="0" dirty="0"/>
              <a:t> </a:t>
            </a:r>
            <a:br>
              <a:rPr lang="en-GB" dirty="0"/>
            </a:br>
            <a:r>
              <a:rPr lang="en-GB" b="0" u="sng" dirty="0">
                <a:solidFill>
                  <a:schemeClr val="hlink"/>
                </a:solidFill>
                <a:hlinkClick r:id="rId4"/>
              </a:rPr>
              <a:t>geral@mindshift.pt</a:t>
            </a:r>
            <a:r>
              <a:rPr lang="en-GB" b="0" dirty="0"/>
              <a:t> </a:t>
            </a:r>
            <a:endParaRPr b="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lvl="0"/>
            <a:r>
              <a:rPr lang="el-GR" dirty="0">
                <a:latin typeface="Open Sans"/>
                <a:ea typeface="Open Sans"/>
                <a:cs typeface="Open Sans"/>
                <a:sym typeface="Open Sans"/>
              </a:rPr>
              <a:t>Στόχοι και σύνοψη</a:t>
            </a:r>
            <a:endParaRPr dirty="0">
              <a:latin typeface="Open Sans"/>
              <a:ea typeface="Open Sans"/>
              <a:cs typeface="Open Sans"/>
              <a:sym typeface="Open Sans"/>
            </a:endParaRPr>
          </a:p>
        </p:txBody>
      </p:sp>
      <p:sp>
        <p:nvSpPr>
          <p:cNvPr id="67" name="Google Shape;67;p2"/>
          <p:cNvSpPr txBox="1">
            <a:spLocks noGrp="1"/>
          </p:cNvSpPr>
          <p:nvPr>
            <p:ph type="body" idx="1"/>
          </p:nvPr>
        </p:nvSpPr>
        <p:spPr>
          <a:xfrm>
            <a:off x="97971" y="881743"/>
            <a:ext cx="11693979" cy="5870121"/>
          </a:xfrm>
          <a:prstGeom prst="rect">
            <a:avLst/>
          </a:prstGeom>
          <a:noFill/>
          <a:ln>
            <a:noFill/>
          </a:ln>
        </p:spPr>
        <p:txBody>
          <a:bodyPr spcFirstLastPara="1" wrap="square" lIns="91425" tIns="45700" rIns="91425" bIns="45700" anchor="t" anchorCtr="0">
            <a:noAutofit/>
          </a:bodyPr>
          <a:lstStyle/>
          <a:p>
            <a:pPr marL="0" lvl="0" indent="0">
              <a:lnSpc>
                <a:spcPct val="150000"/>
              </a:lnSpc>
              <a:spcBef>
                <a:spcPts val="0"/>
              </a:spcBef>
              <a:buClr>
                <a:srgbClr val="636A6F"/>
              </a:buClr>
            </a:pPr>
            <a:r>
              <a:rPr lang="el-GR" dirty="0"/>
              <a:t>Η παρούσα ενότητα αποσκοπεί στο να παρέχει σε διευθυντικά στελέχη, επαγγελματίες Διεύθυνσης Ανθρωπίνου Δυναμικού και εκπαιδευτές χρήσιμες γνώσεις, εργαλεία και υλικά, ώστε να σχεδιάσουν πρόγραμμα εκπαίδευσης μεντόρων.</a:t>
            </a:r>
          </a:p>
          <a:p>
            <a:pPr marL="0" lvl="0" indent="0">
              <a:lnSpc>
                <a:spcPct val="150000"/>
              </a:lnSpc>
              <a:buClr>
                <a:srgbClr val="636A6F"/>
              </a:buClr>
            </a:pPr>
            <a:r>
              <a:rPr lang="el-GR" dirty="0"/>
              <a:t>Χωρίζεται σε τρία κεφάλαια, τα οποία αποτελούνται από τέσσερις βασικές δραστηριότητες:</a:t>
            </a:r>
          </a:p>
          <a:p>
            <a:pPr marL="0" lvl="0" indent="0">
              <a:lnSpc>
                <a:spcPct val="150000"/>
              </a:lnSpc>
              <a:buClr>
                <a:schemeClr val="accent6"/>
              </a:buClr>
            </a:pPr>
            <a:r>
              <a:rPr lang="el-GR" b="1" dirty="0">
                <a:solidFill>
                  <a:schemeClr val="accent6"/>
                </a:solidFill>
              </a:rPr>
              <a:t>Κεφάλαιο 1: Οι βασικές έννοιες της καθοδήγησης</a:t>
            </a:r>
            <a:endParaRPr lang="el-GR" dirty="0"/>
          </a:p>
          <a:p>
            <a:pPr marL="0" lvl="0" indent="0">
              <a:lnSpc>
                <a:spcPct val="150000"/>
              </a:lnSpc>
              <a:buClr>
                <a:srgbClr val="636A6F"/>
              </a:buClr>
            </a:pPr>
            <a:r>
              <a:rPr lang="el-GR" dirty="0">
                <a:solidFill>
                  <a:srgbClr val="636A6F"/>
                </a:solidFill>
              </a:rPr>
              <a:t>Δραστηριότητα 1.1.: Πώς αρχίζουμε ένα πρόγραμμα καθοδήγησης;</a:t>
            </a:r>
            <a:endParaRPr lang="el-GR" dirty="0"/>
          </a:p>
          <a:p>
            <a:pPr marL="0" lvl="0" indent="0">
              <a:lnSpc>
                <a:spcPct val="150000"/>
              </a:lnSpc>
              <a:buClr>
                <a:schemeClr val="accent6"/>
              </a:buClr>
            </a:pPr>
            <a:r>
              <a:rPr lang="el-GR" b="1" dirty="0">
                <a:solidFill>
                  <a:schemeClr val="accent6"/>
                </a:solidFill>
              </a:rPr>
              <a:t>Κεφάλαιο 2: Καλλιέργεια θετικών στάσεων απέναντι στην αντίστροφη καθοδήγηση</a:t>
            </a:r>
            <a:endParaRPr lang="el-GR" dirty="0"/>
          </a:p>
          <a:p>
            <a:pPr marL="0" lvl="0" indent="0">
              <a:lnSpc>
                <a:spcPct val="150000"/>
              </a:lnSpc>
              <a:buClr>
                <a:srgbClr val="636A6F"/>
              </a:buClr>
            </a:pPr>
            <a:r>
              <a:rPr lang="el-GR" dirty="0">
                <a:solidFill>
                  <a:srgbClr val="636A6F"/>
                </a:solidFill>
              </a:rPr>
              <a:t>Δραστηριότητα 2.1.: Εξέταση εννοιών</a:t>
            </a:r>
            <a:endParaRPr lang="el-GR" dirty="0"/>
          </a:p>
          <a:p>
            <a:pPr marL="0" lvl="0" indent="0">
              <a:lnSpc>
                <a:spcPct val="150000"/>
              </a:lnSpc>
              <a:buClr>
                <a:srgbClr val="636A6F"/>
              </a:buClr>
            </a:pPr>
            <a:r>
              <a:rPr lang="el-GR" dirty="0">
                <a:solidFill>
                  <a:srgbClr val="636A6F"/>
                </a:solidFill>
              </a:rPr>
              <a:t>Δραστηριότητα 2.2.: Η δύναμη ενός καλού ηλεκτρονικού πορτφόλιου</a:t>
            </a:r>
            <a:endParaRPr lang="el-GR" b="1" dirty="0">
              <a:solidFill>
                <a:schemeClr val="accent6"/>
              </a:solidFill>
            </a:endParaRPr>
          </a:p>
          <a:p>
            <a:pPr marL="0" lvl="0" indent="0">
              <a:lnSpc>
                <a:spcPct val="150000"/>
              </a:lnSpc>
              <a:buClr>
                <a:schemeClr val="accent6"/>
              </a:buClr>
            </a:pPr>
            <a:r>
              <a:rPr lang="el-GR" b="1" dirty="0">
                <a:solidFill>
                  <a:schemeClr val="accent6"/>
                </a:solidFill>
              </a:rPr>
              <a:t>Κεφάλαιο 3: Λίστα ελέγχου για πρόγραμμα σπουδών για εκπαίδευση των μεντόρων</a:t>
            </a:r>
            <a:endParaRPr lang="el-GR" dirty="0"/>
          </a:p>
          <a:p>
            <a:pPr marL="0" lvl="0" indent="0">
              <a:lnSpc>
                <a:spcPct val="150000"/>
              </a:lnSpc>
              <a:buClr>
                <a:srgbClr val="636A6F"/>
              </a:buClr>
            </a:pPr>
            <a:r>
              <a:rPr lang="el-GR" dirty="0">
                <a:solidFill>
                  <a:srgbClr val="636A6F"/>
                </a:solidFill>
              </a:rPr>
              <a:t>Δραστηριότητα 3.1.: Ανάληψη δράσης</a:t>
            </a:r>
            <a:endParaRPr dirty="0"/>
          </a:p>
          <a:p>
            <a:pPr marL="0" lvl="0" indent="0" algn="just" rtl="0">
              <a:lnSpc>
                <a:spcPct val="90000"/>
              </a:lnSpc>
              <a:spcBef>
                <a:spcPts val="1000"/>
              </a:spcBef>
              <a:spcAft>
                <a:spcPts val="0"/>
              </a:spcAft>
              <a:buClr>
                <a:schemeClr val="lt2"/>
              </a:buClr>
              <a:buSzPts val="18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3"/>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latin typeface="Open Sans Light"/>
                <a:ea typeface="Open Sans Light"/>
                <a:cs typeface="Open Sans Light"/>
                <a:sym typeface="Open Sans Light"/>
              </a:rPr>
              <a:t>Μετά την ολοκλήρωση της ενότητας, οι συμμετέχοντες θα είναι σε θέση να:</a:t>
            </a:r>
            <a:endParaRPr dirty="0">
              <a:latin typeface="Open Sans Light"/>
              <a:ea typeface="Open Sans Light"/>
              <a:cs typeface="Open Sans Light"/>
              <a:sym typeface="Open Sans Light"/>
            </a:endParaRPr>
          </a:p>
        </p:txBody>
      </p:sp>
      <p:sp>
        <p:nvSpPr>
          <p:cNvPr id="73" name="Google Shape;73;p3"/>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p>
            <a:pPr marL="285750" lvl="0" indent="-285750">
              <a:lnSpc>
                <a:spcPct val="150000"/>
              </a:lnSpc>
              <a:spcBef>
                <a:spcPts val="0"/>
              </a:spcBef>
              <a:buClr>
                <a:srgbClr val="93D4CC"/>
              </a:buClr>
              <a:buFont typeface="Arial"/>
              <a:buChar char="•"/>
            </a:pPr>
            <a:r>
              <a:rPr lang="el-GR" dirty="0">
                <a:solidFill>
                  <a:srgbClr val="636A6F"/>
                </a:solidFill>
              </a:rPr>
              <a:t>Ορίζουν τις ακόλουθες έννοιες: καθοδήγηση, διαγενεακή καθοδήγηση, αντίστροφη καθοδήγηση.</a:t>
            </a:r>
            <a:endParaRPr lang="el-GR" dirty="0"/>
          </a:p>
          <a:p>
            <a:pPr marL="285750" lvl="0" indent="-285750">
              <a:lnSpc>
                <a:spcPct val="150000"/>
              </a:lnSpc>
              <a:spcBef>
                <a:spcPts val="1800"/>
              </a:spcBef>
              <a:buClr>
                <a:srgbClr val="93D4CC"/>
              </a:buClr>
              <a:buFont typeface="Arial"/>
              <a:buChar char="•"/>
            </a:pPr>
            <a:r>
              <a:rPr lang="el-GR" dirty="0">
                <a:solidFill>
                  <a:srgbClr val="636A6F"/>
                </a:solidFill>
              </a:rPr>
              <a:t>Κάνουν τη διάκριση μεταξύ καθοδήγησης και αντίστροφης καθοδήγησης.</a:t>
            </a:r>
            <a:endParaRPr lang="el-GR" dirty="0"/>
          </a:p>
          <a:p>
            <a:pPr marL="285750" lvl="0" indent="-285750">
              <a:lnSpc>
                <a:spcPct val="150000"/>
              </a:lnSpc>
              <a:spcBef>
                <a:spcPts val="1800"/>
              </a:spcBef>
              <a:buClr>
                <a:srgbClr val="93D4CC"/>
              </a:buClr>
              <a:buFont typeface="Arial"/>
              <a:buChar char="•"/>
            </a:pPr>
            <a:r>
              <a:rPr lang="el-GR" dirty="0">
                <a:solidFill>
                  <a:srgbClr val="636A6F"/>
                </a:solidFill>
              </a:rPr>
              <a:t>Απαριθμούν τα οφέλη και τα μειονεκτήματα της ύπαρξης ενός προγράμματος καθοδήγησης στον χώρο εργασίας.</a:t>
            </a:r>
            <a:endParaRPr lang="el-GR" dirty="0"/>
          </a:p>
          <a:p>
            <a:pPr marL="285750" lvl="0" indent="-285750">
              <a:lnSpc>
                <a:spcPct val="150000"/>
              </a:lnSpc>
              <a:spcBef>
                <a:spcPts val="1800"/>
              </a:spcBef>
              <a:buClr>
                <a:srgbClr val="93D4CC"/>
              </a:buClr>
              <a:buFont typeface="Arial"/>
              <a:buChar char="•"/>
            </a:pPr>
            <a:r>
              <a:rPr lang="el-GR" dirty="0">
                <a:solidFill>
                  <a:srgbClr val="636A6F"/>
                </a:solidFill>
              </a:rPr>
              <a:t>Ορίζουν στρατηγικές για ανάπτυξη ενός προγράμματος διαγενεακής καθοδήγησης.</a:t>
            </a:r>
            <a:endParaRPr lang="el-GR" dirty="0"/>
          </a:p>
          <a:p>
            <a:pPr marL="285750" lvl="0" indent="-285750">
              <a:lnSpc>
                <a:spcPct val="150000"/>
              </a:lnSpc>
              <a:spcBef>
                <a:spcPts val="1800"/>
              </a:spcBef>
              <a:buClr>
                <a:srgbClr val="93D4CC"/>
              </a:buClr>
              <a:buFont typeface="Arial"/>
              <a:buChar char="•"/>
            </a:pPr>
            <a:r>
              <a:rPr lang="el-GR" dirty="0">
                <a:solidFill>
                  <a:srgbClr val="636A6F"/>
                </a:solidFill>
              </a:rPr>
              <a:t>Σχεδιάζουν ένα πρόγραμμα σπουδών για την εκπαίδευση των μεντόρων.</a:t>
            </a:r>
            <a:endParaRPr lang="el-GR" dirty="0"/>
          </a:p>
          <a:p>
            <a:pPr marL="285750" lvl="0" indent="-285750">
              <a:lnSpc>
                <a:spcPct val="150000"/>
              </a:lnSpc>
              <a:spcBef>
                <a:spcPts val="1800"/>
              </a:spcBef>
              <a:buClr>
                <a:srgbClr val="93D4CC"/>
              </a:buClr>
              <a:buFont typeface="Arial"/>
              <a:buChar char="•"/>
            </a:pPr>
            <a:r>
              <a:rPr lang="el-GR" dirty="0">
                <a:solidFill>
                  <a:srgbClr val="636A6F"/>
                </a:solidFill>
              </a:rPr>
              <a:t>Εφαρμόζουν ένα πρόγραμμα σπουδών για την εκπαίδευση των μεντόρων.</a:t>
            </a:r>
            <a:endParaRPr lang="el-GR" dirty="0"/>
          </a:p>
          <a:p>
            <a:pPr marL="285750" lvl="0" indent="-285750" algn="just" rtl="0">
              <a:lnSpc>
                <a:spcPct val="150000"/>
              </a:lnSpc>
              <a:spcBef>
                <a:spcPts val="1800"/>
              </a:spcBef>
              <a:spcAft>
                <a:spcPts val="0"/>
              </a:spcAft>
              <a:buClr>
                <a:srgbClr val="93D4CC"/>
              </a:buClr>
              <a:buSzPts val="1800"/>
              <a:buFont typeface="Arial"/>
              <a:buChar char="•"/>
            </a:pPr>
            <a:endParaRPr dirty="0"/>
          </a:p>
          <a:p>
            <a:pPr marL="0" lvl="0" indent="0" algn="just" rtl="0">
              <a:lnSpc>
                <a:spcPct val="90000"/>
              </a:lnSpc>
              <a:spcBef>
                <a:spcPts val="1800"/>
              </a:spcBef>
              <a:spcAft>
                <a:spcPts val="0"/>
              </a:spcAft>
              <a:buClr>
                <a:schemeClr val="lt2"/>
              </a:buClr>
              <a:buSzPts val="1800"/>
              <a:buNone/>
            </a:pPr>
            <a:endParaRPr dirty="0"/>
          </a:p>
        </p:txBody>
      </p:sp>
      <p:sp>
        <p:nvSpPr>
          <p:cNvPr id="74" name="Google Shape;74;p3"/>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lvl="0"/>
            <a:r>
              <a:rPr lang="el-GR" dirty="0"/>
              <a:t>Μαθησιακά αποτελέσματα</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ctrTitle"/>
          </p:nvPr>
        </p:nvSpPr>
        <p:spPr>
          <a:xfrm>
            <a:off x="2179865" y="2774849"/>
            <a:ext cx="7809955" cy="1600197"/>
          </a:xfrm>
          <a:prstGeom prst="rect">
            <a:avLst/>
          </a:prstGeom>
          <a:noFill/>
          <a:ln>
            <a:noFill/>
          </a:ln>
        </p:spPr>
        <p:txBody>
          <a:bodyPr spcFirstLastPara="1" wrap="square" lIns="91425" tIns="45700" rIns="91425" bIns="45700" anchor="ctr" anchorCtr="0">
            <a:normAutofit/>
          </a:bodyPr>
          <a:lstStyle/>
          <a:p>
            <a:pPr lvl="0"/>
            <a:r>
              <a:rPr lang="el-GR" dirty="0"/>
              <a:t>Κεφάλαιο 3: Λίστα ελέγχου για πρόγραμμα εκπαίδευσης μεντόρων</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5"/>
          <p:cNvSpPr txBox="1">
            <a:spLocks noGrp="1"/>
          </p:cNvSpPr>
          <p:nvPr>
            <p:ph type="body" idx="2"/>
          </p:nvPr>
        </p:nvSpPr>
        <p:spPr>
          <a:xfrm>
            <a:off x="6372225" y="1462685"/>
            <a:ext cx="5670096" cy="5313673"/>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r>
              <a:rPr lang="en-GB"/>
              <a:t> </a:t>
            </a:r>
            <a:endParaRPr/>
          </a:p>
        </p:txBody>
      </p:sp>
      <p:sp>
        <p:nvSpPr>
          <p:cNvPr id="87" name="Google Shape;87;p5"/>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l-GR" dirty="0">
                <a:latin typeface="Open Sans Light"/>
                <a:ea typeface="Open Sans Light"/>
                <a:cs typeface="Open Sans Light"/>
                <a:sym typeface="Open Sans Light"/>
              </a:rPr>
              <a:t>Δραστηριότητα </a:t>
            </a:r>
            <a:r>
              <a:rPr lang="en-GB" dirty="0">
                <a:latin typeface="Open Sans Light"/>
                <a:ea typeface="Open Sans Light"/>
                <a:cs typeface="Open Sans Light"/>
                <a:sym typeface="Open Sans Light"/>
              </a:rPr>
              <a:t>3.1.: </a:t>
            </a:r>
            <a:r>
              <a:rPr lang="el-GR" dirty="0">
                <a:latin typeface="Open Sans Light"/>
                <a:ea typeface="Open Sans Light"/>
                <a:cs typeface="Open Sans Light"/>
                <a:sym typeface="Open Sans Light"/>
              </a:rPr>
              <a:t>Ανάληψη δράσης</a:t>
            </a:r>
            <a:endParaRPr dirty="0"/>
          </a:p>
        </p:txBody>
      </p:sp>
      <p:sp>
        <p:nvSpPr>
          <p:cNvPr id="88" name="Google Shape;88;p5"/>
          <p:cNvSpPr txBox="1">
            <a:spLocks noGrp="1"/>
          </p:cNvSpPr>
          <p:nvPr>
            <p:ph type="title"/>
          </p:nvPr>
        </p:nvSpPr>
        <p:spPr>
          <a:xfrm>
            <a:off x="97970" y="81642"/>
            <a:ext cx="12094030" cy="715879"/>
          </a:xfrm>
          <a:prstGeom prst="rect">
            <a:avLst/>
          </a:prstGeom>
          <a:noFill/>
          <a:ln>
            <a:noFill/>
          </a:ln>
        </p:spPr>
        <p:txBody>
          <a:bodyPr spcFirstLastPara="1" wrap="square" lIns="91425" tIns="54000" rIns="54000" bIns="54000" anchor="ctr" anchorCtr="0">
            <a:noAutofit/>
          </a:bodyPr>
          <a:lstStyle/>
          <a:p>
            <a:pPr lvl="0">
              <a:buSzPts val="3000"/>
            </a:pPr>
            <a:r>
              <a:rPr lang="el-GR" sz="2400" dirty="0"/>
              <a:t>Κεφάλαιο 3: Λίστα ελέγχου για πρόγραμμα εκπαίδευσης μεντόρων</a:t>
            </a:r>
            <a:endParaRPr sz="3200" dirty="0"/>
          </a:p>
        </p:txBody>
      </p:sp>
      <p:pic>
        <p:nvPicPr>
          <p:cNvPr id="89" name="Google Shape;89;p5"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90" name="Google Shape;90;p5"/>
          <p:cNvSpPr txBox="1"/>
          <p:nvPr/>
        </p:nvSpPr>
        <p:spPr>
          <a:xfrm>
            <a:off x="6543675" y="2724085"/>
            <a:ext cx="5400675" cy="3411856"/>
          </a:xfrm>
          <a:prstGeom prst="rect">
            <a:avLst/>
          </a:prstGeom>
          <a:noFill/>
          <a:ln>
            <a:noFill/>
          </a:ln>
        </p:spPr>
        <p:txBody>
          <a:bodyPr spcFirstLastPara="1" wrap="square" lIns="91425" tIns="45700" rIns="91425" bIns="45700" anchor="t" anchorCtr="0">
            <a:spAutoFit/>
          </a:bodyPr>
          <a:lstStyle/>
          <a:p>
            <a:pPr lvl="0">
              <a:lnSpc>
                <a:spcPct val="107000"/>
              </a:lnSpc>
            </a:pPr>
            <a:r>
              <a:rPr lang="el-GR" sz="1800" b="1" dirty="0">
                <a:solidFill>
                  <a:srgbClr val="636A6F"/>
                </a:solidFill>
                <a:latin typeface="Open Sans Light"/>
                <a:ea typeface="Open Sans Light"/>
                <a:cs typeface="Open Sans Light"/>
                <a:sym typeface="Open Sans Light"/>
              </a:rPr>
              <a:t>Σε αυτή τη δραστηριότητα θα εξασκήσετε τις ακόλουθες δεξιότητες:</a:t>
            </a:r>
            <a:endParaRPr dirty="0"/>
          </a:p>
          <a:p>
            <a:pPr lvl="0">
              <a:lnSpc>
                <a:spcPct val="107000"/>
              </a:lnSpc>
              <a:spcBef>
                <a:spcPts val="800"/>
              </a:spcBef>
            </a:pPr>
            <a:r>
              <a:rPr lang="el-GR" sz="1800" b="1" dirty="0">
                <a:solidFill>
                  <a:srgbClr val="636A6F"/>
                </a:solidFill>
                <a:latin typeface="Open Sans Light"/>
                <a:ea typeface="Open Sans Light"/>
                <a:cs typeface="Open Sans Light"/>
                <a:sym typeface="Open Sans Light"/>
              </a:rPr>
              <a:t>Λήψη αποφάσεων</a:t>
            </a:r>
          </a:p>
          <a:p>
            <a:pPr lvl="0">
              <a:lnSpc>
                <a:spcPct val="107000"/>
              </a:lnSpc>
              <a:spcBef>
                <a:spcPts val="800"/>
              </a:spcBef>
            </a:pPr>
            <a:r>
              <a:rPr lang="el-GR" sz="1800" b="1" dirty="0">
                <a:solidFill>
                  <a:srgbClr val="636A6F"/>
                </a:solidFill>
                <a:latin typeface="Open Sans Light"/>
                <a:ea typeface="Open Sans Light"/>
                <a:cs typeface="Open Sans Light"/>
                <a:sym typeface="Open Sans Light"/>
              </a:rPr>
              <a:t>Κριτική σκέψη</a:t>
            </a:r>
          </a:p>
          <a:p>
            <a:pPr lvl="0">
              <a:lnSpc>
                <a:spcPct val="107000"/>
              </a:lnSpc>
              <a:spcBef>
                <a:spcPts val="800"/>
              </a:spcBef>
            </a:pPr>
            <a:r>
              <a:rPr lang="el-GR" sz="1800" b="1" dirty="0">
                <a:solidFill>
                  <a:srgbClr val="636A6F"/>
                </a:solidFill>
                <a:latin typeface="Open Sans Light"/>
                <a:ea typeface="Open Sans Light"/>
                <a:cs typeface="Open Sans Light"/>
                <a:sym typeface="Open Sans Light"/>
              </a:rPr>
              <a:t>Επίλυση προβλημάτων</a:t>
            </a:r>
          </a:p>
          <a:p>
            <a:pPr lvl="0">
              <a:lnSpc>
                <a:spcPct val="107000"/>
              </a:lnSpc>
              <a:spcBef>
                <a:spcPts val="800"/>
              </a:spcBef>
            </a:pPr>
            <a:r>
              <a:rPr lang="el-GR" sz="1800" b="1" dirty="0">
                <a:solidFill>
                  <a:srgbClr val="636A6F"/>
                </a:solidFill>
                <a:latin typeface="Open Sans Light"/>
                <a:ea typeface="Open Sans Light"/>
                <a:cs typeface="Open Sans Light"/>
                <a:sym typeface="Open Sans Light"/>
              </a:rPr>
              <a:t>Στρατηγική σκέψη</a:t>
            </a:r>
          </a:p>
          <a:p>
            <a:pPr lvl="0">
              <a:lnSpc>
                <a:spcPct val="107000"/>
              </a:lnSpc>
              <a:spcBef>
                <a:spcPts val="800"/>
              </a:spcBef>
            </a:pPr>
            <a:r>
              <a:rPr lang="el-GR" sz="1800" b="1" dirty="0">
                <a:solidFill>
                  <a:srgbClr val="636A6F"/>
                </a:solidFill>
                <a:latin typeface="Open Sans Light"/>
                <a:ea typeface="Open Sans Light"/>
                <a:cs typeface="Open Sans Light"/>
                <a:sym typeface="Open Sans Light"/>
              </a:rPr>
              <a:t>Ψηφιακές δεξιότητες</a:t>
            </a:r>
          </a:p>
          <a:p>
            <a:pPr lvl="0">
              <a:lnSpc>
                <a:spcPct val="107000"/>
              </a:lnSpc>
              <a:spcBef>
                <a:spcPts val="800"/>
              </a:spcBef>
            </a:pPr>
            <a:r>
              <a:rPr lang="el-GR" sz="1800" b="1" dirty="0">
                <a:solidFill>
                  <a:srgbClr val="636A6F"/>
                </a:solidFill>
                <a:latin typeface="Open Sans Light"/>
                <a:ea typeface="Open Sans Light"/>
                <a:cs typeface="Open Sans Light"/>
                <a:sym typeface="Open Sans Light"/>
              </a:rPr>
              <a:t>Δημιουργικότητα</a:t>
            </a:r>
          </a:p>
          <a:p>
            <a:pPr marL="0" marR="0" lvl="0" indent="0" algn="l" rtl="0">
              <a:lnSpc>
                <a:spcPct val="107000"/>
              </a:lnSpc>
              <a:spcBef>
                <a:spcPts val="800"/>
              </a:spcBef>
              <a:spcAft>
                <a:spcPts val="0"/>
              </a:spcAft>
              <a:buNone/>
            </a:pPr>
            <a:endParaRPr dirty="0"/>
          </a:p>
        </p:txBody>
      </p:sp>
      <p:sp>
        <p:nvSpPr>
          <p:cNvPr id="91" name="Google Shape;91;p5"/>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i="0" u="none" strike="noStrike" cap="none" dirty="0">
              <a:solidFill>
                <a:srgbClr val="868E93"/>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dirty="0">
              <a:solidFill>
                <a:srgbClr val="868E93"/>
              </a:solidFill>
            </a:endParaRPr>
          </a:p>
          <a:p>
            <a:pPr marL="0" lvl="0" indent="0" algn="just" rtl="0">
              <a:lnSpc>
                <a:spcPct val="90000"/>
              </a:lnSpc>
              <a:spcBef>
                <a:spcPts val="1000"/>
              </a:spcBef>
              <a:spcAft>
                <a:spcPts val="0"/>
              </a:spcAft>
              <a:buClr>
                <a:schemeClr val="lt2"/>
              </a:buClr>
              <a:buSzPts val="1800"/>
              <a:buNone/>
            </a:pPr>
            <a:endParaRPr i="0" u="none" strike="noStrike" cap="none" dirty="0">
              <a:solidFill>
                <a:srgbClr val="868E93"/>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i="0" u="none" strike="noStrike" cap="none" dirty="0">
              <a:solidFill>
                <a:srgbClr val="868E93"/>
              </a:solidFill>
              <a:latin typeface="Open Sans Light"/>
              <a:ea typeface="Open Sans Light"/>
              <a:cs typeface="Open Sans Light"/>
              <a:sym typeface="Open Sans Light"/>
            </a:endParaRPr>
          </a:p>
          <a:p>
            <a:pPr marL="2057349" lvl="4" indent="-228594">
              <a:buClr>
                <a:srgbClr val="868E93"/>
              </a:buClr>
            </a:pPr>
            <a:r>
              <a:rPr lang="el-GR" sz="2000" b="1" i="1" dirty="0">
                <a:solidFill>
                  <a:srgbClr val="868E93"/>
                </a:solidFill>
                <a:latin typeface="Open Sans Light"/>
                <a:ea typeface="Open Sans Light"/>
                <a:cs typeface="Open Sans Light"/>
                <a:sym typeface="Open Sans Light"/>
              </a:rPr>
              <a:t>Στόχος αυτής της δραστηριότητας είναι να εμπλέξει τους συμμετέχοντες στην ανάπτυξη του δικού τους προγράμματος σπουδών για εκπαίδευση των μεντόρων, χρησιμοποιώντας τη δική τους πραγματική εμπειρία από τον χώρο εργασίας τους. </a:t>
            </a:r>
            <a:endParaRPr sz="2000" dirty="0"/>
          </a:p>
        </p:txBody>
      </p:sp>
      <p:pic>
        <p:nvPicPr>
          <p:cNvPr id="92" name="Google Shape;92;p5"/>
          <p:cNvPicPr preferRelativeResize="0"/>
          <p:nvPr/>
        </p:nvPicPr>
        <p:blipFill rotWithShape="1">
          <a:blip r:embed="rId4">
            <a:alphaModFix/>
          </a:blip>
          <a:srcRect l="21301" t="23250" r="19599" b="22964"/>
          <a:stretch/>
        </p:blipFill>
        <p:spPr>
          <a:xfrm>
            <a:off x="149675" y="2476375"/>
            <a:ext cx="2050800" cy="1800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6"/>
          <p:cNvSpPr txBox="1"/>
          <p:nvPr/>
        </p:nvSpPr>
        <p:spPr>
          <a:xfrm>
            <a:off x="1304060" y="1625106"/>
            <a:ext cx="9718979" cy="600144"/>
          </a:xfrm>
          <a:prstGeom prst="rect">
            <a:avLst/>
          </a:prstGeom>
          <a:noFill/>
          <a:ln>
            <a:noFill/>
          </a:ln>
        </p:spPr>
        <p:txBody>
          <a:bodyPr spcFirstLastPara="1" wrap="square" lIns="45700" tIns="22850" rIns="45700" bIns="22850" anchor="t" anchorCtr="0">
            <a:spAutoFit/>
          </a:bodyPr>
          <a:lstStyle/>
          <a:p>
            <a:pPr marL="0" marR="0" lvl="0" indent="0" algn="just" rtl="0">
              <a:lnSpc>
                <a:spcPct val="100000"/>
              </a:lnSpc>
              <a:spcBef>
                <a:spcPts val="0"/>
              </a:spcBef>
              <a:spcAft>
                <a:spcPts val="0"/>
              </a:spcAft>
              <a:buClr>
                <a:schemeClr val="lt1"/>
              </a:buClr>
              <a:buSzPts val="1800"/>
              <a:buFont typeface="Arial"/>
              <a:buNone/>
            </a:pPr>
            <a:r>
              <a:rPr lang="el-GR" sz="1800" dirty="0">
                <a:solidFill>
                  <a:schemeClr val="lt1"/>
                </a:solidFill>
                <a:latin typeface="Open Sans"/>
                <a:ea typeface="Open Sans"/>
                <a:cs typeface="Open Sans"/>
                <a:sym typeface="Open Sans"/>
              </a:rPr>
              <a:t>Ένα πρόγραμμα καθοδήγησης και ένα πρόγραμμα εκπαίδευσης μεντόρων μπορούν εύκολα να </a:t>
            </a:r>
            <a:r>
              <a:rPr lang="el-GR" sz="1800" dirty="0" err="1">
                <a:solidFill>
                  <a:schemeClr val="lt1"/>
                </a:solidFill>
                <a:latin typeface="Open Sans"/>
                <a:ea typeface="Open Sans"/>
                <a:cs typeface="Open Sans"/>
                <a:sym typeface="Open Sans"/>
              </a:rPr>
              <a:t>αλληλοεπικαλύπτονται</a:t>
            </a:r>
            <a:endParaRPr dirty="0"/>
          </a:p>
        </p:txBody>
      </p:sp>
      <p:sp>
        <p:nvSpPr>
          <p:cNvPr id="99" name="Google Shape;99;p6"/>
          <p:cNvSpPr/>
          <p:nvPr/>
        </p:nvSpPr>
        <p:spPr>
          <a:xfrm>
            <a:off x="10574103" y="4015776"/>
            <a:ext cx="448936" cy="444283"/>
          </a:xfrm>
          <a:custGeom>
            <a:avLst/>
            <a:gdLst/>
            <a:ahLst/>
            <a:cxnLst/>
            <a:rect l="l" t="t" r="r" b="b"/>
            <a:pathLst>
              <a:path w="306026" h="302202" extrusionOk="0">
                <a:moveTo>
                  <a:pt x="81468" y="252531"/>
                </a:moveTo>
                <a:cubicBezTo>
                  <a:pt x="57470" y="254773"/>
                  <a:pt x="36268" y="262573"/>
                  <a:pt x="30314" y="264904"/>
                </a:cubicBezTo>
                <a:lnTo>
                  <a:pt x="23818" y="279250"/>
                </a:lnTo>
                <a:lnTo>
                  <a:pt x="129917" y="279250"/>
                </a:lnTo>
                <a:cubicBezTo>
                  <a:pt x="131000" y="279250"/>
                  <a:pt x="132082" y="279608"/>
                  <a:pt x="133165" y="280326"/>
                </a:cubicBezTo>
                <a:cubicBezTo>
                  <a:pt x="133887" y="281401"/>
                  <a:pt x="134608" y="282477"/>
                  <a:pt x="134608" y="283912"/>
                </a:cubicBezTo>
                <a:cubicBezTo>
                  <a:pt x="134608" y="286064"/>
                  <a:pt x="135330" y="288216"/>
                  <a:pt x="137135" y="290367"/>
                </a:cubicBezTo>
                <a:cubicBezTo>
                  <a:pt x="138939" y="291802"/>
                  <a:pt x="141465" y="292878"/>
                  <a:pt x="143630" y="292878"/>
                </a:cubicBezTo>
                <a:lnTo>
                  <a:pt x="162396" y="292878"/>
                </a:lnTo>
                <a:cubicBezTo>
                  <a:pt x="167448" y="292878"/>
                  <a:pt x="171779" y="288933"/>
                  <a:pt x="171779" y="283912"/>
                </a:cubicBezTo>
                <a:cubicBezTo>
                  <a:pt x="171779" y="281401"/>
                  <a:pt x="173583" y="279250"/>
                  <a:pt x="176110" y="279250"/>
                </a:cubicBezTo>
                <a:lnTo>
                  <a:pt x="282569" y="279250"/>
                </a:lnTo>
                <a:lnTo>
                  <a:pt x="275712" y="264904"/>
                </a:lnTo>
                <a:cubicBezTo>
                  <a:pt x="264164" y="260242"/>
                  <a:pt x="190906" y="233703"/>
                  <a:pt x="156622" y="273511"/>
                </a:cubicBezTo>
                <a:cubicBezTo>
                  <a:pt x="154818" y="275663"/>
                  <a:pt x="151209" y="275663"/>
                  <a:pt x="149405" y="273511"/>
                </a:cubicBezTo>
                <a:cubicBezTo>
                  <a:pt x="132263" y="253607"/>
                  <a:pt x="105467" y="250290"/>
                  <a:pt x="81468" y="252531"/>
                </a:cubicBezTo>
                <a:close/>
                <a:moveTo>
                  <a:pt x="52327" y="230116"/>
                </a:moveTo>
                <a:lnTo>
                  <a:pt x="44388" y="250200"/>
                </a:lnTo>
                <a:cubicBezTo>
                  <a:pt x="65680" y="244103"/>
                  <a:pt x="100685" y="237289"/>
                  <a:pt x="129556" y="248765"/>
                </a:cubicBezTo>
                <a:cubicBezTo>
                  <a:pt x="115120" y="236572"/>
                  <a:pt x="90581" y="225095"/>
                  <a:pt x="52327" y="230116"/>
                </a:cubicBezTo>
                <a:close/>
                <a:moveTo>
                  <a:pt x="247203" y="212184"/>
                </a:moveTo>
                <a:cubicBezTo>
                  <a:pt x="206063" y="217564"/>
                  <a:pt x="182605" y="236213"/>
                  <a:pt x="170336" y="251635"/>
                </a:cubicBezTo>
                <a:cubicBezTo>
                  <a:pt x="199928" y="236213"/>
                  <a:pt x="238903" y="243386"/>
                  <a:pt x="261638" y="250200"/>
                </a:cubicBezTo>
                <a:lnTo>
                  <a:pt x="247203" y="212184"/>
                </a:lnTo>
                <a:close/>
                <a:moveTo>
                  <a:pt x="132082" y="194611"/>
                </a:moveTo>
                <a:lnTo>
                  <a:pt x="173944" y="194611"/>
                </a:lnTo>
                <a:cubicBezTo>
                  <a:pt x="176470" y="194611"/>
                  <a:pt x="178275" y="196763"/>
                  <a:pt x="178275" y="199273"/>
                </a:cubicBezTo>
                <a:cubicBezTo>
                  <a:pt x="178275" y="201784"/>
                  <a:pt x="176470" y="203936"/>
                  <a:pt x="173944" y="203936"/>
                </a:cubicBezTo>
                <a:lnTo>
                  <a:pt x="157705" y="203936"/>
                </a:lnTo>
                <a:lnTo>
                  <a:pt x="157705" y="252710"/>
                </a:lnTo>
                <a:cubicBezTo>
                  <a:pt x="169975" y="234779"/>
                  <a:pt x="196680" y="208239"/>
                  <a:pt x="249729" y="202860"/>
                </a:cubicBezTo>
                <a:cubicBezTo>
                  <a:pt x="251894" y="202501"/>
                  <a:pt x="253699" y="203577"/>
                  <a:pt x="254421" y="205729"/>
                </a:cubicBezTo>
                <a:lnTo>
                  <a:pt x="273186" y="254145"/>
                </a:lnTo>
                <a:cubicBezTo>
                  <a:pt x="277517" y="255580"/>
                  <a:pt x="280404" y="257014"/>
                  <a:pt x="281126" y="257014"/>
                </a:cubicBezTo>
                <a:cubicBezTo>
                  <a:pt x="282208" y="257373"/>
                  <a:pt x="282930" y="258449"/>
                  <a:pt x="283291" y="259166"/>
                </a:cubicBezTo>
                <a:lnTo>
                  <a:pt x="292674" y="279250"/>
                </a:lnTo>
                <a:lnTo>
                  <a:pt x="301335" y="279250"/>
                </a:lnTo>
                <a:cubicBezTo>
                  <a:pt x="303861" y="279250"/>
                  <a:pt x="306026" y="281401"/>
                  <a:pt x="306026" y="283912"/>
                </a:cubicBezTo>
                <a:cubicBezTo>
                  <a:pt x="306026" y="286422"/>
                  <a:pt x="303861" y="288216"/>
                  <a:pt x="301335" y="288216"/>
                </a:cubicBezTo>
                <a:lnTo>
                  <a:pt x="180440" y="288216"/>
                </a:lnTo>
                <a:cubicBezTo>
                  <a:pt x="178275" y="296106"/>
                  <a:pt x="171057" y="302202"/>
                  <a:pt x="162396" y="302202"/>
                </a:cubicBezTo>
                <a:lnTo>
                  <a:pt x="143630" y="302202"/>
                </a:lnTo>
                <a:cubicBezTo>
                  <a:pt x="135330" y="302202"/>
                  <a:pt x="127752" y="296106"/>
                  <a:pt x="125947" y="288216"/>
                </a:cubicBezTo>
                <a:lnTo>
                  <a:pt x="4691" y="288216"/>
                </a:lnTo>
                <a:cubicBezTo>
                  <a:pt x="2165" y="288216"/>
                  <a:pt x="0" y="286422"/>
                  <a:pt x="0" y="283912"/>
                </a:cubicBezTo>
                <a:cubicBezTo>
                  <a:pt x="0" y="281401"/>
                  <a:pt x="2165" y="279250"/>
                  <a:pt x="4691" y="279250"/>
                </a:cubicBezTo>
                <a:lnTo>
                  <a:pt x="13352" y="279250"/>
                </a:lnTo>
                <a:lnTo>
                  <a:pt x="22735" y="259166"/>
                </a:lnTo>
                <a:cubicBezTo>
                  <a:pt x="23096" y="258449"/>
                  <a:pt x="23818" y="257373"/>
                  <a:pt x="24900" y="257014"/>
                </a:cubicBezTo>
                <a:cubicBezTo>
                  <a:pt x="25622" y="257014"/>
                  <a:pt x="28509" y="255580"/>
                  <a:pt x="33201" y="254145"/>
                </a:cubicBezTo>
                <a:lnTo>
                  <a:pt x="44388" y="224378"/>
                </a:lnTo>
                <a:cubicBezTo>
                  <a:pt x="45110" y="222585"/>
                  <a:pt x="46192" y="221509"/>
                  <a:pt x="47997" y="221150"/>
                </a:cubicBezTo>
                <a:cubicBezTo>
                  <a:pt x="104655" y="212902"/>
                  <a:pt x="134969" y="238365"/>
                  <a:pt x="148322" y="254862"/>
                </a:cubicBezTo>
                <a:lnTo>
                  <a:pt x="148322" y="203936"/>
                </a:lnTo>
                <a:lnTo>
                  <a:pt x="132082" y="203936"/>
                </a:lnTo>
                <a:cubicBezTo>
                  <a:pt x="129556" y="203936"/>
                  <a:pt x="127391" y="201784"/>
                  <a:pt x="127391" y="199273"/>
                </a:cubicBezTo>
                <a:cubicBezTo>
                  <a:pt x="127391" y="196763"/>
                  <a:pt x="129556" y="194611"/>
                  <a:pt x="132082" y="194611"/>
                </a:cubicBezTo>
                <a:close/>
                <a:moveTo>
                  <a:pt x="115770" y="170799"/>
                </a:moveTo>
                <a:lnTo>
                  <a:pt x="188672" y="170799"/>
                </a:lnTo>
                <a:cubicBezTo>
                  <a:pt x="191174" y="170799"/>
                  <a:pt x="193318" y="172916"/>
                  <a:pt x="193318" y="175032"/>
                </a:cubicBezTo>
                <a:cubicBezTo>
                  <a:pt x="193318" y="177855"/>
                  <a:pt x="191174" y="179971"/>
                  <a:pt x="188672" y="179971"/>
                </a:cubicBezTo>
                <a:lnTo>
                  <a:pt x="115770" y="179971"/>
                </a:lnTo>
                <a:cubicBezTo>
                  <a:pt x="113269" y="179971"/>
                  <a:pt x="111125" y="177855"/>
                  <a:pt x="111125" y="175032"/>
                </a:cubicBezTo>
                <a:cubicBezTo>
                  <a:pt x="111125" y="172916"/>
                  <a:pt x="113269" y="170799"/>
                  <a:pt x="115770" y="170799"/>
                </a:cubicBezTo>
                <a:close/>
                <a:moveTo>
                  <a:pt x="211701" y="25324"/>
                </a:moveTo>
                <a:cubicBezTo>
                  <a:pt x="213493" y="23161"/>
                  <a:pt x="216719" y="23161"/>
                  <a:pt x="218153" y="25324"/>
                </a:cubicBezTo>
                <a:cubicBezTo>
                  <a:pt x="220304" y="26766"/>
                  <a:pt x="220304" y="29649"/>
                  <a:pt x="218153" y="31812"/>
                </a:cubicBezTo>
                <a:lnTo>
                  <a:pt x="154346" y="95972"/>
                </a:lnTo>
                <a:cubicBezTo>
                  <a:pt x="153629" y="96693"/>
                  <a:pt x="152554" y="97414"/>
                  <a:pt x="151120" y="97414"/>
                </a:cubicBezTo>
                <a:cubicBezTo>
                  <a:pt x="149686" y="97414"/>
                  <a:pt x="148969" y="96693"/>
                  <a:pt x="147894" y="95972"/>
                </a:cubicBezTo>
                <a:lnTo>
                  <a:pt x="122443" y="70380"/>
                </a:lnTo>
                <a:cubicBezTo>
                  <a:pt x="120650" y="68578"/>
                  <a:pt x="120650" y="65694"/>
                  <a:pt x="122443" y="63892"/>
                </a:cubicBezTo>
                <a:cubicBezTo>
                  <a:pt x="124235" y="62090"/>
                  <a:pt x="127461" y="62090"/>
                  <a:pt x="128895" y="63892"/>
                </a:cubicBezTo>
                <a:lnTo>
                  <a:pt x="151120" y="86240"/>
                </a:lnTo>
                <a:lnTo>
                  <a:pt x="211701" y="25324"/>
                </a:lnTo>
                <a:close/>
                <a:moveTo>
                  <a:pt x="147650" y="72"/>
                </a:moveTo>
                <a:cubicBezTo>
                  <a:pt x="163835" y="-651"/>
                  <a:pt x="180020" y="4050"/>
                  <a:pt x="192968" y="13814"/>
                </a:cubicBezTo>
                <a:cubicBezTo>
                  <a:pt x="194766" y="15260"/>
                  <a:pt x="195126" y="18153"/>
                  <a:pt x="193687" y="19961"/>
                </a:cubicBezTo>
                <a:cubicBezTo>
                  <a:pt x="192249" y="22131"/>
                  <a:pt x="189371" y="22492"/>
                  <a:pt x="187213" y="21046"/>
                </a:cubicBezTo>
                <a:cubicBezTo>
                  <a:pt x="176064" y="12729"/>
                  <a:pt x="162396" y="8751"/>
                  <a:pt x="148369" y="9113"/>
                </a:cubicBezTo>
                <a:cubicBezTo>
                  <a:pt x="117437" y="10921"/>
                  <a:pt x="92261" y="37680"/>
                  <a:pt x="91901" y="68780"/>
                </a:cubicBezTo>
                <a:cubicBezTo>
                  <a:pt x="91901" y="82883"/>
                  <a:pt x="96577" y="95901"/>
                  <a:pt x="105209" y="106388"/>
                </a:cubicBezTo>
                <a:cubicBezTo>
                  <a:pt x="114560" y="117960"/>
                  <a:pt x="119595" y="132786"/>
                  <a:pt x="119595" y="148697"/>
                </a:cubicBezTo>
                <a:lnTo>
                  <a:pt x="183617" y="148697"/>
                </a:lnTo>
                <a:lnTo>
                  <a:pt x="183617" y="147612"/>
                </a:lnTo>
                <a:cubicBezTo>
                  <a:pt x="183617" y="132786"/>
                  <a:pt x="188652" y="118321"/>
                  <a:pt x="198003" y="106388"/>
                </a:cubicBezTo>
                <a:cubicBezTo>
                  <a:pt x="206635" y="95539"/>
                  <a:pt x="211311" y="82883"/>
                  <a:pt x="211311" y="69141"/>
                </a:cubicBezTo>
                <a:cubicBezTo>
                  <a:pt x="211311" y="66610"/>
                  <a:pt x="210951" y="64440"/>
                  <a:pt x="210592" y="61909"/>
                </a:cubicBezTo>
                <a:cubicBezTo>
                  <a:pt x="210592" y="59739"/>
                  <a:pt x="212390" y="57208"/>
                  <a:pt x="214908" y="56846"/>
                </a:cubicBezTo>
                <a:cubicBezTo>
                  <a:pt x="217425" y="56485"/>
                  <a:pt x="219583" y="58293"/>
                  <a:pt x="219943" y="60824"/>
                </a:cubicBezTo>
                <a:cubicBezTo>
                  <a:pt x="220303" y="63717"/>
                  <a:pt x="220303" y="66248"/>
                  <a:pt x="220303" y="69141"/>
                </a:cubicBezTo>
                <a:cubicBezTo>
                  <a:pt x="220303" y="84691"/>
                  <a:pt x="214908" y="100240"/>
                  <a:pt x="205197" y="112174"/>
                </a:cubicBezTo>
                <a:cubicBezTo>
                  <a:pt x="197284" y="122299"/>
                  <a:pt x="192968" y="134956"/>
                  <a:pt x="192968" y="147612"/>
                </a:cubicBezTo>
                <a:lnTo>
                  <a:pt x="192968" y="153036"/>
                </a:lnTo>
                <a:cubicBezTo>
                  <a:pt x="192968" y="155929"/>
                  <a:pt x="190810" y="157738"/>
                  <a:pt x="188292" y="157738"/>
                </a:cubicBezTo>
                <a:lnTo>
                  <a:pt x="114920" y="157738"/>
                </a:lnTo>
                <a:cubicBezTo>
                  <a:pt x="112402" y="157738"/>
                  <a:pt x="110244" y="155929"/>
                  <a:pt x="110244" y="153036"/>
                </a:cubicBezTo>
                <a:lnTo>
                  <a:pt x="110244" y="149059"/>
                </a:lnTo>
                <a:cubicBezTo>
                  <a:pt x="110244" y="135317"/>
                  <a:pt x="105928" y="122299"/>
                  <a:pt x="98015" y="112535"/>
                </a:cubicBezTo>
                <a:cubicBezTo>
                  <a:pt x="88304" y="100240"/>
                  <a:pt x="82550" y="84691"/>
                  <a:pt x="82909" y="68780"/>
                </a:cubicBezTo>
                <a:cubicBezTo>
                  <a:pt x="82909" y="32618"/>
                  <a:pt x="112042" y="1880"/>
                  <a:pt x="147650" y="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lt1"/>
              </a:solidFill>
              <a:latin typeface="Lato Light"/>
              <a:ea typeface="Lato Light"/>
              <a:cs typeface="Lato Light"/>
              <a:sym typeface="Lato Light"/>
            </a:endParaRPr>
          </a:p>
        </p:txBody>
      </p:sp>
      <p:sp>
        <p:nvSpPr>
          <p:cNvPr id="100" name="Google Shape;100;p6"/>
          <p:cNvSpPr/>
          <p:nvPr/>
        </p:nvSpPr>
        <p:spPr>
          <a:xfrm>
            <a:off x="9571425" y="5655712"/>
            <a:ext cx="448936" cy="379154"/>
          </a:xfrm>
          <a:custGeom>
            <a:avLst/>
            <a:gdLst/>
            <a:ahLst/>
            <a:cxnLst/>
            <a:rect l="l" t="t" r="r" b="b"/>
            <a:pathLst>
              <a:path w="306026" h="258406" extrusionOk="0">
                <a:moveTo>
                  <a:pt x="81649" y="208919"/>
                </a:moveTo>
                <a:cubicBezTo>
                  <a:pt x="57561" y="211148"/>
                  <a:pt x="36269" y="218817"/>
                  <a:pt x="30314" y="220957"/>
                </a:cubicBezTo>
                <a:lnTo>
                  <a:pt x="23818" y="235223"/>
                </a:lnTo>
                <a:lnTo>
                  <a:pt x="129917" y="235223"/>
                </a:lnTo>
                <a:cubicBezTo>
                  <a:pt x="131361" y="235223"/>
                  <a:pt x="132443" y="235937"/>
                  <a:pt x="133165" y="236650"/>
                </a:cubicBezTo>
                <a:cubicBezTo>
                  <a:pt x="133887" y="237363"/>
                  <a:pt x="134608" y="238433"/>
                  <a:pt x="134608" y="239860"/>
                </a:cubicBezTo>
                <a:cubicBezTo>
                  <a:pt x="134608" y="242357"/>
                  <a:pt x="135330" y="244497"/>
                  <a:pt x="137495" y="246280"/>
                </a:cubicBezTo>
                <a:cubicBezTo>
                  <a:pt x="138939" y="248063"/>
                  <a:pt x="141465" y="249133"/>
                  <a:pt x="143630" y="249133"/>
                </a:cubicBezTo>
                <a:lnTo>
                  <a:pt x="162396" y="249133"/>
                </a:lnTo>
                <a:cubicBezTo>
                  <a:pt x="167448" y="249133"/>
                  <a:pt x="171779" y="244853"/>
                  <a:pt x="171779" y="239860"/>
                </a:cubicBezTo>
                <a:cubicBezTo>
                  <a:pt x="171779" y="237363"/>
                  <a:pt x="173583" y="235223"/>
                  <a:pt x="176470" y="235223"/>
                </a:cubicBezTo>
                <a:lnTo>
                  <a:pt x="282569" y="235223"/>
                </a:lnTo>
                <a:lnTo>
                  <a:pt x="275712" y="220957"/>
                </a:lnTo>
                <a:cubicBezTo>
                  <a:pt x="264164" y="216677"/>
                  <a:pt x="190906" y="190283"/>
                  <a:pt x="156622" y="229517"/>
                </a:cubicBezTo>
                <a:cubicBezTo>
                  <a:pt x="154818" y="231657"/>
                  <a:pt x="151570" y="231657"/>
                  <a:pt x="149765" y="229517"/>
                </a:cubicBezTo>
                <a:cubicBezTo>
                  <a:pt x="132624" y="209900"/>
                  <a:pt x="105738" y="206690"/>
                  <a:pt x="81649" y="208919"/>
                </a:cubicBezTo>
                <a:close/>
                <a:moveTo>
                  <a:pt x="74341" y="200181"/>
                </a:moveTo>
                <a:cubicBezTo>
                  <a:pt x="100595" y="196793"/>
                  <a:pt x="131721" y="198843"/>
                  <a:pt x="153013" y="219887"/>
                </a:cubicBezTo>
                <a:cubicBezTo>
                  <a:pt x="195958" y="177800"/>
                  <a:pt x="277517" y="211683"/>
                  <a:pt x="281126" y="213110"/>
                </a:cubicBezTo>
                <a:cubicBezTo>
                  <a:pt x="282208" y="213467"/>
                  <a:pt x="282930" y="214537"/>
                  <a:pt x="283652" y="215607"/>
                </a:cubicBezTo>
                <a:lnTo>
                  <a:pt x="292674" y="235223"/>
                </a:lnTo>
                <a:lnTo>
                  <a:pt x="301335" y="235223"/>
                </a:lnTo>
                <a:cubicBezTo>
                  <a:pt x="303861" y="235223"/>
                  <a:pt x="306026" y="237363"/>
                  <a:pt x="306026" y="239860"/>
                </a:cubicBezTo>
                <a:cubicBezTo>
                  <a:pt x="306026" y="242357"/>
                  <a:pt x="303861" y="244497"/>
                  <a:pt x="301335" y="244497"/>
                </a:cubicBezTo>
                <a:lnTo>
                  <a:pt x="180440" y="244497"/>
                </a:lnTo>
                <a:cubicBezTo>
                  <a:pt x="178275" y="252343"/>
                  <a:pt x="171057" y="258406"/>
                  <a:pt x="162396" y="258406"/>
                </a:cubicBezTo>
                <a:lnTo>
                  <a:pt x="143630" y="258406"/>
                </a:lnTo>
                <a:cubicBezTo>
                  <a:pt x="135330" y="258406"/>
                  <a:pt x="127752" y="252343"/>
                  <a:pt x="125947" y="244497"/>
                </a:cubicBezTo>
                <a:lnTo>
                  <a:pt x="4692" y="244497"/>
                </a:lnTo>
                <a:cubicBezTo>
                  <a:pt x="2166" y="244497"/>
                  <a:pt x="0" y="242357"/>
                  <a:pt x="0" y="239860"/>
                </a:cubicBezTo>
                <a:cubicBezTo>
                  <a:pt x="0" y="237363"/>
                  <a:pt x="2166" y="235223"/>
                  <a:pt x="4692" y="235223"/>
                </a:cubicBezTo>
                <a:lnTo>
                  <a:pt x="13714" y="235223"/>
                </a:lnTo>
                <a:lnTo>
                  <a:pt x="22736" y="215607"/>
                </a:lnTo>
                <a:cubicBezTo>
                  <a:pt x="23097" y="214537"/>
                  <a:pt x="24179" y="213467"/>
                  <a:pt x="24901" y="213110"/>
                </a:cubicBezTo>
                <a:cubicBezTo>
                  <a:pt x="26705" y="212397"/>
                  <a:pt x="48087" y="203569"/>
                  <a:pt x="74341" y="200181"/>
                </a:cubicBezTo>
                <a:close/>
                <a:moveTo>
                  <a:pt x="157500" y="124634"/>
                </a:moveTo>
                <a:lnTo>
                  <a:pt x="157500" y="163425"/>
                </a:lnTo>
                <a:cubicBezTo>
                  <a:pt x="173289" y="164143"/>
                  <a:pt x="188720" y="167735"/>
                  <a:pt x="202715" y="174200"/>
                </a:cubicBezTo>
                <a:cubicBezTo>
                  <a:pt x="210251" y="158397"/>
                  <a:pt x="214199" y="141874"/>
                  <a:pt x="214916" y="124634"/>
                </a:cubicBezTo>
                <a:lnTo>
                  <a:pt x="157500" y="124634"/>
                </a:lnTo>
                <a:close/>
                <a:moveTo>
                  <a:pt x="91112" y="124634"/>
                </a:moveTo>
                <a:cubicBezTo>
                  <a:pt x="91471" y="141874"/>
                  <a:pt x="95419" y="158397"/>
                  <a:pt x="102954" y="174200"/>
                </a:cubicBezTo>
                <a:cubicBezTo>
                  <a:pt x="116950" y="167735"/>
                  <a:pt x="132380" y="164143"/>
                  <a:pt x="148170" y="163425"/>
                </a:cubicBezTo>
                <a:lnTo>
                  <a:pt x="148170" y="124634"/>
                </a:lnTo>
                <a:lnTo>
                  <a:pt x="91112" y="124634"/>
                </a:lnTo>
                <a:close/>
                <a:moveTo>
                  <a:pt x="202715" y="65729"/>
                </a:moveTo>
                <a:cubicBezTo>
                  <a:pt x="188720" y="72194"/>
                  <a:pt x="173648" y="76145"/>
                  <a:pt x="157500" y="76504"/>
                </a:cubicBezTo>
                <a:lnTo>
                  <a:pt x="157500" y="115655"/>
                </a:lnTo>
                <a:lnTo>
                  <a:pt x="214916" y="115655"/>
                </a:lnTo>
                <a:cubicBezTo>
                  <a:pt x="214557" y="98055"/>
                  <a:pt x="210251" y="81174"/>
                  <a:pt x="202715" y="65729"/>
                </a:cubicBezTo>
                <a:close/>
                <a:moveTo>
                  <a:pt x="103313" y="65729"/>
                </a:moveTo>
                <a:cubicBezTo>
                  <a:pt x="95777" y="81174"/>
                  <a:pt x="91471" y="98055"/>
                  <a:pt x="91112" y="115655"/>
                </a:cubicBezTo>
                <a:lnTo>
                  <a:pt x="148170" y="115655"/>
                </a:lnTo>
                <a:lnTo>
                  <a:pt x="148170" y="76504"/>
                </a:lnTo>
                <a:cubicBezTo>
                  <a:pt x="132380" y="76145"/>
                  <a:pt x="117309" y="72553"/>
                  <a:pt x="103313" y="65729"/>
                </a:cubicBezTo>
                <a:close/>
                <a:moveTo>
                  <a:pt x="234294" y="44897"/>
                </a:moveTo>
                <a:cubicBezTo>
                  <a:pt x="227117" y="51721"/>
                  <a:pt x="219222" y="57109"/>
                  <a:pt x="210969" y="61778"/>
                </a:cubicBezTo>
                <a:cubicBezTo>
                  <a:pt x="219222" y="78300"/>
                  <a:pt x="223529" y="96618"/>
                  <a:pt x="224246" y="115655"/>
                </a:cubicBezTo>
                <a:lnTo>
                  <a:pt x="263720" y="115655"/>
                </a:lnTo>
                <a:cubicBezTo>
                  <a:pt x="262285" y="88357"/>
                  <a:pt x="251160" y="63574"/>
                  <a:pt x="234294" y="44897"/>
                </a:cubicBezTo>
                <a:close/>
                <a:moveTo>
                  <a:pt x="71734" y="44897"/>
                </a:moveTo>
                <a:cubicBezTo>
                  <a:pt x="54510" y="63933"/>
                  <a:pt x="43385" y="88357"/>
                  <a:pt x="42667" y="115655"/>
                </a:cubicBezTo>
                <a:lnTo>
                  <a:pt x="81782" y="115655"/>
                </a:lnTo>
                <a:cubicBezTo>
                  <a:pt x="82500" y="96618"/>
                  <a:pt x="86806" y="78300"/>
                  <a:pt x="95060" y="61778"/>
                </a:cubicBezTo>
                <a:cubicBezTo>
                  <a:pt x="86447" y="57109"/>
                  <a:pt x="78911" y="51721"/>
                  <a:pt x="71734" y="44897"/>
                </a:cubicBezTo>
                <a:close/>
                <a:moveTo>
                  <a:pt x="157500" y="13289"/>
                </a:moveTo>
                <a:lnTo>
                  <a:pt x="157500" y="67525"/>
                </a:lnTo>
                <a:cubicBezTo>
                  <a:pt x="171854" y="66807"/>
                  <a:pt x="185849" y="63215"/>
                  <a:pt x="198768" y="57827"/>
                </a:cubicBezTo>
                <a:cubicBezTo>
                  <a:pt x="188720" y="40228"/>
                  <a:pt x="174725" y="24783"/>
                  <a:pt x="157500" y="13289"/>
                </a:cubicBezTo>
                <a:close/>
                <a:moveTo>
                  <a:pt x="148170" y="13289"/>
                </a:moveTo>
                <a:cubicBezTo>
                  <a:pt x="131304" y="24783"/>
                  <a:pt x="116950" y="39868"/>
                  <a:pt x="107261" y="57827"/>
                </a:cubicBezTo>
                <a:cubicBezTo>
                  <a:pt x="120179" y="63215"/>
                  <a:pt x="133816" y="66807"/>
                  <a:pt x="148170" y="67525"/>
                </a:cubicBezTo>
                <a:lnTo>
                  <a:pt x="148170" y="13289"/>
                </a:lnTo>
                <a:close/>
                <a:moveTo>
                  <a:pt x="169701" y="10775"/>
                </a:moveTo>
                <a:cubicBezTo>
                  <a:pt x="185132" y="22269"/>
                  <a:pt x="197691" y="36995"/>
                  <a:pt x="207022" y="53517"/>
                </a:cubicBezTo>
                <a:cubicBezTo>
                  <a:pt x="214199" y="49207"/>
                  <a:pt x="221376" y="44538"/>
                  <a:pt x="227835" y="38432"/>
                </a:cubicBezTo>
                <a:cubicBezTo>
                  <a:pt x="212045" y="24065"/>
                  <a:pt x="191950" y="14008"/>
                  <a:pt x="169701" y="10775"/>
                </a:cubicBezTo>
                <a:close/>
                <a:moveTo>
                  <a:pt x="135969" y="10775"/>
                </a:moveTo>
                <a:cubicBezTo>
                  <a:pt x="114079" y="14008"/>
                  <a:pt x="93983" y="24065"/>
                  <a:pt x="78194" y="38432"/>
                </a:cubicBezTo>
                <a:cubicBezTo>
                  <a:pt x="84653" y="44538"/>
                  <a:pt x="91830" y="49207"/>
                  <a:pt x="99007" y="53517"/>
                </a:cubicBezTo>
                <a:cubicBezTo>
                  <a:pt x="108337" y="36995"/>
                  <a:pt x="120897" y="22269"/>
                  <a:pt x="135969" y="10775"/>
                </a:cubicBezTo>
                <a:close/>
                <a:moveTo>
                  <a:pt x="152835" y="0"/>
                </a:moveTo>
                <a:cubicBezTo>
                  <a:pt x="219222" y="0"/>
                  <a:pt x="272691" y="53876"/>
                  <a:pt x="272691" y="119965"/>
                </a:cubicBezTo>
                <a:cubicBezTo>
                  <a:pt x="272691" y="145825"/>
                  <a:pt x="264797" y="170249"/>
                  <a:pt x="249725" y="190723"/>
                </a:cubicBezTo>
                <a:cubicBezTo>
                  <a:pt x="249007" y="192159"/>
                  <a:pt x="247572" y="192878"/>
                  <a:pt x="246136" y="192878"/>
                </a:cubicBezTo>
                <a:cubicBezTo>
                  <a:pt x="245060" y="192878"/>
                  <a:pt x="243983" y="192159"/>
                  <a:pt x="243266" y="191800"/>
                </a:cubicBezTo>
                <a:cubicBezTo>
                  <a:pt x="241112" y="190004"/>
                  <a:pt x="240754" y="187490"/>
                  <a:pt x="242189" y="185335"/>
                </a:cubicBezTo>
                <a:cubicBezTo>
                  <a:pt x="255467" y="167735"/>
                  <a:pt x="262644" y="146544"/>
                  <a:pt x="263361" y="124634"/>
                </a:cubicBezTo>
                <a:lnTo>
                  <a:pt x="224246" y="124634"/>
                </a:lnTo>
                <a:cubicBezTo>
                  <a:pt x="223529" y="143311"/>
                  <a:pt x="219222" y="161270"/>
                  <a:pt x="210969" y="178511"/>
                </a:cubicBezTo>
                <a:cubicBezTo>
                  <a:pt x="214557" y="179947"/>
                  <a:pt x="217787" y="182102"/>
                  <a:pt x="220658" y="184258"/>
                </a:cubicBezTo>
                <a:cubicBezTo>
                  <a:pt x="222811" y="185694"/>
                  <a:pt x="223170" y="188568"/>
                  <a:pt x="222093" y="190364"/>
                </a:cubicBezTo>
                <a:cubicBezTo>
                  <a:pt x="221017" y="191800"/>
                  <a:pt x="219581" y="192878"/>
                  <a:pt x="218146" y="192878"/>
                </a:cubicBezTo>
                <a:cubicBezTo>
                  <a:pt x="217069" y="192878"/>
                  <a:pt x="216352" y="192159"/>
                  <a:pt x="215634" y="191800"/>
                </a:cubicBezTo>
                <a:cubicBezTo>
                  <a:pt x="198409" y="179947"/>
                  <a:pt x="178313" y="173482"/>
                  <a:pt x="157500" y="172764"/>
                </a:cubicBezTo>
                <a:lnTo>
                  <a:pt x="157500" y="202935"/>
                </a:lnTo>
                <a:cubicBezTo>
                  <a:pt x="157500" y="205449"/>
                  <a:pt x="155347" y="207604"/>
                  <a:pt x="152835" y="207604"/>
                </a:cubicBezTo>
                <a:cubicBezTo>
                  <a:pt x="150323" y="207604"/>
                  <a:pt x="148170" y="205449"/>
                  <a:pt x="148170" y="202935"/>
                </a:cubicBezTo>
                <a:lnTo>
                  <a:pt x="148170" y="172764"/>
                </a:lnTo>
                <a:cubicBezTo>
                  <a:pt x="127356" y="173482"/>
                  <a:pt x="107620" y="179947"/>
                  <a:pt x="90395" y="191800"/>
                </a:cubicBezTo>
                <a:cubicBezTo>
                  <a:pt x="89677" y="192519"/>
                  <a:pt x="88600" y="192878"/>
                  <a:pt x="87883" y="192878"/>
                </a:cubicBezTo>
                <a:cubicBezTo>
                  <a:pt x="86447" y="192878"/>
                  <a:pt x="85012" y="191800"/>
                  <a:pt x="83935" y="190364"/>
                </a:cubicBezTo>
                <a:cubicBezTo>
                  <a:pt x="82500" y="188568"/>
                  <a:pt x="82859" y="185694"/>
                  <a:pt x="85012" y="184258"/>
                </a:cubicBezTo>
                <a:cubicBezTo>
                  <a:pt x="88242" y="182102"/>
                  <a:pt x="91471" y="180307"/>
                  <a:pt x="94701" y="178511"/>
                </a:cubicBezTo>
                <a:cubicBezTo>
                  <a:pt x="86447" y="161270"/>
                  <a:pt x="82500" y="143311"/>
                  <a:pt x="81782" y="124634"/>
                </a:cubicBezTo>
                <a:lnTo>
                  <a:pt x="42667" y="124634"/>
                </a:lnTo>
                <a:cubicBezTo>
                  <a:pt x="43385" y="146544"/>
                  <a:pt x="50562" y="167735"/>
                  <a:pt x="63481" y="185335"/>
                </a:cubicBezTo>
                <a:cubicBezTo>
                  <a:pt x="64916" y="187490"/>
                  <a:pt x="64557" y="190004"/>
                  <a:pt x="62404" y="191800"/>
                </a:cubicBezTo>
                <a:cubicBezTo>
                  <a:pt x="61687" y="192159"/>
                  <a:pt x="60969" y="192878"/>
                  <a:pt x="59892" y="192878"/>
                </a:cubicBezTo>
                <a:cubicBezTo>
                  <a:pt x="58457" y="192878"/>
                  <a:pt x="57021" y="192159"/>
                  <a:pt x="56304" y="190723"/>
                </a:cubicBezTo>
                <a:cubicBezTo>
                  <a:pt x="40873" y="170249"/>
                  <a:pt x="33337" y="145825"/>
                  <a:pt x="33337" y="119965"/>
                </a:cubicBezTo>
                <a:cubicBezTo>
                  <a:pt x="33337" y="53876"/>
                  <a:pt x="86806" y="0"/>
                  <a:pt x="152835"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lt1"/>
              </a:solidFill>
              <a:latin typeface="Lato Light"/>
              <a:ea typeface="Lato Light"/>
              <a:cs typeface="Lato Light"/>
              <a:sym typeface="Lato Light"/>
            </a:endParaRPr>
          </a:p>
        </p:txBody>
      </p:sp>
      <p:sp>
        <p:nvSpPr>
          <p:cNvPr id="101" name="Google Shape;101;p6"/>
          <p:cNvSpPr txBox="1"/>
          <p:nvPr/>
        </p:nvSpPr>
        <p:spPr>
          <a:xfrm>
            <a:off x="123824" y="44624"/>
            <a:ext cx="12068176" cy="715879"/>
          </a:xfrm>
          <a:prstGeom prst="rect">
            <a:avLst/>
          </a:prstGeom>
          <a:noFill/>
          <a:ln>
            <a:noFill/>
          </a:ln>
        </p:spPr>
        <p:txBody>
          <a:bodyPr spcFirstLastPara="1" wrap="square" lIns="91425" tIns="45700" rIns="91425" bIns="45700" anchor="t" anchorCtr="0">
            <a:noAutofit/>
          </a:bodyPr>
          <a:lstStyle/>
          <a:p>
            <a:pPr lvl="0">
              <a:lnSpc>
                <a:spcPct val="90000"/>
              </a:lnSpc>
              <a:buClr>
                <a:schemeClr val="dk1"/>
              </a:buClr>
              <a:buSzPts val="3000"/>
            </a:pPr>
            <a:r>
              <a:rPr lang="el-GR" sz="2400" dirty="0">
                <a:solidFill>
                  <a:schemeClr val="dk1"/>
                </a:solidFill>
                <a:latin typeface="Open Sans"/>
                <a:ea typeface="Open Sans"/>
                <a:cs typeface="Open Sans"/>
                <a:sym typeface="Open Sans"/>
              </a:rPr>
              <a:t>Κεφάλαιο 3: Λίστα ελέγχου για πρόγραμμα εκπαίδευσης μεντόρων</a:t>
            </a:r>
            <a:endParaRPr sz="2400" dirty="0">
              <a:solidFill>
                <a:schemeClr val="dk1"/>
              </a:solidFill>
              <a:latin typeface="Open Sans"/>
              <a:ea typeface="Open Sans"/>
              <a:cs typeface="Open Sans"/>
              <a:sym typeface="Open Sans"/>
            </a:endParaRPr>
          </a:p>
        </p:txBody>
      </p:sp>
      <p:sp>
        <p:nvSpPr>
          <p:cNvPr id="102" name="Google Shape;102;p6"/>
          <p:cNvSpPr/>
          <p:nvPr/>
        </p:nvSpPr>
        <p:spPr>
          <a:xfrm>
            <a:off x="9768536" y="2488191"/>
            <a:ext cx="595204" cy="668577"/>
          </a:xfrm>
          <a:custGeom>
            <a:avLst/>
            <a:gdLst/>
            <a:ahLst/>
            <a:cxnLst/>
            <a:rect l="l" t="t" r="r" b="b"/>
            <a:pathLst>
              <a:path w="306027" h="304220" extrusionOk="0">
                <a:moveTo>
                  <a:pt x="221942" y="237708"/>
                </a:moveTo>
                <a:cubicBezTo>
                  <a:pt x="216529" y="240954"/>
                  <a:pt x="210033" y="242037"/>
                  <a:pt x="203176" y="242037"/>
                </a:cubicBezTo>
                <a:cubicBezTo>
                  <a:pt x="196680" y="242037"/>
                  <a:pt x="190545" y="240954"/>
                  <a:pt x="184771" y="238069"/>
                </a:cubicBezTo>
                <a:lnTo>
                  <a:pt x="184771" y="291815"/>
                </a:lnTo>
                <a:lnTo>
                  <a:pt x="201372" y="283518"/>
                </a:lnTo>
                <a:cubicBezTo>
                  <a:pt x="202094" y="283157"/>
                  <a:pt x="202815" y="282797"/>
                  <a:pt x="203176" y="282797"/>
                </a:cubicBezTo>
                <a:cubicBezTo>
                  <a:pt x="204259" y="282797"/>
                  <a:pt x="204620" y="283157"/>
                  <a:pt x="205342" y="283518"/>
                </a:cubicBezTo>
                <a:lnTo>
                  <a:pt x="221942" y="291815"/>
                </a:lnTo>
                <a:lnTo>
                  <a:pt x="221942" y="237708"/>
                </a:lnTo>
                <a:close/>
                <a:moveTo>
                  <a:pt x="107689" y="193733"/>
                </a:moveTo>
                <a:cubicBezTo>
                  <a:pt x="113590" y="193733"/>
                  <a:pt x="119490" y="195379"/>
                  <a:pt x="124139" y="198669"/>
                </a:cubicBezTo>
                <a:cubicBezTo>
                  <a:pt x="126285" y="200054"/>
                  <a:pt x="126643" y="202825"/>
                  <a:pt x="125212" y="204904"/>
                </a:cubicBezTo>
                <a:cubicBezTo>
                  <a:pt x="123424" y="206982"/>
                  <a:pt x="120921" y="207328"/>
                  <a:pt x="118775" y="205943"/>
                </a:cubicBezTo>
                <a:cubicBezTo>
                  <a:pt x="112695" y="201440"/>
                  <a:pt x="103040" y="201440"/>
                  <a:pt x="96960" y="205943"/>
                </a:cubicBezTo>
                <a:cubicBezTo>
                  <a:pt x="92669" y="209060"/>
                  <a:pt x="86589" y="210792"/>
                  <a:pt x="80510" y="210792"/>
                </a:cubicBezTo>
                <a:cubicBezTo>
                  <a:pt x="74788" y="210792"/>
                  <a:pt x="69066" y="209060"/>
                  <a:pt x="64417" y="205943"/>
                </a:cubicBezTo>
                <a:cubicBezTo>
                  <a:pt x="62271" y="204557"/>
                  <a:pt x="61913" y="201440"/>
                  <a:pt x="63344" y="199362"/>
                </a:cubicBezTo>
                <a:cubicBezTo>
                  <a:pt x="64774" y="197630"/>
                  <a:pt x="67635" y="197284"/>
                  <a:pt x="69781" y="198669"/>
                </a:cubicBezTo>
                <a:cubicBezTo>
                  <a:pt x="75503" y="202825"/>
                  <a:pt x="85516" y="202825"/>
                  <a:pt x="91238" y="198669"/>
                </a:cubicBezTo>
                <a:cubicBezTo>
                  <a:pt x="95887" y="195379"/>
                  <a:pt x="101788" y="193733"/>
                  <a:pt x="107689" y="193733"/>
                </a:cubicBezTo>
                <a:close/>
                <a:moveTo>
                  <a:pt x="202834" y="191722"/>
                </a:moveTo>
                <a:cubicBezTo>
                  <a:pt x="197705" y="191722"/>
                  <a:pt x="193675" y="196118"/>
                  <a:pt x="193675" y="201247"/>
                </a:cubicBezTo>
                <a:cubicBezTo>
                  <a:pt x="193675" y="206376"/>
                  <a:pt x="197705" y="210772"/>
                  <a:pt x="202834" y="210772"/>
                </a:cubicBezTo>
                <a:cubicBezTo>
                  <a:pt x="207963" y="210772"/>
                  <a:pt x="212359" y="206376"/>
                  <a:pt x="212359" y="201247"/>
                </a:cubicBezTo>
                <a:cubicBezTo>
                  <a:pt x="212359" y="196118"/>
                  <a:pt x="207963" y="191722"/>
                  <a:pt x="202834" y="191722"/>
                </a:cubicBezTo>
                <a:close/>
                <a:moveTo>
                  <a:pt x="202834" y="182563"/>
                </a:moveTo>
                <a:cubicBezTo>
                  <a:pt x="213458" y="182563"/>
                  <a:pt x="221884" y="190989"/>
                  <a:pt x="221884" y="201247"/>
                </a:cubicBezTo>
                <a:cubicBezTo>
                  <a:pt x="221884" y="211871"/>
                  <a:pt x="213458" y="220297"/>
                  <a:pt x="202834" y="220297"/>
                </a:cubicBezTo>
                <a:cubicBezTo>
                  <a:pt x="192576" y="220297"/>
                  <a:pt x="184150" y="211871"/>
                  <a:pt x="184150" y="201247"/>
                </a:cubicBezTo>
                <a:cubicBezTo>
                  <a:pt x="184150" y="190989"/>
                  <a:pt x="192576" y="182563"/>
                  <a:pt x="202834" y="182563"/>
                </a:cubicBezTo>
                <a:close/>
                <a:moveTo>
                  <a:pt x="203176" y="168091"/>
                </a:moveTo>
                <a:cubicBezTo>
                  <a:pt x="185493" y="168091"/>
                  <a:pt x="171058" y="182880"/>
                  <a:pt x="171058" y="200555"/>
                </a:cubicBezTo>
                <a:cubicBezTo>
                  <a:pt x="171058" y="218590"/>
                  <a:pt x="185493" y="233019"/>
                  <a:pt x="203176" y="233019"/>
                </a:cubicBezTo>
                <a:cubicBezTo>
                  <a:pt x="221220" y="233019"/>
                  <a:pt x="235656" y="218590"/>
                  <a:pt x="235656" y="200555"/>
                </a:cubicBezTo>
                <a:cubicBezTo>
                  <a:pt x="235656" y="182880"/>
                  <a:pt x="221220" y="168091"/>
                  <a:pt x="203176" y="168091"/>
                </a:cubicBezTo>
                <a:close/>
                <a:moveTo>
                  <a:pt x="68191" y="165100"/>
                </a:moveTo>
                <a:lnTo>
                  <a:pt x="129887" y="165100"/>
                </a:lnTo>
                <a:cubicBezTo>
                  <a:pt x="132413" y="165100"/>
                  <a:pt x="134577" y="167217"/>
                  <a:pt x="134577" y="169686"/>
                </a:cubicBezTo>
                <a:cubicBezTo>
                  <a:pt x="134577" y="172155"/>
                  <a:pt x="132413" y="174272"/>
                  <a:pt x="129887" y="174272"/>
                </a:cubicBezTo>
                <a:lnTo>
                  <a:pt x="68191" y="174272"/>
                </a:lnTo>
                <a:cubicBezTo>
                  <a:pt x="65665" y="174272"/>
                  <a:pt x="63500" y="172155"/>
                  <a:pt x="63500" y="169686"/>
                </a:cubicBezTo>
                <a:cubicBezTo>
                  <a:pt x="63500" y="167217"/>
                  <a:pt x="65665" y="165100"/>
                  <a:pt x="68191" y="165100"/>
                </a:cubicBezTo>
                <a:close/>
                <a:moveTo>
                  <a:pt x="192057" y="133350"/>
                </a:moveTo>
                <a:lnTo>
                  <a:pt x="239743" y="133350"/>
                </a:lnTo>
                <a:cubicBezTo>
                  <a:pt x="241927" y="133350"/>
                  <a:pt x="244111" y="135467"/>
                  <a:pt x="244111" y="137936"/>
                </a:cubicBezTo>
                <a:cubicBezTo>
                  <a:pt x="244111" y="140405"/>
                  <a:pt x="241927" y="142522"/>
                  <a:pt x="239743" y="142522"/>
                </a:cubicBezTo>
                <a:lnTo>
                  <a:pt x="192057" y="142522"/>
                </a:lnTo>
                <a:cubicBezTo>
                  <a:pt x="189145" y="142522"/>
                  <a:pt x="187325" y="140405"/>
                  <a:pt x="187325" y="137936"/>
                </a:cubicBezTo>
                <a:cubicBezTo>
                  <a:pt x="187325" y="135467"/>
                  <a:pt x="189145" y="133350"/>
                  <a:pt x="192057" y="133350"/>
                </a:cubicBezTo>
                <a:close/>
                <a:moveTo>
                  <a:pt x="68172" y="133350"/>
                </a:moveTo>
                <a:lnTo>
                  <a:pt x="164833" y="133350"/>
                </a:lnTo>
                <a:cubicBezTo>
                  <a:pt x="167348" y="133350"/>
                  <a:pt x="169504" y="135467"/>
                  <a:pt x="169504" y="137936"/>
                </a:cubicBezTo>
                <a:cubicBezTo>
                  <a:pt x="169504" y="140405"/>
                  <a:pt x="167348" y="142522"/>
                  <a:pt x="164833" y="142522"/>
                </a:cubicBezTo>
                <a:lnTo>
                  <a:pt x="68172" y="142522"/>
                </a:lnTo>
                <a:cubicBezTo>
                  <a:pt x="65656" y="142522"/>
                  <a:pt x="63500" y="140405"/>
                  <a:pt x="63500" y="137936"/>
                </a:cubicBezTo>
                <a:cubicBezTo>
                  <a:pt x="63500" y="135467"/>
                  <a:pt x="65656" y="133350"/>
                  <a:pt x="68172" y="133350"/>
                </a:cubicBezTo>
                <a:close/>
                <a:moveTo>
                  <a:pt x="144397" y="100013"/>
                </a:moveTo>
                <a:lnTo>
                  <a:pt x="239778" y="100013"/>
                </a:lnTo>
                <a:cubicBezTo>
                  <a:pt x="241946" y="100013"/>
                  <a:pt x="244114" y="102130"/>
                  <a:pt x="244114" y="104599"/>
                </a:cubicBezTo>
                <a:cubicBezTo>
                  <a:pt x="244114" y="107068"/>
                  <a:pt x="241946" y="109185"/>
                  <a:pt x="239778" y="109185"/>
                </a:cubicBezTo>
                <a:lnTo>
                  <a:pt x="144397" y="109185"/>
                </a:lnTo>
                <a:cubicBezTo>
                  <a:pt x="141868" y="109185"/>
                  <a:pt x="139700" y="107068"/>
                  <a:pt x="139700" y="104599"/>
                </a:cubicBezTo>
                <a:cubicBezTo>
                  <a:pt x="139700" y="102130"/>
                  <a:pt x="141868" y="100013"/>
                  <a:pt x="144397" y="100013"/>
                </a:cubicBezTo>
                <a:close/>
                <a:moveTo>
                  <a:pt x="68185" y="100013"/>
                </a:moveTo>
                <a:lnTo>
                  <a:pt x="117193" y="100013"/>
                </a:lnTo>
                <a:cubicBezTo>
                  <a:pt x="119716" y="100013"/>
                  <a:pt x="121878" y="102130"/>
                  <a:pt x="121878" y="104599"/>
                </a:cubicBezTo>
                <a:cubicBezTo>
                  <a:pt x="121878" y="107068"/>
                  <a:pt x="119716" y="109185"/>
                  <a:pt x="117193" y="109185"/>
                </a:cubicBezTo>
                <a:lnTo>
                  <a:pt x="68185" y="109185"/>
                </a:lnTo>
                <a:cubicBezTo>
                  <a:pt x="65662" y="109185"/>
                  <a:pt x="63500" y="107068"/>
                  <a:pt x="63500" y="104599"/>
                </a:cubicBezTo>
                <a:cubicBezTo>
                  <a:pt x="63500" y="102130"/>
                  <a:pt x="65662" y="100013"/>
                  <a:pt x="68185" y="100013"/>
                </a:cubicBezTo>
                <a:close/>
                <a:moveTo>
                  <a:pt x="118591" y="68263"/>
                </a:moveTo>
                <a:lnTo>
                  <a:pt x="188670" y="68263"/>
                </a:lnTo>
                <a:cubicBezTo>
                  <a:pt x="191172" y="68263"/>
                  <a:pt x="193318" y="70380"/>
                  <a:pt x="193318" y="72849"/>
                </a:cubicBezTo>
                <a:cubicBezTo>
                  <a:pt x="193318" y="75318"/>
                  <a:pt x="191172" y="77435"/>
                  <a:pt x="188670" y="77435"/>
                </a:cubicBezTo>
                <a:lnTo>
                  <a:pt x="118591" y="77435"/>
                </a:lnTo>
                <a:cubicBezTo>
                  <a:pt x="116088" y="77435"/>
                  <a:pt x="114300" y="75318"/>
                  <a:pt x="114300" y="72849"/>
                </a:cubicBezTo>
                <a:cubicBezTo>
                  <a:pt x="114300" y="70380"/>
                  <a:pt x="116088" y="68263"/>
                  <a:pt x="118591" y="68263"/>
                </a:cubicBezTo>
                <a:close/>
                <a:moveTo>
                  <a:pt x="57446" y="30163"/>
                </a:moveTo>
                <a:lnTo>
                  <a:pt x="246637" y="30163"/>
                </a:lnTo>
                <a:cubicBezTo>
                  <a:pt x="249150" y="30163"/>
                  <a:pt x="251304" y="32323"/>
                  <a:pt x="251304" y="34484"/>
                </a:cubicBezTo>
                <a:cubicBezTo>
                  <a:pt x="251304" y="44926"/>
                  <a:pt x="259560" y="53208"/>
                  <a:pt x="269612" y="53208"/>
                </a:cubicBezTo>
                <a:cubicBezTo>
                  <a:pt x="272125" y="53208"/>
                  <a:pt x="274279" y="55368"/>
                  <a:pt x="274279" y="57889"/>
                </a:cubicBezTo>
                <a:lnTo>
                  <a:pt x="274279" y="219564"/>
                </a:lnTo>
                <a:cubicBezTo>
                  <a:pt x="274279" y="222445"/>
                  <a:pt x="272125" y="224245"/>
                  <a:pt x="269612" y="224245"/>
                </a:cubicBezTo>
                <a:cubicBezTo>
                  <a:pt x="259560" y="224245"/>
                  <a:pt x="251304" y="232527"/>
                  <a:pt x="251304" y="242609"/>
                </a:cubicBezTo>
                <a:cubicBezTo>
                  <a:pt x="251304" y="245130"/>
                  <a:pt x="249150" y="247290"/>
                  <a:pt x="246637" y="247290"/>
                </a:cubicBezTo>
                <a:cubicBezTo>
                  <a:pt x="244124" y="247290"/>
                  <a:pt x="241970" y="245130"/>
                  <a:pt x="241970" y="242609"/>
                </a:cubicBezTo>
                <a:cubicBezTo>
                  <a:pt x="241970" y="228926"/>
                  <a:pt x="252022" y="217764"/>
                  <a:pt x="264945" y="215603"/>
                </a:cubicBezTo>
                <a:lnTo>
                  <a:pt x="264945" y="61850"/>
                </a:lnTo>
                <a:cubicBezTo>
                  <a:pt x="253817" y="60049"/>
                  <a:pt x="244483" y="50687"/>
                  <a:pt x="242688" y="39165"/>
                </a:cubicBezTo>
                <a:lnTo>
                  <a:pt x="61754" y="39165"/>
                </a:lnTo>
                <a:cubicBezTo>
                  <a:pt x="59959" y="50687"/>
                  <a:pt x="50984" y="60049"/>
                  <a:pt x="39138" y="61850"/>
                </a:cubicBezTo>
                <a:lnTo>
                  <a:pt x="39138" y="215603"/>
                </a:lnTo>
                <a:cubicBezTo>
                  <a:pt x="50984" y="217404"/>
                  <a:pt x="59959" y="226405"/>
                  <a:pt x="61754" y="237928"/>
                </a:cubicBezTo>
                <a:lnTo>
                  <a:pt x="156170" y="237928"/>
                </a:lnTo>
                <a:cubicBezTo>
                  <a:pt x="158683" y="237928"/>
                  <a:pt x="160837" y="240449"/>
                  <a:pt x="160837" y="242609"/>
                </a:cubicBezTo>
                <a:cubicBezTo>
                  <a:pt x="160837" y="245130"/>
                  <a:pt x="158683" y="247290"/>
                  <a:pt x="156170" y="247290"/>
                </a:cubicBezTo>
                <a:lnTo>
                  <a:pt x="57446" y="247290"/>
                </a:lnTo>
                <a:cubicBezTo>
                  <a:pt x="54933" y="247290"/>
                  <a:pt x="53138" y="245130"/>
                  <a:pt x="53138" y="242609"/>
                </a:cubicBezTo>
                <a:cubicBezTo>
                  <a:pt x="53138" y="232527"/>
                  <a:pt x="44882" y="224245"/>
                  <a:pt x="34830" y="224245"/>
                </a:cubicBezTo>
                <a:cubicBezTo>
                  <a:pt x="31958" y="224245"/>
                  <a:pt x="30163" y="222445"/>
                  <a:pt x="30163" y="219564"/>
                </a:cubicBezTo>
                <a:lnTo>
                  <a:pt x="30163" y="57889"/>
                </a:lnTo>
                <a:cubicBezTo>
                  <a:pt x="30163" y="55368"/>
                  <a:pt x="31958" y="53208"/>
                  <a:pt x="34830" y="53208"/>
                </a:cubicBezTo>
                <a:cubicBezTo>
                  <a:pt x="44882" y="53208"/>
                  <a:pt x="53138" y="44926"/>
                  <a:pt x="53138" y="34484"/>
                </a:cubicBezTo>
                <a:cubicBezTo>
                  <a:pt x="53138" y="32323"/>
                  <a:pt x="54933" y="30163"/>
                  <a:pt x="57446" y="30163"/>
                </a:cubicBezTo>
                <a:close/>
                <a:moveTo>
                  <a:pt x="22374" y="9018"/>
                </a:moveTo>
                <a:cubicBezTo>
                  <a:pt x="15157" y="9018"/>
                  <a:pt x="9383" y="15150"/>
                  <a:pt x="9383" y="22364"/>
                </a:cubicBezTo>
                <a:lnTo>
                  <a:pt x="9383" y="255744"/>
                </a:lnTo>
                <a:cubicBezTo>
                  <a:pt x="9383" y="262958"/>
                  <a:pt x="15157" y="268729"/>
                  <a:pt x="22374" y="268729"/>
                </a:cubicBezTo>
                <a:lnTo>
                  <a:pt x="175388" y="268729"/>
                </a:lnTo>
                <a:lnTo>
                  <a:pt x="175388" y="231576"/>
                </a:lnTo>
                <a:cubicBezTo>
                  <a:pt x="167088" y="224001"/>
                  <a:pt x="161675" y="212819"/>
                  <a:pt x="161675" y="200555"/>
                </a:cubicBezTo>
                <a:cubicBezTo>
                  <a:pt x="161675" y="177469"/>
                  <a:pt x="180441" y="158712"/>
                  <a:pt x="203176" y="158712"/>
                </a:cubicBezTo>
                <a:cubicBezTo>
                  <a:pt x="226273" y="158712"/>
                  <a:pt x="245038" y="177469"/>
                  <a:pt x="245038" y="200555"/>
                </a:cubicBezTo>
                <a:cubicBezTo>
                  <a:pt x="245038" y="212819"/>
                  <a:pt x="239625" y="223640"/>
                  <a:pt x="231325" y="231576"/>
                </a:cubicBezTo>
                <a:lnTo>
                  <a:pt x="231325" y="268729"/>
                </a:lnTo>
                <a:lnTo>
                  <a:pt x="283653" y="268729"/>
                </a:lnTo>
                <a:cubicBezTo>
                  <a:pt x="290870" y="268729"/>
                  <a:pt x="296644" y="262958"/>
                  <a:pt x="296644" y="255744"/>
                </a:cubicBezTo>
                <a:lnTo>
                  <a:pt x="296644" y="22364"/>
                </a:lnTo>
                <a:cubicBezTo>
                  <a:pt x="296644" y="15150"/>
                  <a:pt x="290870" y="9018"/>
                  <a:pt x="283653" y="9018"/>
                </a:cubicBezTo>
                <a:lnTo>
                  <a:pt x="22374" y="9018"/>
                </a:lnTo>
                <a:close/>
                <a:moveTo>
                  <a:pt x="22374" y="0"/>
                </a:moveTo>
                <a:lnTo>
                  <a:pt x="283653" y="0"/>
                </a:lnTo>
                <a:cubicBezTo>
                  <a:pt x="295923" y="0"/>
                  <a:pt x="306027" y="10100"/>
                  <a:pt x="306027" y="22364"/>
                </a:cubicBezTo>
                <a:lnTo>
                  <a:pt x="306027" y="255744"/>
                </a:lnTo>
                <a:cubicBezTo>
                  <a:pt x="306027" y="268008"/>
                  <a:pt x="295923" y="278108"/>
                  <a:pt x="283653" y="278108"/>
                </a:cubicBezTo>
                <a:lnTo>
                  <a:pt x="231325" y="278108"/>
                </a:lnTo>
                <a:lnTo>
                  <a:pt x="231325" y="299389"/>
                </a:lnTo>
                <a:cubicBezTo>
                  <a:pt x="231325" y="301193"/>
                  <a:pt x="230242" y="302636"/>
                  <a:pt x="228799" y="303357"/>
                </a:cubicBezTo>
                <a:cubicBezTo>
                  <a:pt x="228438" y="303718"/>
                  <a:pt x="227355" y="304079"/>
                  <a:pt x="226634" y="304079"/>
                </a:cubicBezTo>
                <a:cubicBezTo>
                  <a:pt x="225912" y="304079"/>
                  <a:pt x="225190" y="303718"/>
                  <a:pt x="224468" y="303718"/>
                </a:cubicBezTo>
                <a:lnTo>
                  <a:pt x="203176" y="292897"/>
                </a:lnTo>
                <a:lnTo>
                  <a:pt x="182245" y="303718"/>
                </a:lnTo>
                <a:cubicBezTo>
                  <a:pt x="180802" y="304439"/>
                  <a:pt x="178997" y="304439"/>
                  <a:pt x="177915" y="303357"/>
                </a:cubicBezTo>
                <a:cubicBezTo>
                  <a:pt x="176471" y="302636"/>
                  <a:pt x="175388" y="301193"/>
                  <a:pt x="175388" y="299389"/>
                </a:cubicBezTo>
                <a:lnTo>
                  <a:pt x="175388" y="278108"/>
                </a:lnTo>
                <a:lnTo>
                  <a:pt x="22374" y="278108"/>
                </a:lnTo>
                <a:cubicBezTo>
                  <a:pt x="10104" y="278108"/>
                  <a:pt x="0" y="268008"/>
                  <a:pt x="0" y="255744"/>
                </a:cubicBezTo>
                <a:lnTo>
                  <a:pt x="0" y="22364"/>
                </a:lnTo>
                <a:cubicBezTo>
                  <a:pt x="0" y="10100"/>
                  <a:pt x="10104" y="0"/>
                  <a:pt x="22374"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Calibri"/>
              <a:buNone/>
            </a:pPr>
            <a:endParaRPr sz="3600" b="0" i="0" u="none" strike="noStrike" cap="none">
              <a:solidFill>
                <a:srgbClr val="B3B3B3"/>
              </a:solidFill>
              <a:latin typeface="Lato Light"/>
              <a:ea typeface="Lato Light"/>
              <a:cs typeface="Lato Light"/>
              <a:sym typeface="Lato Light"/>
            </a:endParaRPr>
          </a:p>
        </p:txBody>
      </p:sp>
      <p:pic>
        <p:nvPicPr>
          <p:cNvPr id="103" name="Google Shape;103;p6" descr="Distintivo: Visto1 com preenchimento sólido"/>
          <p:cNvPicPr preferRelativeResize="0"/>
          <p:nvPr/>
        </p:nvPicPr>
        <p:blipFill rotWithShape="1">
          <a:blip r:embed="rId3">
            <a:alphaModFix/>
          </a:blip>
          <a:srcRect/>
          <a:stretch/>
        </p:blipFill>
        <p:spPr>
          <a:xfrm>
            <a:off x="647047" y="1470978"/>
            <a:ext cx="631423" cy="631423"/>
          </a:xfrm>
          <a:prstGeom prst="rect">
            <a:avLst/>
          </a:prstGeom>
          <a:noFill/>
          <a:ln>
            <a:noFill/>
          </a:ln>
        </p:spPr>
      </p:pic>
      <p:sp>
        <p:nvSpPr>
          <p:cNvPr id="104" name="Google Shape;104;p6"/>
          <p:cNvSpPr txBox="1"/>
          <p:nvPr/>
        </p:nvSpPr>
        <p:spPr>
          <a:xfrm>
            <a:off x="1304060" y="2736062"/>
            <a:ext cx="9718979" cy="600144"/>
          </a:xfrm>
          <a:prstGeom prst="rect">
            <a:avLst/>
          </a:prstGeom>
          <a:noFill/>
          <a:ln>
            <a:noFill/>
          </a:ln>
        </p:spPr>
        <p:txBody>
          <a:bodyPr spcFirstLastPara="1" wrap="square" lIns="45700" tIns="22850" rIns="45700" bIns="22850" anchor="t" anchorCtr="0">
            <a:spAutoFit/>
          </a:bodyPr>
          <a:lstStyle/>
          <a:p>
            <a:pPr marL="0" marR="0" lvl="0" indent="0" algn="just" rtl="0">
              <a:lnSpc>
                <a:spcPct val="100000"/>
              </a:lnSpc>
              <a:spcBef>
                <a:spcPts val="0"/>
              </a:spcBef>
              <a:spcAft>
                <a:spcPts val="0"/>
              </a:spcAft>
              <a:buClr>
                <a:schemeClr val="lt1"/>
              </a:buClr>
              <a:buSzPts val="1800"/>
              <a:buFont typeface="Arial"/>
              <a:buNone/>
            </a:pPr>
            <a:r>
              <a:rPr lang="el-GR" sz="1800" dirty="0">
                <a:solidFill>
                  <a:schemeClr val="lt1"/>
                </a:solidFill>
                <a:latin typeface="Open Sans"/>
                <a:ea typeface="Open Sans"/>
                <a:cs typeface="Open Sans"/>
                <a:sym typeface="Open Sans"/>
              </a:rPr>
              <a:t>Πριν την εφαρμογή ενός προγράμματος καθοδήγησης, είναι σημαντικό να επιλεγούν και να εκπαιδευθούν οι μέντορες</a:t>
            </a:r>
            <a:endParaRPr dirty="0"/>
          </a:p>
        </p:txBody>
      </p:sp>
      <p:pic>
        <p:nvPicPr>
          <p:cNvPr id="105" name="Google Shape;105;p6" descr="Distintivo: Visto1 com preenchimento sólido"/>
          <p:cNvPicPr preferRelativeResize="0"/>
          <p:nvPr/>
        </p:nvPicPr>
        <p:blipFill rotWithShape="1">
          <a:blip r:embed="rId4">
            <a:alphaModFix/>
          </a:blip>
          <a:srcRect/>
          <a:stretch/>
        </p:blipFill>
        <p:spPr>
          <a:xfrm>
            <a:off x="647047" y="2557331"/>
            <a:ext cx="631423" cy="631423"/>
          </a:xfrm>
          <a:prstGeom prst="rect">
            <a:avLst/>
          </a:prstGeom>
          <a:noFill/>
          <a:ln>
            <a:noFill/>
          </a:ln>
        </p:spPr>
      </p:pic>
      <p:sp>
        <p:nvSpPr>
          <p:cNvPr id="106" name="Google Shape;106;p6"/>
          <p:cNvSpPr txBox="1"/>
          <p:nvPr/>
        </p:nvSpPr>
        <p:spPr>
          <a:xfrm>
            <a:off x="1278470" y="3871942"/>
            <a:ext cx="9718979" cy="1154142"/>
          </a:xfrm>
          <a:prstGeom prst="rect">
            <a:avLst/>
          </a:prstGeom>
          <a:noFill/>
          <a:ln>
            <a:noFill/>
          </a:ln>
        </p:spPr>
        <p:txBody>
          <a:bodyPr spcFirstLastPara="1" wrap="square" lIns="45700" tIns="22850" rIns="45700" bIns="22850" anchor="t" anchorCtr="0">
            <a:spAutoFit/>
          </a:bodyPr>
          <a:lstStyle/>
          <a:p>
            <a:pPr lvl="0" algn="just">
              <a:buClr>
                <a:schemeClr val="lt1"/>
              </a:buClr>
              <a:buSzPts val="1800"/>
            </a:pPr>
            <a:r>
              <a:rPr lang="el-GR" sz="1800" dirty="0">
                <a:solidFill>
                  <a:schemeClr val="lt1"/>
                </a:solidFill>
                <a:latin typeface="Open Sans"/>
                <a:ea typeface="Open Sans"/>
                <a:cs typeface="Open Sans"/>
                <a:sym typeface="Open Sans"/>
              </a:rPr>
              <a:t>Η επιτυχία οποιουδήποτε προγράμματος καθοδήγησης βασίζεται στην ύπαρξη μεντόρων με τα κατάλληλα προσόντα, ανεξαρτήτως της ηλικίας τους. Για το λόγο αυτό, είναι πολύ σημαντικό να επενδύσετε στη συνεχή εκπαιδευτική και επαγγελματική ανάπτυξη και στην αξιολόγηση των ικανοτήτων και εγκάρσιων δεξιοτήτων</a:t>
            </a:r>
            <a:endParaRPr dirty="0"/>
          </a:p>
        </p:txBody>
      </p:sp>
      <p:pic>
        <p:nvPicPr>
          <p:cNvPr id="107" name="Google Shape;107;p6" descr="Distintivo: Visto1 com preenchimento sólido"/>
          <p:cNvPicPr preferRelativeResize="0"/>
          <p:nvPr/>
        </p:nvPicPr>
        <p:blipFill rotWithShape="1">
          <a:blip r:embed="rId5">
            <a:alphaModFix/>
          </a:blip>
          <a:srcRect/>
          <a:stretch/>
        </p:blipFill>
        <p:spPr>
          <a:xfrm>
            <a:off x="621457" y="3994811"/>
            <a:ext cx="631423" cy="631423"/>
          </a:xfrm>
          <a:prstGeom prst="rect">
            <a:avLst/>
          </a:prstGeom>
          <a:noFill/>
          <a:ln>
            <a:noFill/>
          </a:ln>
        </p:spPr>
      </p:pic>
      <p:sp>
        <p:nvSpPr>
          <p:cNvPr id="108" name="Google Shape;108;p6"/>
          <p:cNvSpPr txBox="1"/>
          <p:nvPr/>
        </p:nvSpPr>
        <p:spPr>
          <a:xfrm>
            <a:off x="1252880" y="5506001"/>
            <a:ext cx="9718979" cy="600164"/>
          </a:xfrm>
          <a:prstGeom prst="rect">
            <a:avLst/>
          </a:prstGeom>
          <a:noFill/>
          <a:ln>
            <a:noFill/>
          </a:ln>
        </p:spPr>
        <p:txBody>
          <a:bodyPr spcFirstLastPara="1" wrap="square" lIns="45700" tIns="22850" rIns="45700" bIns="22850" anchor="t" anchorCtr="0">
            <a:spAutoFit/>
          </a:bodyPr>
          <a:lstStyle/>
          <a:p>
            <a:pPr lvl="0" algn="just">
              <a:buClr>
                <a:schemeClr val="lt1"/>
              </a:buClr>
              <a:buSzPts val="1800"/>
            </a:pPr>
            <a:r>
              <a:rPr lang="el-GR" sz="1800" dirty="0">
                <a:solidFill>
                  <a:schemeClr val="lt1"/>
                </a:solidFill>
                <a:latin typeface="Open Sans"/>
                <a:ea typeface="Open Sans"/>
                <a:cs typeface="Open Sans"/>
                <a:sym typeface="Open Sans"/>
              </a:rPr>
              <a:t>Κατά τον σχεδιασμό  της δομής ενός προγράμματος εκπαίδευσης των μεντόρων, εντοπίζουμε ήδη τους βασικούς τομείς ενός επίσημου προγράμματος καθοδήγησης</a:t>
            </a:r>
            <a:endParaRPr dirty="0"/>
          </a:p>
        </p:txBody>
      </p:sp>
      <p:pic>
        <p:nvPicPr>
          <p:cNvPr id="109" name="Google Shape;109;p6" descr="Distintivo: Visto1 com preenchimento sólido"/>
          <p:cNvPicPr preferRelativeResize="0"/>
          <p:nvPr/>
        </p:nvPicPr>
        <p:blipFill rotWithShape="1">
          <a:blip r:embed="rId6">
            <a:alphaModFix/>
          </a:blip>
          <a:srcRect/>
          <a:stretch/>
        </p:blipFill>
        <p:spPr>
          <a:xfrm>
            <a:off x="605086" y="5465543"/>
            <a:ext cx="631423" cy="6314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txBox="1">
            <a:spLocks noGrp="1"/>
          </p:cNvSpPr>
          <p:nvPr>
            <p:ph type="body" idx="1"/>
          </p:nvPr>
        </p:nvSpPr>
        <p:spPr>
          <a:xfrm>
            <a:off x="97971" y="1462684"/>
            <a:ext cx="5910944"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sz="1800" b="1" dirty="0">
              <a:solidFill>
                <a:srgbClr val="93D4CC"/>
              </a:solidFill>
              <a:latin typeface="Open Sans Light"/>
              <a:ea typeface="Open Sans Light"/>
              <a:cs typeface="Open Sans Light"/>
              <a:sym typeface="Open Sans Light"/>
            </a:endParaRPr>
          </a:p>
          <a:p>
            <a:pPr marL="0" lvl="0" indent="0" algn="l" rtl="0">
              <a:lnSpc>
                <a:spcPct val="90000"/>
              </a:lnSpc>
              <a:spcBef>
                <a:spcPts val="1000"/>
              </a:spcBef>
              <a:spcAft>
                <a:spcPts val="0"/>
              </a:spcAft>
              <a:buClr>
                <a:srgbClr val="9869BD"/>
              </a:buClr>
              <a:buSzPts val="1800"/>
              <a:buNone/>
            </a:pPr>
            <a:r>
              <a:rPr lang="el-GR" sz="1800" b="1" dirty="0">
                <a:solidFill>
                  <a:srgbClr val="9869BD"/>
                </a:solidFill>
                <a:latin typeface="Open Sans Light"/>
                <a:ea typeface="Open Sans Light"/>
                <a:cs typeface="Open Sans Light"/>
                <a:sym typeface="Open Sans Light"/>
              </a:rPr>
              <a:t>Ένα πρόγραμμα σπουδών για εκπαίδευση των μεντόρων πρέπει να περιλαμβάνει:</a:t>
            </a:r>
            <a:endParaRPr dirty="0"/>
          </a:p>
          <a:p>
            <a:pPr marL="0" lvl="0" indent="0" algn="l" rtl="0">
              <a:lnSpc>
                <a:spcPct val="90000"/>
              </a:lnSpc>
              <a:spcBef>
                <a:spcPts val="1000"/>
              </a:spcBef>
              <a:spcAft>
                <a:spcPts val="0"/>
              </a:spcAft>
              <a:buClr>
                <a:schemeClr val="lt2"/>
              </a:buClr>
              <a:buSzPts val="1800"/>
              <a:buNone/>
            </a:pPr>
            <a:endParaRPr b="1" dirty="0">
              <a:solidFill>
                <a:srgbClr val="9869BD"/>
              </a:solidFill>
            </a:endParaRPr>
          </a:p>
          <a:p>
            <a:pPr marL="285750" lvl="0" indent="-285750" algn="l">
              <a:buClr>
                <a:srgbClr val="9869BD"/>
              </a:buClr>
              <a:buFont typeface="Noto Sans Symbols"/>
              <a:buChar char="🗹"/>
            </a:pPr>
            <a:r>
              <a:rPr lang="el-GR" sz="1600" dirty="0">
                <a:solidFill>
                  <a:srgbClr val="636A6F"/>
                </a:solidFill>
              </a:rPr>
              <a:t>Σαφή ορισμό των σκοπών και των στόχων του προγράμματος.</a:t>
            </a:r>
            <a:endParaRPr sz="1600" dirty="0"/>
          </a:p>
          <a:p>
            <a:pPr marL="0" lvl="0" indent="0" algn="l" rtl="0">
              <a:lnSpc>
                <a:spcPct val="90000"/>
              </a:lnSpc>
              <a:spcBef>
                <a:spcPts val="1000"/>
              </a:spcBef>
              <a:spcAft>
                <a:spcPts val="0"/>
              </a:spcAft>
              <a:buClr>
                <a:srgbClr val="9869BD"/>
              </a:buClr>
              <a:buSzPts val="1800"/>
              <a:buNone/>
            </a:pPr>
            <a:endParaRPr sz="1600" dirty="0">
              <a:solidFill>
                <a:srgbClr val="636A6F"/>
              </a:solidFill>
            </a:endParaRPr>
          </a:p>
          <a:p>
            <a:pPr marL="285750" lvl="0" indent="-285750" algn="l">
              <a:buClr>
                <a:srgbClr val="9869BD"/>
              </a:buClr>
              <a:buFont typeface="Noto Sans Symbols"/>
              <a:buChar char="🗹"/>
            </a:pPr>
            <a:r>
              <a:rPr lang="el-GR" sz="1600" dirty="0">
                <a:solidFill>
                  <a:srgbClr val="636A6F"/>
                </a:solidFill>
              </a:rPr>
              <a:t>Περιγραφή των στρατηγικών διδασκαλίας και/ή των μεθοδολογιών που θα χρησιμοποιηθούν (περιλαμβάνει εργαλεία και πρόσθετους πόρους που απαιτούνται). Για παράδειγμα: μάθηση βάσει έργου, μάθηση με βάση την έρευνα, συνεργατική μάθηση, εξατομικευμένη εκμάθηση, κ.λπ.</a:t>
            </a:r>
            <a:endParaRPr sz="1600" dirty="0"/>
          </a:p>
          <a:p>
            <a:pPr marL="285750" lvl="0" indent="-171450" algn="l" rtl="0">
              <a:lnSpc>
                <a:spcPct val="90000"/>
              </a:lnSpc>
              <a:spcBef>
                <a:spcPts val="1000"/>
              </a:spcBef>
              <a:spcAft>
                <a:spcPts val="0"/>
              </a:spcAft>
              <a:buClr>
                <a:srgbClr val="9869BD"/>
              </a:buClr>
              <a:buSzPts val="1800"/>
              <a:buFont typeface="Noto Sans Symbols"/>
              <a:buNone/>
            </a:pPr>
            <a:endParaRPr sz="1600" dirty="0">
              <a:solidFill>
                <a:srgbClr val="636A6F"/>
              </a:solidFill>
            </a:endParaRPr>
          </a:p>
          <a:p>
            <a:pPr marL="285750" lvl="0" indent="-285750" algn="l">
              <a:buClr>
                <a:srgbClr val="9869BD"/>
              </a:buClr>
              <a:buFont typeface="Noto Sans Symbols"/>
              <a:buChar char="🗹"/>
            </a:pPr>
            <a:r>
              <a:rPr lang="el-GR" sz="1600" dirty="0">
                <a:solidFill>
                  <a:srgbClr val="636A6F"/>
                </a:solidFill>
              </a:rPr>
              <a:t>Ορισμό του προφίλ των εκπαιδευτών/</a:t>
            </a:r>
            <a:r>
              <a:rPr lang="el-GR" sz="1600" dirty="0" err="1">
                <a:solidFill>
                  <a:srgbClr val="636A6F"/>
                </a:solidFill>
              </a:rPr>
              <a:t>ριών</a:t>
            </a:r>
            <a:r>
              <a:rPr lang="el-GR" sz="1600" dirty="0">
                <a:solidFill>
                  <a:srgbClr val="636A6F"/>
                </a:solidFill>
              </a:rPr>
              <a:t>, ο οποίος πρέπει να περιλαμβάνει την εμπειρία στον τομέα των μεθοδολογιών εκπαίδευσης και καθοδήγησης</a:t>
            </a:r>
            <a:endParaRPr sz="1600" dirty="0"/>
          </a:p>
          <a:p>
            <a:pPr marL="285750" lvl="0" indent="-171450" algn="l" rtl="0">
              <a:lnSpc>
                <a:spcPct val="90000"/>
              </a:lnSpc>
              <a:spcBef>
                <a:spcPts val="1000"/>
              </a:spcBef>
              <a:spcAft>
                <a:spcPts val="0"/>
              </a:spcAft>
              <a:buClr>
                <a:srgbClr val="9869BD"/>
              </a:buClr>
              <a:buSzPts val="1800"/>
              <a:buFont typeface="Noto Sans Symbols"/>
              <a:buNone/>
            </a:pPr>
            <a:endParaRPr dirty="0">
              <a:solidFill>
                <a:srgbClr val="636A6F"/>
              </a:solidFill>
            </a:endParaRPr>
          </a:p>
          <a:p>
            <a:pPr marL="285750" lvl="0" indent="-171450" algn="l" rtl="0">
              <a:lnSpc>
                <a:spcPct val="90000"/>
              </a:lnSpc>
              <a:spcBef>
                <a:spcPts val="1000"/>
              </a:spcBef>
              <a:spcAft>
                <a:spcPts val="0"/>
              </a:spcAft>
              <a:buClr>
                <a:srgbClr val="9869BD"/>
              </a:buClr>
              <a:buSzPts val="1800"/>
              <a:buFont typeface="Noto Sans Symbols"/>
              <a:buNone/>
            </a:pPr>
            <a:endParaRPr dirty="0">
              <a:solidFill>
                <a:srgbClr val="636A6F"/>
              </a:solidFill>
            </a:endParaRPr>
          </a:p>
          <a:p>
            <a:pPr marL="285750" lvl="0" indent="-171450" algn="l" rtl="0">
              <a:lnSpc>
                <a:spcPct val="90000"/>
              </a:lnSpc>
              <a:spcBef>
                <a:spcPts val="1000"/>
              </a:spcBef>
              <a:spcAft>
                <a:spcPts val="0"/>
              </a:spcAft>
              <a:buClr>
                <a:srgbClr val="9869BD"/>
              </a:buClr>
              <a:buSzPts val="1800"/>
              <a:buFont typeface="Noto Sans Symbols"/>
              <a:buNone/>
            </a:pPr>
            <a:endParaRPr dirty="0">
              <a:solidFill>
                <a:srgbClr val="636A6F"/>
              </a:solidFill>
            </a:endParaRPr>
          </a:p>
          <a:p>
            <a:pPr marL="285750" lvl="0" indent="-171450" algn="just" rtl="0">
              <a:lnSpc>
                <a:spcPct val="90000"/>
              </a:lnSpc>
              <a:spcBef>
                <a:spcPts val="1000"/>
              </a:spcBef>
              <a:spcAft>
                <a:spcPts val="0"/>
              </a:spcAft>
              <a:buClr>
                <a:srgbClr val="9869BD"/>
              </a:buClr>
              <a:buSzPts val="1800"/>
              <a:buFont typeface="Noto Sans Symbols"/>
              <a:buNone/>
            </a:pPr>
            <a:endParaRPr dirty="0"/>
          </a:p>
        </p:txBody>
      </p:sp>
      <p:sp>
        <p:nvSpPr>
          <p:cNvPr id="116" name="Google Shape;116;p7"/>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latin typeface="Open Sans Light"/>
                <a:ea typeface="Open Sans Light"/>
                <a:cs typeface="Open Sans Light"/>
                <a:sym typeface="Open Sans Light"/>
              </a:rPr>
              <a:t>Δραστηριότητα </a:t>
            </a:r>
            <a:r>
              <a:rPr lang="en-GB" dirty="0">
                <a:latin typeface="Open Sans Light"/>
                <a:ea typeface="Open Sans Light"/>
                <a:cs typeface="Open Sans Light"/>
                <a:sym typeface="Open Sans Light"/>
              </a:rPr>
              <a:t>3.1.: </a:t>
            </a:r>
            <a:r>
              <a:rPr lang="el-GR" dirty="0">
                <a:latin typeface="Open Sans Light"/>
                <a:ea typeface="Open Sans Light"/>
                <a:cs typeface="Open Sans Light"/>
                <a:sym typeface="Open Sans Light"/>
              </a:rPr>
              <a:t>Ανάληψη δράσης</a:t>
            </a:r>
            <a:endParaRPr dirty="0"/>
          </a:p>
        </p:txBody>
      </p:sp>
      <p:sp>
        <p:nvSpPr>
          <p:cNvPr id="117" name="Google Shape;117;p7"/>
          <p:cNvSpPr txBox="1">
            <a:spLocks noGrp="1"/>
          </p:cNvSpPr>
          <p:nvPr>
            <p:ph type="title"/>
          </p:nvPr>
        </p:nvSpPr>
        <p:spPr>
          <a:xfrm>
            <a:off x="97970" y="81642"/>
            <a:ext cx="12094030" cy="715879"/>
          </a:xfrm>
          <a:prstGeom prst="rect">
            <a:avLst/>
          </a:prstGeom>
          <a:noFill/>
          <a:ln>
            <a:noFill/>
          </a:ln>
        </p:spPr>
        <p:txBody>
          <a:bodyPr spcFirstLastPara="1" wrap="square" lIns="91425" tIns="54000" rIns="54000" bIns="54000" anchor="ctr" anchorCtr="0">
            <a:noAutofit/>
          </a:bodyPr>
          <a:lstStyle/>
          <a:p>
            <a:pPr lvl="0">
              <a:buSzPts val="3000"/>
            </a:pPr>
            <a:r>
              <a:rPr lang="el-GR" sz="2400" dirty="0"/>
              <a:t>Κεφάλαιο 3: Λίστα ελέγχου για πρόγραμμα εκπαίδευσης μεντόρων</a:t>
            </a:r>
            <a:endParaRPr sz="2400" dirty="0"/>
          </a:p>
        </p:txBody>
      </p:sp>
      <p:sp>
        <p:nvSpPr>
          <p:cNvPr id="118" name="Google Shape;118;p7"/>
          <p:cNvSpPr txBox="1">
            <a:spLocks noGrp="1"/>
          </p:cNvSpPr>
          <p:nvPr>
            <p:ph type="body" idx="2"/>
          </p:nvPr>
        </p:nvSpPr>
        <p:spPr>
          <a:xfrm>
            <a:off x="6131377" y="1462684"/>
            <a:ext cx="5910944" cy="5313673"/>
          </a:xfrm>
          <a:prstGeom prst="rect">
            <a:avLst/>
          </a:pr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sz="1600" dirty="0"/>
          </a:p>
          <a:p>
            <a:pPr marL="0" lvl="0" indent="0" algn="just" rtl="0">
              <a:lnSpc>
                <a:spcPct val="90000"/>
              </a:lnSpc>
              <a:spcBef>
                <a:spcPts val="1000"/>
              </a:spcBef>
              <a:spcAft>
                <a:spcPts val="0"/>
              </a:spcAft>
              <a:buClr>
                <a:srgbClr val="9DA57C"/>
              </a:buClr>
              <a:buSzPts val="1800"/>
              <a:buNone/>
            </a:pPr>
            <a:r>
              <a:rPr lang="el-GR" sz="1600" b="1" dirty="0">
                <a:solidFill>
                  <a:srgbClr val="9DA57C"/>
                </a:solidFill>
              </a:rPr>
              <a:t>Ένα πρόγραμμα καθοδήγησης πρέπει να περιλαμβάνει</a:t>
            </a:r>
            <a:r>
              <a:rPr lang="en-GB" sz="1600" b="1" dirty="0">
                <a:solidFill>
                  <a:srgbClr val="9DA57C"/>
                </a:solidFill>
              </a:rPr>
              <a:t> (</a:t>
            </a:r>
            <a:r>
              <a:rPr lang="el-GR" sz="1600" b="1" dirty="0">
                <a:solidFill>
                  <a:srgbClr val="9DA57C"/>
                </a:solidFill>
              </a:rPr>
              <a:t>παράδειγμα</a:t>
            </a:r>
            <a:r>
              <a:rPr lang="en-GB" sz="1600" b="1" dirty="0">
                <a:solidFill>
                  <a:srgbClr val="9DA57C"/>
                </a:solidFill>
              </a:rPr>
              <a:t>):</a:t>
            </a:r>
            <a:endParaRPr sz="1600" dirty="0"/>
          </a:p>
          <a:p>
            <a:pPr marL="0" lvl="0" indent="0" algn="just" rtl="0">
              <a:lnSpc>
                <a:spcPct val="90000"/>
              </a:lnSpc>
              <a:spcBef>
                <a:spcPts val="1000"/>
              </a:spcBef>
              <a:spcAft>
                <a:spcPts val="0"/>
              </a:spcAft>
              <a:buClr>
                <a:schemeClr val="lt2"/>
              </a:buClr>
              <a:buSzPts val="1800"/>
              <a:buNone/>
            </a:pPr>
            <a:endParaRPr sz="1600" b="1" dirty="0">
              <a:solidFill>
                <a:srgbClr val="9DA57C"/>
              </a:solidFill>
            </a:endParaRPr>
          </a:p>
          <a:p>
            <a:pPr marL="285750" lvl="0" indent="-285750" algn="l" rtl="0">
              <a:lnSpc>
                <a:spcPct val="90000"/>
              </a:lnSpc>
              <a:spcBef>
                <a:spcPts val="1000"/>
              </a:spcBef>
              <a:spcAft>
                <a:spcPts val="0"/>
              </a:spcAft>
              <a:buClr>
                <a:srgbClr val="9DA57C"/>
              </a:buClr>
              <a:buSzPts val="1800"/>
              <a:buFont typeface="Noto Sans Symbols"/>
              <a:buChar char="🗹"/>
            </a:pPr>
            <a:r>
              <a:rPr lang="el-GR" sz="1600" b="1" dirty="0">
                <a:solidFill>
                  <a:srgbClr val="9DA57C"/>
                </a:solidFill>
              </a:rPr>
              <a:t>Μέρος </a:t>
            </a:r>
            <a:r>
              <a:rPr lang="en-GB" sz="1600" b="1" dirty="0">
                <a:solidFill>
                  <a:srgbClr val="9DA57C"/>
                </a:solidFill>
              </a:rPr>
              <a:t>1 </a:t>
            </a:r>
            <a:r>
              <a:rPr lang="en-GB" sz="1600" dirty="0">
                <a:solidFill>
                  <a:srgbClr val="9DA57C"/>
                </a:solidFill>
              </a:rPr>
              <a:t>– </a:t>
            </a:r>
            <a:r>
              <a:rPr lang="el-GR" sz="1600" b="1" dirty="0">
                <a:solidFill>
                  <a:srgbClr val="9DA57C"/>
                </a:solidFill>
              </a:rPr>
              <a:t>Καθοδήγηση</a:t>
            </a:r>
            <a:endParaRPr sz="1600" b="1" dirty="0">
              <a:solidFill>
                <a:srgbClr val="636A6F"/>
              </a:solidFill>
            </a:endParaRPr>
          </a:p>
          <a:p>
            <a:pPr marL="0" lvl="0" indent="0" algn="l">
              <a:buClr>
                <a:srgbClr val="9DA57C"/>
              </a:buClr>
            </a:pPr>
            <a:r>
              <a:rPr lang="el-GR" sz="1600" dirty="0">
                <a:solidFill>
                  <a:srgbClr val="636A6F"/>
                </a:solidFill>
              </a:rPr>
              <a:t>Γενικές πληροφορίες σχετικά με την καθοδήγηση και άλλες σχετικές έννοιες</a:t>
            </a:r>
            <a:endParaRPr sz="1600" dirty="0"/>
          </a:p>
          <a:p>
            <a:pPr marL="0" lvl="0" indent="0" algn="l" rtl="0">
              <a:lnSpc>
                <a:spcPct val="90000"/>
              </a:lnSpc>
              <a:spcBef>
                <a:spcPts val="1000"/>
              </a:spcBef>
              <a:spcAft>
                <a:spcPts val="0"/>
              </a:spcAft>
              <a:buClr>
                <a:srgbClr val="9DA57C"/>
              </a:buClr>
              <a:buSzPts val="1800"/>
              <a:buNone/>
            </a:pPr>
            <a:endParaRPr sz="1600" dirty="0">
              <a:solidFill>
                <a:srgbClr val="636A6F"/>
              </a:solidFill>
            </a:endParaRPr>
          </a:p>
          <a:p>
            <a:pPr marL="285750" lvl="0" indent="-285750" algn="l">
              <a:buClr>
                <a:srgbClr val="9DA57C"/>
              </a:buClr>
              <a:buFont typeface="Noto Sans Symbols"/>
              <a:buChar char="🗹"/>
            </a:pPr>
            <a:r>
              <a:rPr lang="el-GR" sz="1600" b="1" dirty="0">
                <a:solidFill>
                  <a:srgbClr val="9DA57C"/>
                </a:solidFill>
              </a:rPr>
              <a:t>Μέρος </a:t>
            </a:r>
            <a:r>
              <a:rPr lang="en-GB" sz="1600" b="1" dirty="0">
                <a:solidFill>
                  <a:srgbClr val="9DA57C"/>
                </a:solidFill>
              </a:rPr>
              <a:t>2 – </a:t>
            </a:r>
            <a:r>
              <a:rPr lang="el-GR" sz="1600" b="1" dirty="0">
                <a:solidFill>
                  <a:srgbClr val="9DA57C"/>
                </a:solidFill>
              </a:rPr>
              <a:t>Σκοποί και στόχοι του προγράμματος καθοδήγησης</a:t>
            </a:r>
            <a:endParaRPr sz="1600" dirty="0"/>
          </a:p>
          <a:p>
            <a:pPr marL="971533" lvl="1" indent="-285750" algn="l" rtl="0">
              <a:lnSpc>
                <a:spcPct val="90000"/>
              </a:lnSpc>
              <a:spcBef>
                <a:spcPts val="500"/>
              </a:spcBef>
              <a:spcAft>
                <a:spcPts val="0"/>
              </a:spcAft>
              <a:buClr>
                <a:srgbClr val="9DA57C"/>
              </a:buClr>
              <a:buSzPts val="1800"/>
              <a:buFont typeface="Noto Sans Symbols"/>
              <a:buChar char="🗹"/>
            </a:pPr>
            <a:r>
              <a:rPr lang="el-GR" sz="1600" dirty="0">
                <a:solidFill>
                  <a:srgbClr val="636A6F"/>
                </a:solidFill>
                <a:latin typeface="Open Sans Light"/>
                <a:ea typeface="Open Sans Light"/>
                <a:cs typeface="Open Sans Light"/>
                <a:sym typeface="Open Sans Light"/>
              </a:rPr>
              <a:t>Σαφής ορισμός των στόχων</a:t>
            </a:r>
            <a:endParaRPr sz="2000" dirty="0"/>
          </a:p>
          <a:p>
            <a:pPr marL="971533" lvl="1" indent="-285750" algn="l" rtl="0">
              <a:lnSpc>
                <a:spcPct val="90000"/>
              </a:lnSpc>
              <a:spcBef>
                <a:spcPts val="500"/>
              </a:spcBef>
              <a:spcAft>
                <a:spcPts val="0"/>
              </a:spcAft>
              <a:buClr>
                <a:srgbClr val="9DA57C"/>
              </a:buClr>
              <a:buSzPts val="1800"/>
              <a:buFont typeface="Noto Sans Symbols"/>
              <a:buChar char="🗹"/>
            </a:pPr>
            <a:r>
              <a:rPr lang="el-GR" sz="1600" dirty="0">
                <a:solidFill>
                  <a:srgbClr val="636A6F"/>
                </a:solidFill>
                <a:latin typeface="Open Sans Light"/>
                <a:ea typeface="Open Sans Light"/>
                <a:cs typeface="Open Sans Light"/>
                <a:sym typeface="Open Sans Light"/>
              </a:rPr>
              <a:t>Σκοποί και στόχοι του προγράμματος καθοδήγησης</a:t>
            </a:r>
            <a:endParaRPr sz="2000" dirty="0"/>
          </a:p>
          <a:p>
            <a:pPr marL="971533" lvl="1" indent="-285750">
              <a:buClr>
                <a:srgbClr val="9DA57C"/>
              </a:buClr>
              <a:buSzPts val="1800"/>
              <a:buFont typeface="Noto Sans Symbols"/>
              <a:buChar char="🗹"/>
            </a:pPr>
            <a:r>
              <a:rPr lang="el-GR" sz="1600" dirty="0">
                <a:solidFill>
                  <a:srgbClr val="636A6F"/>
                </a:solidFill>
                <a:latin typeface="Open Sans Light"/>
                <a:ea typeface="Open Sans Light"/>
                <a:cs typeface="Open Sans Light"/>
                <a:sym typeface="Open Sans Light"/>
              </a:rPr>
              <a:t>Οφέλη για την εταιρεία/οργανισμό, οφέλη για τους εργαζομένους</a:t>
            </a:r>
            <a:endParaRPr sz="2000" dirty="0"/>
          </a:p>
          <a:p>
            <a:pPr marL="0" lvl="0" indent="0" algn="just" rtl="0">
              <a:lnSpc>
                <a:spcPct val="90000"/>
              </a:lnSpc>
              <a:spcBef>
                <a:spcPts val="1000"/>
              </a:spcBef>
              <a:spcAft>
                <a:spcPts val="0"/>
              </a:spcAft>
              <a:buClr>
                <a:srgbClr val="9DA57C"/>
              </a:buClr>
              <a:buSzPts val="1800"/>
              <a:buNone/>
            </a:pPr>
            <a:endParaRPr sz="1600" dirty="0">
              <a:solidFill>
                <a:srgbClr val="636A6F"/>
              </a:solidFill>
            </a:endParaRPr>
          </a:p>
          <a:p>
            <a:pPr marL="285750" lvl="0" indent="-171450" algn="just" rtl="0">
              <a:lnSpc>
                <a:spcPct val="90000"/>
              </a:lnSpc>
              <a:spcBef>
                <a:spcPts val="1000"/>
              </a:spcBef>
              <a:spcAft>
                <a:spcPts val="0"/>
              </a:spcAft>
              <a:buClr>
                <a:srgbClr val="9DA57C"/>
              </a:buClr>
              <a:buSzPts val="1800"/>
              <a:buFont typeface="Noto Sans Symbols"/>
              <a:buNone/>
            </a:pPr>
            <a:endParaRPr sz="1600" b="1" dirty="0">
              <a:solidFill>
                <a:srgbClr val="9DA57C"/>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8"/>
          <p:cNvSpPr txBox="1">
            <a:spLocks noGrp="1"/>
          </p:cNvSpPr>
          <p:nvPr>
            <p:ph type="body" idx="1"/>
          </p:nvPr>
        </p:nvSpPr>
        <p:spPr>
          <a:xfrm>
            <a:off x="97971" y="1462684"/>
            <a:ext cx="5910944"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869BD"/>
              </a:buClr>
              <a:buSzPts val="1800"/>
              <a:buNone/>
            </a:pPr>
            <a:endParaRPr sz="1600" dirty="0">
              <a:solidFill>
                <a:srgbClr val="636A6F"/>
              </a:solidFill>
            </a:endParaRPr>
          </a:p>
          <a:p>
            <a:pPr marL="285750" lvl="0" indent="-285750" algn="l">
              <a:buClr>
                <a:srgbClr val="9869BD"/>
              </a:buClr>
              <a:buFont typeface="Noto Sans Symbols"/>
              <a:buChar char="🗹"/>
            </a:pPr>
            <a:r>
              <a:rPr lang="el-GR" sz="1600" dirty="0">
                <a:solidFill>
                  <a:srgbClr val="636A6F"/>
                </a:solidFill>
              </a:rPr>
              <a:t>Καθορισμός του περιεχομένου διδασκαλίας:</a:t>
            </a:r>
            <a:endParaRPr sz="1600" dirty="0"/>
          </a:p>
          <a:p>
            <a:pPr marL="971533" lvl="1" indent="-285750" algn="l" rtl="0">
              <a:lnSpc>
                <a:spcPct val="90000"/>
              </a:lnSpc>
              <a:spcBef>
                <a:spcPts val="500"/>
              </a:spcBef>
              <a:spcAft>
                <a:spcPts val="0"/>
              </a:spcAft>
              <a:buClr>
                <a:srgbClr val="9869BD"/>
              </a:buClr>
              <a:buSzPts val="1440"/>
              <a:buFont typeface="Noto Sans Symbols"/>
              <a:buChar char="🗹"/>
            </a:pPr>
            <a:r>
              <a:rPr lang="el-GR" sz="1600" dirty="0">
                <a:solidFill>
                  <a:srgbClr val="636A6F"/>
                </a:solidFill>
                <a:latin typeface="Open Sans Light"/>
                <a:ea typeface="Open Sans Light"/>
                <a:cs typeface="Open Sans Light"/>
                <a:sym typeface="Open Sans Light"/>
              </a:rPr>
              <a:t>Δεξιότητες καθοδήγησης</a:t>
            </a:r>
            <a:endParaRPr sz="2000" dirty="0"/>
          </a:p>
          <a:p>
            <a:pPr marL="971533" lvl="1" indent="-285750" algn="l" rtl="0">
              <a:lnSpc>
                <a:spcPct val="90000"/>
              </a:lnSpc>
              <a:spcBef>
                <a:spcPts val="500"/>
              </a:spcBef>
              <a:spcAft>
                <a:spcPts val="0"/>
              </a:spcAft>
              <a:buClr>
                <a:srgbClr val="9869BD"/>
              </a:buClr>
              <a:buSzPts val="1440"/>
              <a:buFont typeface="Noto Sans Symbols"/>
              <a:buChar char="🗹"/>
            </a:pPr>
            <a:r>
              <a:rPr lang="el-GR" sz="1600" dirty="0">
                <a:solidFill>
                  <a:srgbClr val="636A6F"/>
                </a:solidFill>
                <a:latin typeface="Open Sans Light"/>
                <a:ea typeface="Open Sans Light"/>
                <a:cs typeface="Open Sans Light"/>
                <a:sym typeface="Open Sans Light"/>
              </a:rPr>
              <a:t>Προφίλ μέντορα και καθοδηγούμενου/ης</a:t>
            </a:r>
            <a:endParaRPr sz="2000" dirty="0"/>
          </a:p>
          <a:p>
            <a:pPr marL="971533" lvl="1" indent="-285750" algn="l" rtl="0">
              <a:lnSpc>
                <a:spcPct val="90000"/>
              </a:lnSpc>
              <a:spcBef>
                <a:spcPts val="500"/>
              </a:spcBef>
              <a:spcAft>
                <a:spcPts val="0"/>
              </a:spcAft>
              <a:buClr>
                <a:srgbClr val="9869BD"/>
              </a:buClr>
              <a:buSzPts val="1440"/>
              <a:buFont typeface="Noto Sans Symbols"/>
              <a:buChar char="🗹"/>
            </a:pPr>
            <a:r>
              <a:rPr lang="el-GR" sz="1600" dirty="0">
                <a:solidFill>
                  <a:srgbClr val="636A6F"/>
                </a:solidFill>
                <a:latin typeface="Open Sans Light"/>
                <a:ea typeface="Open Sans Light"/>
                <a:cs typeface="Open Sans Light"/>
                <a:sym typeface="Open Sans Light"/>
              </a:rPr>
              <a:t>Εδραίωση και διαχείριση σχέσεων</a:t>
            </a:r>
            <a:endParaRPr sz="2000" dirty="0"/>
          </a:p>
          <a:p>
            <a:pPr marL="971533" lvl="1" indent="-285750">
              <a:buClr>
                <a:srgbClr val="9869BD"/>
              </a:buClr>
              <a:buSzPts val="1440"/>
              <a:buFont typeface="Noto Sans Symbols"/>
              <a:buChar char="🗹"/>
            </a:pPr>
            <a:r>
              <a:rPr lang="el-GR" sz="1600" dirty="0">
                <a:solidFill>
                  <a:srgbClr val="636A6F"/>
                </a:solidFill>
                <a:latin typeface="Open Sans Light"/>
                <a:ea typeface="Open Sans Light"/>
                <a:cs typeface="Open Sans Light"/>
                <a:sym typeface="Open Sans Light"/>
              </a:rPr>
              <a:t>Προγραμματισμός και διαχείριση συναντήσεων/συνεδριών καθοδήγησης</a:t>
            </a:r>
            <a:endParaRPr sz="2000" dirty="0"/>
          </a:p>
          <a:p>
            <a:pPr marL="971533" lvl="1" indent="-285750" algn="l" rtl="0">
              <a:lnSpc>
                <a:spcPct val="90000"/>
              </a:lnSpc>
              <a:spcBef>
                <a:spcPts val="500"/>
              </a:spcBef>
              <a:spcAft>
                <a:spcPts val="0"/>
              </a:spcAft>
              <a:buClr>
                <a:srgbClr val="9869BD"/>
              </a:buClr>
              <a:buSzPts val="1440"/>
              <a:buFont typeface="Noto Sans Symbols"/>
              <a:buChar char="🗹"/>
            </a:pPr>
            <a:r>
              <a:rPr lang="el-GR" sz="1600" dirty="0">
                <a:solidFill>
                  <a:srgbClr val="636A6F"/>
                </a:solidFill>
                <a:latin typeface="Open Sans Light"/>
                <a:ea typeface="Open Sans Light"/>
                <a:cs typeface="Open Sans Light"/>
                <a:sym typeface="Open Sans Light"/>
              </a:rPr>
              <a:t>Αντιστοίχιση μεντόρων με καθοδηγούμενους/</a:t>
            </a:r>
            <a:r>
              <a:rPr lang="el-GR" sz="1600" dirty="0" err="1">
                <a:solidFill>
                  <a:srgbClr val="636A6F"/>
                </a:solidFill>
                <a:latin typeface="Open Sans Light"/>
                <a:ea typeface="Open Sans Light"/>
                <a:cs typeface="Open Sans Light"/>
                <a:sym typeface="Open Sans Light"/>
              </a:rPr>
              <a:t>ες</a:t>
            </a:r>
            <a:endParaRPr sz="2000" dirty="0"/>
          </a:p>
          <a:p>
            <a:pPr marL="971533" lvl="1" indent="-285750" algn="l" rtl="0">
              <a:lnSpc>
                <a:spcPct val="90000"/>
              </a:lnSpc>
              <a:spcBef>
                <a:spcPts val="500"/>
              </a:spcBef>
              <a:spcAft>
                <a:spcPts val="0"/>
              </a:spcAft>
              <a:buClr>
                <a:srgbClr val="9869BD"/>
              </a:buClr>
              <a:buSzPts val="1440"/>
              <a:buFont typeface="Noto Sans Symbols"/>
              <a:buChar char="🗹"/>
            </a:pPr>
            <a:r>
              <a:rPr lang="el-GR" sz="1600" dirty="0">
                <a:solidFill>
                  <a:srgbClr val="636A6F"/>
                </a:solidFill>
                <a:latin typeface="Open Sans Light"/>
                <a:ea typeface="Open Sans Light"/>
                <a:cs typeface="Open Sans Light"/>
                <a:sym typeface="Open Sans Light"/>
              </a:rPr>
              <a:t>Φάσεις καθοδήγησης</a:t>
            </a:r>
            <a:endParaRPr sz="2000" dirty="0"/>
          </a:p>
          <a:p>
            <a:pPr marL="971533" lvl="1" indent="-285750" algn="l" rtl="0">
              <a:lnSpc>
                <a:spcPct val="90000"/>
              </a:lnSpc>
              <a:spcBef>
                <a:spcPts val="500"/>
              </a:spcBef>
              <a:spcAft>
                <a:spcPts val="0"/>
              </a:spcAft>
              <a:buClr>
                <a:srgbClr val="9869BD"/>
              </a:buClr>
              <a:buSzPts val="1440"/>
              <a:buFont typeface="Noto Sans Symbols"/>
              <a:buChar char="🗹"/>
            </a:pPr>
            <a:r>
              <a:rPr lang="el-GR" sz="1600" dirty="0">
                <a:solidFill>
                  <a:srgbClr val="636A6F"/>
                </a:solidFill>
                <a:latin typeface="Open Sans Light"/>
                <a:ea typeface="Open Sans Light"/>
                <a:cs typeface="Open Sans Light"/>
                <a:sym typeface="Open Sans Light"/>
              </a:rPr>
              <a:t>Τεχνικές καθοδήγησης</a:t>
            </a:r>
            <a:r>
              <a:rPr lang="en-GB" sz="1600" dirty="0">
                <a:solidFill>
                  <a:srgbClr val="636A6F"/>
                </a:solidFill>
                <a:latin typeface="Open Sans Light"/>
                <a:ea typeface="Open Sans Light"/>
                <a:cs typeface="Open Sans Light"/>
                <a:sym typeface="Open Sans Light"/>
              </a:rPr>
              <a:t>: </a:t>
            </a:r>
            <a:endParaRPr sz="2000" dirty="0"/>
          </a:p>
          <a:p>
            <a:pPr marL="1428721" lvl="2" indent="-285750" algn="l" rtl="0">
              <a:lnSpc>
                <a:spcPct val="90000"/>
              </a:lnSpc>
              <a:spcBef>
                <a:spcPts val="500"/>
              </a:spcBef>
              <a:spcAft>
                <a:spcPts val="0"/>
              </a:spcAft>
              <a:buClr>
                <a:srgbClr val="9869BD"/>
              </a:buClr>
              <a:buSzPts val="1440"/>
              <a:buFont typeface="Noto Sans Symbols"/>
              <a:buChar char="🗹"/>
            </a:pPr>
            <a:r>
              <a:rPr lang="el-GR" sz="1600" dirty="0">
                <a:solidFill>
                  <a:srgbClr val="636A6F"/>
                </a:solidFill>
                <a:latin typeface="Open Sans Light"/>
                <a:ea typeface="Open Sans Light"/>
                <a:cs typeface="Open Sans Light"/>
                <a:sym typeface="Open Sans Light"/>
              </a:rPr>
              <a:t>Έναρξη της σχέσης και καθορισμός ορίων</a:t>
            </a:r>
            <a:endParaRPr sz="2000" dirty="0"/>
          </a:p>
          <a:p>
            <a:pPr marL="1428721" lvl="2" indent="-285750" algn="l" rtl="0">
              <a:lnSpc>
                <a:spcPct val="90000"/>
              </a:lnSpc>
              <a:spcBef>
                <a:spcPts val="500"/>
              </a:spcBef>
              <a:spcAft>
                <a:spcPts val="0"/>
              </a:spcAft>
              <a:buClr>
                <a:srgbClr val="9869BD"/>
              </a:buClr>
              <a:buSzPts val="1440"/>
              <a:buFont typeface="Noto Sans Symbols"/>
              <a:buChar char="🗹"/>
            </a:pPr>
            <a:r>
              <a:rPr lang="el-GR" sz="1600" dirty="0">
                <a:solidFill>
                  <a:srgbClr val="636A6F"/>
                </a:solidFill>
                <a:latin typeface="Open Sans Light"/>
                <a:ea typeface="Open Sans Light"/>
                <a:cs typeface="Open Sans Light"/>
                <a:sym typeface="Open Sans Light"/>
              </a:rPr>
              <a:t>Καθορισμός στόχων και καθοδήγηση καθοδηγούμενων</a:t>
            </a:r>
            <a:endParaRPr sz="2000" dirty="0"/>
          </a:p>
          <a:p>
            <a:pPr marL="1428721" lvl="2" indent="-285750" algn="l" rtl="0">
              <a:lnSpc>
                <a:spcPct val="90000"/>
              </a:lnSpc>
              <a:spcBef>
                <a:spcPts val="500"/>
              </a:spcBef>
              <a:spcAft>
                <a:spcPts val="0"/>
              </a:spcAft>
              <a:buClr>
                <a:srgbClr val="9869BD"/>
              </a:buClr>
              <a:buSzPts val="1440"/>
              <a:buFont typeface="Noto Sans Symbols"/>
              <a:buChar char="🗹"/>
            </a:pPr>
            <a:r>
              <a:rPr lang="el-GR" sz="1600" dirty="0">
                <a:solidFill>
                  <a:srgbClr val="636A6F"/>
                </a:solidFill>
                <a:latin typeface="Open Sans Light"/>
                <a:ea typeface="Open Sans Light"/>
                <a:cs typeface="Open Sans Light"/>
                <a:sym typeface="Open Sans Light"/>
              </a:rPr>
              <a:t>Διαχείριση συγκρούσεων</a:t>
            </a:r>
            <a:endParaRPr sz="2000" dirty="0"/>
          </a:p>
          <a:p>
            <a:pPr marL="1428721" lvl="2" indent="-285750" algn="l" rtl="0">
              <a:lnSpc>
                <a:spcPct val="90000"/>
              </a:lnSpc>
              <a:spcBef>
                <a:spcPts val="500"/>
              </a:spcBef>
              <a:spcAft>
                <a:spcPts val="0"/>
              </a:spcAft>
              <a:buClr>
                <a:srgbClr val="9869BD"/>
              </a:buClr>
              <a:buSzPts val="1440"/>
              <a:buFont typeface="Noto Sans Symbols"/>
              <a:buChar char="🗹"/>
            </a:pPr>
            <a:r>
              <a:rPr lang="el-GR" sz="1600" dirty="0">
                <a:solidFill>
                  <a:srgbClr val="636A6F"/>
                </a:solidFill>
                <a:latin typeface="Open Sans Light"/>
                <a:ea typeface="Open Sans Light"/>
                <a:cs typeface="Open Sans Light"/>
                <a:sym typeface="Open Sans Light"/>
              </a:rPr>
              <a:t>Ενεργή ακρόαση</a:t>
            </a:r>
            <a:endParaRPr sz="2000" dirty="0"/>
          </a:p>
          <a:p>
            <a:pPr marL="1428721" lvl="2" indent="-285750" algn="l" rtl="0">
              <a:lnSpc>
                <a:spcPct val="90000"/>
              </a:lnSpc>
              <a:spcBef>
                <a:spcPts val="500"/>
              </a:spcBef>
              <a:spcAft>
                <a:spcPts val="0"/>
              </a:spcAft>
              <a:buClr>
                <a:srgbClr val="9869BD"/>
              </a:buClr>
              <a:buSzPts val="1440"/>
              <a:buFont typeface="Noto Sans Symbols"/>
              <a:buChar char="🗹"/>
            </a:pPr>
            <a:r>
              <a:rPr lang="el-GR" sz="1600" dirty="0">
                <a:solidFill>
                  <a:srgbClr val="636A6F"/>
                </a:solidFill>
                <a:latin typeface="Open Sans Light"/>
                <a:ea typeface="Open Sans Light"/>
                <a:cs typeface="Open Sans Light"/>
                <a:sym typeface="Open Sans Light"/>
              </a:rPr>
              <a:t>Κατάλληλα ερωτήματα</a:t>
            </a:r>
            <a:endParaRPr sz="2000" dirty="0"/>
          </a:p>
          <a:p>
            <a:pPr marL="1428721" lvl="2" indent="-285750" algn="l" rtl="0">
              <a:lnSpc>
                <a:spcPct val="90000"/>
              </a:lnSpc>
              <a:spcBef>
                <a:spcPts val="500"/>
              </a:spcBef>
              <a:spcAft>
                <a:spcPts val="0"/>
              </a:spcAft>
              <a:buClr>
                <a:srgbClr val="9869BD"/>
              </a:buClr>
              <a:buSzPts val="1440"/>
              <a:buFont typeface="Noto Sans Symbols"/>
              <a:buChar char="🗹"/>
            </a:pPr>
            <a:r>
              <a:rPr lang="el-GR" sz="1600" dirty="0">
                <a:solidFill>
                  <a:srgbClr val="636A6F"/>
                </a:solidFill>
                <a:latin typeface="Open Sans Light"/>
                <a:ea typeface="Open Sans Light"/>
                <a:cs typeface="Open Sans Light"/>
                <a:sym typeface="Open Sans Light"/>
              </a:rPr>
              <a:t>Εποικοδομητική ανατροφοδότηση</a:t>
            </a:r>
            <a:endParaRPr sz="2000" dirty="0"/>
          </a:p>
          <a:p>
            <a:pPr marL="1428721" lvl="2" indent="-285750" algn="l" rtl="0">
              <a:lnSpc>
                <a:spcPct val="90000"/>
              </a:lnSpc>
              <a:spcBef>
                <a:spcPts val="500"/>
              </a:spcBef>
              <a:spcAft>
                <a:spcPts val="0"/>
              </a:spcAft>
              <a:buClr>
                <a:srgbClr val="9869BD"/>
              </a:buClr>
              <a:buSzPts val="1440"/>
              <a:buFont typeface="Noto Sans Symbols"/>
              <a:buChar char="🗹"/>
            </a:pPr>
            <a:r>
              <a:rPr lang="el-GR" sz="1600" dirty="0">
                <a:solidFill>
                  <a:srgbClr val="636A6F"/>
                </a:solidFill>
                <a:latin typeface="Open Sans Light"/>
                <a:ea typeface="Open Sans Light"/>
                <a:cs typeface="Open Sans Light"/>
                <a:sym typeface="Open Sans Light"/>
              </a:rPr>
              <a:t>Αποτελεσματικό κλείσιμο καθοδήγησης</a:t>
            </a:r>
            <a:endParaRPr sz="2000" dirty="0"/>
          </a:p>
          <a:p>
            <a:pPr marL="1142971" lvl="2" indent="0" algn="l" rtl="0">
              <a:lnSpc>
                <a:spcPct val="90000"/>
              </a:lnSpc>
              <a:spcBef>
                <a:spcPts val="500"/>
              </a:spcBef>
              <a:spcAft>
                <a:spcPts val="0"/>
              </a:spcAft>
              <a:buClr>
                <a:srgbClr val="9869BD"/>
              </a:buClr>
              <a:buSzPts val="1440"/>
              <a:buNone/>
            </a:pPr>
            <a:endParaRPr sz="1600" dirty="0">
              <a:solidFill>
                <a:srgbClr val="636A6F"/>
              </a:solidFill>
              <a:latin typeface="Open Sans Light"/>
              <a:ea typeface="Open Sans Light"/>
              <a:cs typeface="Open Sans Light"/>
              <a:sym typeface="Open Sans Light"/>
            </a:endParaRPr>
          </a:p>
          <a:p>
            <a:pPr marL="1428721" lvl="2" indent="-194310" algn="l" rtl="0">
              <a:lnSpc>
                <a:spcPct val="90000"/>
              </a:lnSpc>
              <a:spcBef>
                <a:spcPts val="500"/>
              </a:spcBef>
              <a:spcAft>
                <a:spcPts val="0"/>
              </a:spcAft>
              <a:buClr>
                <a:srgbClr val="9869BD"/>
              </a:buClr>
              <a:buSzPts val="1440"/>
              <a:buFont typeface="Noto Sans Symbols"/>
              <a:buNone/>
            </a:pPr>
            <a:endParaRPr sz="1600" dirty="0">
              <a:solidFill>
                <a:srgbClr val="636A6F"/>
              </a:solidFill>
              <a:latin typeface="Open Sans Light"/>
              <a:ea typeface="Open Sans Light"/>
              <a:cs typeface="Open Sans Light"/>
              <a:sym typeface="Open Sans Light"/>
            </a:endParaRPr>
          </a:p>
          <a:p>
            <a:pPr marL="285750" lvl="0" indent="-171450" algn="l" rtl="0">
              <a:lnSpc>
                <a:spcPct val="90000"/>
              </a:lnSpc>
              <a:spcBef>
                <a:spcPts val="1000"/>
              </a:spcBef>
              <a:spcAft>
                <a:spcPts val="0"/>
              </a:spcAft>
              <a:buClr>
                <a:srgbClr val="9869BD"/>
              </a:buClr>
              <a:buSzPts val="1800"/>
              <a:buFont typeface="Noto Sans Symbols"/>
              <a:buNone/>
            </a:pPr>
            <a:endParaRPr sz="1600" dirty="0">
              <a:solidFill>
                <a:srgbClr val="636A6F"/>
              </a:solidFill>
            </a:endParaRPr>
          </a:p>
          <a:p>
            <a:pPr marL="285750" lvl="0" indent="-171450" algn="l" rtl="0">
              <a:lnSpc>
                <a:spcPct val="90000"/>
              </a:lnSpc>
              <a:spcBef>
                <a:spcPts val="1000"/>
              </a:spcBef>
              <a:spcAft>
                <a:spcPts val="0"/>
              </a:spcAft>
              <a:buClr>
                <a:srgbClr val="9869BD"/>
              </a:buClr>
              <a:buSzPts val="1800"/>
              <a:buFont typeface="Noto Sans Symbols"/>
              <a:buNone/>
            </a:pPr>
            <a:endParaRPr sz="1600" dirty="0">
              <a:solidFill>
                <a:srgbClr val="636A6F"/>
              </a:solidFill>
            </a:endParaRPr>
          </a:p>
          <a:p>
            <a:pPr marL="285750" lvl="0" indent="-171450" algn="l" rtl="0">
              <a:lnSpc>
                <a:spcPct val="90000"/>
              </a:lnSpc>
              <a:spcBef>
                <a:spcPts val="1000"/>
              </a:spcBef>
              <a:spcAft>
                <a:spcPts val="0"/>
              </a:spcAft>
              <a:buClr>
                <a:srgbClr val="9869BD"/>
              </a:buClr>
              <a:buSzPts val="1800"/>
              <a:buFont typeface="Noto Sans Symbols"/>
              <a:buNone/>
            </a:pPr>
            <a:endParaRPr sz="1600" dirty="0">
              <a:solidFill>
                <a:srgbClr val="636A6F"/>
              </a:solidFill>
            </a:endParaRPr>
          </a:p>
          <a:p>
            <a:pPr marL="285750" lvl="0" indent="-171450" algn="just" rtl="0">
              <a:lnSpc>
                <a:spcPct val="90000"/>
              </a:lnSpc>
              <a:spcBef>
                <a:spcPts val="1000"/>
              </a:spcBef>
              <a:spcAft>
                <a:spcPts val="0"/>
              </a:spcAft>
              <a:buClr>
                <a:srgbClr val="9869BD"/>
              </a:buClr>
              <a:buSzPts val="1800"/>
              <a:buFont typeface="Noto Sans Symbols"/>
              <a:buNone/>
            </a:pPr>
            <a:endParaRPr sz="1600" dirty="0"/>
          </a:p>
        </p:txBody>
      </p:sp>
      <p:sp>
        <p:nvSpPr>
          <p:cNvPr id="125" name="Google Shape;125;p8"/>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latin typeface="Open Sans Light"/>
                <a:ea typeface="Open Sans Light"/>
                <a:cs typeface="Open Sans Light"/>
                <a:sym typeface="Open Sans Light"/>
              </a:rPr>
              <a:t>Δραστηριότητα </a:t>
            </a:r>
            <a:r>
              <a:rPr lang="en-GB" dirty="0">
                <a:latin typeface="Open Sans Light"/>
                <a:ea typeface="Open Sans Light"/>
                <a:cs typeface="Open Sans Light"/>
                <a:sym typeface="Open Sans Light"/>
              </a:rPr>
              <a:t>3.1.: </a:t>
            </a:r>
            <a:r>
              <a:rPr lang="el-GR" dirty="0">
                <a:latin typeface="Open Sans Light"/>
                <a:ea typeface="Open Sans Light"/>
                <a:cs typeface="Open Sans Light"/>
                <a:sym typeface="Open Sans Light"/>
              </a:rPr>
              <a:t>Ανάληψη δράσης</a:t>
            </a:r>
            <a:endParaRPr dirty="0"/>
          </a:p>
        </p:txBody>
      </p:sp>
      <p:sp>
        <p:nvSpPr>
          <p:cNvPr id="126" name="Google Shape;126;p8"/>
          <p:cNvSpPr txBox="1">
            <a:spLocks noGrp="1"/>
          </p:cNvSpPr>
          <p:nvPr>
            <p:ph type="title"/>
          </p:nvPr>
        </p:nvSpPr>
        <p:spPr>
          <a:xfrm>
            <a:off x="97970" y="81642"/>
            <a:ext cx="12094030" cy="715879"/>
          </a:xfrm>
          <a:prstGeom prst="rect">
            <a:avLst/>
          </a:prstGeom>
          <a:noFill/>
          <a:ln>
            <a:noFill/>
          </a:ln>
        </p:spPr>
        <p:txBody>
          <a:bodyPr spcFirstLastPara="1" wrap="square" lIns="91425" tIns="54000" rIns="54000" bIns="54000" anchor="ctr" anchorCtr="0">
            <a:noAutofit/>
          </a:bodyPr>
          <a:lstStyle/>
          <a:p>
            <a:pPr>
              <a:buSzPts val="3000"/>
            </a:pPr>
            <a:r>
              <a:rPr lang="el-GR" sz="2400" dirty="0">
                <a:solidFill>
                  <a:schemeClr val="dk1"/>
                </a:solidFill>
                <a:latin typeface="Open Sans"/>
                <a:ea typeface="Open Sans"/>
                <a:cs typeface="Open Sans"/>
                <a:sym typeface="Open Sans"/>
              </a:rPr>
              <a:t>Κεφάλαιο 3: Λίστα ελέγχου για πρόγραμμα εκπαίδευσης μεντόρων</a:t>
            </a:r>
            <a:endParaRPr sz="2400" dirty="0"/>
          </a:p>
        </p:txBody>
      </p:sp>
      <p:sp>
        <p:nvSpPr>
          <p:cNvPr id="127" name="Google Shape;127;p8"/>
          <p:cNvSpPr txBox="1">
            <a:spLocks noGrp="1"/>
          </p:cNvSpPr>
          <p:nvPr>
            <p:ph type="body" idx="2"/>
          </p:nvPr>
        </p:nvSpPr>
        <p:spPr>
          <a:xfrm>
            <a:off x="6131377" y="1462684"/>
            <a:ext cx="5910944" cy="5313673"/>
          </a:xfrm>
          <a:prstGeom prst="rect">
            <a:avLst/>
          </a:pr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9DA57C"/>
              </a:buClr>
              <a:buSzPts val="1800"/>
              <a:buNone/>
            </a:pPr>
            <a:endParaRPr sz="1600" dirty="0">
              <a:solidFill>
                <a:srgbClr val="636A6F"/>
              </a:solidFill>
            </a:endParaRPr>
          </a:p>
          <a:p>
            <a:pPr marL="285750" lvl="0" indent="-285750" algn="l" rtl="0">
              <a:lnSpc>
                <a:spcPct val="90000"/>
              </a:lnSpc>
              <a:spcBef>
                <a:spcPts val="1000"/>
              </a:spcBef>
              <a:spcAft>
                <a:spcPts val="0"/>
              </a:spcAft>
              <a:buClr>
                <a:srgbClr val="9DA57C"/>
              </a:buClr>
              <a:buSzPts val="1800"/>
              <a:buFont typeface="Noto Sans Symbols"/>
              <a:buChar char="🗹"/>
            </a:pPr>
            <a:r>
              <a:rPr lang="el-GR" sz="1600" b="1" dirty="0">
                <a:solidFill>
                  <a:srgbClr val="9DA57C"/>
                </a:solidFill>
              </a:rPr>
              <a:t>Μέρος </a:t>
            </a:r>
            <a:r>
              <a:rPr lang="en-GB" sz="1600" b="1" dirty="0">
                <a:solidFill>
                  <a:srgbClr val="9DA57C"/>
                </a:solidFill>
              </a:rPr>
              <a:t>3 – </a:t>
            </a:r>
            <a:r>
              <a:rPr lang="el-GR" sz="1600" b="1" dirty="0">
                <a:solidFill>
                  <a:srgbClr val="9DA57C"/>
                </a:solidFill>
              </a:rPr>
              <a:t>Εύρος του προγράμματος καθοδήγησης</a:t>
            </a:r>
            <a:endParaRPr sz="1600" dirty="0"/>
          </a:p>
          <a:p>
            <a:pPr marL="971533" lvl="1" indent="-285750" algn="l" rtl="0">
              <a:lnSpc>
                <a:spcPct val="90000"/>
              </a:lnSpc>
              <a:spcBef>
                <a:spcPts val="500"/>
              </a:spcBef>
              <a:spcAft>
                <a:spcPts val="0"/>
              </a:spcAft>
              <a:buClr>
                <a:srgbClr val="9DA57C"/>
              </a:buClr>
              <a:buSzPts val="1800"/>
              <a:buFont typeface="Noto Sans Symbols"/>
              <a:buChar char="🗹"/>
            </a:pPr>
            <a:r>
              <a:rPr lang="el-GR" sz="1600" dirty="0">
                <a:solidFill>
                  <a:srgbClr val="636A6F"/>
                </a:solidFill>
                <a:latin typeface="Open Sans Light"/>
                <a:ea typeface="Open Sans Light"/>
                <a:cs typeface="Open Sans Light"/>
                <a:sym typeface="Open Sans Light"/>
              </a:rPr>
              <a:t>Χαρακτηρισμός ομάδων-στόχων</a:t>
            </a:r>
            <a:endParaRPr sz="2000" dirty="0"/>
          </a:p>
          <a:p>
            <a:pPr marL="971533" lvl="1" indent="-285750" algn="l" rtl="0">
              <a:lnSpc>
                <a:spcPct val="90000"/>
              </a:lnSpc>
              <a:spcBef>
                <a:spcPts val="500"/>
              </a:spcBef>
              <a:spcAft>
                <a:spcPts val="0"/>
              </a:spcAft>
              <a:buClr>
                <a:srgbClr val="9DA57C"/>
              </a:buClr>
              <a:buSzPts val="1800"/>
              <a:buFont typeface="Noto Sans Symbols"/>
              <a:buChar char="🗹"/>
            </a:pPr>
            <a:r>
              <a:rPr lang="el-GR" sz="1600" dirty="0">
                <a:solidFill>
                  <a:srgbClr val="636A6F"/>
                </a:solidFill>
                <a:latin typeface="Open Sans Light"/>
                <a:ea typeface="Open Sans Light"/>
                <a:cs typeface="Open Sans Light"/>
                <a:sym typeface="Open Sans Light"/>
              </a:rPr>
              <a:t>Είδος/-η μοντέλου/-ων καθοδήγησης</a:t>
            </a:r>
            <a:endParaRPr sz="2000" dirty="0"/>
          </a:p>
          <a:p>
            <a:pPr marL="971533" lvl="1" indent="-285750" algn="l" rtl="0">
              <a:lnSpc>
                <a:spcPct val="90000"/>
              </a:lnSpc>
              <a:spcBef>
                <a:spcPts val="500"/>
              </a:spcBef>
              <a:spcAft>
                <a:spcPts val="0"/>
              </a:spcAft>
              <a:buClr>
                <a:srgbClr val="9DA57C"/>
              </a:buClr>
              <a:buSzPts val="1800"/>
              <a:buFont typeface="Noto Sans Symbols"/>
              <a:buChar char="🗹"/>
            </a:pPr>
            <a:r>
              <a:rPr lang="el-GR" sz="1600" dirty="0">
                <a:solidFill>
                  <a:srgbClr val="636A6F"/>
                </a:solidFill>
                <a:latin typeface="Open Sans Light"/>
                <a:ea typeface="Open Sans Light"/>
                <a:cs typeface="Open Sans Light"/>
                <a:sym typeface="Open Sans Light"/>
              </a:rPr>
              <a:t>Προφίλ των μεντόρων και των καθοδηγούμενων</a:t>
            </a:r>
            <a:endParaRPr sz="2000" dirty="0"/>
          </a:p>
          <a:p>
            <a:pPr marL="971533" lvl="1" indent="-285750" algn="l" rtl="0">
              <a:lnSpc>
                <a:spcPct val="90000"/>
              </a:lnSpc>
              <a:spcBef>
                <a:spcPts val="500"/>
              </a:spcBef>
              <a:spcAft>
                <a:spcPts val="0"/>
              </a:spcAft>
              <a:buClr>
                <a:srgbClr val="9DA57C"/>
              </a:buClr>
              <a:buSzPts val="1800"/>
              <a:buFont typeface="Noto Sans Symbols"/>
              <a:buChar char="🗹"/>
            </a:pPr>
            <a:r>
              <a:rPr lang="el-GR" sz="1600" dirty="0">
                <a:solidFill>
                  <a:srgbClr val="636A6F"/>
                </a:solidFill>
                <a:latin typeface="Open Sans Light"/>
                <a:ea typeface="Open Sans Light"/>
                <a:cs typeface="Open Sans Light"/>
                <a:sym typeface="Open Sans Light"/>
              </a:rPr>
              <a:t>Ρόλοι και ευθύνες όλων των συμμετεχόντων στο πρόγραμμα (π.χ. διευθυντές/</a:t>
            </a:r>
            <a:r>
              <a:rPr lang="el-GR" sz="1600" dirty="0" err="1">
                <a:solidFill>
                  <a:srgbClr val="636A6F"/>
                </a:solidFill>
                <a:latin typeface="Open Sans Light"/>
                <a:ea typeface="Open Sans Light"/>
                <a:cs typeface="Open Sans Light"/>
                <a:sym typeface="Open Sans Light"/>
              </a:rPr>
              <a:t>ριες</a:t>
            </a:r>
            <a:r>
              <a:rPr lang="el-GR" sz="1600" dirty="0">
                <a:solidFill>
                  <a:srgbClr val="636A6F"/>
                </a:solidFill>
                <a:latin typeface="Open Sans Light"/>
                <a:ea typeface="Open Sans Light"/>
                <a:cs typeface="Open Sans Light"/>
                <a:sym typeface="Open Sans Light"/>
              </a:rPr>
              <a:t>, μέντορες, καθοδηγούμενοι/</a:t>
            </a:r>
            <a:r>
              <a:rPr lang="el-GR" sz="1600" dirty="0" err="1">
                <a:solidFill>
                  <a:srgbClr val="636A6F"/>
                </a:solidFill>
                <a:latin typeface="Open Sans Light"/>
                <a:ea typeface="Open Sans Light"/>
                <a:cs typeface="Open Sans Light"/>
                <a:sym typeface="Open Sans Light"/>
              </a:rPr>
              <a:t>ες</a:t>
            </a:r>
            <a:r>
              <a:rPr lang="el-GR" sz="1600" dirty="0">
                <a:solidFill>
                  <a:srgbClr val="636A6F"/>
                </a:solidFill>
                <a:latin typeface="Open Sans Light"/>
                <a:ea typeface="Open Sans Light"/>
                <a:cs typeface="Open Sans Light"/>
                <a:sym typeface="Open Sans Light"/>
              </a:rPr>
              <a:t>, κ.λπ.)</a:t>
            </a:r>
            <a:endParaRPr sz="2000" dirty="0"/>
          </a:p>
          <a:p>
            <a:pPr marL="0" lvl="0" indent="0" algn="just" rtl="0">
              <a:lnSpc>
                <a:spcPct val="90000"/>
              </a:lnSpc>
              <a:spcBef>
                <a:spcPts val="1000"/>
              </a:spcBef>
              <a:spcAft>
                <a:spcPts val="0"/>
              </a:spcAft>
              <a:buClr>
                <a:schemeClr val="lt2"/>
              </a:buClr>
              <a:buSzPts val="1800"/>
              <a:buNone/>
            </a:pPr>
            <a:endParaRPr sz="1600" dirty="0"/>
          </a:p>
          <a:p>
            <a:pPr marL="285750" lvl="0" indent="-285750" algn="l" rtl="0">
              <a:lnSpc>
                <a:spcPct val="90000"/>
              </a:lnSpc>
              <a:spcBef>
                <a:spcPts val="1000"/>
              </a:spcBef>
              <a:spcAft>
                <a:spcPts val="0"/>
              </a:spcAft>
              <a:buClr>
                <a:srgbClr val="9DA57C"/>
              </a:buClr>
              <a:buSzPts val="1800"/>
              <a:buFont typeface="Noto Sans Symbols"/>
              <a:buChar char="🗹"/>
            </a:pPr>
            <a:r>
              <a:rPr lang="el-GR" sz="1600" b="1" dirty="0">
                <a:solidFill>
                  <a:srgbClr val="9DA57C"/>
                </a:solidFill>
              </a:rPr>
              <a:t>Μέρος </a:t>
            </a:r>
            <a:r>
              <a:rPr lang="en-GB" sz="1600" b="1" dirty="0">
                <a:solidFill>
                  <a:srgbClr val="9DA57C"/>
                </a:solidFill>
              </a:rPr>
              <a:t>4 – </a:t>
            </a:r>
            <a:r>
              <a:rPr lang="el-GR" sz="1600" b="1" dirty="0">
                <a:solidFill>
                  <a:srgbClr val="9DA57C"/>
                </a:solidFill>
              </a:rPr>
              <a:t>Εφαρμογή του προγράμματος</a:t>
            </a:r>
            <a:endParaRPr sz="1600" dirty="0"/>
          </a:p>
          <a:p>
            <a:pPr marL="971533" lvl="1" indent="-285750" algn="l" rtl="0">
              <a:lnSpc>
                <a:spcPct val="90000"/>
              </a:lnSpc>
              <a:spcBef>
                <a:spcPts val="500"/>
              </a:spcBef>
              <a:spcAft>
                <a:spcPts val="0"/>
              </a:spcAft>
              <a:buClr>
                <a:srgbClr val="9DA57C"/>
              </a:buClr>
              <a:buSzPts val="1800"/>
              <a:buFont typeface="Noto Sans Symbols"/>
              <a:buChar char="🗹"/>
            </a:pPr>
            <a:r>
              <a:rPr lang="el-GR" sz="1600" dirty="0">
                <a:solidFill>
                  <a:srgbClr val="636A6F"/>
                </a:solidFill>
                <a:latin typeface="Open Sans Light"/>
                <a:ea typeface="Open Sans Light"/>
                <a:cs typeface="Open Sans Light"/>
                <a:sym typeface="Open Sans Light"/>
              </a:rPr>
              <a:t>Εκπαίδευση</a:t>
            </a:r>
            <a:r>
              <a:rPr lang="en-GB" sz="1600" dirty="0">
                <a:solidFill>
                  <a:srgbClr val="636A6F"/>
                </a:solidFill>
                <a:latin typeface="Open Sans Light"/>
                <a:ea typeface="Open Sans Light"/>
                <a:cs typeface="Open Sans Light"/>
                <a:sym typeface="Open Sans Light"/>
              </a:rPr>
              <a:t>: </a:t>
            </a:r>
            <a:r>
              <a:rPr lang="el-GR" sz="1600" dirty="0">
                <a:solidFill>
                  <a:srgbClr val="636A6F"/>
                </a:solidFill>
                <a:latin typeface="Open Sans Light"/>
                <a:ea typeface="Open Sans Light"/>
                <a:cs typeface="Open Sans Light"/>
                <a:sym typeface="Open Sans Light"/>
              </a:rPr>
              <a:t>εκπαίδευση των μεντόρων</a:t>
            </a:r>
            <a:r>
              <a:rPr lang="en-GB" sz="1600" dirty="0">
                <a:solidFill>
                  <a:srgbClr val="636A6F"/>
                </a:solidFill>
                <a:latin typeface="Open Sans Light"/>
                <a:ea typeface="Open Sans Light"/>
                <a:cs typeface="Open Sans Light"/>
                <a:sym typeface="Open Sans Light"/>
              </a:rPr>
              <a:t> </a:t>
            </a:r>
            <a:endParaRPr sz="2000" dirty="0"/>
          </a:p>
          <a:p>
            <a:pPr marL="971533" lvl="1" indent="-285750" algn="l" rtl="0">
              <a:lnSpc>
                <a:spcPct val="90000"/>
              </a:lnSpc>
              <a:spcBef>
                <a:spcPts val="500"/>
              </a:spcBef>
              <a:spcAft>
                <a:spcPts val="0"/>
              </a:spcAft>
              <a:buClr>
                <a:srgbClr val="9DA57C"/>
              </a:buClr>
              <a:buSzPts val="1800"/>
              <a:buFont typeface="Noto Sans Symbols"/>
              <a:buChar char="🗹"/>
            </a:pPr>
            <a:r>
              <a:rPr lang="el-GR" sz="1600" dirty="0">
                <a:solidFill>
                  <a:srgbClr val="636A6F"/>
                </a:solidFill>
                <a:latin typeface="Open Sans Light"/>
                <a:ea typeface="Open Sans Light"/>
                <a:cs typeface="Open Sans Light"/>
                <a:sym typeface="Open Sans Light"/>
              </a:rPr>
              <a:t>Αντιστοίχιση μεντόρων με καθοδηγούμενους/</a:t>
            </a:r>
            <a:r>
              <a:rPr lang="el-GR" sz="1600" dirty="0" err="1">
                <a:solidFill>
                  <a:srgbClr val="636A6F"/>
                </a:solidFill>
                <a:latin typeface="Open Sans Light"/>
                <a:ea typeface="Open Sans Light"/>
                <a:cs typeface="Open Sans Light"/>
                <a:sym typeface="Open Sans Light"/>
              </a:rPr>
              <a:t>ες</a:t>
            </a:r>
            <a:endParaRPr sz="2000" dirty="0"/>
          </a:p>
          <a:p>
            <a:pPr marL="971533" lvl="1" indent="-285750" algn="l" rtl="0">
              <a:lnSpc>
                <a:spcPct val="90000"/>
              </a:lnSpc>
              <a:spcBef>
                <a:spcPts val="500"/>
              </a:spcBef>
              <a:spcAft>
                <a:spcPts val="0"/>
              </a:spcAft>
              <a:buClr>
                <a:srgbClr val="9DA57C"/>
              </a:buClr>
              <a:buSzPts val="1800"/>
              <a:buFont typeface="Noto Sans Symbols"/>
              <a:buChar char="🗹"/>
            </a:pPr>
            <a:r>
              <a:rPr lang="el-GR" sz="1600" dirty="0">
                <a:solidFill>
                  <a:srgbClr val="636A6F"/>
                </a:solidFill>
                <a:latin typeface="Open Sans Light"/>
                <a:ea typeface="Open Sans Light"/>
                <a:cs typeface="Open Sans Light"/>
                <a:sym typeface="Open Sans Light"/>
              </a:rPr>
              <a:t>Επίσημες σχέσεις καθοδήγησης: αριθμός συνεδριών καθοδήγησης, προγραμματισμός, επακόλουθες ενέργειες, ολοκλήρωση συνεδριών και αξιολόγηση)</a:t>
            </a:r>
            <a:endParaRPr sz="2000" dirty="0"/>
          </a:p>
          <a:p>
            <a:pPr marL="971533" lvl="1" indent="-171450" algn="l" rtl="0">
              <a:lnSpc>
                <a:spcPct val="90000"/>
              </a:lnSpc>
              <a:spcBef>
                <a:spcPts val="500"/>
              </a:spcBef>
              <a:spcAft>
                <a:spcPts val="0"/>
              </a:spcAft>
              <a:buClr>
                <a:srgbClr val="9DA57C"/>
              </a:buClr>
              <a:buSzPts val="1800"/>
              <a:buFont typeface="Noto Sans Symbols"/>
              <a:buNone/>
            </a:pPr>
            <a:endParaRPr sz="1600" dirty="0">
              <a:solidFill>
                <a:srgbClr val="636A6F"/>
              </a:solidFill>
              <a:latin typeface="Open Sans Light"/>
              <a:ea typeface="Open Sans Light"/>
              <a:cs typeface="Open Sans Light"/>
              <a:sym typeface="Open Sans Light"/>
            </a:endParaRPr>
          </a:p>
          <a:p>
            <a:pPr marL="685783" lvl="1" indent="0" algn="l" rtl="0">
              <a:lnSpc>
                <a:spcPct val="90000"/>
              </a:lnSpc>
              <a:spcBef>
                <a:spcPts val="500"/>
              </a:spcBef>
              <a:spcAft>
                <a:spcPts val="0"/>
              </a:spcAft>
              <a:buClr>
                <a:srgbClr val="9DA57C"/>
              </a:buClr>
              <a:buSzPts val="2200"/>
              <a:buNone/>
            </a:pPr>
            <a:endParaRPr sz="2000" b="1" dirty="0">
              <a:solidFill>
                <a:srgbClr val="9DA57C"/>
              </a:solidFill>
            </a:endParaRPr>
          </a:p>
          <a:p>
            <a:pPr marL="971533" lvl="1" indent="-146050" algn="l" rtl="0">
              <a:lnSpc>
                <a:spcPct val="90000"/>
              </a:lnSpc>
              <a:spcBef>
                <a:spcPts val="500"/>
              </a:spcBef>
              <a:spcAft>
                <a:spcPts val="0"/>
              </a:spcAft>
              <a:buClr>
                <a:srgbClr val="9DA57C"/>
              </a:buClr>
              <a:buSzPts val="2200"/>
              <a:buFont typeface="Noto Sans Symbols"/>
              <a:buNone/>
            </a:pPr>
            <a:endParaRPr sz="2000" b="1" dirty="0">
              <a:solidFill>
                <a:srgbClr val="9DA57C"/>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9"/>
          <p:cNvSpPr txBox="1">
            <a:spLocks noGrp="1"/>
          </p:cNvSpPr>
          <p:nvPr>
            <p:ph type="body" idx="1"/>
          </p:nvPr>
        </p:nvSpPr>
        <p:spPr>
          <a:xfrm>
            <a:off x="97971" y="1462684"/>
            <a:ext cx="5910944"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869BD"/>
              </a:buClr>
              <a:buSzPts val="1800"/>
              <a:buNone/>
            </a:pPr>
            <a:endParaRPr sz="1600" dirty="0">
              <a:solidFill>
                <a:srgbClr val="636A6F"/>
              </a:solidFill>
            </a:endParaRPr>
          </a:p>
          <a:p>
            <a:pPr marL="285750" lvl="0" indent="-285750" algn="l" rtl="0">
              <a:lnSpc>
                <a:spcPct val="90000"/>
              </a:lnSpc>
              <a:spcBef>
                <a:spcPts val="1000"/>
              </a:spcBef>
              <a:spcAft>
                <a:spcPts val="0"/>
              </a:spcAft>
              <a:buClr>
                <a:srgbClr val="9869BD"/>
              </a:buClr>
              <a:buSzPts val="1800"/>
              <a:buFont typeface="Noto Sans Symbols"/>
              <a:buChar char="🗹"/>
            </a:pPr>
            <a:r>
              <a:rPr lang="el-GR" sz="1600" dirty="0">
                <a:solidFill>
                  <a:srgbClr val="636A6F"/>
                </a:solidFill>
              </a:rPr>
              <a:t>Καθορισμός του περιεχομένου διδασκαλίας</a:t>
            </a:r>
            <a:r>
              <a:rPr lang="en-GB" sz="1600" dirty="0">
                <a:solidFill>
                  <a:srgbClr val="636A6F"/>
                </a:solidFill>
              </a:rPr>
              <a:t>:</a:t>
            </a:r>
            <a:endParaRPr sz="1600" dirty="0"/>
          </a:p>
          <a:p>
            <a:pPr marL="971533" lvl="1" indent="-285750" algn="l" rtl="0">
              <a:lnSpc>
                <a:spcPct val="90000"/>
              </a:lnSpc>
              <a:spcBef>
                <a:spcPts val="500"/>
              </a:spcBef>
              <a:spcAft>
                <a:spcPts val="0"/>
              </a:spcAft>
              <a:buClr>
                <a:srgbClr val="9869BD"/>
              </a:buClr>
              <a:buSzPts val="1440"/>
              <a:buFont typeface="Noto Sans Symbols"/>
              <a:buChar char="🗹"/>
            </a:pPr>
            <a:r>
              <a:rPr lang="el-GR" sz="1600" dirty="0">
                <a:solidFill>
                  <a:srgbClr val="636A6F"/>
                </a:solidFill>
                <a:latin typeface="Open Sans Light"/>
                <a:ea typeface="Open Sans Light"/>
                <a:cs typeface="Open Sans Light"/>
                <a:sym typeface="Open Sans Light"/>
              </a:rPr>
              <a:t>Αξιολόγηση των συνεδριών καθοδήγησης και της προόδου των καθοδηγούμενων</a:t>
            </a:r>
            <a:endParaRPr sz="2000" dirty="0"/>
          </a:p>
          <a:p>
            <a:pPr marL="971533" lvl="1" indent="-285750" algn="l" rtl="0">
              <a:lnSpc>
                <a:spcPct val="90000"/>
              </a:lnSpc>
              <a:spcBef>
                <a:spcPts val="500"/>
              </a:spcBef>
              <a:spcAft>
                <a:spcPts val="0"/>
              </a:spcAft>
              <a:buClr>
                <a:srgbClr val="9869BD"/>
              </a:buClr>
              <a:buSzPts val="1440"/>
              <a:buFont typeface="Noto Sans Symbols"/>
              <a:buChar char="🗹"/>
            </a:pPr>
            <a:r>
              <a:rPr lang="el-GR" sz="1600" dirty="0">
                <a:solidFill>
                  <a:srgbClr val="636A6F"/>
                </a:solidFill>
                <a:latin typeface="Open Sans Light"/>
                <a:ea typeface="Open Sans Light"/>
                <a:cs typeface="Open Sans Light"/>
                <a:sym typeface="Open Sans Light"/>
              </a:rPr>
              <a:t>Εργαλεία για τις συνεδρίες καθοδήγησης</a:t>
            </a:r>
            <a:r>
              <a:rPr lang="en-GB" sz="1600" dirty="0">
                <a:solidFill>
                  <a:srgbClr val="636A6F"/>
                </a:solidFill>
                <a:latin typeface="Open Sans Light"/>
                <a:ea typeface="Open Sans Light"/>
                <a:cs typeface="Open Sans Light"/>
                <a:sym typeface="Open Sans Light"/>
              </a:rPr>
              <a:t>:</a:t>
            </a:r>
            <a:endParaRPr sz="2000" dirty="0"/>
          </a:p>
          <a:p>
            <a:pPr marL="1428721" lvl="2" indent="-285750" algn="l" rtl="0">
              <a:lnSpc>
                <a:spcPct val="90000"/>
              </a:lnSpc>
              <a:spcBef>
                <a:spcPts val="500"/>
              </a:spcBef>
              <a:spcAft>
                <a:spcPts val="0"/>
              </a:spcAft>
              <a:buClr>
                <a:srgbClr val="9869BD"/>
              </a:buClr>
              <a:buSzPts val="1440"/>
              <a:buFont typeface="Noto Sans Symbols"/>
              <a:buChar char="🗹"/>
            </a:pPr>
            <a:r>
              <a:rPr lang="el-GR" sz="1600" dirty="0">
                <a:solidFill>
                  <a:srgbClr val="636A6F"/>
                </a:solidFill>
                <a:latin typeface="Open Sans Light"/>
                <a:ea typeface="Open Sans Light"/>
                <a:cs typeface="Open Sans Light"/>
                <a:sym typeface="Open Sans Light"/>
              </a:rPr>
              <a:t>Συμφωνία καθοδήγησης</a:t>
            </a:r>
            <a:endParaRPr sz="2000" dirty="0"/>
          </a:p>
          <a:p>
            <a:pPr marL="1428721" lvl="2" indent="-285750" algn="l" rtl="0">
              <a:lnSpc>
                <a:spcPct val="90000"/>
              </a:lnSpc>
              <a:spcBef>
                <a:spcPts val="500"/>
              </a:spcBef>
              <a:spcAft>
                <a:spcPts val="0"/>
              </a:spcAft>
              <a:buClr>
                <a:srgbClr val="9869BD"/>
              </a:buClr>
              <a:buSzPts val="1440"/>
              <a:buFont typeface="Noto Sans Symbols"/>
              <a:buChar char="🗹"/>
            </a:pPr>
            <a:r>
              <a:rPr lang="el-GR" sz="1600" dirty="0">
                <a:solidFill>
                  <a:srgbClr val="636A6F"/>
                </a:solidFill>
                <a:latin typeface="Open Sans Light"/>
                <a:ea typeface="Open Sans Light"/>
                <a:cs typeface="Open Sans Light"/>
                <a:sym typeface="Open Sans Light"/>
              </a:rPr>
              <a:t>Σχέδιο συνεδριών καθοδήγησης</a:t>
            </a:r>
            <a:endParaRPr sz="2000" dirty="0"/>
          </a:p>
          <a:p>
            <a:pPr marL="1428721" lvl="2" indent="-285750" algn="l" rtl="0">
              <a:lnSpc>
                <a:spcPct val="90000"/>
              </a:lnSpc>
              <a:spcBef>
                <a:spcPts val="500"/>
              </a:spcBef>
              <a:spcAft>
                <a:spcPts val="0"/>
              </a:spcAft>
              <a:buClr>
                <a:srgbClr val="9869BD"/>
              </a:buClr>
              <a:buSzPts val="1440"/>
              <a:buFont typeface="Noto Sans Symbols"/>
              <a:buChar char="🗹"/>
            </a:pPr>
            <a:r>
              <a:rPr lang="el-GR" sz="1600" dirty="0">
                <a:solidFill>
                  <a:srgbClr val="636A6F"/>
                </a:solidFill>
                <a:latin typeface="Open Sans Light"/>
                <a:ea typeface="Open Sans Light"/>
                <a:cs typeface="Open Sans Light"/>
                <a:sym typeface="Open Sans Light"/>
              </a:rPr>
              <a:t>Σχέδιο δράσης καθοδηγούμενου</a:t>
            </a:r>
            <a:endParaRPr sz="2000" dirty="0"/>
          </a:p>
          <a:p>
            <a:pPr marL="1428721" lvl="2" indent="-285750" algn="l" rtl="0">
              <a:lnSpc>
                <a:spcPct val="90000"/>
              </a:lnSpc>
              <a:spcBef>
                <a:spcPts val="500"/>
              </a:spcBef>
              <a:spcAft>
                <a:spcPts val="0"/>
              </a:spcAft>
              <a:buClr>
                <a:srgbClr val="9869BD"/>
              </a:buClr>
              <a:buSzPts val="1440"/>
              <a:buFont typeface="Noto Sans Symbols"/>
              <a:buChar char="🗹"/>
            </a:pPr>
            <a:r>
              <a:rPr lang="el-GR" sz="1600" dirty="0">
                <a:solidFill>
                  <a:srgbClr val="636A6F"/>
                </a:solidFill>
                <a:latin typeface="Open Sans Light"/>
                <a:ea typeface="Open Sans Light"/>
                <a:cs typeface="Open Sans Light"/>
                <a:sym typeface="Open Sans Light"/>
              </a:rPr>
              <a:t>Φόρμες αξιολόγησης</a:t>
            </a:r>
            <a:endParaRPr sz="2000" dirty="0"/>
          </a:p>
          <a:p>
            <a:pPr marL="1428721" lvl="2" indent="-285750" algn="l" rtl="0">
              <a:lnSpc>
                <a:spcPct val="90000"/>
              </a:lnSpc>
              <a:spcBef>
                <a:spcPts val="500"/>
              </a:spcBef>
              <a:spcAft>
                <a:spcPts val="0"/>
              </a:spcAft>
              <a:buClr>
                <a:srgbClr val="9869BD"/>
              </a:buClr>
              <a:buSzPts val="1440"/>
              <a:buFont typeface="Noto Sans Symbols"/>
              <a:buChar char="🗹"/>
            </a:pPr>
            <a:r>
              <a:rPr lang="el-GR" sz="1600" dirty="0">
                <a:solidFill>
                  <a:srgbClr val="636A6F"/>
                </a:solidFill>
                <a:latin typeface="Open Sans Light"/>
                <a:ea typeface="Open Sans Light"/>
                <a:cs typeface="Open Sans Light"/>
                <a:sym typeface="Open Sans Light"/>
              </a:rPr>
              <a:t>Ασκήσεις καθοδήγησης</a:t>
            </a:r>
            <a:endParaRPr sz="2000" dirty="0"/>
          </a:p>
          <a:p>
            <a:pPr marL="971533" lvl="1" indent="-285750" algn="l" rtl="0">
              <a:lnSpc>
                <a:spcPct val="90000"/>
              </a:lnSpc>
              <a:spcBef>
                <a:spcPts val="500"/>
              </a:spcBef>
              <a:spcAft>
                <a:spcPts val="0"/>
              </a:spcAft>
              <a:buClr>
                <a:srgbClr val="9869BD"/>
              </a:buClr>
              <a:buSzPts val="1440"/>
              <a:buFont typeface="Noto Sans Symbols"/>
              <a:buChar char="🗹"/>
            </a:pPr>
            <a:r>
              <a:rPr lang="el-GR" sz="1600" dirty="0">
                <a:solidFill>
                  <a:srgbClr val="636A6F"/>
                </a:solidFill>
                <a:latin typeface="Open Sans Light"/>
                <a:ea typeface="Open Sans Light"/>
                <a:cs typeface="Open Sans Light"/>
                <a:sym typeface="Open Sans Light"/>
              </a:rPr>
              <a:t>Πολιτισμικές και κοινωνικές διαφορές, μέριμνα για ζητήματα φύλου, εμπιστευτικότητα και σύγκρουση συμφερόντων</a:t>
            </a:r>
          </a:p>
          <a:p>
            <a:pPr marL="1428721" lvl="2" indent="-194310" algn="l" rtl="0">
              <a:lnSpc>
                <a:spcPct val="90000"/>
              </a:lnSpc>
              <a:spcBef>
                <a:spcPts val="500"/>
              </a:spcBef>
              <a:spcAft>
                <a:spcPts val="0"/>
              </a:spcAft>
              <a:buClr>
                <a:srgbClr val="9869BD"/>
              </a:buClr>
              <a:buSzPts val="1440"/>
              <a:buFont typeface="Noto Sans Symbols"/>
              <a:buNone/>
            </a:pPr>
            <a:endParaRPr sz="1600" dirty="0">
              <a:solidFill>
                <a:srgbClr val="636A6F"/>
              </a:solidFill>
              <a:latin typeface="Open Sans Light"/>
              <a:ea typeface="Open Sans Light"/>
              <a:cs typeface="Open Sans Light"/>
              <a:sym typeface="Open Sans Light"/>
            </a:endParaRPr>
          </a:p>
          <a:p>
            <a:pPr marL="1142971" lvl="2" indent="0" algn="l" rtl="0">
              <a:lnSpc>
                <a:spcPct val="90000"/>
              </a:lnSpc>
              <a:spcBef>
                <a:spcPts val="500"/>
              </a:spcBef>
              <a:spcAft>
                <a:spcPts val="0"/>
              </a:spcAft>
              <a:buClr>
                <a:srgbClr val="9869BD"/>
              </a:buClr>
              <a:buSzPts val="1440"/>
              <a:buNone/>
            </a:pPr>
            <a:endParaRPr sz="1600" dirty="0">
              <a:solidFill>
                <a:srgbClr val="636A6F"/>
              </a:solidFill>
              <a:latin typeface="Open Sans Light"/>
              <a:ea typeface="Open Sans Light"/>
              <a:cs typeface="Open Sans Light"/>
              <a:sym typeface="Open Sans Light"/>
            </a:endParaRPr>
          </a:p>
          <a:p>
            <a:pPr marL="1428721" lvl="2" indent="-194310" algn="l" rtl="0">
              <a:lnSpc>
                <a:spcPct val="90000"/>
              </a:lnSpc>
              <a:spcBef>
                <a:spcPts val="500"/>
              </a:spcBef>
              <a:spcAft>
                <a:spcPts val="0"/>
              </a:spcAft>
              <a:buClr>
                <a:srgbClr val="9869BD"/>
              </a:buClr>
              <a:buSzPts val="1440"/>
              <a:buFont typeface="Noto Sans Symbols"/>
              <a:buNone/>
            </a:pPr>
            <a:endParaRPr sz="1600" dirty="0">
              <a:solidFill>
                <a:srgbClr val="636A6F"/>
              </a:solidFill>
              <a:latin typeface="Open Sans Light"/>
              <a:ea typeface="Open Sans Light"/>
              <a:cs typeface="Open Sans Light"/>
              <a:sym typeface="Open Sans Light"/>
            </a:endParaRPr>
          </a:p>
          <a:p>
            <a:pPr marL="285750" lvl="0" indent="-171450" algn="l" rtl="0">
              <a:lnSpc>
                <a:spcPct val="90000"/>
              </a:lnSpc>
              <a:spcBef>
                <a:spcPts val="1000"/>
              </a:spcBef>
              <a:spcAft>
                <a:spcPts val="0"/>
              </a:spcAft>
              <a:buClr>
                <a:srgbClr val="9869BD"/>
              </a:buClr>
              <a:buSzPts val="1800"/>
              <a:buFont typeface="Noto Sans Symbols"/>
              <a:buNone/>
            </a:pPr>
            <a:endParaRPr sz="1600" dirty="0">
              <a:solidFill>
                <a:srgbClr val="636A6F"/>
              </a:solidFill>
            </a:endParaRPr>
          </a:p>
          <a:p>
            <a:pPr marL="285750" lvl="0" indent="-171450" algn="l" rtl="0">
              <a:lnSpc>
                <a:spcPct val="90000"/>
              </a:lnSpc>
              <a:spcBef>
                <a:spcPts val="1000"/>
              </a:spcBef>
              <a:spcAft>
                <a:spcPts val="0"/>
              </a:spcAft>
              <a:buClr>
                <a:srgbClr val="9869BD"/>
              </a:buClr>
              <a:buSzPts val="1800"/>
              <a:buFont typeface="Noto Sans Symbols"/>
              <a:buNone/>
            </a:pPr>
            <a:endParaRPr sz="1600" dirty="0">
              <a:solidFill>
                <a:srgbClr val="636A6F"/>
              </a:solidFill>
            </a:endParaRPr>
          </a:p>
          <a:p>
            <a:pPr marL="285750" lvl="0" indent="-171450" algn="l" rtl="0">
              <a:lnSpc>
                <a:spcPct val="90000"/>
              </a:lnSpc>
              <a:spcBef>
                <a:spcPts val="1000"/>
              </a:spcBef>
              <a:spcAft>
                <a:spcPts val="0"/>
              </a:spcAft>
              <a:buClr>
                <a:srgbClr val="9869BD"/>
              </a:buClr>
              <a:buSzPts val="1800"/>
              <a:buFont typeface="Noto Sans Symbols"/>
              <a:buNone/>
            </a:pPr>
            <a:endParaRPr sz="1600" dirty="0">
              <a:solidFill>
                <a:srgbClr val="636A6F"/>
              </a:solidFill>
            </a:endParaRPr>
          </a:p>
          <a:p>
            <a:pPr marL="285750" lvl="0" indent="-171450" algn="just" rtl="0">
              <a:lnSpc>
                <a:spcPct val="90000"/>
              </a:lnSpc>
              <a:spcBef>
                <a:spcPts val="1000"/>
              </a:spcBef>
              <a:spcAft>
                <a:spcPts val="0"/>
              </a:spcAft>
              <a:buClr>
                <a:srgbClr val="9869BD"/>
              </a:buClr>
              <a:buSzPts val="1800"/>
              <a:buFont typeface="Noto Sans Symbols"/>
              <a:buNone/>
            </a:pPr>
            <a:endParaRPr sz="1600" dirty="0"/>
          </a:p>
        </p:txBody>
      </p:sp>
      <p:sp>
        <p:nvSpPr>
          <p:cNvPr id="134" name="Google Shape;134;p9"/>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latin typeface="Open Sans Light"/>
                <a:ea typeface="Open Sans Light"/>
                <a:cs typeface="Open Sans Light"/>
                <a:sym typeface="Open Sans Light"/>
              </a:rPr>
              <a:t>Δραστηριότητα </a:t>
            </a:r>
            <a:r>
              <a:rPr lang="en-GB" dirty="0">
                <a:latin typeface="Open Sans Light"/>
                <a:ea typeface="Open Sans Light"/>
                <a:cs typeface="Open Sans Light"/>
                <a:sym typeface="Open Sans Light"/>
              </a:rPr>
              <a:t>3.1.: </a:t>
            </a:r>
            <a:r>
              <a:rPr lang="el-GR" dirty="0">
                <a:latin typeface="Open Sans Light"/>
                <a:ea typeface="Open Sans Light"/>
                <a:cs typeface="Open Sans Light"/>
                <a:sym typeface="Open Sans Light"/>
              </a:rPr>
              <a:t>Ανάληψη δράσης</a:t>
            </a:r>
            <a:endParaRPr dirty="0"/>
          </a:p>
        </p:txBody>
      </p:sp>
      <p:sp>
        <p:nvSpPr>
          <p:cNvPr id="135" name="Google Shape;135;p9"/>
          <p:cNvSpPr txBox="1">
            <a:spLocks noGrp="1"/>
          </p:cNvSpPr>
          <p:nvPr>
            <p:ph type="title"/>
          </p:nvPr>
        </p:nvSpPr>
        <p:spPr>
          <a:xfrm>
            <a:off x="97970" y="81642"/>
            <a:ext cx="12094030" cy="715879"/>
          </a:xfrm>
          <a:prstGeom prst="rect">
            <a:avLst/>
          </a:prstGeom>
          <a:noFill/>
          <a:ln>
            <a:noFill/>
          </a:ln>
        </p:spPr>
        <p:txBody>
          <a:bodyPr spcFirstLastPara="1" wrap="square" lIns="91425" tIns="54000" rIns="54000" bIns="54000" anchor="ctr" anchorCtr="0">
            <a:noAutofit/>
          </a:bodyPr>
          <a:lstStyle/>
          <a:p>
            <a:pPr>
              <a:buSzPts val="3000"/>
            </a:pPr>
            <a:r>
              <a:rPr lang="el-GR" sz="2400" dirty="0">
                <a:solidFill>
                  <a:schemeClr val="dk1"/>
                </a:solidFill>
                <a:latin typeface="Open Sans"/>
                <a:ea typeface="Open Sans"/>
                <a:cs typeface="Open Sans"/>
                <a:sym typeface="Open Sans"/>
              </a:rPr>
              <a:t>Κεφάλαιο 3: Λίστα ελέγχου για πρόγραμμα εκπαίδευσης μεντόρων</a:t>
            </a:r>
            <a:endParaRPr sz="2400" dirty="0"/>
          </a:p>
        </p:txBody>
      </p:sp>
      <p:sp>
        <p:nvSpPr>
          <p:cNvPr id="136" name="Google Shape;136;p9"/>
          <p:cNvSpPr txBox="1">
            <a:spLocks noGrp="1"/>
          </p:cNvSpPr>
          <p:nvPr>
            <p:ph type="body" idx="2"/>
          </p:nvPr>
        </p:nvSpPr>
        <p:spPr>
          <a:xfrm>
            <a:off x="6131377" y="1462684"/>
            <a:ext cx="5910944" cy="5313673"/>
          </a:xfrm>
          <a:prstGeom prst="rect">
            <a:avLst/>
          </a:pr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sz="1600" dirty="0"/>
          </a:p>
          <a:p>
            <a:pPr marL="285750" lvl="0" indent="-285750" algn="l" rtl="0">
              <a:lnSpc>
                <a:spcPct val="90000"/>
              </a:lnSpc>
              <a:spcBef>
                <a:spcPts val="1000"/>
              </a:spcBef>
              <a:spcAft>
                <a:spcPts val="0"/>
              </a:spcAft>
              <a:buClr>
                <a:srgbClr val="9DA57C"/>
              </a:buClr>
              <a:buSzPts val="1800"/>
              <a:buFont typeface="Noto Sans Symbols"/>
              <a:buChar char="🗹"/>
            </a:pPr>
            <a:r>
              <a:rPr lang="el-GR" sz="1600" b="1" dirty="0">
                <a:solidFill>
                  <a:srgbClr val="9DA57C"/>
                </a:solidFill>
              </a:rPr>
              <a:t>Μέρος </a:t>
            </a:r>
            <a:r>
              <a:rPr lang="en-GB" sz="1600" b="1" dirty="0">
                <a:solidFill>
                  <a:srgbClr val="9DA57C"/>
                </a:solidFill>
              </a:rPr>
              <a:t>5 – </a:t>
            </a:r>
            <a:r>
              <a:rPr lang="el-GR" sz="1600" b="1" dirty="0">
                <a:solidFill>
                  <a:srgbClr val="9DA57C"/>
                </a:solidFill>
              </a:rPr>
              <a:t>Διαδικασία ποιότητας προγράμματος</a:t>
            </a:r>
            <a:endParaRPr sz="1600" dirty="0"/>
          </a:p>
          <a:p>
            <a:pPr marL="0" lvl="0" indent="0" algn="l" rtl="0">
              <a:lnSpc>
                <a:spcPct val="90000"/>
              </a:lnSpc>
              <a:spcBef>
                <a:spcPts val="1000"/>
              </a:spcBef>
              <a:spcAft>
                <a:spcPts val="0"/>
              </a:spcAft>
              <a:buClr>
                <a:srgbClr val="9DA57C"/>
              </a:buClr>
              <a:buSzPts val="1800"/>
              <a:buNone/>
            </a:pPr>
            <a:r>
              <a:rPr lang="el-GR" sz="1600" dirty="0">
                <a:solidFill>
                  <a:srgbClr val="636A6F"/>
                </a:solidFill>
              </a:rPr>
              <a:t>Το μέρος αυτό αντιστοιχεί στην αξιολόγηση της γενικής καθοδήγησης και είναι ευθύνη των ατόμων που είναι υπεύθυνα για εφαρμογή του προγράμματος (π.χ. διευθυντές/</a:t>
            </a:r>
            <a:r>
              <a:rPr lang="el-GR" sz="1600" dirty="0" err="1">
                <a:solidFill>
                  <a:srgbClr val="636A6F"/>
                </a:solidFill>
              </a:rPr>
              <a:t>ριες</a:t>
            </a:r>
            <a:r>
              <a:rPr lang="el-GR" sz="1600" dirty="0">
                <a:solidFill>
                  <a:srgbClr val="636A6F"/>
                </a:solidFill>
              </a:rPr>
              <a:t>, διαχειριστές έργων, κ.λπ.)</a:t>
            </a:r>
            <a:endParaRPr sz="1600" dirty="0"/>
          </a:p>
          <a:p>
            <a:pPr marL="0" lvl="0" indent="0" algn="l" rtl="0">
              <a:lnSpc>
                <a:spcPct val="90000"/>
              </a:lnSpc>
              <a:spcBef>
                <a:spcPts val="1000"/>
              </a:spcBef>
              <a:spcAft>
                <a:spcPts val="0"/>
              </a:spcAft>
              <a:buClr>
                <a:srgbClr val="9DA57C"/>
              </a:buClr>
              <a:buSzPts val="1800"/>
              <a:buNone/>
            </a:pPr>
            <a:endParaRPr sz="1600" dirty="0">
              <a:solidFill>
                <a:srgbClr val="636A6F"/>
              </a:solidFill>
            </a:endParaRPr>
          </a:p>
          <a:p>
            <a:pPr marL="0" lvl="0" indent="0" algn="l">
              <a:buClr>
                <a:srgbClr val="9DA57C"/>
              </a:buClr>
            </a:pPr>
            <a:r>
              <a:rPr lang="en-GB" sz="1600" dirty="0">
                <a:solidFill>
                  <a:srgbClr val="636A6F"/>
                </a:solidFill>
              </a:rPr>
              <a:t> </a:t>
            </a:r>
            <a:r>
              <a:rPr lang="el-GR" sz="1600" b="1" dirty="0">
                <a:solidFill>
                  <a:srgbClr val="9DA57C"/>
                </a:solidFill>
              </a:rPr>
              <a:t>Μέρος </a:t>
            </a:r>
            <a:r>
              <a:rPr lang="en-GB" sz="1600" b="1" dirty="0">
                <a:solidFill>
                  <a:srgbClr val="9DA57C"/>
                </a:solidFill>
              </a:rPr>
              <a:t>6 – </a:t>
            </a:r>
            <a:r>
              <a:rPr lang="el-GR" sz="1600" b="1" dirty="0">
                <a:solidFill>
                  <a:srgbClr val="9DA57C"/>
                </a:solidFill>
              </a:rPr>
              <a:t>Εργαλεία και πρότυπα</a:t>
            </a:r>
            <a:endParaRPr sz="1600" dirty="0">
              <a:solidFill>
                <a:srgbClr val="636A6F"/>
              </a:solidFill>
            </a:endParaRPr>
          </a:p>
          <a:p>
            <a:pPr marL="971533" lvl="1" indent="-285750" algn="l" rtl="0">
              <a:lnSpc>
                <a:spcPct val="90000"/>
              </a:lnSpc>
              <a:spcBef>
                <a:spcPts val="500"/>
              </a:spcBef>
              <a:spcAft>
                <a:spcPts val="0"/>
              </a:spcAft>
              <a:buClr>
                <a:srgbClr val="9DA57C"/>
              </a:buClr>
              <a:buSzPts val="1800"/>
              <a:buFont typeface="Noto Sans Symbols"/>
              <a:buChar char="🗹"/>
            </a:pPr>
            <a:r>
              <a:rPr lang="el-GR" sz="1600" dirty="0">
                <a:solidFill>
                  <a:srgbClr val="636A6F"/>
                </a:solidFill>
                <a:latin typeface="Open Sans Light"/>
                <a:ea typeface="Open Sans Light"/>
                <a:cs typeface="Open Sans Light"/>
                <a:sym typeface="Open Sans Light"/>
              </a:rPr>
              <a:t>Πλατφόρμες που θα χρησιμοποιηθούν</a:t>
            </a:r>
            <a:endParaRPr sz="2000" dirty="0"/>
          </a:p>
          <a:p>
            <a:pPr marL="971533" lvl="1" indent="-285750" algn="l" rtl="0">
              <a:lnSpc>
                <a:spcPct val="90000"/>
              </a:lnSpc>
              <a:spcBef>
                <a:spcPts val="500"/>
              </a:spcBef>
              <a:spcAft>
                <a:spcPts val="0"/>
              </a:spcAft>
              <a:buClr>
                <a:srgbClr val="9DA57C"/>
              </a:buClr>
              <a:buSzPts val="1800"/>
              <a:buFont typeface="Noto Sans Symbols"/>
              <a:buChar char="🗹"/>
            </a:pPr>
            <a:r>
              <a:rPr lang="el-GR" sz="1600" dirty="0">
                <a:solidFill>
                  <a:srgbClr val="636A6F"/>
                </a:solidFill>
                <a:latin typeface="Open Sans Light"/>
                <a:ea typeface="Open Sans Light"/>
                <a:cs typeface="Open Sans Light"/>
                <a:sym typeface="Open Sans Light"/>
              </a:rPr>
              <a:t>Συμφωνία καθοδήγησης</a:t>
            </a:r>
            <a:endParaRPr sz="2000" dirty="0"/>
          </a:p>
          <a:p>
            <a:pPr marL="971533" lvl="1" indent="-285750" algn="l" rtl="0">
              <a:lnSpc>
                <a:spcPct val="90000"/>
              </a:lnSpc>
              <a:spcBef>
                <a:spcPts val="500"/>
              </a:spcBef>
              <a:spcAft>
                <a:spcPts val="0"/>
              </a:spcAft>
              <a:buClr>
                <a:srgbClr val="9DA57C"/>
              </a:buClr>
              <a:buSzPts val="1800"/>
              <a:buFont typeface="Noto Sans Symbols"/>
              <a:buChar char="🗹"/>
            </a:pPr>
            <a:r>
              <a:rPr lang="el-GR" sz="1600" dirty="0">
                <a:solidFill>
                  <a:srgbClr val="636A6F"/>
                </a:solidFill>
                <a:latin typeface="Open Sans Light"/>
                <a:ea typeface="Open Sans Light"/>
                <a:cs typeface="Open Sans Light"/>
                <a:sym typeface="Open Sans Light"/>
              </a:rPr>
              <a:t>Συνεδρίες καθοδήγησης</a:t>
            </a:r>
            <a:endParaRPr lang="el-GR" sz="2000" dirty="0">
              <a:ea typeface="Open Sans Light"/>
            </a:endParaRPr>
          </a:p>
          <a:p>
            <a:pPr marL="971533" lvl="1" indent="-285750" algn="l" rtl="0">
              <a:lnSpc>
                <a:spcPct val="90000"/>
              </a:lnSpc>
              <a:spcBef>
                <a:spcPts val="500"/>
              </a:spcBef>
              <a:spcAft>
                <a:spcPts val="0"/>
              </a:spcAft>
              <a:buClr>
                <a:srgbClr val="9DA57C"/>
              </a:buClr>
              <a:buSzPts val="1800"/>
              <a:buFont typeface="Noto Sans Symbols"/>
              <a:buChar char="🗹"/>
            </a:pPr>
            <a:r>
              <a:rPr lang="el-GR" sz="1600" dirty="0">
                <a:solidFill>
                  <a:srgbClr val="636A6F"/>
                </a:solidFill>
                <a:latin typeface="Open Sans Light"/>
                <a:ea typeface="Open Sans Light"/>
                <a:cs typeface="Open Sans Light"/>
                <a:sym typeface="Open Sans Light"/>
              </a:rPr>
              <a:t>Σχέδιο δράσης καθοδηγούμενου</a:t>
            </a:r>
            <a:endParaRPr lang="el-GR" sz="2000" dirty="0">
              <a:ea typeface="Open Sans Light"/>
            </a:endParaRPr>
          </a:p>
          <a:p>
            <a:pPr marL="971533" lvl="1" indent="-285750" algn="l" rtl="0">
              <a:lnSpc>
                <a:spcPct val="90000"/>
              </a:lnSpc>
              <a:spcBef>
                <a:spcPts val="500"/>
              </a:spcBef>
              <a:spcAft>
                <a:spcPts val="0"/>
              </a:spcAft>
              <a:buClr>
                <a:srgbClr val="9DA57C"/>
              </a:buClr>
              <a:buSzPts val="1800"/>
              <a:buFont typeface="Noto Sans Symbols"/>
              <a:buChar char="🗹"/>
            </a:pPr>
            <a:r>
              <a:rPr lang="el-GR" sz="1600" dirty="0">
                <a:solidFill>
                  <a:srgbClr val="636A6F"/>
                </a:solidFill>
                <a:latin typeface="Open Sans Light"/>
                <a:ea typeface="Open Sans Light"/>
                <a:cs typeface="Open Sans Light"/>
                <a:sym typeface="Open Sans Light"/>
              </a:rPr>
              <a:t>Φόρμες αξιολόγησης</a:t>
            </a:r>
            <a:endParaRPr lang="el-GR" sz="2000" dirty="0">
              <a:ea typeface="Open Sans Light"/>
            </a:endParaRPr>
          </a:p>
          <a:p>
            <a:pPr marL="971533" lvl="1" indent="-285750" algn="l" rtl="0">
              <a:lnSpc>
                <a:spcPct val="90000"/>
              </a:lnSpc>
              <a:spcBef>
                <a:spcPts val="500"/>
              </a:spcBef>
              <a:spcAft>
                <a:spcPts val="0"/>
              </a:spcAft>
              <a:buClr>
                <a:srgbClr val="9DA57C"/>
              </a:buClr>
              <a:buSzPts val="1800"/>
              <a:buFont typeface="Noto Sans Symbols"/>
              <a:buChar char="🗹"/>
            </a:pPr>
            <a:r>
              <a:rPr lang="el-GR" sz="1600" dirty="0">
                <a:solidFill>
                  <a:srgbClr val="636A6F"/>
                </a:solidFill>
                <a:latin typeface="Open Sans Light"/>
                <a:ea typeface="Open Sans Light"/>
                <a:cs typeface="Open Sans Light"/>
                <a:sym typeface="Open Sans Light"/>
              </a:rPr>
              <a:t>Ασκήσεις καθοδήγησης</a:t>
            </a:r>
            <a:endParaRPr sz="2000" dirty="0"/>
          </a:p>
          <a:p>
            <a:pPr marL="971533" lvl="1" indent="-285750" algn="l" rtl="0">
              <a:lnSpc>
                <a:spcPct val="90000"/>
              </a:lnSpc>
              <a:spcBef>
                <a:spcPts val="500"/>
              </a:spcBef>
              <a:spcAft>
                <a:spcPts val="0"/>
              </a:spcAft>
              <a:buClr>
                <a:srgbClr val="9DA57C"/>
              </a:buClr>
              <a:buSzPts val="1800"/>
              <a:buFont typeface="Noto Sans Symbols"/>
              <a:buChar char="🗹"/>
            </a:pPr>
            <a:r>
              <a:rPr lang="el-GR" sz="1600" dirty="0">
                <a:solidFill>
                  <a:srgbClr val="636A6F"/>
                </a:solidFill>
                <a:latin typeface="Open Sans Light"/>
                <a:ea typeface="Open Sans Light"/>
                <a:cs typeface="Open Sans Light"/>
                <a:sym typeface="Open Sans Light"/>
              </a:rPr>
              <a:t>Κ.λπ.</a:t>
            </a:r>
            <a:endParaRPr sz="2000" dirty="0"/>
          </a:p>
          <a:p>
            <a:pPr marL="285750" lvl="0" indent="-171450" algn="just" rtl="0">
              <a:lnSpc>
                <a:spcPct val="90000"/>
              </a:lnSpc>
              <a:spcBef>
                <a:spcPts val="1000"/>
              </a:spcBef>
              <a:spcAft>
                <a:spcPts val="0"/>
              </a:spcAft>
              <a:buClr>
                <a:srgbClr val="9DA57C"/>
              </a:buClr>
              <a:buSzPts val="1800"/>
              <a:buFont typeface="Noto Sans Symbols"/>
              <a:buNone/>
            </a:pPr>
            <a:endParaRPr sz="1600" b="1" dirty="0">
              <a:solidFill>
                <a:srgbClr val="9DA57C"/>
              </a:solidFill>
            </a:endParaRPr>
          </a:p>
        </p:txBody>
      </p:sp>
    </p:spTree>
  </p:cSld>
  <p:clrMapOvr>
    <a:masterClrMapping/>
  </p:clrMapOvr>
</p:sld>
</file>

<file path=ppt/theme/theme1.xml><?xml version="1.0" encoding="utf-8"?>
<a:theme xmlns:a="http://schemas.openxmlformats.org/drawingml/2006/main" name="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1560</Words>
  <Application>Microsoft Office PowerPoint</Application>
  <PresentationFormat>Widescreen</PresentationFormat>
  <Paragraphs>167</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Open Sans Light</vt:lpstr>
      <vt:lpstr>Calibri</vt:lpstr>
      <vt:lpstr>Open Sans</vt:lpstr>
      <vt:lpstr>Lato Light</vt:lpstr>
      <vt:lpstr>Arial</vt:lpstr>
      <vt:lpstr>Noto Sans Symbols</vt:lpstr>
      <vt:lpstr>CARDET Course template - Cover page</vt:lpstr>
      <vt:lpstr>CARDET Course template</vt:lpstr>
      <vt:lpstr>Εκπαιδευτικό Υλικό για Διαγενεακή Μάθηση </vt:lpstr>
      <vt:lpstr>Στόχοι και σύνοψη</vt:lpstr>
      <vt:lpstr>Μαθησιακά αποτελέσματα</vt:lpstr>
      <vt:lpstr>Κεφάλαιο 3: Λίστα ελέγχου για πρόγραμμα εκπαίδευσης μεντόρων</vt:lpstr>
      <vt:lpstr>Κεφάλαιο 3: Λίστα ελέγχου για πρόγραμμα εκπαίδευσης μεντόρων</vt:lpstr>
      <vt:lpstr>PowerPoint Presentation</vt:lpstr>
      <vt:lpstr>Κεφάλαιο 3: Λίστα ελέγχου για πρόγραμμα εκπαίδευσης μεντόρων</vt:lpstr>
      <vt:lpstr>Κεφάλαιο 3: Λίστα ελέγχου για πρόγραμμα εκπαίδευσης μεντόρων</vt:lpstr>
      <vt:lpstr>Κεφάλαιο 3: Λίστα ελέγχου για πρόγραμμα εκπαίδευσης μεντόρων</vt:lpstr>
      <vt:lpstr>Κεφάλαιο 3: Λίστα ελέγχου για πρόγραμμα εκπαίδευσης μεντόρων</vt:lpstr>
      <vt:lpstr>Κεφάλαιο 3: Λίστα ελέγχου για πρόγραμμα εκπαίδευσης μεντόρων</vt:lpstr>
      <vt:lpstr>Αναπτύχθηκε από  Mindshift Talent Advisory, Πορτογαλία www.mindshift.pt  geral@mindshift.pt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Εκπαιδευτικό Υλικό για Διαγενεακή Μάθηση </dc:title>
  <dc:creator>2Fast4u</dc:creator>
  <cp:lastModifiedBy>Kiki Kallis</cp:lastModifiedBy>
  <cp:revision>12</cp:revision>
  <dcterms:created xsi:type="dcterms:W3CDTF">2014-07-11T09:12:14Z</dcterms:created>
  <dcterms:modified xsi:type="dcterms:W3CDTF">2021-08-12T16:01:02Z</dcterms:modified>
</cp:coreProperties>
</file>