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30"/>
  </p:notesMasterIdLst>
  <p:sldIdLst>
    <p:sldId id="256" r:id="rId3"/>
    <p:sldId id="277" r:id="rId4"/>
    <p:sldId id="257" r:id="rId5"/>
    <p:sldId id="260" r:id="rId6"/>
    <p:sldId id="289" r:id="rId7"/>
    <p:sldId id="284" r:id="rId8"/>
    <p:sldId id="291" r:id="rId9"/>
    <p:sldId id="272" r:id="rId10"/>
    <p:sldId id="273" r:id="rId11"/>
    <p:sldId id="274" r:id="rId12"/>
    <p:sldId id="275" r:id="rId13"/>
    <p:sldId id="276" r:id="rId14"/>
    <p:sldId id="278" r:id="rId15"/>
    <p:sldId id="292" r:id="rId16"/>
    <p:sldId id="259" r:id="rId17"/>
    <p:sldId id="282" r:id="rId18"/>
    <p:sldId id="283" r:id="rId19"/>
    <p:sldId id="281" r:id="rId20"/>
    <p:sldId id="279" r:id="rId21"/>
    <p:sldId id="285" r:id="rId22"/>
    <p:sldId id="267" r:id="rId23"/>
    <p:sldId id="287" r:id="rId24"/>
    <p:sldId id="262" r:id="rId25"/>
    <p:sldId id="288" r:id="rId26"/>
    <p:sldId id="286" r:id="rId27"/>
    <p:sldId id="290" r:id="rId28"/>
    <p:sldId id="29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8Z458BOVhVkQ811y9ZluPOBOH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3" autoAdjust="0"/>
  </p:normalViewPr>
  <p:slideViewPr>
    <p:cSldViewPr snapToGrid="0">
      <p:cViewPr varScale="1">
        <p:scale>
          <a:sx n="96" d="100"/>
          <a:sy n="96"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4F48B-3BCE-4EDA-B092-3B4108E3A0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E"/>
        </a:p>
      </dgm:t>
    </dgm:pt>
    <dgm:pt modelId="{F3BBA3E8-6CD3-4373-8D43-A37CB36DF8ED}">
      <dgm:prSet phldrT="[Text]"/>
      <dgm:spPr/>
      <dgm:t>
        <a:bodyPr/>
        <a:lstStyle/>
        <a:p>
          <a:pPr algn="just"/>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Αξιολόγηση</a:t>
          </a:r>
          <a:r>
            <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dgm:t>
    </dgm:pt>
    <dgm:pt modelId="{377F768B-313A-400C-9002-B5350E59AAA0}" type="parTrans" cxnId="{C5A69013-5F53-4F6C-93A3-30AA0C90D373}">
      <dgm:prSet/>
      <dgm:spPr/>
      <dgm:t>
        <a:bodyPr/>
        <a:lstStyle/>
        <a:p>
          <a:endParaRPr lang="en-IE"/>
        </a:p>
      </dgm:t>
    </dgm:pt>
    <dgm:pt modelId="{DC9B2854-F627-403A-B12B-B7E7AB5BDEDE}" type="sibTrans" cxnId="{C5A69013-5F53-4F6C-93A3-30AA0C90D373}">
      <dgm:prSet/>
      <dgm:spPr/>
      <dgm:t>
        <a:bodyPr/>
        <a:lstStyle/>
        <a:p>
          <a:endParaRPr lang="en-IE"/>
        </a:p>
      </dgm:t>
    </dgm:pt>
    <dgm:pt modelId="{B46DECAC-F549-4E6D-966B-0F9BE72E8366}">
      <dgm:prSet phldrT="[Text]"/>
      <dgm:spPr/>
      <dgm:t>
        <a:bodyPr/>
        <a:lstStyle/>
        <a:p>
          <a:pPr algn="l"/>
          <a:r>
            <a:rPr lang="el-G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Ποια είναι η κουλτούρα του οργανισμού;
Ποιες πολιτικές και πρακτικές εφαρμόζονται;
Υπάρχουν αρνητικές παραδοχές απέναντι σε νεότερους εργαζόμενους ή εργαζόμενους μεγαλύτερης ηλικίας στον οργανισμό;</a:t>
          </a:r>
          <a:endParaRPr lang="en-IE"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3C335E3D-A760-4BF0-9D27-5C1D7A4C626D}" type="parTrans" cxnId="{E27FE688-8DCE-475C-B057-E9C887867C17}">
      <dgm:prSet/>
      <dgm:spPr/>
      <dgm:t>
        <a:bodyPr/>
        <a:lstStyle/>
        <a:p>
          <a:endParaRPr lang="en-IE"/>
        </a:p>
      </dgm:t>
    </dgm:pt>
    <dgm:pt modelId="{D590E93E-E07F-4D55-9EE2-06C3A0446782}" type="sibTrans" cxnId="{E27FE688-8DCE-475C-B057-E9C887867C17}">
      <dgm:prSet/>
      <dgm:spPr/>
      <dgm:t>
        <a:bodyPr/>
        <a:lstStyle/>
        <a:p>
          <a:endParaRPr lang="en-IE"/>
        </a:p>
      </dgm:t>
    </dgm:pt>
    <dgm:pt modelId="{456EBEE4-25F6-4A15-9206-902D1576E1BB}">
      <dgm:prSet phldrT="[Text]"/>
      <dgm:spPr/>
      <dgm:t>
        <a:bodyPr/>
        <a:lstStyle/>
        <a:p>
          <a:pPr algn="just"/>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Συμπερίληψη:</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131186E9-553B-4412-B382-6BF4B4F5DC07}" type="parTrans" cxnId="{5976DFB0-C438-41AE-B3D2-6EC6B9E3374F}">
      <dgm:prSet/>
      <dgm:spPr/>
      <dgm:t>
        <a:bodyPr/>
        <a:lstStyle/>
        <a:p>
          <a:endParaRPr lang="en-IE"/>
        </a:p>
      </dgm:t>
    </dgm:pt>
    <dgm:pt modelId="{BDE9CBFC-5869-4532-8FED-AACA760E2F2E}" type="sibTrans" cxnId="{5976DFB0-C438-41AE-B3D2-6EC6B9E3374F}">
      <dgm:prSet/>
      <dgm:spPr/>
      <dgm:t>
        <a:bodyPr/>
        <a:lstStyle/>
        <a:p>
          <a:endParaRPr lang="en-IE"/>
        </a:p>
      </dgm:t>
    </dgm:pt>
    <dgm:pt modelId="{9FD73376-E264-40C2-B353-2DE61C350301}">
      <dgm:prSet phldrT="[Text]"/>
      <dgm:spPr/>
      <dgm:t>
        <a:bodyPr/>
        <a:lstStyle/>
        <a:p>
          <a:pPr algn="l"/>
          <a:r>
            <a:rPr lang="el-G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Να είστε ανοιχτοί και ειλικρινείς για θέματα ηλικίας στις πολιτικές και τα προγράμματα κατάρτισης.
Να προσφέρετε ευκαιρίες για μάθηση και ανάπτυξη σε όλους.</a:t>
          </a:r>
          <a:endParaRPr lang="en-IE"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EC333D8B-4309-4F55-AF57-6F4D64AB316B}" type="parTrans" cxnId="{7A131092-298A-4392-87E4-A64A5DD852E7}">
      <dgm:prSet/>
      <dgm:spPr/>
      <dgm:t>
        <a:bodyPr/>
        <a:lstStyle/>
        <a:p>
          <a:endParaRPr lang="en-IE"/>
        </a:p>
      </dgm:t>
    </dgm:pt>
    <dgm:pt modelId="{5BD76867-2953-4834-A13F-27C3EF29E97B}" type="sibTrans" cxnId="{7A131092-298A-4392-87E4-A64A5DD852E7}">
      <dgm:prSet/>
      <dgm:spPr/>
      <dgm:t>
        <a:bodyPr/>
        <a:lstStyle/>
        <a:p>
          <a:endParaRPr lang="en-IE"/>
        </a:p>
      </dgm:t>
    </dgm:pt>
    <dgm:pt modelId="{BE2C2733-F306-4112-974E-2CF8B8DEE99E}">
      <dgm:prSet phldrT="[Text]"/>
      <dgm:spPr/>
      <dgm:t>
        <a:bodyPr/>
        <a:lstStyle/>
        <a:p>
          <a:pPr algn="l"/>
          <a:r>
            <a:rPr lang="el-G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Τι φήμη έχει η εταιρεία σας ως εργοδότης;
Προσελκύετε ηλικιακά ποικιλόμορφο εργατικό δυναμικό;
Η διαδικασία της συνέντευξης παραβιάζει τους Νόμους Περί Ισότητας;</a:t>
          </a:r>
          <a:endParaRPr lang="en-IE"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195711FE-725E-486E-9732-790749F7B985}" type="parTrans" cxnId="{3FCC4432-3F32-4A2E-8806-576E75BFF72B}">
      <dgm:prSet/>
      <dgm:spPr/>
      <dgm:t>
        <a:bodyPr/>
        <a:lstStyle/>
        <a:p>
          <a:endParaRPr lang="en-IE"/>
        </a:p>
      </dgm:t>
    </dgm:pt>
    <dgm:pt modelId="{76CF18C6-FA45-4334-8D7C-55626844AABA}" type="sibTrans" cxnId="{3FCC4432-3F32-4A2E-8806-576E75BFF72B}">
      <dgm:prSet/>
      <dgm:spPr/>
      <dgm:t>
        <a:bodyPr/>
        <a:lstStyle/>
        <a:p>
          <a:endParaRPr lang="en-IE"/>
        </a:p>
      </dgm:t>
    </dgm:pt>
    <dgm:pt modelId="{D5175521-E221-45D3-B9A8-EB4C0A019862}">
      <dgm:prSet phldrT="[Text]"/>
      <dgm:spPr/>
      <dgm:t>
        <a:bodyPr/>
        <a:lstStyle/>
        <a:p>
          <a:pPr algn="just"/>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Εξέταση:</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A34BCECE-4BB2-439E-AA4F-9DF9380D1469}" type="parTrans" cxnId="{D0523A16-9EE7-4594-A32F-E6CC7FD62B7A}">
      <dgm:prSet/>
      <dgm:spPr/>
      <dgm:t>
        <a:bodyPr/>
        <a:lstStyle/>
        <a:p>
          <a:endParaRPr lang="en-IE"/>
        </a:p>
      </dgm:t>
    </dgm:pt>
    <dgm:pt modelId="{D949C600-A2C4-45A5-8D58-B96CDF93899A}" type="sibTrans" cxnId="{D0523A16-9EE7-4594-A32F-E6CC7FD62B7A}">
      <dgm:prSet/>
      <dgm:spPr/>
      <dgm:t>
        <a:bodyPr/>
        <a:lstStyle/>
        <a:p>
          <a:endParaRPr lang="en-IE"/>
        </a:p>
      </dgm:t>
    </dgm:pt>
    <dgm:pt modelId="{A7C6A0C7-54E4-4EB1-84B6-E22960A96F3F}">
      <dgm:prSet phldrT="[Text]"/>
      <dgm:spPr/>
      <dgm:t>
        <a:bodyPr/>
        <a:lstStyle/>
        <a:p>
          <a:pPr algn="just"/>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Ενίσχυση:</a:t>
          </a:r>
          <a:r>
            <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dgm:t>
    </dgm:pt>
    <dgm:pt modelId="{01BD6780-7F8A-47A5-AF84-59BC3B447913}" type="parTrans" cxnId="{63ED9FCD-FD5F-4895-BDA8-3E990987D4D0}">
      <dgm:prSet/>
      <dgm:spPr/>
      <dgm:t>
        <a:bodyPr/>
        <a:lstStyle/>
        <a:p>
          <a:endParaRPr lang="en-IE"/>
        </a:p>
      </dgm:t>
    </dgm:pt>
    <dgm:pt modelId="{F6DB993A-639B-49CD-AA64-D60DBEF3DD33}" type="sibTrans" cxnId="{63ED9FCD-FD5F-4895-BDA8-3E990987D4D0}">
      <dgm:prSet/>
      <dgm:spPr/>
      <dgm:t>
        <a:bodyPr/>
        <a:lstStyle/>
        <a:p>
          <a:endParaRPr lang="en-IE"/>
        </a:p>
      </dgm:t>
    </dgm:pt>
    <dgm:pt modelId="{56EB2F27-179C-41CF-9849-5A89F8A8B30A}">
      <dgm:prSet phldrT="[Text]"/>
      <dgm:spPr/>
      <dgm:t>
        <a:bodyPr/>
        <a:lstStyle/>
        <a:p>
          <a:pPr algn="l"/>
          <a:r>
            <a:rPr lang="el-G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Απόρριψη αρνητικών στερεοτύπων.
Προώθηση ασφαλούς κουλτούρας με ηλικιακή ποικιλομορφία στον οργανισμό.</a:t>
          </a:r>
          <a:endParaRPr lang="en-IE"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44F4D3F2-6643-4898-BD69-DD42D2B6D10E}" type="parTrans" cxnId="{0039E4BE-61AD-423B-83C8-D1E962528CB4}">
      <dgm:prSet/>
      <dgm:spPr/>
      <dgm:t>
        <a:bodyPr/>
        <a:lstStyle/>
        <a:p>
          <a:endParaRPr lang="en-IE"/>
        </a:p>
      </dgm:t>
    </dgm:pt>
    <dgm:pt modelId="{92316232-F546-4934-94D3-808D57FA90D2}" type="sibTrans" cxnId="{0039E4BE-61AD-423B-83C8-D1E962528CB4}">
      <dgm:prSet/>
      <dgm:spPr/>
      <dgm:t>
        <a:bodyPr/>
        <a:lstStyle/>
        <a:p>
          <a:endParaRPr lang="en-IE"/>
        </a:p>
      </dgm:t>
    </dgm:pt>
    <dgm:pt modelId="{9AF2B24C-D400-43A0-B581-DDD37F53E8FF}" type="pres">
      <dgm:prSet presAssocID="{5894F48B-3BCE-4EDA-B092-3B4108E3A078}" presName="Name0" presStyleCnt="0">
        <dgm:presLayoutVars>
          <dgm:dir/>
          <dgm:animLvl val="lvl"/>
          <dgm:resizeHandles val="exact"/>
        </dgm:presLayoutVars>
      </dgm:prSet>
      <dgm:spPr/>
    </dgm:pt>
    <dgm:pt modelId="{EC855FDD-3E9E-46A2-99DD-D73D9CECF2EB}" type="pres">
      <dgm:prSet presAssocID="{F3BBA3E8-6CD3-4373-8D43-A37CB36DF8ED}" presName="composite" presStyleCnt="0"/>
      <dgm:spPr/>
    </dgm:pt>
    <dgm:pt modelId="{3A863C61-5C9C-42A5-8266-D1D2464EB5D0}" type="pres">
      <dgm:prSet presAssocID="{F3BBA3E8-6CD3-4373-8D43-A37CB36DF8ED}" presName="parTx" presStyleLbl="alignNode1" presStyleIdx="0" presStyleCnt="4">
        <dgm:presLayoutVars>
          <dgm:chMax val="0"/>
          <dgm:chPref val="0"/>
          <dgm:bulletEnabled val="1"/>
        </dgm:presLayoutVars>
      </dgm:prSet>
      <dgm:spPr/>
    </dgm:pt>
    <dgm:pt modelId="{E5FE8CF7-4550-4083-9F8D-D42672CCA8E3}" type="pres">
      <dgm:prSet presAssocID="{F3BBA3E8-6CD3-4373-8D43-A37CB36DF8ED}" presName="desTx" presStyleLbl="alignAccFollowNode1" presStyleIdx="0" presStyleCnt="4">
        <dgm:presLayoutVars>
          <dgm:bulletEnabled val="1"/>
        </dgm:presLayoutVars>
      </dgm:prSet>
      <dgm:spPr/>
    </dgm:pt>
    <dgm:pt modelId="{83AABFA7-C5AE-488F-B516-24FF05C2E651}" type="pres">
      <dgm:prSet presAssocID="{DC9B2854-F627-403A-B12B-B7E7AB5BDEDE}" presName="space" presStyleCnt="0"/>
      <dgm:spPr/>
    </dgm:pt>
    <dgm:pt modelId="{537858DE-CE39-4AA4-92AE-8DD83901AE77}" type="pres">
      <dgm:prSet presAssocID="{D5175521-E221-45D3-B9A8-EB4C0A019862}" presName="composite" presStyleCnt="0"/>
      <dgm:spPr/>
    </dgm:pt>
    <dgm:pt modelId="{5C43579A-F3DB-4971-8089-6A5D02934314}" type="pres">
      <dgm:prSet presAssocID="{D5175521-E221-45D3-B9A8-EB4C0A019862}" presName="parTx" presStyleLbl="alignNode1" presStyleIdx="1" presStyleCnt="4">
        <dgm:presLayoutVars>
          <dgm:chMax val="0"/>
          <dgm:chPref val="0"/>
          <dgm:bulletEnabled val="1"/>
        </dgm:presLayoutVars>
      </dgm:prSet>
      <dgm:spPr/>
    </dgm:pt>
    <dgm:pt modelId="{38328CE6-4035-4882-BD74-52C74F187773}" type="pres">
      <dgm:prSet presAssocID="{D5175521-E221-45D3-B9A8-EB4C0A019862}" presName="desTx" presStyleLbl="alignAccFollowNode1" presStyleIdx="1" presStyleCnt="4">
        <dgm:presLayoutVars>
          <dgm:bulletEnabled val="1"/>
        </dgm:presLayoutVars>
      </dgm:prSet>
      <dgm:spPr/>
    </dgm:pt>
    <dgm:pt modelId="{045D301C-B2AB-40CB-950C-EC678272076F}" type="pres">
      <dgm:prSet presAssocID="{D949C600-A2C4-45A5-8D58-B96CDF93899A}" presName="space" presStyleCnt="0"/>
      <dgm:spPr/>
    </dgm:pt>
    <dgm:pt modelId="{63DB603D-78E0-42FC-AF2B-A9DE4DD49674}" type="pres">
      <dgm:prSet presAssocID="{456EBEE4-25F6-4A15-9206-902D1576E1BB}" presName="composite" presStyleCnt="0"/>
      <dgm:spPr/>
    </dgm:pt>
    <dgm:pt modelId="{F538BA7B-6622-49DB-9C91-D07C59E8B7CC}" type="pres">
      <dgm:prSet presAssocID="{456EBEE4-25F6-4A15-9206-902D1576E1BB}" presName="parTx" presStyleLbl="alignNode1" presStyleIdx="2" presStyleCnt="4">
        <dgm:presLayoutVars>
          <dgm:chMax val="0"/>
          <dgm:chPref val="0"/>
          <dgm:bulletEnabled val="1"/>
        </dgm:presLayoutVars>
      </dgm:prSet>
      <dgm:spPr/>
    </dgm:pt>
    <dgm:pt modelId="{B7E1ED66-A72B-4DD9-BAB3-FCC6D5C95309}" type="pres">
      <dgm:prSet presAssocID="{456EBEE4-25F6-4A15-9206-902D1576E1BB}" presName="desTx" presStyleLbl="alignAccFollowNode1" presStyleIdx="2" presStyleCnt="4">
        <dgm:presLayoutVars>
          <dgm:bulletEnabled val="1"/>
        </dgm:presLayoutVars>
      </dgm:prSet>
      <dgm:spPr/>
    </dgm:pt>
    <dgm:pt modelId="{9B892DA8-A45C-404F-93D3-FB801E236F98}" type="pres">
      <dgm:prSet presAssocID="{BDE9CBFC-5869-4532-8FED-AACA760E2F2E}" presName="space" presStyleCnt="0"/>
      <dgm:spPr/>
    </dgm:pt>
    <dgm:pt modelId="{51D2E7FA-2AC8-4B7C-9889-5E22AB3EF215}" type="pres">
      <dgm:prSet presAssocID="{A7C6A0C7-54E4-4EB1-84B6-E22960A96F3F}" presName="composite" presStyleCnt="0"/>
      <dgm:spPr/>
    </dgm:pt>
    <dgm:pt modelId="{7EAF5E5E-C9E8-461C-A067-93749F4A968B}" type="pres">
      <dgm:prSet presAssocID="{A7C6A0C7-54E4-4EB1-84B6-E22960A96F3F}" presName="parTx" presStyleLbl="alignNode1" presStyleIdx="3" presStyleCnt="4">
        <dgm:presLayoutVars>
          <dgm:chMax val="0"/>
          <dgm:chPref val="0"/>
          <dgm:bulletEnabled val="1"/>
        </dgm:presLayoutVars>
      </dgm:prSet>
      <dgm:spPr/>
    </dgm:pt>
    <dgm:pt modelId="{3F15FB92-66B8-47D2-85DC-0A78B4B77F21}" type="pres">
      <dgm:prSet presAssocID="{A7C6A0C7-54E4-4EB1-84B6-E22960A96F3F}" presName="desTx" presStyleLbl="alignAccFollowNode1" presStyleIdx="3" presStyleCnt="4">
        <dgm:presLayoutVars>
          <dgm:bulletEnabled val="1"/>
        </dgm:presLayoutVars>
      </dgm:prSet>
      <dgm:spPr/>
    </dgm:pt>
  </dgm:ptLst>
  <dgm:cxnLst>
    <dgm:cxn modelId="{C5A69013-5F53-4F6C-93A3-30AA0C90D373}" srcId="{5894F48B-3BCE-4EDA-B092-3B4108E3A078}" destId="{F3BBA3E8-6CD3-4373-8D43-A37CB36DF8ED}" srcOrd="0" destOrd="0" parTransId="{377F768B-313A-400C-9002-B5350E59AAA0}" sibTransId="{DC9B2854-F627-403A-B12B-B7E7AB5BDEDE}"/>
    <dgm:cxn modelId="{8CB90116-E774-4EF2-8725-916259C59DCE}" type="presOf" srcId="{F3BBA3E8-6CD3-4373-8D43-A37CB36DF8ED}" destId="{3A863C61-5C9C-42A5-8266-D1D2464EB5D0}" srcOrd="0" destOrd="0" presId="urn:microsoft.com/office/officeart/2005/8/layout/hList1"/>
    <dgm:cxn modelId="{D0523A16-9EE7-4594-A32F-E6CC7FD62B7A}" srcId="{5894F48B-3BCE-4EDA-B092-3B4108E3A078}" destId="{D5175521-E221-45D3-B9A8-EB4C0A019862}" srcOrd="1" destOrd="0" parTransId="{A34BCECE-4BB2-439E-AA4F-9DF9380D1469}" sibTransId="{D949C600-A2C4-45A5-8D58-B96CDF93899A}"/>
    <dgm:cxn modelId="{57980928-9513-40C5-9587-B056CB044D1B}" type="presOf" srcId="{5894F48B-3BCE-4EDA-B092-3B4108E3A078}" destId="{9AF2B24C-D400-43A0-B581-DDD37F53E8FF}" srcOrd="0" destOrd="0" presId="urn:microsoft.com/office/officeart/2005/8/layout/hList1"/>
    <dgm:cxn modelId="{00CB5730-1574-4164-A9E2-5E778BCDBC15}" type="presOf" srcId="{56EB2F27-179C-41CF-9849-5A89F8A8B30A}" destId="{3F15FB92-66B8-47D2-85DC-0A78B4B77F21}" srcOrd="0" destOrd="0" presId="urn:microsoft.com/office/officeart/2005/8/layout/hList1"/>
    <dgm:cxn modelId="{3FCC4432-3F32-4A2E-8806-576E75BFF72B}" srcId="{D5175521-E221-45D3-B9A8-EB4C0A019862}" destId="{BE2C2733-F306-4112-974E-2CF8B8DEE99E}" srcOrd="0" destOrd="0" parTransId="{195711FE-725E-486E-9732-790749F7B985}" sibTransId="{76CF18C6-FA45-4334-8D7C-55626844AABA}"/>
    <dgm:cxn modelId="{E00C633B-6E23-4F38-852E-9868291AD027}" type="presOf" srcId="{A7C6A0C7-54E4-4EB1-84B6-E22960A96F3F}" destId="{7EAF5E5E-C9E8-461C-A067-93749F4A968B}" srcOrd="0" destOrd="0" presId="urn:microsoft.com/office/officeart/2005/8/layout/hList1"/>
    <dgm:cxn modelId="{7C2E1072-76CF-4843-8958-6ABEA43B2C97}" type="presOf" srcId="{BE2C2733-F306-4112-974E-2CF8B8DEE99E}" destId="{38328CE6-4035-4882-BD74-52C74F187773}" srcOrd="0" destOrd="0" presId="urn:microsoft.com/office/officeart/2005/8/layout/hList1"/>
    <dgm:cxn modelId="{E27FE688-8DCE-475C-B057-E9C887867C17}" srcId="{F3BBA3E8-6CD3-4373-8D43-A37CB36DF8ED}" destId="{B46DECAC-F549-4E6D-966B-0F9BE72E8366}" srcOrd="0" destOrd="0" parTransId="{3C335E3D-A760-4BF0-9D27-5C1D7A4C626D}" sibTransId="{D590E93E-E07F-4D55-9EE2-06C3A0446782}"/>
    <dgm:cxn modelId="{7A131092-298A-4392-87E4-A64A5DD852E7}" srcId="{456EBEE4-25F6-4A15-9206-902D1576E1BB}" destId="{9FD73376-E264-40C2-B353-2DE61C350301}" srcOrd="0" destOrd="0" parTransId="{EC333D8B-4309-4F55-AF57-6F4D64AB316B}" sibTransId="{5BD76867-2953-4834-A13F-27C3EF29E97B}"/>
    <dgm:cxn modelId="{8C8562AE-CCD5-4839-AD2E-9F20801064C6}" type="presOf" srcId="{9FD73376-E264-40C2-B353-2DE61C350301}" destId="{B7E1ED66-A72B-4DD9-BAB3-FCC6D5C95309}" srcOrd="0" destOrd="0" presId="urn:microsoft.com/office/officeart/2005/8/layout/hList1"/>
    <dgm:cxn modelId="{5976DFB0-C438-41AE-B3D2-6EC6B9E3374F}" srcId="{5894F48B-3BCE-4EDA-B092-3B4108E3A078}" destId="{456EBEE4-25F6-4A15-9206-902D1576E1BB}" srcOrd="2" destOrd="0" parTransId="{131186E9-553B-4412-B382-6BF4B4F5DC07}" sibTransId="{BDE9CBFC-5869-4532-8FED-AACA760E2F2E}"/>
    <dgm:cxn modelId="{0039E4BE-61AD-423B-83C8-D1E962528CB4}" srcId="{A7C6A0C7-54E4-4EB1-84B6-E22960A96F3F}" destId="{56EB2F27-179C-41CF-9849-5A89F8A8B30A}" srcOrd="0" destOrd="0" parTransId="{44F4D3F2-6643-4898-BD69-DD42D2B6D10E}" sibTransId="{92316232-F546-4934-94D3-808D57FA90D2}"/>
    <dgm:cxn modelId="{63ED9FCD-FD5F-4895-BDA8-3E990987D4D0}" srcId="{5894F48B-3BCE-4EDA-B092-3B4108E3A078}" destId="{A7C6A0C7-54E4-4EB1-84B6-E22960A96F3F}" srcOrd="3" destOrd="0" parTransId="{01BD6780-7F8A-47A5-AF84-59BC3B447913}" sibTransId="{F6DB993A-639B-49CD-AA64-D60DBEF3DD33}"/>
    <dgm:cxn modelId="{FFBCB4DA-D73D-4CC7-BD5E-499F95D98CEE}" type="presOf" srcId="{D5175521-E221-45D3-B9A8-EB4C0A019862}" destId="{5C43579A-F3DB-4971-8089-6A5D02934314}" srcOrd="0" destOrd="0" presId="urn:microsoft.com/office/officeart/2005/8/layout/hList1"/>
    <dgm:cxn modelId="{1CE8CCE8-122D-4E13-88F6-E5A71438F313}" type="presOf" srcId="{B46DECAC-F549-4E6D-966B-0F9BE72E8366}" destId="{E5FE8CF7-4550-4083-9F8D-D42672CCA8E3}" srcOrd="0" destOrd="0" presId="urn:microsoft.com/office/officeart/2005/8/layout/hList1"/>
    <dgm:cxn modelId="{B220C4F7-C053-42CF-A6F9-5AF9602D6B02}" type="presOf" srcId="{456EBEE4-25F6-4A15-9206-902D1576E1BB}" destId="{F538BA7B-6622-49DB-9C91-D07C59E8B7CC}" srcOrd="0" destOrd="0" presId="urn:microsoft.com/office/officeart/2005/8/layout/hList1"/>
    <dgm:cxn modelId="{08BDC25E-9FAD-4867-A768-8D9F2FE97D2C}" type="presParOf" srcId="{9AF2B24C-D400-43A0-B581-DDD37F53E8FF}" destId="{EC855FDD-3E9E-46A2-99DD-D73D9CECF2EB}" srcOrd="0" destOrd="0" presId="urn:microsoft.com/office/officeart/2005/8/layout/hList1"/>
    <dgm:cxn modelId="{B911B986-2F26-407F-8D13-450FBAD6FD37}" type="presParOf" srcId="{EC855FDD-3E9E-46A2-99DD-D73D9CECF2EB}" destId="{3A863C61-5C9C-42A5-8266-D1D2464EB5D0}" srcOrd="0" destOrd="0" presId="urn:microsoft.com/office/officeart/2005/8/layout/hList1"/>
    <dgm:cxn modelId="{F3840BEB-5574-407D-ABC7-6F7DEA941241}" type="presParOf" srcId="{EC855FDD-3E9E-46A2-99DD-D73D9CECF2EB}" destId="{E5FE8CF7-4550-4083-9F8D-D42672CCA8E3}" srcOrd="1" destOrd="0" presId="urn:microsoft.com/office/officeart/2005/8/layout/hList1"/>
    <dgm:cxn modelId="{BD6AB508-C08D-4391-B810-F2108F255322}" type="presParOf" srcId="{9AF2B24C-D400-43A0-B581-DDD37F53E8FF}" destId="{83AABFA7-C5AE-488F-B516-24FF05C2E651}" srcOrd="1" destOrd="0" presId="urn:microsoft.com/office/officeart/2005/8/layout/hList1"/>
    <dgm:cxn modelId="{12D3B1AE-9A65-4CCB-AB8A-18A466255A6A}" type="presParOf" srcId="{9AF2B24C-D400-43A0-B581-DDD37F53E8FF}" destId="{537858DE-CE39-4AA4-92AE-8DD83901AE77}" srcOrd="2" destOrd="0" presId="urn:microsoft.com/office/officeart/2005/8/layout/hList1"/>
    <dgm:cxn modelId="{C654AD19-4301-43DB-B8E6-8D0E5E261B51}" type="presParOf" srcId="{537858DE-CE39-4AA4-92AE-8DD83901AE77}" destId="{5C43579A-F3DB-4971-8089-6A5D02934314}" srcOrd="0" destOrd="0" presId="urn:microsoft.com/office/officeart/2005/8/layout/hList1"/>
    <dgm:cxn modelId="{7DF12169-FDD6-44B9-B157-9EB610D4C4E7}" type="presParOf" srcId="{537858DE-CE39-4AA4-92AE-8DD83901AE77}" destId="{38328CE6-4035-4882-BD74-52C74F187773}" srcOrd="1" destOrd="0" presId="urn:microsoft.com/office/officeart/2005/8/layout/hList1"/>
    <dgm:cxn modelId="{1CDAF5C6-78BC-43EC-A2C1-1A1E226A79E9}" type="presParOf" srcId="{9AF2B24C-D400-43A0-B581-DDD37F53E8FF}" destId="{045D301C-B2AB-40CB-950C-EC678272076F}" srcOrd="3" destOrd="0" presId="urn:microsoft.com/office/officeart/2005/8/layout/hList1"/>
    <dgm:cxn modelId="{846C70CB-3938-4637-8A51-95B42C6FD89B}" type="presParOf" srcId="{9AF2B24C-D400-43A0-B581-DDD37F53E8FF}" destId="{63DB603D-78E0-42FC-AF2B-A9DE4DD49674}" srcOrd="4" destOrd="0" presId="urn:microsoft.com/office/officeart/2005/8/layout/hList1"/>
    <dgm:cxn modelId="{DFCED051-1B11-4F96-A415-12114C694F1E}" type="presParOf" srcId="{63DB603D-78E0-42FC-AF2B-A9DE4DD49674}" destId="{F538BA7B-6622-49DB-9C91-D07C59E8B7CC}" srcOrd="0" destOrd="0" presId="urn:microsoft.com/office/officeart/2005/8/layout/hList1"/>
    <dgm:cxn modelId="{FC7D0B55-C837-4F34-8014-7D4A9571F48D}" type="presParOf" srcId="{63DB603D-78E0-42FC-AF2B-A9DE4DD49674}" destId="{B7E1ED66-A72B-4DD9-BAB3-FCC6D5C95309}" srcOrd="1" destOrd="0" presId="urn:microsoft.com/office/officeart/2005/8/layout/hList1"/>
    <dgm:cxn modelId="{DE0FF671-DCF3-49B0-B845-693C48DA7C0A}" type="presParOf" srcId="{9AF2B24C-D400-43A0-B581-DDD37F53E8FF}" destId="{9B892DA8-A45C-404F-93D3-FB801E236F98}" srcOrd="5" destOrd="0" presId="urn:microsoft.com/office/officeart/2005/8/layout/hList1"/>
    <dgm:cxn modelId="{554025C3-7C5E-4252-B87F-DCD415916FF8}" type="presParOf" srcId="{9AF2B24C-D400-43A0-B581-DDD37F53E8FF}" destId="{51D2E7FA-2AC8-4B7C-9889-5E22AB3EF215}" srcOrd="6" destOrd="0" presId="urn:microsoft.com/office/officeart/2005/8/layout/hList1"/>
    <dgm:cxn modelId="{BC3A4D68-24D3-49E0-96F2-F868B46450B3}" type="presParOf" srcId="{51D2E7FA-2AC8-4B7C-9889-5E22AB3EF215}" destId="{7EAF5E5E-C9E8-461C-A067-93749F4A968B}" srcOrd="0" destOrd="0" presId="urn:microsoft.com/office/officeart/2005/8/layout/hList1"/>
    <dgm:cxn modelId="{9465DD09-5B67-4BF3-9D35-7E7F7CBB6950}" type="presParOf" srcId="{51D2E7FA-2AC8-4B7C-9889-5E22AB3EF215}" destId="{3F15FB92-66B8-47D2-85DC-0A78B4B77F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A5F63-1671-495F-ACBB-B6A6DBBECC0E}" type="doc">
      <dgm:prSet loTypeId="urn:microsoft.com/office/officeart/2005/8/layout/process1" loCatId="process" qsTypeId="urn:microsoft.com/office/officeart/2005/8/quickstyle/simple1" qsCatId="simple" csTypeId="urn:microsoft.com/office/officeart/2005/8/colors/accent1_2" csCatId="accent1" phldr="1"/>
      <dgm:spPr/>
    </dgm:pt>
    <dgm:pt modelId="{51D6EC6A-C2D4-4BE9-903A-5E0B845B8F27}">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Βελτιστοποίηση:</a:t>
          </a:r>
          <a:r>
            <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dgm:t>
    </dgm:pt>
    <dgm:pt modelId="{40A859B7-6475-467A-BBF7-BE7699BBBC5E}" type="parTrans" cxnId="{5D3AAA3A-25C0-4B7C-A765-04F42277EFEC}">
      <dgm:prSet/>
      <dgm:spPr/>
      <dgm:t>
        <a:bodyPr/>
        <a:lstStyle/>
        <a:p>
          <a:endParaRPr lang="en-IE"/>
        </a:p>
      </dgm:t>
    </dgm:pt>
    <dgm:pt modelId="{7054D166-2CE3-4CFB-8A81-FFD9992F8C1A}" type="sibTrans" cxnId="{5D3AAA3A-25C0-4B7C-A765-04F42277EFEC}">
      <dgm:prSet/>
      <dgm:spPr/>
      <dgm:t>
        <a:bodyPr/>
        <a:lstStyle/>
        <a:p>
          <a:endParaRPr lang="en-IE"/>
        </a:p>
      </dgm:t>
    </dgm:pt>
    <dgm:pt modelId="{AFED2983-35FD-4548-8A5C-916CE805901D}">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Επιλογή:</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2CC11DB4-6DFC-4E29-B894-DCAF1CAB6EC2}" type="parTrans" cxnId="{B462D9F4-6F1B-41FD-B875-338B6A045AD1}">
      <dgm:prSet/>
      <dgm:spPr/>
      <dgm:t>
        <a:bodyPr/>
        <a:lstStyle/>
        <a:p>
          <a:endParaRPr lang="en-IE"/>
        </a:p>
      </dgm:t>
    </dgm:pt>
    <dgm:pt modelId="{D9D2C36F-3F3C-4FA1-84FE-D55FA99650D5}" type="sibTrans" cxnId="{B462D9F4-6F1B-41FD-B875-338B6A045AD1}">
      <dgm:prSet/>
      <dgm:spPr/>
      <dgm:t>
        <a:bodyPr/>
        <a:lstStyle/>
        <a:p>
          <a:endParaRPr lang="en-IE"/>
        </a:p>
      </dgm:t>
    </dgm:pt>
    <dgm:pt modelId="{0BF59C1F-A74C-40F5-AD89-5313246FD8BC}">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Ανταμοιβές</a:t>
          </a:r>
          <a:r>
            <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dgm:t>
    </dgm:pt>
    <dgm:pt modelId="{823B6F26-8276-47EF-979E-4FBEA3ED2CB6}" type="parTrans" cxnId="{3CD4E045-5AE1-4D7B-82F7-B3ACAB469927}">
      <dgm:prSet/>
      <dgm:spPr/>
      <dgm:t>
        <a:bodyPr/>
        <a:lstStyle/>
        <a:p>
          <a:endParaRPr lang="en-IE"/>
        </a:p>
      </dgm:t>
    </dgm:pt>
    <dgm:pt modelId="{A54F91D2-B5A9-47E7-B351-9A7FE8480EA9}" type="sibTrans" cxnId="{3CD4E045-5AE1-4D7B-82F7-B3ACAB469927}">
      <dgm:prSet/>
      <dgm:spPr/>
      <dgm:t>
        <a:bodyPr/>
        <a:lstStyle/>
        <a:p>
          <a:endParaRPr lang="en-IE"/>
        </a:p>
      </dgm:t>
    </dgm:pt>
    <dgm:pt modelId="{2E33F02F-5662-4621-977B-DAEF5DD94A75}">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Βελτίωση ατόμων μέσα από την προσφορά ευκαιριών εκπαίδευσης και ανάπτυξης.</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94D6FEB9-C98A-4B76-AAFC-7E20A6A5426A}" type="parTrans" cxnId="{19CD54A6-8E09-4083-B475-9BCF36842748}">
      <dgm:prSet/>
      <dgm:spPr/>
      <dgm:t>
        <a:bodyPr/>
        <a:lstStyle/>
        <a:p>
          <a:endParaRPr lang="en-IE"/>
        </a:p>
      </dgm:t>
    </dgm:pt>
    <dgm:pt modelId="{63251EE5-0757-4864-885B-BDCFF3CF1D30}" type="sibTrans" cxnId="{19CD54A6-8E09-4083-B475-9BCF36842748}">
      <dgm:prSet/>
      <dgm:spPr/>
      <dgm:t>
        <a:bodyPr/>
        <a:lstStyle/>
        <a:p>
          <a:endParaRPr lang="en-IE"/>
        </a:p>
      </dgm:t>
    </dgm:pt>
    <dgm:pt modelId="{8715F241-583B-4AC5-A449-49CBC874C8B1}">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Επιλογή και πρόσληψη του καλύτερου προσωπικού.</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C7E6B0C3-728C-4869-9DDB-2D811D2E53E4}" type="parTrans" cxnId="{8EDF7667-86FC-484B-96A0-2EAA08A1FF2B}">
      <dgm:prSet/>
      <dgm:spPr/>
      <dgm:t>
        <a:bodyPr/>
        <a:lstStyle/>
        <a:p>
          <a:endParaRPr lang="en-IE"/>
        </a:p>
      </dgm:t>
    </dgm:pt>
    <dgm:pt modelId="{E47B5E5B-DFBC-41F4-BEA9-7EA5B23EBF1C}" type="sibTrans" cxnId="{8EDF7667-86FC-484B-96A0-2EAA08A1FF2B}">
      <dgm:prSet/>
      <dgm:spPr/>
      <dgm:t>
        <a:bodyPr/>
        <a:lstStyle/>
        <a:p>
          <a:endParaRPr lang="en-IE"/>
        </a:p>
      </dgm:t>
    </dgm:pt>
    <dgm:pt modelId="{C2A5508B-1510-4866-8739-04F4DCB555D8}">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Αμοιβές και ωφελήματα στα μέλη του </a:t>
          </a:r>
          <a:r>
            <a:rPr lang="el-GR"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προσωπικο</a:t>
          </a:r>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σύμφωνα με τα επιτεύγματά τους.</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E6739F4A-8529-48C4-BC82-001C96CACA43}" type="parTrans" cxnId="{CFE48016-AD9E-4B67-9A0F-04123B7DA3AB}">
      <dgm:prSet/>
      <dgm:spPr/>
      <dgm:t>
        <a:bodyPr/>
        <a:lstStyle/>
        <a:p>
          <a:endParaRPr lang="en-IE"/>
        </a:p>
      </dgm:t>
    </dgm:pt>
    <dgm:pt modelId="{F22CF48A-2236-4AE6-9C0A-CA5F6E25FC19}" type="sibTrans" cxnId="{CFE48016-AD9E-4B67-9A0F-04123B7DA3AB}">
      <dgm:prSet/>
      <dgm:spPr/>
      <dgm:t>
        <a:bodyPr/>
        <a:lstStyle/>
        <a:p>
          <a:endParaRPr lang="en-IE"/>
        </a:p>
      </dgm:t>
    </dgm:pt>
    <dgm:pt modelId="{D8886680-8A2E-4A61-9969-163E9AEE5FD6}">
      <dgm:prSet phldrT="[Text]"/>
      <dgm:spPr/>
      <dgm:t>
        <a:bodyPr/>
        <a:lstStyle/>
        <a:p>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Ενθάρρυνση του προσωπικού για ιεράρχηση προτεραιοτήτων</a:t>
          </a:r>
          <a:r>
            <a:rPr lang="en-GB"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l-GR"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του όγκου εργασιών.</a:t>
          </a:r>
          <a:endParaRPr lang="en-I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44653194-FBF5-459D-A0E4-8D0AC80C9426}" type="parTrans" cxnId="{BF048439-5101-464E-9E86-5D69EF1643F4}">
      <dgm:prSet/>
      <dgm:spPr/>
      <dgm:t>
        <a:bodyPr/>
        <a:lstStyle/>
        <a:p>
          <a:endParaRPr lang="en-GB"/>
        </a:p>
      </dgm:t>
    </dgm:pt>
    <dgm:pt modelId="{1F3FFD0A-AB11-4DB9-9839-243C65029A66}" type="sibTrans" cxnId="{BF048439-5101-464E-9E86-5D69EF1643F4}">
      <dgm:prSet/>
      <dgm:spPr/>
      <dgm:t>
        <a:bodyPr/>
        <a:lstStyle/>
        <a:p>
          <a:endParaRPr lang="en-GB"/>
        </a:p>
      </dgm:t>
    </dgm:pt>
    <dgm:pt modelId="{446D4148-0633-428B-A7C0-CC4A01177DE6}" type="pres">
      <dgm:prSet presAssocID="{DA2A5F63-1671-495F-ACBB-B6A6DBBECC0E}" presName="Name0" presStyleCnt="0">
        <dgm:presLayoutVars>
          <dgm:dir/>
          <dgm:resizeHandles val="exact"/>
        </dgm:presLayoutVars>
      </dgm:prSet>
      <dgm:spPr/>
    </dgm:pt>
    <dgm:pt modelId="{D2C6BE09-1468-4DA7-8749-4A2AD15C9BBC}" type="pres">
      <dgm:prSet presAssocID="{51D6EC6A-C2D4-4BE9-903A-5E0B845B8F27}" presName="node" presStyleLbl="node1" presStyleIdx="0" presStyleCnt="3">
        <dgm:presLayoutVars>
          <dgm:bulletEnabled val="1"/>
        </dgm:presLayoutVars>
      </dgm:prSet>
      <dgm:spPr/>
    </dgm:pt>
    <dgm:pt modelId="{0D31586C-917E-4B61-AA4D-11BB1E53679F}" type="pres">
      <dgm:prSet presAssocID="{7054D166-2CE3-4CFB-8A81-FFD9992F8C1A}" presName="sibTrans" presStyleLbl="sibTrans2D1" presStyleIdx="0" presStyleCnt="2"/>
      <dgm:spPr/>
    </dgm:pt>
    <dgm:pt modelId="{FF66D166-F743-4771-ABDC-D64626CBA2EB}" type="pres">
      <dgm:prSet presAssocID="{7054D166-2CE3-4CFB-8A81-FFD9992F8C1A}" presName="connectorText" presStyleLbl="sibTrans2D1" presStyleIdx="0" presStyleCnt="2"/>
      <dgm:spPr/>
    </dgm:pt>
    <dgm:pt modelId="{2613EE68-BC2B-409A-85C8-F7D99DD9D5D9}" type="pres">
      <dgm:prSet presAssocID="{AFED2983-35FD-4548-8A5C-916CE805901D}" presName="node" presStyleLbl="node1" presStyleIdx="1" presStyleCnt="3">
        <dgm:presLayoutVars>
          <dgm:bulletEnabled val="1"/>
        </dgm:presLayoutVars>
      </dgm:prSet>
      <dgm:spPr/>
    </dgm:pt>
    <dgm:pt modelId="{AC6D2D8B-B210-49DC-90AB-6D5F9AE857B4}" type="pres">
      <dgm:prSet presAssocID="{D9D2C36F-3F3C-4FA1-84FE-D55FA99650D5}" presName="sibTrans" presStyleLbl="sibTrans2D1" presStyleIdx="1" presStyleCnt="2"/>
      <dgm:spPr/>
    </dgm:pt>
    <dgm:pt modelId="{8FA9072E-433E-4FBD-AF3B-EE47F2B08C76}" type="pres">
      <dgm:prSet presAssocID="{D9D2C36F-3F3C-4FA1-84FE-D55FA99650D5}" presName="connectorText" presStyleLbl="sibTrans2D1" presStyleIdx="1" presStyleCnt="2"/>
      <dgm:spPr/>
    </dgm:pt>
    <dgm:pt modelId="{2A45A861-39EC-40DB-A14D-DF3F1A5FA45E}" type="pres">
      <dgm:prSet presAssocID="{0BF59C1F-A74C-40F5-AD89-5313246FD8BC}" presName="node" presStyleLbl="node1" presStyleIdx="2" presStyleCnt="3">
        <dgm:presLayoutVars>
          <dgm:bulletEnabled val="1"/>
        </dgm:presLayoutVars>
      </dgm:prSet>
      <dgm:spPr/>
    </dgm:pt>
  </dgm:ptLst>
  <dgm:cxnLst>
    <dgm:cxn modelId="{CFE48016-AD9E-4B67-9A0F-04123B7DA3AB}" srcId="{0BF59C1F-A74C-40F5-AD89-5313246FD8BC}" destId="{C2A5508B-1510-4866-8739-04F4DCB555D8}" srcOrd="0" destOrd="0" parTransId="{E6739F4A-8529-48C4-BC82-001C96CACA43}" sibTransId="{F22CF48A-2236-4AE6-9C0A-CA5F6E25FC19}"/>
    <dgm:cxn modelId="{BF048439-5101-464E-9E86-5D69EF1643F4}" srcId="{AFED2983-35FD-4548-8A5C-916CE805901D}" destId="{D8886680-8A2E-4A61-9969-163E9AEE5FD6}" srcOrd="1" destOrd="0" parTransId="{44653194-FBF5-459D-A0E4-8D0AC80C9426}" sibTransId="{1F3FFD0A-AB11-4DB9-9839-243C65029A66}"/>
    <dgm:cxn modelId="{5D3AAA3A-25C0-4B7C-A765-04F42277EFEC}" srcId="{DA2A5F63-1671-495F-ACBB-B6A6DBBECC0E}" destId="{51D6EC6A-C2D4-4BE9-903A-5E0B845B8F27}" srcOrd="0" destOrd="0" parTransId="{40A859B7-6475-467A-BBF7-BE7699BBBC5E}" sibTransId="{7054D166-2CE3-4CFB-8A81-FFD9992F8C1A}"/>
    <dgm:cxn modelId="{937E7360-FE83-4C99-8FEE-B461CF0BA10E}" type="presOf" srcId="{51D6EC6A-C2D4-4BE9-903A-5E0B845B8F27}" destId="{D2C6BE09-1468-4DA7-8749-4A2AD15C9BBC}" srcOrd="0" destOrd="0" presId="urn:microsoft.com/office/officeart/2005/8/layout/process1"/>
    <dgm:cxn modelId="{3CD4E045-5AE1-4D7B-82F7-B3ACAB469927}" srcId="{DA2A5F63-1671-495F-ACBB-B6A6DBBECC0E}" destId="{0BF59C1F-A74C-40F5-AD89-5313246FD8BC}" srcOrd="2" destOrd="0" parTransId="{823B6F26-8276-47EF-979E-4FBEA3ED2CB6}" sibTransId="{A54F91D2-B5A9-47E7-B351-9A7FE8480EA9}"/>
    <dgm:cxn modelId="{8EDF7667-86FC-484B-96A0-2EAA08A1FF2B}" srcId="{AFED2983-35FD-4548-8A5C-916CE805901D}" destId="{8715F241-583B-4AC5-A449-49CBC874C8B1}" srcOrd="0" destOrd="0" parTransId="{C7E6B0C3-728C-4869-9DDB-2D811D2E53E4}" sibTransId="{E47B5E5B-DFBC-41F4-BEA9-7EA5B23EBF1C}"/>
    <dgm:cxn modelId="{169F376A-FBB6-48A1-BC91-CEBBD9A2101E}" type="presOf" srcId="{C2A5508B-1510-4866-8739-04F4DCB555D8}" destId="{2A45A861-39EC-40DB-A14D-DF3F1A5FA45E}" srcOrd="0" destOrd="1" presId="urn:microsoft.com/office/officeart/2005/8/layout/process1"/>
    <dgm:cxn modelId="{73B2FF4B-50AF-4624-B172-D16F58373844}" type="presOf" srcId="{D9D2C36F-3F3C-4FA1-84FE-D55FA99650D5}" destId="{8FA9072E-433E-4FBD-AF3B-EE47F2B08C76}" srcOrd="1" destOrd="0" presId="urn:microsoft.com/office/officeart/2005/8/layout/process1"/>
    <dgm:cxn modelId="{FD2CD16D-68BB-4083-B17A-0C9BE51D72E4}" type="presOf" srcId="{D8886680-8A2E-4A61-9969-163E9AEE5FD6}" destId="{2613EE68-BC2B-409A-85C8-F7D99DD9D5D9}" srcOrd="0" destOrd="2" presId="urn:microsoft.com/office/officeart/2005/8/layout/process1"/>
    <dgm:cxn modelId="{020F5F4E-2F49-4CAB-A28D-D9B455999BFF}" type="presOf" srcId="{7054D166-2CE3-4CFB-8A81-FFD9992F8C1A}" destId="{0D31586C-917E-4B61-AA4D-11BB1E53679F}" srcOrd="0" destOrd="0" presId="urn:microsoft.com/office/officeart/2005/8/layout/process1"/>
    <dgm:cxn modelId="{C5117278-EC15-416B-A656-6AF166226398}" type="presOf" srcId="{D9D2C36F-3F3C-4FA1-84FE-D55FA99650D5}" destId="{AC6D2D8B-B210-49DC-90AB-6D5F9AE857B4}" srcOrd="0" destOrd="0" presId="urn:microsoft.com/office/officeart/2005/8/layout/process1"/>
    <dgm:cxn modelId="{19CD54A6-8E09-4083-B475-9BCF36842748}" srcId="{51D6EC6A-C2D4-4BE9-903A-5E0B845B8F27}" destId="{2E33F02F-5662-4621-977B-DAEF5DD94A75}" srcOrd="0" destOrd="0" parTransId="{94D6FEB9-C98A-4B76-AAFC-7E20A6A5426A}" sibTransId="{63251EE5-0757-4864-885B-BDCFF3CF1D30}"/>
    <dgm:cxn modelId="{004390A8-9A82-434B-9517-895A435731CF}" type="presOf" srcId="{DA2A5F63-1671-495F-ACBB-B6A6DBBECC0E}" destId="{446D4148-0633-428B-A7C0-CC4A01177DE6}" srcOrd="0" destOrd="0" presId="urn:microsoft.com/office/officeart/2005/8/layout/process1"/>
    <dgm:cxn modelId="{F097CAB0-FF4A-4BC6-A0CE-0AA339D81F8E}" type="presOf" srcId="{0BF59C1F-A74C-40F5-AD89-5313246FD8BC}" destId="{2A45A861-39EC-40DB-A14D-DF3F1A5FA45E}" srcOrd="0" destOrd="0" presId="urn:microsoft.com/office/officeart/2005/8/layout/process1"/>
    <dgm:cxn modelId="{FD860AC3-C0E6-4511-B594-5AD011898275}" type="presOf" srcId="{2E33F02F-5662-4621-977B-DAEF5DD94A75}" destId="{D2C6BE09-1468-4DA7-8749-4A2AD15C9BBC}" srcOrd="0" destOrd="1" presId="urn:microsoft.com/office/officeart/2005/8/layout/process1"/>
    <dgm:cxn modelId="{CFA3BCC4-8EBD-416B-9192-901E455C44E2}" type="presOf" srcId="{8715F241-583B-4AC5-A449-49CBC874C8B1}" destId="{2613EE68-BC2B-409A-85C8-F7D99DD9D5D9}" srcOrd="0" destOrd="1" presId="urn:microsoft.com/office/officeart/2005/8/layout/process1"/>
    <dgm:cxn modelId="{B462D9F4-6F1B-41FD-B875-338B6A045AD1}" srcId="{DA2A5F63-1671-495F-ACBB-B6A6DBBECC0E}" destId="{AFED2983-35FD-4548-8A5C-916CE805901D}" srcOrd="1" destOrd="0" parTransId="{2CC11DB4-6DFC-4E29-B894-DCAF1CAB6EC2}" sibTransId="{D9D2C36F-3F3C-4FA1-84FE-D55FA99650D5}"/>
    <dgm:cxn modelId="{E8748BF8-06EF-4018-B9E4-A8B693D24DB3}" type="presOf" srcId="{AFED2983-35FD-4548-8A5C-916CE805901D}" destId="{2613EE68-BC2B-409A-85C8-F7D99DD9D5D9}" srcOrd="0" destOrd="0" presId="urn:microsoft.com/office/officeart/2005/8/layout/process1"/>
    <dgm:cxn modelId="{360813FC-351C-44A4-8971-BF403E05FBD9}" type="presOf" srcId="{7054D166-2CE3-4CFB-8A81-FFD9992F8C1A}" destId="{FF66D166-F743-4771-ABDC-D64626CBA2EB}" srcOrd="1" destOrd="0" presId="urn:microsoft.com/office/officeart/2005/8/layout/process1"/>
    <dgm:cxn modelId="{6CC5F992-DED1-40FC-9971-6627AA3CFF30}" type="presParOf" srcId="{446D4148-0633-428B-A7C0-CC4A01177DE6}" destId="{D2C6BE09-1468-4DA7-8749-4A2AD15C9BBC}" srcOrd="0" destOrd="0" presId="urn:microsoft.com/office/officeart/2005/8/layout/process1"/>
    <dgm:cxn modelId="{DC0D0947-D40C-4A3B-83D6-7E68FB9D6740}" type="presParOf" srcId="{446D4148-0633-428B-A7C0-CC4A01177DE6}" destId="{0D31586C-917E-4B61-AA4D-11BB1E53679F}" srcOrd="1" destOrd="0" presId="urn:microsoft.com/office/officeart/2005/8/layout/process1"/>
    <dgm:cxn modelId="{5C348C83-0C5F-4060-BAC5-870707DA2822}" type="presParOf" srcId="{0D31586C-917E-4B61-AA4D-11BB1E53679F}" destId="{FF66D166-F743-4771-ABDC-D64626CBA2EB}" srcOrd="0" destOrd="0" presId="urn:microsoft.com/office/officeart/2005/8/layout/process1"/>
    <dgm:cxn modelId="{CEDD427B-5558-4D8E-B90F-712C5B710628}" type="presParOf" srcId="{446D4148-0633-428B-A7C0-CC4A01177DE6}" destId="{2613EE68-BC2B-409A-85C8-F7D99DD9D5D9}" srcOrd="2" destOrd="0" presId="urn:microsoft.com/office/officeart/2005/8/layout/process1"/>
    <dgm:cxn modelId="{567CDAC0-A636-409D-86EF-BEC38E769503}" type="presParOf" srcId="{446D4148-0633-428B-A7C0-CC4A01177DE6}" destId="{AC6D2D8B-B210-49DC-90AB-6D5F9AE857B4}" srcOrd="3" destOrd="0" presId="urn:microsoft.com/office/officeart/2005/8/layout/process1"/>
    <dgm:cxn modelId="{BFA11049-CD32-4E3B-8AA2-981A0CBFA268}" type="presParOf" srcId="{AC6D2D8B-B210-49DC-90AB-6D5F9AE857B4}" destId="{8FA9072E-433E-4FBD-AF3B-EE47F2B08C76}" srcOrd="0" destOrd="0" presId="urn:microsoft.com/office/officeart/2005/8/layout/process1"/>
    <dgm:cxn modelId="{C988F435-83D2-4AD1-AD92-34C327AB9B96}" type="presParOf" srcId="{446D4148-0633-428B-A7C0-CC4A01177DE6}" destId="{2A45A861-39EC-40DB-A14D-DF3F1A5FA45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3C61-5C9C-42A5-8266-D1D2464EB5D0}">
      <dsp:nvSpPr>
        <dsp:cNvPr id="0" name=""/>
        <dsp:cNvSpPr/>
      </dsp:nvSpPr>
      <dsp:spPr>
        <a:xfrm>
          <a:off x="4311" y="81386"/>
          <a:ext cx="259233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Αξιολόγηση</a:t>
          </a:r>
          <a:r>
            <a:rPr lang="en-IE"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dsp:txBody>
      <dsp:txXfrm>
        <a:off x="4311" y="81386"/>
        <a:ext cx="2592334" cy="460800"/>
      </dsp:txXfrm>
    </dsp:sp>
    <dsp:sp modelId="{E5FE8CF7-4550-4083-9F8D-D42672CCA8E3}">
      <dsp:nvSpPr>
        <dsp:cNvPr id="0" name=""/>
        <dsp:cNvSpPr/>
      </dsp:nvSpPr>
      <dsp:spPr>
        <a:xfrm>
          <a:off x="4311" y="542186"/>
          <a:ext cx="2592334"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Ποια είναι η κουλτούρα του οργανισμού;
Ποιες πολιτικές και πρακτικές εφαρμόζονται;
Υπάρχουν αρνητικές παραδοχές απέναντι σε νεότερους εργαζόμενους ή εργαζόμενους μεγαλύτερης ηλικίας στον οργανισμό;</a:t>
          </a:r>
          <a:endParaRPr lang="en-IE"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311" y="542186"/>
        <a:ext cx="2592334" cy="3337920"/>
      </dsp:txXfrm>
    </dsp:sp>
    <dsp:sp modelId="{5C43579A-F3DB-4971-8089-6A5D02934314}">
      <dsp:nvSpPr>
        <dsp:cNvPr id="0" name=""/>
        <dsp:cNvSpPr/>
      </dsp:nvSpPr>
      <dsp:spPr>
        <a:xfrm>
          <a:off x="2959572" y="81386"/>
          <a:ext cx="259233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Εξέταση:</a:t>
          </a:r>
          <a:endParaRPr lang="en-IE"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959572" y="81386"/>
        <a:ext cx="2592334" cy="460800"/>
      </dsp:txXfrm>
    </dsp:sp>
    <dsp:sp modelId="{38328CE6-4035-4882-BD74-52C74F187773}">
      <dsp:nvSpPr>
        <dsp:cNvPr id="0" name=""/>
        <dsp:cNvSpPr/>
      </dsp:nvSpPr>
      <dsp:spPr>
        <a:xfrm>
          <a:off x="2959572" y="542186"/>
          <a:ext cx="2592334"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Τι φήμη έχει η εταιρεία σας ως εργοδότης;
Προσελκύετε ηλικιακά ποικιλόμορφο εργατικό δυναμικό;
Η διαδικασία της συνέντευξης παραβιάζει τους Νόμους Περί Ισότητας;</a:t>
          </a:r>
          <a:endParaRPr lang="en-IE"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959572" y="542186"/>
        <a:ext cx="2592334" cy="3337920"/>
      </dsp:txXfrm>
    </dsp:sp>
    <dsp:sp modelId="{F538BA7B-6622-49DB-9C91-D07C59E8B7CC}">
      <dsp:nvSpPr>
        <dsp:cNvPr id="0" name=""/>
        <dsp:cNvSpPr/>
      </dsp:nvSpPr>
      <dsp:spPr>
        <a:xfrm>
          <a:off x="5914832" y="81386"/>
          <a:ext cx="259233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Συμπερίληψη:</a:t>
          </a:r>
          <a:endParaRPr lang="en-IE"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914832" y="81386"/>
        <a:ext cx="2592334" cy="460800"/>
      </dsp:txXfrm>
    </dsp:sp>
    <dsp:sp modelId="{B7E1ED66-A72B-4DD9-BAB3-FCC6D5C95309}">
      <dsp:nvSpPr>
        <dsp:cNvPr id="0" name=""/>
        <dsp:cNvSpPr/>
      </dsp:nvSpPr>
      <dsp:spPr>
        <a:xfrm>
          <a:off x="5914832" y="542186"/>
          <a:ext cx="2592334"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Να είστε ανοιχτοί και ειλικρινείς για θέματα ηλικίας στις πολιτικές και τα προγράμματα κατάρτισης.
Να προσφέρετε ευκαιρίες για μάθηση και ανάπτυξη σε όλους.</a:t>
          </a:r>
          <a:endParaRPr lang="en-IE" sz="16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914832" y="542186"/>
        <a:ext cx="2592334" cy="3337920"/>
      </dsp:txXfrm>
    </dsp:sp>
    <dsp:sp modelId="{7EAF5E5E-C9E8-461C-A067-93749F4A968B}">
      <dsp:nvSpPr>
        <dsp:cNvPr id="0" name=""/>
        <dsp:cNvSpPr/>
      </dsp:nvSpPr>
      <dsp:spPr>
        <a:xfrm>
          <a:off x="8870093" y="81386"/>
          <a:ext cx="259233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just" defTabSz="711200">
            <a:lnSpc>
              <a:spcPct val="90000"/>
            </a:lnSpc>
            <a:spcBef>
              <a:spcPct val="0"/>
            </a:spcBef>
            <a:spcAft>
              <a:spcPct val="35000"/>
            </a:spcAft>
            <a:buNone/>
          </a:pPr>
          <a:r>
            <a:rPr lang="el-GR"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Ενίσχυση:</a:t>
          </a:r>
          <a:r>
            <a:rPr lang="en-IE" sz="16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dsp:txBody>
      <dsp:txXfrm>
        <a:off x="8870093" y="81386"/>
        <a:ext cx="2592334" cy="460800"/>
      </dsp:txXfrm>
    </dsp:sp>
    <dsp:sp modelId="{3F15FB92-66B8-47D2-85DC-0A78B4B77F21}">
      <dsp:nvSpPr>
        <dsp:cNvPr id="0" name=""/>
        <dsp:cNvSpPr/>
      </dsp:nvSpPr>
      <dsp:spPr>
        <a:xfrm>
          <a:off x="8870093" y="542186"/>
          <a:ext cx="2592334" cy="33379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Απόρριψη αρνητικών στερεοτύπων.
Προώθηση ασφαλούς κουλτούρας με ηλικιακή ποικιλομορφία στον οργανισμό.</a:t>
          </a:r>
          <a:endParaRPr lang="en-IE" sz="1600" kern="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8870093" y="542186"/>
        <a:ext cx="2592334" cy="33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6BE09-1468-4DA7-8749-4A2AD15C9BBC}">
      <dsp:nvSpPr>
        <dsp:cNvPr id="0" name=""/>
        <dsp:cNvSpPr/>
      </dsp:nvSpPr>
      <dsp:spPr>
        <a:xfrm>
          <a:off x="10028" y="1033121"/>
          <a:ext cx="2997319" cy="1798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Βελτιστοποίηση:</a:t>
          </a:r>
          <a:r>
            <a:rPr lang="en-IE"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a:p>
          <a:pPr marL="114300" lvl="1" indent="-114300" algn="l" defTabSz="622300">
            <a:lnSpc>
              <a:spcPct val="90000"/>
            </a:lnSpc>
            <a:spcBef>
              <a:spcPct val="0"/>
            </a:spcBef>
            <a:spcAft>
              <a:spcPct val="15000"/>
            </a:spcAft>
            <a:buChar char="•"/>
          </a:pP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Βελτίωση ατόμων μέσα από την προσφορά ευκαιριών εκπαίδευσης και ανάπτυξης.</a:t>
          </a:r>
          <a:endParaRPr lang="en-IE"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2701" y="1085794"/>
        <a:ext cx="2891973" cy="1693045"/>
      </dsp:txXfrm>
    </dsp:sp>
    <dsp:sp modelId="{0D31586C-917E-4B61-AA4D-11BB1E53679F}">
      <dsp:nvSpPr>
        <dsp:cNvPr id="0" name=""/>
        <dsp:cNvSpPr/>
      </dsp:nvSpPr>
      <dsp:spPr>
        <a:xfrm>
          <a:off x="3307079" y="1560649"/>
          <a:ext cx="635431" cy="743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3307079" y="1709316"/>
        <a:ext cx="444802" cy="446001"/>
      </dsp:txXfrm>
    </dsp:sp>
    <dsp:sp modelId="{2613EE68-BC2B-409A-85C8-F7D99DD9D5D9}">
      <dsp:nvSpPr>
        <dsp:cNvPr id="0" name=""/>
        <dsp:cNvSpPr/>
      </dsp:nvSpPr>
      <dsp:spPr>
        <a:xfrm>
          <a:off x="4206274" y="1033121"/>
          <a:ext cx="2997319" cy="1798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Επιλογή:</a:t>
          </a:r>
          <a:endParaRPr lang="en-IE"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622300">
            <a:lnSpc>
              <a:spcPct val="90000"/>
            </a:lnSpc>
            <a:spcBef>
              <a:spcPct val="0"/>
            </a:spcBef>
            <a:spcAft>
              <a:spcPct val="15000"/>
            </a:spcAft>
            <a:buChar char="•"/>
          </a:pP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Επιλογή και πρόσληψη του καλύτερου προσωπικού.</a:t>
          </a:r>
          <a:endParaRPr lang="en-IE"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622300">
            <a:lnSpc>
              <a:spcPct val="90000"/>
            </a:lnSpc>
            <a:spcBef>
              <a:spcPct val="0"/>
            </a:spcBef>
            <a:spcAft>
              <a:spcPct val="15000"/>
            </a:spcAft>
            <a:buChar char="•"/>
          </a:pP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Ενθάρρυνση του προσωπικού για ιεράρχηση προτεραιοτήτων</a:t>
          </a:r>
          <a:r>
            <a:rPr lang="en-GB"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του όγκου εργασιών.</a:t>
          </a:r>
          <a:endParaRPr lang="en-IE"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58947" y="1085794"/>
        <a:ext cx="2891973" cy="1693045"/>
      </dsp:txXfrm>
    </dsp:sp>
    <dsp:sp modelId="{AC6D2D8B-B210-49DC-90AB-6D5F9AE857B4}">
      <dsp:nvSpPr>
        <dsp:cNvPr id="0" name=""/>
        <dsp:cNvSpPr/>
      </dsp:nvSpPr>
      <dsp:spPr>
        <a:xfrm>
          <a:off x="7503325" y="1560649"/>
          <a:ext cx="635431" cy="743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7503325" y="1709316"/>
        <a:ext cx="444802" cy="446001"/>
      </dsp:txXfrm>
    </dsp:sp>
    <dsp:sp modelId="{2A45A861-39EC-40DB-A14D-DF3F1A5FA45E}">
      <dsp:nvSpPr>
        <dsp:cNvPr id="0" name=""/>
        <dsp:cNvSpPr/>
      </dsp:nvSpPr>
      <dsp:spPr>
        <a:xfrm>
          <a:off x="8402521" y="1033121"/>
          <a:ext cx="2997319" cy="1798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Ανταμοιβές</a:t>
          </a:r>
          <a:r>
            <a:rPr lang="en-IE" sz="18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pPr marL="114300" lvl="1" indent="-114300" algn="l" defTabSz="622300">
            <a:lnSpc>
              <a:spcPct val="90000"/>
            </a:lnSpc>
            <a:spcBef>
              <a:spcPct val="0"/>
            </a:spcBef>
            <a:spcAft>
              <a:spcPct val="15000"/>
            </a:spcAft>
            <a:buChar char="•"/>
          </a:pP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Αμοιβές και ωφελήματα στα μέλη του </a:t>
          </a:r>
          <a:r>
            <a:rPr lang="el-GR" sz="1400" kern="12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προσωπικο</a:t>
          </a:r>
          <a:r>
            <a:rPr lang="el-GR"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σύμφωνα με τα επιτεύγματά τους.</a:t>
          </a:r>
          <a:endParaRPr lang="en-IE" sz="140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8455194" y="1085794"/>
        <a:ext cx="2891973" cy="16930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2500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1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58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endParaRPr lang="en-US" dirty="0"/>
          </a:p>
          <a:p>
            <a:r>
              <a:rPr lang="en-IE"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49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0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73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13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82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07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80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 </a:t>
            </a:r>
            <a:endParaRPr lang="it-IT" dirty="0"/>
          </a:p>
          <a:p>
            <a:pPr marL="0" lvl="0" indent="0" algn="l" rtl="0">
              <a:spcBef>
                <a:spcPts val="0"/>
              </a:spcBef>
              <a:spcAft>
                <a:spcPts val="0"/>
              </a:spcAft>
              <a:buNone/>
            </a:pPr>
            <a:endParaRPr lang="it-IT" dirty="0"/>
          </a:p>
          <a:p>
            <a:pPr marL="0" lvl="0" indent="0" algn="l" rtl="0">
              <a:spcBef>
                <a:spcPts val="0"/>
              </a:spcBef>
              <a:spcAft>
                <a:spcPts val="0"/>
              </a:spcAft>
              <a:buNone/>
            </a:pP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139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a:p>
            <a:endParaRPr lang="en-IE" dirty="0"/>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68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54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IE" dirty="0"/>
          </a:p>
          <a:p>
            <a:pPr marL="0" lvl="0" indent="0" algn="l" rtl="0">
              <a:spcBef>
                <a:spcPts val="0"/>
              </a:spcBef>
              <a:spcAft>
                <a:spcPts val="0"/>
              </a:spcAft>
              <a:buNone/>
            </a:pPr>
            <a:r>
              <a:rPr lang="en-US" dirty="0"/>
              <a:t> </a:t>
            </a:r>
            <a:endParaRPr dirty="0"/>
          </a:p>
        </p:txBody>
      </p:sp>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10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22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p>
          <a:p>
            <a:pPr marL="0" lvl="0" indent="0" algn="l" rtl="0">
              <a:spcBef>
                <a:spcPts val="0"/>
              </a:spcBef>
              <a:spcAft>
                <a:spcPts val="0"/>
              </a:spcAft>
              <a:buNone/>
            </a:pPr>
            <a:endParaRPr dirty="0"/>
          </a:p>
        </p:txBody>
      </p:sp>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1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9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98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endParaRPr lang="en-US" dirty="0"/>
          </a:p>
          <a:p>
            <a:r>
              <a:rPr lang="en-IE"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60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IE"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9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 </a:t>
            </a:r>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984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dirty="0"/>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lang="en-US" sz="1000" dirty="0"/>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15"/>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3" name="Google Shape;53;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991055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ihrec.ie/about/contac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workplacerelations.ie/en/contact_us/contact-detai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terprise.gov.ie/en/Publications/Publication-files/Remote-Working-Checklist-for-Employers.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www.youtube.com/embed/gmzgfJl40hQ?feature=oembed"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xD36Js5jLeI?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hrm.org/hr-today/news/hr-magazine/0218/Pages/hiring-in-the-age-of-ageism.aspx" TargetMode="External"/><Relationship Id="rId7" Type="http://schemas.openxmlformats.org/officeDocument/2006/relationships/hyperlink" Target="https://www.ihrec.ie/guides-and-tools/human-rights-and-equality-in-the-provision-of-good-and-services/what-does-the-law-say/equal-status-acts/" TargetMode="External"/><Relationship Id="rId2" Type="http://schemas.openxmlformats.org/officeDocument/2006/relationships/hyperlink" Target="https://www.youtube.com/watch?v=hG5BB8Ope_E" TargetMode="External"/><Relationship Id="rId1" Type="http://schemas.openxmlformats.org/officeDocument/2006/relationships/slideLayout" Target="../slideLayouts/slideLayout4.xml"/><Relationship Id="rId6" Type="http://schemas.openxmlformats.org/officeDocument/2006/relationships/hyperlink" Target="https://www.worldatwork.org/docs/marketing/1610_BRO_TRModel_Update_J5613_FNL.pdf" TargetMode="External"/><Relationship Id="rId5" Type="http://schemas.openxmlformats.org/officeDocument/2006/relationships/hyperlink" Target="https://www.cipd.ie/news-resources/practical-guidance/factsheets/succession-planning#gref" TargetMode="External"/><Relationship Id="rId4" Type="http://schemas.openxmlformats.org/officeDocument/2006/relationships/hyperlink" Target="https://www.cipd.ie/news-resources/practical-guidance/factsheets/performance-management#gre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xD36Js5jLeI" TargetMode="External"/><Relationship Id="rId3" Type="http://schemas.openxmlformats.org/officeDocument/2006/relationships/hyperlink" Target="https://enterprise.gov.ie/en/Publications/Publication-files/Remote-Working-Checklist-for-Employers.pdf" TargetMode="External"/><Relationship Id="rId7" Type="http://schemas.openxmlformats.org/officeDocument/2006/relationships/hyperlink" Target="https://www.youtube.com/watch?v=gmzgfJl40hQ" TargetMode="External"/><Relationship Id="rId2" Type="http://schemas.openxmlformats.org/officeDocument/2006/relationships/hyperlink" Target="https://www.citizensinformation.ie/en/employment/equality_in_work/equality_in_the_workplace.html" TargetMode="External"/><Relationship Id="rId1" Type="http://schemas.openxmlformats.org/officeDocument/2006/relationships/slideLayout" Target="../slideLayouts/slideLayout4.xml"/><Relationship Id="rId6" Type="http://schemas.openxmlformats.org/officeDocument/2006/relationships/hyperlink" Target="https://www.cipd.co.uk/Images/managing-an-age-diverse-workforce_2015-what-employers-need-to-know_tcm18-10832.pdf" TargetMode="External"/><Relationship Id="rId5" Type="http://schemas.openxmlformats.org/officeDocument/2006/relationships/hyperlink" Target="http://www.healthyageing.eu/sites/www.healthyageing.eu/files/resources/age_perspective__merged____equinet_en.pdf" TargetMode="External"/><Relationship Id="rId4" Type="http://schemas.openxmlformats.org/officeDocument/2006/relationships/hyperlink" Target="https://www.shrm.org/hr-today/news/all-things-work/Pages/how-to-avoid-ageism.aspx" TargetMode="External"/><Relationship Id="rId9" Type="http://schemas.openxmlformats.org/officeDocument/2006/relationships/hyperlink" Target="https://www.occupop.com/blog/5-examples-of-companies-doing-employer-branding-right"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futureinperspectiv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hG5BB8Ope_E?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l-GR" dirty="0"/>
              <a:t>Ενότητα</a:t>
            </a:r>
            <a:r>
              <a:rPr lang="en-US" dirty="0">
                <a:latin typeface="Open Sans"/>
                <a:ea typeface="Open Sans"/>
                <a:cs typeface="Open Sans"/>
                <a:sym typeface="Open Sans"/>
              </a:rPr>
              <a:t> 3 </a:t>
            </a:r>
            <a:endParaRPr dirty="0">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dirty="0"/>
              <a:t> Σχεδιασμός Στρατηγικών για Διευθυντές, Υπεύθυνους Ανθρώπινου Δυναμικού και Σύμβουλους Επαγγελματικής Εκπαίδευσης και Κατάρτισης για την αποτελεσματική διαχείριση του ηλικιακού ρατσισμού και του κοινωνικού αποκλεισμού στο χώρο εργασίας</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D9D1-A274-4E12-A8A1-5A78A08135BA}"/>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DB033C42-D625-4B86-939B-95600D7D1629}"/>
              </a:ext>
            </a:extLst>
          </p:cNvPr>
          <p:cNvSpPr>
            <a:spLocks noGrp="1"/>
          </p:cNvSpPr>
          <p:nvPr>
            <p:ph type="body" idx="1"/>
          </p:nvPr>
        </p:nvSpPr>
        <p:spPr/>
        <p:txBody>
          <a:bodyPr/>
          <a:lstStyle/>
          <a:p>
            <a:r>
              <a:rPr lang="en-IE" dirty="0"/>
              <a:t>4. </a:t>
            </a:r>
            <a:r>
              <a:rPr lang="el-GR" dirty="0"/>
              <a:t>Μάθηση και Ανάπτυξη</a:t>
            </a:r>
            <a:endParaRPr lang="en-IE" dirty="0"/>
          </a:p>
        </p:txBody>
      </p:sp>
      <p:sp>
        <p:nvSpPr>
          <p:cNvPr id="4" name="Text Placeholder 3">
            <a:extLst>
              <a:ext uri="{FF2B5EF4-FFF2-40B4-BE49-F238E27FC236}">
                <a16:creationId xmlns:a16="http://schemas.microsoft.com/office/drawing/2014/main" id="{17AE7F48-6859-4F23-BF89-DA86D8DC58E2}"/>
              </a:ext>
            </a:extLst>
          </p:cNvPr>
          <p:cNvSpPr>
            <a:spLocks noGrp="1"/>
          </p:cNvSpPr>
          <p:nvPr>
            <p:ph type="body" idx="2"/>
          </p:nvPr>
        </p:nvSpPr>
        <p:spPr>
          <a:xfrm>
            <a:off x="97970" y="1331417"/>
            <a:ext cx="7429500" cy="5289179"/>
          </a:xfrm>
        </p:spPr>
        <p:txBody>
          <a:bodyPr/>
          <a:lstStyle/>
          <a:p>
            <a:pPr marL="514350" indent="-285750">
              <a:buFont typeface="Arial" panose="020B0604020202020204" pitchFamily="34" charset="0"/>
              <a:buChar char="•"/>
            </a:pPr>
            <a:r>
              <a:rPr lang="el-GR" dirty="0"/>
              <a:t>Υπάρχουν παραδοχές στο εργατικό δυναμικό ότι τα νεότερα μέλη του προσωπικού δεν μπορούν να ολοκληρώσουν δύσκολες εργασίες λόγω της ηλικίας τους;</a:t>
            </a:r>
          </a:p>
          <a:p>
            <a:pPr marL="514350" indent="-285750">
              <a:buFont typeface="Arial" panose="020B0604020202020204" pitchFamily="34" charset="0"/>
              <a:buChar char="•"/>
            </a:pPr>
            <a:r>
              <a:rPr lang="el-GR" dirty="0"/>
              <a:t>Σε όλα τα μέλη της ομάδας θα πρέπει να προσφέρονται οι ίδιες ευκαιρίες μάθησης και ανάπτυξης, ανεξαρτήτως ηλικίας ή του χρόνου απασχόλησής τους στον οργανισμό.</a:t>
            </a:r>
          </a:p>
          <a:p>
            <a:pPr marL="514350" indent="-285750">
              <a:buFont typeface="Arial" panose="020B0604020202020204" pitchFamily="34" charset="0"/>
              <a:buChar char="•"/>
            </a:pPr>
            <a:r>
              <a:rPr lang="el-GR" dirty="0"/>
              <a:t>Οι ευκαιρίες για μάθηση και ανάπτυξη πρέπει να προσφέρονται με βάση τις δεξιότητες, την εμπειρία και το ταλέντο.</a:t>
            </a:r>
          </a:p>
          <a:p>
            <a:pPr marL="514350" indent="-285750">
              <a:buFont typeface="Arial" panose="020B0604020202020204" pitchFamily="34" charset="0"/>
              <a:buChar char="•"/>
            </a:pPr>
            <a:r>
              <a:rPr lang="el-GR" dirty="0"/>
              <a:t>Οι ευκαιρίες μάθησης και ανάπτυξης μπορούν να</a:t>
            </a:r>
            <a:r>
              <a:rPr lang="en-IE" dirty="0"/>
              <a:t>:</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Μειώσουν τις προκαταλήψεις στο χώρο εργασίας.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Μειώσουν τους κοινούς μύθους στον χώρο εργασίας, π.χ. σε σχέση με τις ικανότητες των εργαζομένων.</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Αυξήσουν τη </a:t>
            </a:r>
            <a:r>
              <a:rPr lang="el-GR" sz="1800" dirty="0" err="1">
                <a:latin typeface="Open Sans Light" panose="020B0306030504020204" pitchFamily="34" charset="0"/>
                <a:ea typeface="Open Sans Light" panose="020B0306030504020204" pitchFamily="34" charset="0"/>
                <a:cs typeface="Open Sans Light" panose="020B0306030504020204" pitchFamily="34" charset="0"/>
              </a:rPr>
              <a:t>διαγενεακή</a:t>
            </a:r>
            <a:r>
              <a:rPr lang="el-GR" sz="1800" dirty="0">
                <a:latin typeface="Open Sans Light" panose="020B0306030504020204" pitchFamily="34" charset="0"/>
                <a:ea typeface="Open Sans Light" panose="020B0306030504020204" pitchFamily="34" charset="0"/>
                <a:cs typeface="Open Sans Light" panose="020B0306030504020204" pitchFamily="34" charset="0"/>
              </a:rPr>
              <a:t> ανταλλαγή γνώσεων.</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Ενδυναμώσουν το προσωπικό στο εργατικό δυναμικό.</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Βελτιώσουν συνολικά την κουλτούρα του οργανισμού.</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endParaRPr lang="en-IE" dirty="0"/>
          </a:p>
          <a:p>
            <a:pPr marL="971550" lvl="1" indent="-285750">
              <a:buFont typeface="Arial" panose="020B0604020202020204" pitchFamily="34" charset="0"/>
              <a:buChar char="•"/>
            </a:pPr>
            <a:endParaRPr lang="en-IE" dirty="0"/>
          </a:p>
          <a:p>
            <a:endParaRPr lang="en-IE" dirty="0"/>
          </a:p>
        </p:txBody>
      </p:sp>
      <p:pic>
        <p:nvPicPr>
          <p:cNvPr id="8" name="Picture 7" descr="A picture containing text, envelope&#10;&#10;Description automatically generated">
            <a:extLst>
              <a:ext uri="{FF2B5EF4-FFF2-40B4-BE49-F238E27FC236}">
                <a16:creationId xmlns:a16="http://schemas.microsoft.com/office/drawing/2014/main" id="{F34B59DC-BEF1-4014-8308-74A92401FA1E}"/>
              </a:ext>
            </a:extLst>
          </p:cNvPr>
          <p:cNvPicPr>
            <a:picLocks noChangeAspect="1"/>
          </p:cNvPicPr>
          <p:nvPr/>
        </p:nvPicPr>
        <p:blipFill>
          <a:blip r:embed="rId2"/>
          <a:stretch>
            <a:fillRect/>
          </a:stretch>
        </p:blipFill>
        <p:spPr>
          <a:xfrm>
            <a:off x="7617360" y="2640496"/>
            <a:ext cx="4476670" cy="2241748"/>
          </a:xfrm>
          <a:prstGeom prst="rect">
            <a:avLst/>
          </a:prstGeom>
        </p:spPr>
      </p:pic>
    </p:spTree>
    <p:extLst>
      <p:ext uri="{BB962C8B-B14F-4D97-AF65-F5344CB8AC3E}">
        <p14:creationId xmlns:p14="http://schemas.microsoft.com/office/powerpoint/2010/main" val="241809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D3CF-3577-47CB-B5E1-0E9061A6EDB5}"/>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02EFADA5-18E1-43A1-8DB6-8D5E1D4FE6A1}"/>
              </a:ext>
            </a:extLst>
          </p:cNvPr>
          <p:cNvSpPr>
            <a:spLocks noGrp="1"/>
          </p:cNvSpPr>
          <p:nvPr>
            <p:ph type="body" idx="1"/>
          </p:nvPr>
        </p:nvSpPr>
        <p:spPr>
          <a:xfrm>
            <a:off x="-70996" y="656645"/>
            <a:ext cx="11944351" cy="550862"/>
          </a:xfrm>
        </p:spPr>
        <p:txBody>
          <a:bodyPr/>
          <a:lstStyle/>
          <a:p>
            <a:r>
              <a:rPr lang="en-IE" dirty="0"/>
              <a:t>5. </a:t>
            </a:r>
            <a:r>
              <a:rPr lang="el-GR" dirty="0"/>
              <a:t>Προγραμματισμός Διαδοχής και Προαγωγές</a:t>
            </a:r>
            <a:endParaRPr lang="en-IE" dirty="0"/>
          </a:p>
        </p:txBody>
      </p:sp>
      <p:sp>
        <p:nvSpPr>
          <p:cNvPr id="4" name="Text Placeholder 3">
            <a:extLst>
              <a:ext uri="{FF2B5EF4-FFF2-40B4-BE49-F238E27FC236}">
                <a16:creationId xmlns:a16="http://schemas.microsoft.com/office/drawing/2014/main" id="{3338FD1F-B96E-43A3-85C4-AA6E036C72C7}"/>
              </a:ext>
            </a:extLst>
          </p:cNvPr>
          <p:cNvSpPr>
            <a:spLocks noGrp="1"/>
          </p:cNvSpPr>
          <p:nvPr>
            <p:ph type="body" idx="2"/>
          </p:nvPr>
        </p:nvSpPr>
        <p:spPr>
          <a:xfrm>
            <a:off x="-70995" y="1207507"/>
            <a:ext cx="11944350" cy="5289179"/>
          </a:xfrm>
        </p:spPr>
        <p:txBody>
          <a:bodyPr/>
          <a:lstStyle/>
          <a:p>
            <a:pPr marL="514350" indent="-285750">
              <a:buFont typeface="Arial" panose="020B0604020202020204" pitchFamily="34" charset="0"/>
              <a:buChar char="•"/>
            </a:pPr>
            <a:r>
              <a:rPr lang="el-GR" dirty="0"/>
              <a:t>Ο προγραμματισμός διαδοχής είναι μια διαδικασία που παρέχει τη δυνατότητα σε έναν οργανισμό να αξιολογεί την υφιστάμενη ομάδα του και να εντοπίζει τα άτομα εκείνα που μπορούν να εκπαιδευτούν και να αναπτυχθούν για να αναλάβουν ανώτερες θέσεις εντός της εταιρείας.</a:t>
            </a:r>
          </a:p>
          <a:p>
            <a:pPr marL="514350" indent="-285750">
              <a:buFont typeface="Arial" panose="020B0604020202020204" pitchFamily="34" charset="0"/>
              <a:buChar char="•"/>
            </a:pPr>
            <a:r>
              <a:rPr lang="el-GR" dirty="0"/>
              <a:t>Ο προγραμματισμός διαδοχής μπορεί να περιλαμβάνει εκπαίδευση και προώθηση μελών του προσωπικού για νέες θέσεις ή κενές θέσεις ως αποτέλεσμα της συνταξιοδότησης άλλων μελών.</a:t>
            </a:r>
          </a:p>
          <a:p>
            <a:pPr marL="514350" indent="-285750">
              <a:buFont typeface="Arial" panose="020B0604020202020204" pitchFamily="34" charset="0"/>
              <a:buChar char="•"/>
            </a:pPr>
            <a:r>
              <a:rPr lang="el-GR" dirty="0"/>
              <a:t>Παραδοσιακά, αυτή η διαδικασία ήταν άκρως εμπιστευτική και πολύ δομημένη, με αποτέλεσμα βασικά μέλη της ομάδας να μην λαμβάνονται υπόψη για ανώτερες θέσεις [CIPD, 2020.]</a:t>
            </a:r>
          </a:p>
          <a:p>
            <a:pPr marL="514350" indent="-285750">
              <a:buFont typeface="Arial" panose="020B0604020202020204" pitchFamily="34" charset="0"/>
              <a:buChar char="•"/>
            </a:pPr>
            <a:r>
              <a:rPr lang="el-GR" dirty="0"/>
              <a:t>Στις μέρες μας, παρατηρείται μια αλλαγή προς τη(ν):</a:t>
            </a:r>
            <a:r>
              <a:rPr lang="en-IE" dirty="0"/>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Δημιουργία διαφανών διαδικασιών εντός της εταιρείας.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Προετοιμασία και εκπαίδευση των ατόμων που θα προαχθούν.</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Ανταλλαγή γνώσεων μεταξύ των μελών της ομάδας.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Ενδυνάμωση των εργαζομένων, ούτως ώστε να λαμβάνουν αποφάσεις για τη σταδιοδρομία τους.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Θα πρέπει, επίσης, να λαμβάνονται υπόψη και όσα άτομα βρίσκονται κοντά στην ηλικία συνταξιοδότησης.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Θα συνταξιοδοτηθούν επειδή αυτό προβλέπει η νομοθεσία ή εξαναγκάζονται να αποχωρήσουν από την εταιρεία λόγω της ηλικίας τους;</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285750">
              <a:buFont typeface="Arial" panose="020B0604020202020204" pitchFamily="34" charset="0"/>
              <a:buChar char="•"/>
            </a:pPr>
            <a:r>
              <a:rPr lang="el-GR" dirty="0"/>
              <a:t>Προτείνουμε να συνομιλήσετε με ένα μέλος του προσωπικού μεγαλύτερης ηλικίας για να προγραμματίσετε την έξοδό του από την εταιρεία, να αξιολογήσετε τις ανάγκες του και να συζητήσετε πώς μπορεί να μοιραστεί τις γνώσεις του με νεότερα μέλη του προσωπικού.</a:t>
            </a:r>
          </a:p>
        </p:txBody>
      </p:sp>
    </p:spTree>
    <p:extLst>
      <p:ext uri="{BB962C8B-B14F-4D97-AF65-F5344CB8AC3E}">
        <p14:creationId xmlns:p14="http://schemas.microsoft.com/office/powerpoint/2010/main" val="263466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D3CF-3577-47CB-B5E1-0E9061A6EDB5}"/>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02EFADA5-18E1-43A1-8DB6-8D5E1D4FE6A1}"/>
              </a:ext>
            </a:extLst>
          </p:cNvPr>
          <p:cNvSpPr>
            <a:spLocks noGrp="1"/>
          </p:cNvSpPr>
          <p:nvPr>
            <p:ph type="body" idx="1"/>
          </p:nvPr>
        </p:nvSpPr>
        <p:spPr/>
        <p:txBody>
          <a:bodyPr/>
          <a:lstStyle/>
          <a:p>
            <a:r>
              <a:rPr lang="en-US" dirty="0"/>
              <a:t>6. </a:t>
            </a:r>
            <a:r>
              <a:rPr lang="el-GR" dirty="0"/>
              <a:t>Ανταμοιβές και ωφελήματα</a:t>
            </a:r>
            <a:endParaRPr lang="en-US" dirty="0"/>
          </a:p>
        </p:txBody>
      </p:sp>
      <p:sp>
        <p:nvSpPr>
          <p:cNvPr id="4" name="Text Placeholder 3">
            <a:extLst>
              <a:ext uri="{FF2B5EF4-FFF2-40B4-BE49-F238E27FC236}">
                <a16:creationId xmlns:a16="http://schemas.microsoft.com/office/drawing/2014/main" id="{3338FD1F-B96E-43A3-85C4-AA6E036C72C7}"/>
              </a:ext>
            </a:extLst>
          </p:cNvPr>
          <p:cNvSpPr>
            <a:spLocks noGrp="1"/>
          </p:cNvSpPr>
          <p:nvPr>
            <p:ph type="body" idx="2"/>
          </p:nvPr>
        </p:nvSpPr>
        <p:spPr>
          <a:xfrm>
            <a:off x="97971" y="1462685"/>
            <a:ext cx="7756072" cy="5289179"/>
          </a:xfrm>
        </p:spPr>
        <p:txBody>
          <a:bodyPr/>
          <a:lstStyle/>
          <a:p>
            <a:pPr marL="514350" indent="-285750">
              <a:buFont typeface="Arial" panose="020B0604020202020204" pitchFamily="34" charset="0"/>
              <a:buChar char="•"/>
            </a:pPr>
            <a:r>
              <a:rPr lang="el-GR" dirty="0"/>
              <a:t>Σύμφωνα με το Μοντέλο Συνολικών Επιβραβεύσεων (</a:t>
            </a:r>
            <a:r>
              <a:rPr lang="en-IE" dirty="0"/>
              <a:t>Total Rewards Model</a:t>
            </a:r>
            <a:r>
              <a:rPr lang="el-GR" dirty="0"/>
              <a:t>)</a:t>
            </a:r>
            <a:r>
              <a:rPr lang="en-IE" dirty="0"/>
              <a:t> (2000), </a:t>
            </a:r>
            <a:r>
              <a:rPr lang="el-GR" dirty="0"/>
              <a:t>η ανταμοιβή μπορεί να είναι:</a:t>
            </a:r>
            <a:r>
              <a:rPr lang="en-IE" dirty="0"/>
              <a:t> </a:t>
            </a:r>
          </a:p>
          <a:p>
            <a:pPr marL="971550" lvl="1" indent="-285750" algn="just">
              <a:buFont typeface="Arial" panose="020B0604020202020204" pitchFamily="34" charset="0"/>
              <a:buChar char="•"/>
            </a:pPr>
            <a:r>
              <a:rPr lang="el-GR" sz="1800" u="sng" dirty="0">
                <a:latin typeface="Open Sans Light" panose="020B0306030504020204" pitchFamily="34" charset="0"/>
                <a:ea typeface="Open Sans Light" panose="020B0306030504020204" pitchFamily="34" charset="0"/>
                <a:cs typeface="Open Sans Light" panose="020B0306030504020204" pitchFamily="34" charset="0"/>
              </a:rPr>
              <a:t>Άμεση:</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Αμοιβή ή μισθός και πρόσθετα ωφελήματα, όπως επιδόματα, ταμεία πρόνοιας, ιατροφαρμακευτική περίθαλψη και δωρεάν φαγητό</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lgn="just">
              <a:buFont typeface="Arial" panose="020B0604020202020204" pitchFamily="34" charset="0"/>
              <a:buChar char="•"/>
            </a:pPr>
            <a:r>
              <a:rPr lang="el-GR" sz="1800" u="sng" dirty="0">
                <a:latin typeface="Open Sans Light" panose="020B0306030504020204" pitchFamily="34" charset="0"/>
                <a:ea typeface="Open Sans Light" panose="020B0306030504020204" pitchFamily="34" charset="0"/>
                <a:cs typeface="Open Sans Light" panose="020B0306030504020204" pitchFamily="34" charset="0"/>
              </a:rPr>
              <a:t>Έμμεση</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r>
              <a:rPr lang="el-GR" sz="1800" dirty="0">
                <a:latin typeface="Open Sans Light" panose="020B0306030504020204" pitchFamily="34" charset="0"/>
                <a:ea typeface="Open Sans Light" panose="020B0306030504020204" pitchFamily="34" charset="0"/>
                <a:cs typeface="Open Sans Light" panose="020B0306030504020204" pitchFamily="34" charset="0"/>
              </a:rPr>
              <a:t>επίτευξη ισορροπίας μεταξύ επαγγελματικής και προσωπικής ζωής, αναγνώριση από τους συναδέλφους και τη διοίκηση, ευκαιρίες για ανέλιξη σταδιοδρομίας.</a:t>
            </a:r>
            <a:r>
              <a:rPr lang="en-IE" dirty="0">
                <a:latin typeface="Open Sans Light" panose="020B0306030504020204" pitchFamily="34" charset="0"/>
                <a:ea typeface="Open Sans Light" panose="020B0306030504020204" pitchFamily="34" charset="0"/>
                <a:cs typeface="Open Sans Light" panose="020B0306030504020204" pitchFamily="34" charset="0"/>
              </a:rPr>
              <a:t> </a:t>
            </a:r>
          </a:p>
          <a:p>
            <a:pPr marL="514350" indent="-285750">
              <a:buFont typeface="Arial" panose="020B0604020202020204" pitchFamily="34" charset="0"/>
              <a:buChar char="•"/>
            </a:pPr>
            <a:r>
              <a:rPr lang="el-GR" dirty="0"/>
              <a:t>Η ανταμοιβή πρέπει να κατανέμεται δίκαια με προκαθορισμένα μέτρα για τον τρόπο διανομής των ωφελημάτων στο προσωπικό.</a:t>
            </a:r>
          </a:p>
          <a:p>
            <a:pPr marL="571500" indent="-342900">
              <a:buFont typeface="Arial" panose="020B0604020202020204" pitchFamily="34" charset="0"/>
              <a:buChar char="•"/>
            </a:pPr>
            <a:r>
              <a:rPr lang="el-GR" dirty="0" err="1"/>
              <a:t>Διαγενεακές</a:t>
            </a:r>
            <a:r>
              <a:rPr lang="el-GR" dirty="0"/>
              <a:t> διαφορές μπορούν να υπάρξουν στις διαδικασίες ανταμοιβής και ωφελημάτων</a:t>
            </a:r>
            <a:r>
              <a:rPr lang="en-IE" dirty="0"/>
              <a:t>:</a:t>
            </a:r>
          </a:p>
          <a:p>
            <a:pPr marL="1028700" lvl="1" indent="-342900" algn="just">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Θεωρείται ότι τα άτομα μεγαλύτερης ηλικίας κοστίζουν περισσότερο.</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1028700" lvl="1" indent="-342900" algn="just">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Τα νεότερα άτομα ενδεχομένως να χρειάζονται περισσότερη εκπαίδευση για να αποκτήσουν τις δεξιότητες των εργαζόμενων μεγαλύτερης ηλικίας.</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descr="A picture containing cup, table, glass, beverage&#10;&#10;Description automatically generated">
            <a:extLst>
              <a:ext uri="{FF2B5EF4-FFF2-40B4-BE49-F238E27FC236}">
                <a16:creationId xmlns:a16="http://schemas.microsoft.com/office/drawing/2014/main" id="{E9262DB5-C34F-456E-B563-8F00A39A0703}"/>
              </a:ext>
            </a:extLst>
          </p:cNvPr>
          <p:cNvPicPr>
            <a:picLocks noChangeAspect="1"/>
          </p:cNvPicPr>
          <p:nvPr/>
        </p:nvPicPr>
        <p:blipFill>
          <a:blip r:embed="rId3"/>
          <a:stretch>
            <a:fillRect/>
          </a:stretch>
        </p:blipFill>
        <p:spPr>
          <a:xfrm>
            <a:off x="8569778" y="959233"/>
            <a:ext cx="3472543" cy="5625205"/>
          </a:xfrm>
          <a:prstGeom prst="rect">
            <a:avLst/>
          </a:prstGeom>
        </p:spPr>
      </p:pic>
    </p:spTree>
    <p:extLst>
      <p:ext uri="{BB962C8B-B14F-4D97-AF65-F5344CB8AC3E}">
        <p14:creationId xmlns:p14="http://schemas.microsoft.com/office/powerpoint/2010/main" val="59196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4CBB-1E48-4E3B-AB53-B654A5702377}"/>
              </a:ext>
            </a:extLst>
          </p:cNvPr>
          <p:cNvSpPr>
            <a:spLocks noGrp="1"/>
          </p:cNvSpPr>
          <p:nvPr>
            <p:ph type="ctrTitle"/>
          </p:nvPr>
        </p:nvSpPr>
        <p:spPr/>
        <p:txBody>
          <a:bodyPr/>
          <a:lstStyle/>
          <a:p>
            <a:r>
              <a:rPr lang="el-GR" dirty="0"/>
              <a:t>Στρατηγικές για την καταπολέμηση του ηλικιακού ρατσισμού και του κοινωνικού αποκλεισμού στο χώρο εργασίας</a:t>
            </a:r>
            <a:endParaRPr lang="en-IE" dirty="0"/>
          </a:p>
        </p:txBody>
      </p:sp>
    </p:spTree>
    <p:extLst>
      <p:ext uri="{BB962C8B-B14F-4D97-AF65-F5344CB8AC3E}">
        <p14:creationId xmlns:p14="http://schemas.microsoft.com/office/powerpoint/2010/main" val="217629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Οδηγία 2000/78/ΕΚ του Συμβουλίου της Ευρωπαϊκής Ένωσης </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p:txBody>
          <a:bodyPr/>
          <a:lstStyle/>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Το άρθρο 6 της Συνθήκης για την Ευρωπαϊκή Ένωση (ΕΕ) αναγνωρίζει και σέβεται τα θεμελιώδη δικαιώματα όλων των ατόμων.</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Η Οδηγία 2000/78/ΕΚ του Συμβουλίου της ΕΕ θεσπίζει ένα πλαίσιο για την ίση μεταχείριση όλων των ατόμων στην εργασία και την απασχόληση.</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Η Οδηγία αυτή τονίζει, επίσης, την ανάγκη υποστήριξης των εργαζομένων μεγαλύτερης ηλικίας στο εργατικό δυναμικό και καταπολέμησης των διακρίσεων και του κοινωνικού αποκλεισμού λόγω ηλικίας.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διακρίσεις εναντίον οποιουδήποτε σε ολόκληρη την Ευρώπη λόγω της ηλικίας του είναι παράνομη βάσει αυτής της Οδηγίας. </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Τα κράτη μέλη της ΕΕ οφείλουν να συμμορφώνονται με αυτή την Οδηγία του Συμβουλίου και όσοι νόμοι ίσχυαν προηγουμένως, οι οποίοι παραβίαζαν την Οδηγία αυτή, έπρεπε να καταργηθούν.</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Όλα τα κράτη μέλη της ΕΕ έχουν θεσπίσει τη δική τους νομοθεσία για να διασφαλίσουν ότι ακολουθούν τη συγκεκριμένη Οδηγία του Συμβουλίου.</a:t>
            </a:r>
            <a:endParaRPr lang="en-IE" dirty="0"/>
          </a:p>
          <a:p>
            <a:pPr marL="514350" indent="-285750">
              <a:buFont typeface="Arial" panose="020B0604020202020204" pitchFamily="34" charset="0"/>
              <a:buChar char="•"/>
            </a:pPr>
            <a:endParaRPr lang="en-IE" dirty="0"/>
          </a:p>
          <a:p>
            <a:r>
              <a:rPr lang="en-IE" dirty="0"/>
              <a:t> </a:t>
            </a:r>
          </a:p>
        </p:txBody>
      </p:sp>
    </p:spTree>
    <p:extLst>
      <p:ext uri="{BB962C8B-B14F-4D97-AF65-F5344CB8AC3E}">
        <p14:creationId xmlns:p14="http://schemas.microsoft.com/office/powerpoint/2010/main" val="165998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Οι Νόμοι Περί Ίσου Καθεστώτος (</a:t>
            </a:r>
            <a:r>
              <a:rPr lang="en-IE" dirty="0"/>
              <a:t>The Equal Status Acts</a:t>
            </a:r>
            <a:r>
              <a:rPr lang="el-GR" dirty="0"/>
              <a:t>)</a:t>
            </a:r>
            <a:r>
              <a:rPr lang="en-IE" dirty="0"/>
              <a:t> 2000 – 2018 (</a:t>
            </a:r>
            <a:r>
              <a:rPr lang="el-GR" dirty="0"/>
              <a:t>Ιρλανδία</a:t>
            </a:r>
            <a:r>
              <a:rPr lang="en-IE" dirty="0"/>
              <a:t>) </a:t>
            </a:r>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p:txBody>
          <a:bodyPr/>
          <a:lstStyle/>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Σύμφωνα με τους Νόμους Περί Ίσου Καθεστώτος 2000-2018, τα άτομα προστατεύονται από διακρίσεις για εννέα λόγους, μεταξύ των οποίων η ηλικία και το φύλο.</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Νόμοι διασφαλίζουν ότι όλοι οι άνθρωποι έχουν πρόσβαση στα ίδια αγαθά και υπηρεσίες, όπως στέγαση, εκπαίδευση και εργασία, χωρίς να υφίστανται διακρίσεις.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εταιρείες πρέπει να εφαρμόζουν πολιτικές που προστατεύουν όλα τα άτομα από διακρίσεις ή λιγότερο ευνοϊκή μεταχείριση στον χώρο εργασίας </a:t>
            </a:r>
            <a:r>
              <a:rPr lang="en-IE" dirty="0">
                <a:latin typeface="Open Sans Light" panose="020B0306030504020204" pitchFamily="34" charset="0"/>
                <a:ea typeface="Open Sans Light" panose="020B0306030504020204" pitchFamily="34" charset="0"/>
                <a:cs typeface="Open Sans Light" panose="020B0306030504020204" pitchFamily="34" charset="0"/>
              </a:rPr>
              <a:t>(Citizens Information, 2021). </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Εξετάστε το Εγχειρίδιο Εργαζομένων του οργανισμού σας:</a:t>
            </a:r>
            <a:endParaRPr lang="en-IE"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Αντιμετωπίζει αποτελεσματικά τυχόν διακρίσεις λόγω ηλικίας;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Εάν όχι, σκεφτείτε πώς μπορείτε να προσθέσετε μια δήλωση για να πείτε ότι «η εταιρεία μας σέβεται τους υπαλλήλους όλων των ηλικιών κάνοντας τα εξής: …»</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514350" indent="-285750">
              <a:buFont typeface="Arial" panose="020B0604020202020204" pitchFamily="34" charset="0"/>
              <a:buChar char="•"/>
            </a:pPr>
            <a:r>
              <a:rPr lang="el-GR" dirty="0">
                <a:latin typeface="Open Sans Light" panose="020B0604020202020204" charset="0"/>
                <a:ea typeface="Open Sans Light" panose="020B0604020202020204" charset="0"/>
                <a:cs typeface="Open Sans Light" panose="020B0604020202020204" charset="0"/>
              </a:rPr>
              <a:t>Στην Ιρλανδία, τα άτομα που πιστεύουν ότι έχουν υποστεί διακρίσεις μπορούν να ζητήσουν βοήθεια από την:</a:t>
            </a:r>
            <a:endParaRPr lang="en-IE" dirty="0">
              <a:latin typeface="Open Sans Light" panose="020B0604020202020204" charset="0"/>
              <a:ea typeface="Open Sans Light" panose="020B0604020202020204" charset="0"/>
              <a:cs typeface="Open Sans Light" panose="020B0604020202020204" charset="0"/>
            </a:endParaRPr>
          </a:p>
          <a:p>
            <a:pPr marL="971550" lvl="1" indent="-285750">
              <a:buFont typeface="Arial" panose="020B0604020202020204" pitchFamily="34" charset="0"/>
              <a:buChar char="•"/>
            </a:pPr>
            <a:r>
              <a:rPr lang="el-GR" sz="1800" dirty="0">
                <a:latin typeface="Open Sans Light" panose="020B0604020202020204" charset="0"/>
                <a:ea typeface="Open Sans Light" panose="020B0604020202020204" charset="0"/>
                <a:cs typeface="Open Sans Light" panose="020B0604020202020204" charset="0"/>
              </a:rPr>
              <a:t>Ιρλανδική Επιτροπή Ανθρωπίνων Δικαιωμάτων και Ισότητας (</a:t>
            </a:r>
            <a:r>
              <a:rPr lang="en-IE" sz="1800" dirty="0">
                <a:latin typeface="Open Sans Light" panose="020B0604020202020204" charset="0"/>
                <a:ea typeface="Open Sans Light" panose="020B0604020202020204" charset="0"/>
                <a:cs typeface="Open Sans Light" panose="020B0604020202020204" charset="0"/>
              </a:rPr>
              <a:t>Irish Human Rights and Equality Commission</a:t>
            </a:r>
            <a:r>
              <a:rPr lang="el-GR" sz="1800" dirty="0">
                <a:latin typeface="Open Sans Light" panose="020B0604020202020204" charset="0"/>
                <a:ea typeface="Open Sans Light" panose="020B0604020202020204" charset="0"/>
                <a:cs typeface="Open Sans Light" panose="020B0604020202020204" charset="0"/>
              </a:rPr>
              <a:t>)</a:t>
            </a:r>
            <a:r>
              <a:rPr lang="en-IE" sz="1800" dirty="0">
                <a:latin typeface="Open Sans Light" panose="020B0604020202020204" charset="0"/>
                <a:ea typeface="Open Sans Light" panose="020B0604020202020204" charset="0"/>
                <a:cs typeface="Open Sans Light" panose="020B0604020202020204" charset="0"/>
              </a:rPr>
              <a:t>: </a:t>
            </a:r>
            <a:r>
              <a:rPr lang="en-IE" sz="1800" dirty="0">
                <a:latin typeface="Open Sans Light" panose="020B0604020202020204" charset="0"/>
                <a:ea typeface="Open Sans Light" panose="020B0604020202020204" charset="0"/>
                <a:cs typeface="Open Sans Light" panose="020B0604020202020204" charset="0"/>
                <a:hlinkClick r:id="rId3"/>
              </a:rPr>
              <a:t>https://www.ihrec.ie/about/contact/</a:t>
            </a:r>
            <a:r>
              <a:rPr lang="en-IE" sz="1800" dirty="0">
                <a:latin typeface="Open Sans Light" panose="020B0604020202020204" charset="0"/>
                <a:ea typeface="Open Sans Light" panose="020B0604020202020204" charset="0"/>
                <a:cs typeface="Open Sans Light" panose="020B0604020202020204" charset="0"/>
              </a:rPr>
              <a:t> </a:t>
            </a:r>
          </a:p>
          <a:p>
            <a:pPr marL="971550" lvl="1" indent="-285750">
              <a:buFont typeface="Arial" panose="020B0604020202020204" pitchFamily="34" charset="0"/>
              <a:buChar char="•"/>
            </a:pPr>
            <a:r>
              <a:rPr lang="el-GR" sz="1800" dirty="0">
                <a:latin typeface="Open Sans Light" panose="020B0604020202020204" charset="0"/>
                <a:ea typeface="Open Sans Light" panose="020B0604020202020204" charset="0"/>
                <a:cs typeface="Open Sans Light" panose="020B0604020202020204" charset="0"/>
              </a:rPr>
              <a:t>Επιτροπή Εργασιακών Σχέσεων (</a:t>
            </a:r>
            <a:r>
              <a:rPr lang="en-IE" sz="1800" dirty="0">
                <a:latin typeface="Open Sans Light" panose="020B0604020202020204" charset="0"/>
                <a:ea typeface="Open Sans Light" panose="020B0604020202020204" charset="0"/>
                <a:cs typeface="Open Sans Light" panose="020B0604020202020204" charset="0"/>
              </a:rPr>
              <a:t>Workplace Relations Commission</a:t>
            </a:r>
            <a:r>
              <a:rPr lang="el-GR" sz="1800" dirty="0">
                <a:latin typeface="Open Sans Light" panose="020B0604020202020204" charset="0"/>
                <a:ea typeface="Open Sans Light" panose="020B0604020202020204" charset="0"/>
                <a:cs typeface="Open Sans Light" panose="020B0604020202020204" charset="0"/>
              </a:rPr>
              <a:t>)</a:t>
            </a:r>
            <a:r>
              <a:rPr lang="en-IE" sz="1800" dirty="0">
                <a:latin typeface="Open Sans Light" panose="020B0604020202020204" charset="0"/>
                <a:ea typeface="Open Sans Light" panose="020B0604020202020204" charset="0"/>
                <a:cs typeface="Open Sans Light" panose="020B0604020202020204" charset="0"/>
              </a:rPr>
              <a:t>: </a:t>
            </a:r>
            <a:r>
              <a:rPr lang="en-IE" sz="1800" dirty="0">
                <a:latin typeface="Open Sans Light" panose="020B0604020202020204" charset="0"/>
                <a:ea typeface="Open Sans Light" panose="020B0604020202020204" charset="0"/>
                <a:cs typeface="Open Sans Light" panose="020B0604020202020204" charset="0"/>
                <a:hlinkClick r:id="rId4"/>
              </a:rPr>
              <a:t>https://www.workplacerelations.ie/en/contact_us/contact-details/</a:t>
            </a:r>
            <a:r>
              <a:rPr lang="en-IE" sz="1800" dirty="0">
                <a:latin typeface="Open Sans Light" panose="020B0604020202020204" charset="0"/>
                <a:ea typeface="Open Sans Light" panose="020B0604020202020204" charset="0"/>
                <a:cs typeface="Open Sans Light" panose="020B0604020202020204" charset="0"/>
              </a:rPr>
              <a:t>  </a:t>
            </a:r>
          </a:p>
          <a:p>
            <a:pPr marL="514350" indent="-285750">
              <a:buFont typeface="Arial" panose="020B0604020202020204" pitchFamily="34" charset="0"/>
              <a:buChar char="•"/>
            </a:pPr>
            <a:endParaRPr lang="en-IE" dirty="0"/>
          </a:p>
          <a:p>
            <a:r>
              <a:rPr lang="en-IE"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Λίστα ελέγχου εργοδοτών για την εξ αποστάσεως εργασία </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p:txBody>
          <a:bodyPr/>
          <a:lstStyle/>
          <a:p>
            <a:pPr marL="514350" indent="-285750">
              <a:buFont typeface="Arial" panose="020B0604020202020204" pitchFamily="34" charset="0"/>
              <a:buChar char="•"/>
            </a:pPr>
            <a:r>
              <a:rPr lang="el-GR" dirty="0"/>
              <a:t>Από την έναρξη της πανδημίας COVID-19, πολλοί άνθρωποι αναγκάστηκαν να εργαστούν, χωρίς τη θέλησή τους, από το σπίτι</a:t>
            </a:r>
            <a:r>
              <a:rPr lang="en-IE" dirty="0"/>
              <a:t>. </a:t>
            </a:r>
          </a:p>
          <a:p>
            <a:pPr marL="514350" indent="-285750">
              <a:buFont typeface="Arial" panose="020B0604020202020204" pitchFamily="34" charset="0"/>
              <a:buChar char="•"/>
            </a:pPr>
            <a:r>
              <a:rPr lang="el-GR" dirty="0"/>
              <a:t>Οι οργανισμοί έχουν καθήκον να φροντίζουν για τους υπαλλήλους τους σε ένα ευρύ φάσμα θεμάτων, όπως:</a:t>
            </a:r>
            <a:endParaRPr lang="en-IE" dirty="0"/>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Ασφάλεια και Υγεία</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Όροι απασχόλησης</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Προστασία δεδομένων</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Ισότητα και εκπαίδευση</a:t>
            </a:r>
            <a:endParaRPr lang="en-IE" sz="18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Η κυβέρνηση της Ιρλανδίας δημιούργησε μια λίστα ελέγχου εργοδοτών για την εξ αποστάσεως εργασία, η οποία ενημερώνει τους διευθυντές για τα μέτρα που πρέπει να λαμβάνουν για την προστασία του προσωπικού τους.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Τα μέτρα αυτά περιλαμβάνουν και τα εξής:</a:t>
            </a:r>
            <a:endParaRPr lang="en-IE" dirty="0">
              <a:latin typeface="Open Sans Light" panose="020B0306030504020204" pitchFamily="34" charset="0"/>
              <a:ea typeface="Open Sans Light" panose="020B0306030504020204" pitchFamily="34" charset="0"/>
              <a:cs typeface="Open Sans Light" panose="020B0306030504020204" pitchFamily="34" charset="0"/>
            </a:endParaRP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Κοινωνικές αλληλεπιδράσεις των υπαλλήλων.</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Υποστήριξη ψυχικής υγείας και ευεξίας.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Θέματα Ισότητας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514350" indent="-285750">
              <a:buFont typeface="Arial" panose="020B0604020202020204" pitchFamily="34" charset="0"/>
              <a:buChar char="•"/>
            </a:pPr>
            <a:r>
              <a:rPr lang="el-GR" dirty="0"/>
              <a:t>Μπορείτε να βρείτε τη λίστα ελέγχου εργοδοτών για την εξ αποστάσεως εργασία στον ακόλουθο σύνδεσμο:</a:t>
            </a:r>
            <a:r>
              <a:rPr lang="en-IE" dirty="0"/>
              <a:t> </a:t>
            </a:r>
            <a:r>
              <a:rPr lang="en-IE" dirty="0">
                <a:hlinkClick r:id="rId3"/>
              </a:rPr>
              <a:t>https://enterprise.gov.ie/en/Publications/Publication-files/Remote-Working-Checklist-for-Employers.pdf</a:t>
            </a:r>
            <a:r>
              <a:rPr lang="en-IE" dirty="0"/>
              <a:t>  </a:t>
            </a:r>
          </a:p>
          <a:p>
            <a:pPr marL="514350" indent="-285750">
              <a:buFont typeface="Arial" panose="020B0604020202020204" pitchFamily="34" charset="0"/>
              <a:buChar char="•"/>
            </a:pPr>
            <a:endParaRPr lang="en-IE" dirty="0"/>
          </a:p>
          <a:p>
            <a:r>
              <a:rPr lang="en-IE" dirty="0"/>
              <a:t> </a:t>
            </a:r>
          </a:p>
        </p:txBody>
      </p:sp>
    </p:spTree>
    <p:extLst>
      <p:ext uri="{BB962C8B-B14F-4D97-AF65-F5344CB8AC3E}">
        <p14:creationId xmlns:p14="http://schemas.microsoft.com/office/powerpoint/2010/main" val="183666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Αντιμετώπιση Στερεοτύπων εντός του Εργατικού Δυναμικού</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a:xfrm>
            <a:off x="94569" y="1263902"/>
            <a:ext cx="11944350" cy="5289179"/>
          </a:xfrm>
        </p:spPr>
        <p:txBody>
          <a:bodyPr/>
          <a:lstStyle/>
          <a:p>
            <a:pPr marL="514350" indent="-285750">
              <a:buFont typeface="Arial" panose="020B0604020202020204" pitchFamily="34" charset="0"/>
              <a:buChar char="•"/>
            </a:pPr>
            <a:r>
              <a:rPr lang="el-GR" dirty="0"/>
              <a:t>Η Επιτροπή για την Ίση Απασχόληση των ΗΠΑ (</a:t>
            </a:r>
            <a:r>
              <a:rPr lang="en-US" dirty="0"/>
              <a:t>US Equal Employment Opportunity Commission </a:t>
            </a:r>
            <a:r>
              <a:rPr lang="el-GR" dirty="0"/>
              <a:t>– EEOC) προσδιόρισε τέσσερις στρατηγικές που μπορούν να εφαρμοστούν σε κάθε εργατικό δυναμικό σε όλο τον κόσμο για την καταπολέμηση του ηλικιακού ρατσισμού και του κοινωνικού αποκλεισμού στον χώρο εργασίας.</a:t>
            </a:r>
          </a:p>
          <a:p>
            <a:pPr marL="514350" indent="-285750">
              <a:buFont typeface="Arial" panose="020B0604020202020204" pitchFamily="34" charset="0"/>
              <a:buChar char="•"/>
            </a:pPr>
            <a:endParaRPr lang="en-US" dirty="0"/>
          </a:p>
          <a:p>
            <a:pPr marL="228600" indent="0"/>
            <a:endParaRPr lang="en-US" dirty="0"/>
          </a:p>
          <a:p>
            <a:pPr marL="228600" indent="0"/>
            <a:r>
              <a:rPr lang="en-US" dirty="0"/>
              <a:t> </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endParaRPr lang="en-US" dirty="0"/>
          </a:p>
          <a:p>
            <a:pPr marL="228600" indent="0"/>
            <a:endParaRPr lang="en-US" dirty="0"/>
          </a:p>
          <a:p>
            <a:pPr marL="228600" indent="0"/>
            <a:r>
              <a:rPr lang="el-GR" dirty="0"/>
              <a:t>Πηγή</a:t>
            </a:r>
            <a:r>
              <a:rPr lang="en-US" dirty="0"/>
              <a:t>: </a:t>
            </a:r>
            <a:r>
              <a:rPr lang="en-US" dirty="0" err="1"/>
              <a:t>Janove</a:t>
            </a:r>
            <a:r>
              <a:rPr lang="en-US" dirty="0"/>
              <a:t> (2019) </a:t>
            </a:r>
            <a:endParaRPr lang="en-IE" dirty="0"/>
          </a:p>
        </p:txBody>
      </p:sp>
      <p:graphicFrame>
        <p:nvGraphicFramePr>
          <p:cNvPr id="4" name="Diagram 3">
            <a:extLst>
              <a:ext uri="{FF2B5EF4-FFF2-40B4-BE49-F238E27FC236}">
                <a16:creationId xmlns:a16="http://schemas.microsoft.com/office/drawing/2014/main" id="{52351FC9-043D-4ED9-8B6D-2034FA3B33BA}"/>
              </a:ext>
            </a:extLst>
          </p:cNvPr>
          <p:cNvGraphicFramePr/>
          <p:nvPr>
            <p:extLst>
              <p:ext uri="{D42A27DB-BD31-4B8C-83A1-F6EECF244321}">
                <p14:modId xmlns:p14="http://schemas.microsoft.com/office/powerpoint/2010/main" val="2506351100"/>
              </p:ext>
            </p:extLst>
          </p:nvPr>
        </p:nvGraphicFramePr>
        <p:xfrm>
          <a:off x="333375" y="2381250"/>
          <a:ext cx="11466739" cy="396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01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Προληπτική διαχείριση της ηλικιακής ποικιλομορφίας</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a:xfrm>
            <a:off x="97971" y="1462685"/>
            <a:ext cx="5357607" cy="5289179"/>
          </a:xfrm>
        </p:spPr>
        <p:txBody>
          <a:bodyPr/>
          <a:lstStyle/>
          <a:p>
            <a:pPr marL="514350" indent="-285750">
              <a:buFont typeface="Arial" panose="020B0604020202020204" pitchFamily="34" charset="0"/>
              <a:buChar char="•"/>
            </a:pPr>
            <a:r>
              <a:rPr lang="el-GR" dirty="0"/>
              <a:t>Γνωρίζατε</a:t>
            </a:r>
            <a:r>
              <a:rPr lang="en-US" dirty="0"/>
              <a:t> </a:t>
            </a:r>
            <a:r>
              <a:rPr lang="el-GR" dirty="0"/>
              <a:t>ότι το 2014 υπήρχαν 3 φορές περισσότερα άτομα μεγαλύτερης ηλικίας από νεότερα άτομα εκτός εκπαίδευσης, απασχόλησης ή κατάρτισης (ONS 2014);</a:t>
            </a:r>
          </a:p>
          <a:p>
            <a:pPr marL="514350" indent="-285750">
              <a:buFont typeface="Arial" panose="020B0604020202020204" pitchFamily="34" charset="0"/>
              <a:buChar char="•"/>
            </a:pPr>
            <a:r>
              <a:rPr lang="el-GR" dirty="0"/>
              <a:t>Η στρατηγική «Προληπτική διαχείριση της ηλικιακής ποικιλομορφίας» δίνει στους οργανισμούς τη δυνατότητα να αξιοποιούν τα δυνατά σημεία και των δύο ομάδων εργαζομένων και να προωθούν την ανταλλαγή γνώσεων και εμπειρογνωμοσύνης μεταξύ τους.</a:t>
            </a:r>
          </a:p>
          <a:p>
            <a:pPr marL="514350" indent="-285750">
              <a:buFont typeface="Arial" panose="020B0604020202020204" pitchFamily="34" charset="0"/>
              <a:buChar char="•"/>
            </a:pPr>
            <a:r>
              <a:rPr lang="el-GR" dirty="0"/>
              <a:t>Με την προώθηση της διαφορετικότητας και της ένταξης, μέσω της ανάπτυξης κατανόησης μεταξύ των διαφορετικών γενεών, οι ομάδες μπορούν να αναπτυχθούν περαιτέρω.</a:t>
            </a:r>
            <a:endParaRPr lang="en-US" dirty="0"/>
          </a:p>
        </p:txBody>
      </p:sp>
      <p:pic>
        <p:nvPicPr>
          <p:cNvPr id="4" name="Online Media 3" title="How to Manage 5 Generations in the Modern Workplace">
            <a:hlinkClick r:id="" action="ppaction://media"/>
            <a:extLst>
              <a:ext uri="{FF2B5EF4-FFF2-40B4-BE49-F238E27FC236}">
                <a16:creationId xmlns:a16="http://schemas.microsoft.com/office/drawing/2014/main" id="{E4110AF6-DBFE-4432-A314-93CC61CCC2BF}"/>
              </a:ext>
            </a:extLst>
          </p:cNvPr>
          <p:cNvPicPr>
            <a:picLocks noRot="1" noChangeAspect="1"/>
          </p:cNvPicPr>
          <p:nvPr>
            <a:videoFile r:link="rId1"/>
          </p:nvPr>
        </p:nvPicPr>
        <p:blipFill>
          <a:blip r:embed="rId4"/>
          <a:stretch>
            <a:fillRect/>
          </a:stretch>
        </p:blipFill>
        <p:spPr>
          <a:xfrm>
            <a:off x="5559170" y="1562272"/>
            <a:ext cx="6483151" cy="3662981"/>
          </a:xfrm>
          <a:prstGeom prst="rect">
            <a:avLst/>
          </a:prstGeom>
        </p:spPr>
      </p:pic>
    </p:spTree>
    <p:extLst>
      <p:ext uri="{BB962C8B-B14F-4D97-AF65-F5344CB8AC3E}">
        <p14:creationId xmlns:p14="http://schemas.microsoft.com/office/powerpoint/2010/main" val="29123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a:xfrm>
            <a:off x="123824" y="760155"/>
            <a:ext cx="11944351" cy="550862"/>
          </a:xfrm>
        </p:spPr>
        <p:txBody>
          <a:bodyPr/>
          <a:lstStyle/>
          <a:p>
            <a:r>
              <a:rPr lang="el-GR" dirty="0"/>
              <a:t>Φιλικές προς την Ηλικία Υπηρεσίες </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a:xfrm>
            <a:off x="97970" y="1175366"/>
            <a:ext cx="5998029" cy="5289179"/>
          </a:xfrm>
        </p:spPr>
        <p:txBody>
          <a:bodyPr/>
          <a:lstStyle/>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Το εθνικό πρόγραμμα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Age</a:t>
            </a:r>
            <a:r>
              <a:rPr lang="el-GR" dirty="0">
                <a:latin typeface="Open Sans Light" panose="020B0306030504020204" pitchFamily="34" charset="0"/>
                <a:ea typeface="Open Sans Light" panose="020B0306030504020204" pitchFamily="34" charset="0"/>
                <a:cs typeface="Open Sans Light" panose="020B0306030504020204" pitchFamily="34" charset="0"/>
              </a:rPr>
              <a:t>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Friendly</a:t>
            </a:r>
            <a:r>
              <a:rPr lang="el-GR" dirty="0">
                <a:latin typeface="Open Sans Light" panose="020B0306030504020204" pitchFamily="34" charset="0"/>
                <a:ea typeface="Open Sans Light" panose="020B0306030504020204" pitchFamily="34" charset="0"/>
                <a:cs typeface="Open Sans Light" panose="020B0306030504020204" pitchFamily="34" charset="0"/>
              </a:rPr>
              <a:t>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Ireland</a:t>
            </a:r>
            <a:r>
              <a:rPr lang="el-GR" dirty="0">
                <a:latin typeface="Open Sans Light" panose="020B0306030504020204" pitchFamily="34" charset="0"/>
                <a:ea typeface="Open Sans Light" panose="020B0306030504020204" pitchFamily="34" charset="0"/>
                <a:cs typeface="Open Sans Light" panose="020B0306030504020204" pitchFamily="34" charset="0"/>
              </a:rPr>
              <a:t> παρέχει τη δυνατότητα σε οργανισμούς και πόλεις στην Ιρλανδία να προετοιμαστούν και να εξοπλιστούν καλύτερα για έναν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γηράσκοντα</a:t>
            </a:r>
            <a:r>
              <a:rPr lang="el-GR" dirty="0">
                <a:latin typeface="Open Sans Light" panose="020B0306030504020204" pitchFamily="34" charset="0"/>
                <a:ea typeface="Open Sans Light" panose="020B0306030504020204" pitchFamily="34" charset="0"/>
                <a:cs typeface="Open Sans Light" panose="020B0306030504020204" pitchFamily="34" charset="0"/>
              </a:rPr>
              <a:t> πληθυσμό ή για εκείνα τα άτομα με πρόσθετες ανάγκες.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Για να είναι φιλικοί προς την ηλικία, οι οργανισμοί πρέπει να εξετάσουν τις εσωτερικές τους πολιτικές, τις διαδικασίες και ακόμη και τις εγκαταστάσεις τους. Έτσι, θα κατανοήσουν καλύτερα πώς μπορούν να προσαρμοστούν στις αλλαγές που θα επέλθουν στην ισορροπία των γενεών.</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φιλικοί προς την ηλικία οργανισμοί διευκολύνουν τα άτομα όλων των ηλικιών να έχουν πρόσβαση σε ό,τι επιθυμούν χωρίς φυσικά ή κοινωνικά εμπόδια.</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Παραδείγματα</a:t>
            </a:r>
            <a:r>
              <a:rPr lang="en-IE" dirty="0">
                <a:latin typeface="Open Sans Light" panose="020B0306030504020204" pitchFamily="34" charset="0"/>
                <a:ea typeface="Open Sans Light" panose="020B0306030504020204" pitchFamily="34" charset="0"/>
                <a:cs typeface="Open Sans Light" panose="020B0306030504020204" pitchFamily="34" charset="0"/>
              </a:rPr>
              <a:t>:</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Κοινωνικές υποδομές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Στέγαση</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Μέσα μεταφοράς</a:t>
            </a:r>
            <a:endParaRPr lang="en-IE" dirty="0"/>
          </a:p>
        </p:txBody>
      </p:sp>
      <p:pic>
        <p:nvPicPr>
          <p:cNvPr id="4" name="Online Media 3" title="What does age-friendly mean to you?">
            <a:hlinkClick r:id="" action="ppaction://media"/>
            <a:extLst>
              <a:ext uri="{FF2B5EF4-FFF2-40B4-BE49-F238E27FC236}">
                <a16:creationId xmlns:a16="http://schemas.microsoft.com/office/drawing/2014/main" id="{692BAF31-45A1-4591-A02D-B5808D9A1C80}"/>
              </a:ext>
            </a:extLst>
          </p:cNvPr>
          <p:cNvPicPr>
            <a:picLocks noRot="1" noChangeAspect="1"/>
          </p:cNvPicPr>
          <p:nvPr>
            <a:videoFile r:link="rId1"/>
          </p:nvPr>
        </p:nvPicPr>
        <p:blipFill>
          <a:blip r:embed="rId4"/>
          <a:stretch>
            <a:fillRect/>
          </a:stretch>
        </p:blipFill>
        <p:spPr>
          <a:xfrm>
            <a:off x="6248402" y="1572823"/>
            <a:ext cx="5895582" cy="3331004"/>
          </a:xfrm>
          <a:prstGeom prst="rect">
            <a:avLst/>
          </a:prstGeom>
        </p:spPr>
      </p:pic>
    </p:spTree>
    <p:extLst>
      <p:ext uri="{BB962C8B-B14F-4D97-AF65-F5344CB8AC3E}">
        <p14:creationId xmlns:p14="http://schemas.microsoft.com/office/powerpoint/2010/main" val="18338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id="{23386E62-5F20-4AC4-A161-4390F28F66A6}"/>
              </a:ext>
            </a:extLst>
          </p:cNvPr>
          <p:cNvSpPr>
            <a:spLocks noGrp="1"/>
          </p:cNvSpPr>
          <p:nvPr>
            <p:ph type="title"/>
          </p:nvPr>
        </p:nvSpPr>
        <p:spPr>
          <a:xfrm>
            <a:off x="97970" y="81642"/>
            <a:ext cx="12231019" cy="715879"/>
          </a:xfrm>
        </p:spPr>
        <p:txBody>
          <a:bodyPr/>
          <a:lstStyle/>
          <a:p>
            <a:r>
              <a:rPr lang="el-GR" sz="2600" dirty="0"/>
              <a:t>Κεφάλαιο 2: Στρατηγικές Διαχείρισης Ανθρώπινου Δυναμικού (ΔΑΔ) για την </a:t>
            </a:r>
            <a:r>
              <a:rPr lang="el-GR" sz="2600" dirty="0" err="1"/>
              <a:t>αντιμετώ-πιση</a:t>
            </a:r>
            <a:r>
              <a:rPr lang="el-GR" sz="2600" dirty="0"/>
              <a:t> του ηλικιακού ρατσισμού και την προώθηση της </a:t>
            </a:r>
            <a:r>
              <a:rPr lang="el-GR" sz="2600" dirty="0" err="1"/>
              <a:t>διαγενεακής</a:t>
            </a:r>
            <a:r>
              <a:rPr lang="el-GR" sz="2600" dirty="0"/>
              <a:t> συνεργασίας</a:t>
            </a:r>
            <a:endParaRPr lang="en-IE" sz="2600" dirty="0"/>
          </a:p>
        </p:txBody>
      </p:sp>
      <p:sp>
        <p:nvSpPr>
          <p:cNvPr id="3" name="Text Placeholder 2">
            <a:extLst>
              <a:ext uri="{FF2B5EF4-FFF2-40B4-BE49-F238E27FC236}">
                <a16:creationId xmlns:a16="http://schemas.microsoft.com/office/drawing/2014/main" id="{6FCC48A4-11E3-4FBA-AFA0-D96823049C36}"/>
              </a:ext>
            </a:extLst>
          </p:cNvPr>
          <p:cNvSpPr>
            <a:spLocks noGrp="1"/>
          </p:cNvSpPr>
          <p:nvPr>
            <p:ph type="body" idx="1"/>
          </p:nvPr>
        </p:nvSpPr>
        <p:spPr/>
        <p:txBody>
          <a:bodyPr/>
          <a:lstStyle/>
          <a:p>
            <a:pPr>
              <a:lnSpc>
                <a:spcPct val="150000"/>
              </a:lnSpc>
            </a:pPr>
            <a:r>
              <a:rPr lang="el-GR" sz="2000" dirty="0"/>
              <a:t>Με την ολοκλήρωση αυτής της ενότητας</a:t>
            </a:r>
            <a:r>
              <a:rPr lang="en-IE" sz="2000" dirty="0"/>
              <a:t>, </a:t>
            </a:r>
            <a:r>
              <a:rPr lang="el-GR" sz="2000" dirty="0"/>
              <a:t>θα είστε σε θέση να:</a:t>
            </a:r>
            <a:r>
              <a:rPr lang="en-IE" sz="2000" dirty="0"/>
              <a:t> </a:t>
            </a:r>
          </a:p>
          <a:p>
            <a:pPr marL="514350" indent="-285750">
              <a:lnSpc>
                <a:spcPct val="150000"/>
              </a:lnSpc>
              <a:buFont typeface="Arial" panose="020B0604020202020204" pitchFamily="34" charset="0"/>
              <a:buChar char="•"/>
            </a:pPr>
            <a:r>
              <a:rPr lang="el-GR" sz="2000" dirty="0"/>
              <a:t>Κατανοείτε τους έξι βασικούς τομείς στη Διεύθυνση Ανθρώπινου Δυναμικού (ΔΑΔ).</a:t>
            </a:r>
          </a:p>
          <a:p>
            <a:pPr marL="514350" indent="-285750">
              <a:lnSpc>
                <a:spcPct val="150000"/>
              </a:lnSpc>
              <a:buFont typeface="Arial" panose="020B0604020202020204" pitchFamily="34" charset="0"/>
              <a:buChar char="•"/>
            </a:pPr>
            <a:r>
              <a:rPr lang="el-GR" sz="2000" dirty="0"/>
              <a:t>Περιγράφετε πώς ο κάθε ένας από τους 6 τομείς μπορεί να έχει ως αποτέλεσμα την εκδήλωση φαινομένων διακρίσεων λόγω ηλικίας.</a:t>
            </a:r>
          </a:p>
          <a:p>
            <a:pPr marL="514350" indent="-285750">
              <a:lnSpc>
                <a:spcPct val="150000"/>
              </a:lnSpc>
              <a:buFont typeface="Arial" panose="020B0604020202020204" pitchFamily="34" charset="0"/>
              <a:buChar char="•"/>
            </a:pPr>
            <a:r>
              <a:rPr lang="el-GR" sz="2000" dirty="0"/>
              <a:t>Συζητήσετε και να περιγράψετε στρατηγικές για την προώθηση της </a:t>
            </a:r>
            <a:r>
              <a:rPr lang="el-GR" sz="2000" dirty="0" err="1"/>
              <a:t>διαγενεακής</a:t>
            </a:r>
            <a:r>
              <a:rPr lang="el-GR" sz="2000" dirty="0"/>
              <a:t> συνεργασίας στο εργατικό δυναμικό.</a:t>
            </a:r>
          </a:p>
          <a:p>
            <a:pPr marL="514350" indent="-285750">
              <a:lnSpc>
                <a:spcPct val="150000"/>
              </a:lnSpc>
              <a:buFont typeface="Arial" panose="020B0604020202020204" pitchFamily="34" charset="0"/>
              <a:buChar char="•"/>
            </a:pPr>
            <a:r>
              <a:rPr lang="el-GR" sz="2000" dirty="0"/>
              <a:t>Αξιολογήσετε τις υφιστάμενες πολιτικές στον οργανισμό σας για να εξετάσετε κατά πόσο προωθούν ή αποθαρρύνουν τη </a:t>
            </a:r>
            <a:r>
              <a:rPr lang="el-GR" sz="2000" dirty="0" err="1"/>
              <a:t>διαγενεακή</a:t>
            </a:r>
            <a:r>
              <a:rPr lang="el-GR" sz="2000" dirty="0"/>
              <a:t> συνεργασία.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0E8FEA07-2C82-4AFB-A523-FB0758EEEAA6}"/>
              </a:ext>
            </a:extLst>
          </p:cNvPr>
          <p:cNvSpPr>
            <a:spLocks noGrp="1"/>
          </p:cNvSpPr>
          <p:nvPr>
            <p:ph type="title"/>
          </p:nvPr>
        </p:nvSpPr>
        <p:spPr/>
        <p:txBody>
          <a:bodyPr/>
          <a:lstStyle/>
          <a:p>
            <a:r>
              <a:rPr lang="el-GR" sz="2800" dirty="0"/>
              <a:t>Στρατηγικές για την καταπολέμηση του ηλικιακού ρατσισμού και του κοινωνικού αποκλεισμού στο χώρο εργασίας</a:t>
            </a:r>
            <a:endParaRPr lang="en-IE" sz="2800" dirty="0"/>
          </a:p>
        </p:txBody>
      </p:sp>
      <p:sp>
        <p:nvSpPr>
          <p:cNvPr id="2" name="Text Placeholder 1">
            <a:extLst>
              <a:ext uri="{FF2B5EF4-FFF2-40B4-BE49-F238E27FC236}">
                <a16:creationId xmlns:a16="http://schemas.microsoft.com/office/drawing/2014/main" id="{BAF19B6A-9AD3-41F0-9D7E-053893B3ABD8}"/>
              </a:ext>
            </a:extLst>
          </p:cNvPr>
          <p:cNvSpPr>
            <a:spLocks noGrp="1"/>
          </p:cNvSpPr>
          <p:nvPr>
            <p:ph type="body" idx="1"/>
          </p:nvPr>
        </p:nvSpPr>
        <p:spPr/>
        <p:txBody>
          <a:bodyPr/>
          <a:lstStyle/>
          <a:p>
            <a:r>
              <a:rPr lang="el-GR" dirty="0"/>
              <a:t>Βελτιστοποίηση, Επιλογή και Αποζημίωση</a:t>
            </a:r>
            <a:endParaRPr lang="en-IE" dirty="0"/>
          </a:p>
        </p:txBody>
      </p:sp>
      <p:sp>
        <p:nvSpPr>
          <p:cNvPr id="3" name="Text Placeholder 2">
            <a:extLst>
              <a:ext uri="{FF2B5EF4-FFF2-40B4-BE49-F238E27FC236}">
                <a16:creationId xmlns:a16="http://schemas.microsoft.com/office/drawing/2014/main" id="{33996C22-B882-4EEF-87FD-5AC57A89050E}"/>
              </a:ext>
            </a:extLst>
          </p:cNvPr>
          <p:cNvSpPr>
            <a:spLocks noGrp="1"/>
          </p:cNvSpPr>
          <p:nvPr>
            <p:ph type="body" idx="2"/>
          </p:nvPr>
        </p:nvSpPr>
        <p:spPr>
          <a:xfrm>
            <a:off x="97970" y="1462686"/>
            <a:ext cx="11702965" cy="5110642"/>
          </a:xfrm>
        </p:spPr>
        <p:txBody>
          <a:bodyPr/>
          <a:lstStyle/>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Stanimira</a:t>
            </a:r>
            <a:r>
              <a:rPr lang="el-GR" dirty="0">
                <a:latin typeface="Open Sans Light" panose="020B0306030504020204" pitchFamily="34" charset="0"/>
                <a:ea typeface="Open Sans Light" panose="020B0306030504020204" pitchFamily="34" charset="0"/>
                <a:cs typeface="Open Sans Light" panose="020B0306030504020204" pitchFamily="34" charset="0"/>
              </a:rPr>
              <a:t>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et</a:t>
            </a:r>
            <a:r>
              <a:rPr lang="el-GR" dirty="0">
                <a:latin typeface="Open Sans Light" panose="020B0306030504020204" pitchFamily="34" charset="0"/>
                <a:ea typeface="Open Sans Light" panose="020B0306030504020204" pitchFamily="34" charset="0"/>
                <a:cs typeface="Open Sans Light" panose="020B0306030504020204" pitchFamily="34" charset="0"/>
              </a:rPr>
              <a:t> </a:t>
            </a:r>
            <a:r>
              <a:rPr lang="el-GR" dirty="0" err="1">
                <a:latin typeface="Open Sans Light" panose="020B0306030504020204" pitchFamily="34" charset="0"/>
                <a:ea typeface="Open Sans Light" panose="020B0306030504020204" pitchFamily="34" charset="0"/>
                <a:cs typeface="Open Sans Light" panose="020B0306030504020204" pitchFamily="34" charset="0"/>
              </a:rPr>
              <a:t>al</a:t>
            </a:r>
            <a:r>
              <a:rPr lang="el-GR" dirty="0">
                <a:latin typeface="Open Sans Light" panose="020B0306030504020204" pitchFamily="34" charset="0"/>
                <a:ea typeface="Open Sans Light" panose="020B0306030504020204" pitchFamily="34" charset="0"/>
                <a:cs typeface="Open Sans Light" panose="020B0306030504020204" pitchFamily="34" charset="0"/>
              </a:rPr>
              <a:t>. (2016) υποστήριξαν και πρότειναν τρεις αλληλένδετες στρατηγικές, τις οποίες ο εργασιακός χώρος μπορεί να προσαρμόσει για να αποτρέψει την εμφάνιση φαινομένων διακρίσεων λόγω ηλικίας.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Οι τρεις στρατηγικές περιλαμβάνουν</a:t>
            </a:r>
            <a:r>
              <a:rPr lang="en-IE" dirty="0">
                <a:latin typeface="Open Sans Light" panose="020B0306030504020204" pitchFamily="34" charset="0"/>
                <a:ea typeface="Open Sans Light" panose="020B0306030504020204" pitchFamily="34" charset="0"/>
                <a:cs typeface="Open Sans Light" panose="020B0306030504020204" pitchFamily="34" charset="0"/>
              </a:rPr>
              <a:t>:</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Βελτιστοποίηση</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Επιλογή</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Ανταμοιβές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IE"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en-IE" dirty="0"/>
          </a:p>
          <a:p>
            <a:endParaRPr lang="en-IE" dirty="0"/>
          </a:p>
          <a:p>
            <a:endParaRPr lang="en-IE" dirty="0"/>
          </a:p>
          <a:p>
            <a:endParaRPr lang="en-IE" dirty="0"/>
          </a:p>
          <a:p>
            <a:endParaRPr lang="en-IE" dirty="0"/>
          </a:p>
          <a:p>
            <a:endParaRPr lang="en-IE" dirty="0"/>
          </a:p>
        </p:txBody>
      </p:sp>
      <p:graphicFrame>
        <p:nvGraphicFramePr>
          <p:cNvPr id="6" name="Diagram 5">
            <a:extLst>
              <a:ext uri="{FF2B5EF4-FFF2-40B4-BE49-F238E27FC236}">
                <a16:creationId xmlns:a16="http://schemas.microsoft.com/office/drawing/2014/main" id="{B10C2E9F-8F6A-47BA-89B3-B1568DA371DF}"/>
              </a:ext>
            </a:extLst>
          </p:cNvPr>
          <p:cNvGraphicFramePr/>
          <p:nvPr>
            <p:extLst>
              <p:ext uri="{D42A27DB-BD31-4B8C-83A1-F6EECF244321}">
                <p14:modId xmlns:p14="http://schemas.microsoft.com/office/powerpoint/2010/main" val="2872308406"/>
              </p:ext>
            </p:extLst>
          </p:nvPr>
        </p:nvGraphicFramePr>
        <p:xfrm>
          <a:off x="473259" y="3146337"/>
          <a:ext cx="11409869" cy="386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34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6D28-E8A2-455A-9EA2-37890F37C03C}"/>
              </a:ext>
            </a:extLst>
          </p:cNvPr>
          <p:cNvSpPr>
            <a:spLocks noGrp="1"/>
          </p:cNvSpPr>
          <p:nvPr>
            <p:ph type="title"/>
          </p:nvPr>
        </p:nvSpPr>
        <p:spPr/>
        <p:txBody>
          <a:bodyPr/>
          <a:lstStyle/>
          <a:p>
            <a:r>
              <a:rPr lang="el-GR" sz="3200" dirty="0" err="1"/>
              <a:t>Αλληλοδιδασκαλία</a:t>
            </a:r>
            <a:r>
              <a:rPr lang="el-GR" sz="3200" dirty="0"/>
              <a:t> και</a:t>
            </a:r>
            <a:r>
              <a:rPr lang="en-IE" sz="3200" dirty="0"/>
              <a:t> </a:t>
            </a:r>
            <a:r>
              <a:rPr lang="el-GR" sz="3200" dirty="0"/>
              <a:t>Αμφίδρομη Μάθηση</a:t>
            </a:r>
            <a:endParaRPr lang="en-IE" sz="3200" dirty="0"/>
          </a:p>
        </p:txBody>
      </p:sp>
      <p:sp>
        <p:nvSpPr>
          <p:cNvPr id="3" name="Text Placeholder 2">
            <a:extLst>
              <a:ext uri="{FF2B5EF4-FFF2-40B4-BE49-F238E27FC236}">
                <a16:creationId xmlns:a16="http://schemas.microsoft.com/office/drawing/2014/main" id="{574F6D08-8803-46CE-BCAB-740F3EED359F}"/>
              </a:ext>
            </a:extLst>
          </p:cNvPr>
          <p:cNvSpPr>
            <a:spLocks noGrp="1"/>
          </p:cNvSpPr>
          <p:nvPr>
            <p:ph type="body" idx="1"/>
          </p:nvPr>
        </p:nvSpPr>
        <p:spPr>
          <a:xfrm>
            <a:off x="97971" y="881743"/>
            <a:ext cx="11807890" cy="5870121"/>
          </a:xfrm>
        </p:spPr>
        <p:txBody>
          <a:bodyPr/>
          <a:lstStyle/>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Παραδοσιακά, οι οργανισμοί ομαδοποιούν τους εργαζόμενους μεγαλύτερης ηλικίας με τους νεότερους για να τους καθοδηγήσουν και να ενισχύσουν τη μεταφορά γνώσης.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Τα πανεπιστήμια στην Ιρλανδία προσφέρουν ένα πρόγραμμα καθοδήγησης, στο πλαίσιο του οποίου οι απόφοιτοι, σε εθελοντική βάση, υποστηρίζουν τους φοιτητές στο δεύτερο έτος των σπουδών τους βοηθώντας τους σε τυχόν απορίες που έχουν αναφορικά με την εργασία.</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Η αμφίδρομη μάθηση έχει ανατρέψει την παραδοσιακή καθοδήγηση και ενθαρρύνει τους νεότερους εργαζομένους να ενδυναμώνουν τους εργαζόμενους μεγαλύτερης ηλικίας για να παραμένουν ενεργοί</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l-GR" dirty="0">
                <a:latin typeface="Open Sans Light" panose="020B0306030504020204" pitchFamily="34" charset="0"/>
                <a:ea typeface="Open Sans Light" panose="020B0306030504020204" pitchFamily="34" charset="0"/>
                <a:cs typeface="Open Sans Light" panose="020B0306030504020204" pitchFamily="34" charset="0"/>
              </a:rPr>
              <a:t>και ενημερωμένοι στον τομέα τους.</a:t>
            </a:r>
          </a:p>
          <a:p>
            <a:pPr marL="514350" indent="-285750">
              <a:buFont typeface="Arial" panose="020B0604020202020204" pitchFamily="34" charset="0"/>
              <a:buChar char="•"/>
            </a:pPr>
            <a:r>
              <a:rPr lang="el-GR" dirty="0">
                <a:latin typeface="Open Sans Light" panose="020B0306030504020204" pitchFamily="34" charset="0"/>
                <a:ea typeface="Open Sans Light" panose="020B0306030504020204" pitchFamily="34" charset="0"/>
                <a:cs typeface="Open Sans Light" panose="020B0306030504020204" pitchFamily="34" charset="0"/>
              </a:rPr>
              <a:t>Η Microsoft είναι γνωστή για την προσφορά αμφίδρομης μάθησης στο εργατικό δυναμικό</a:t>
            </a:r>
            <a:r>
              <a:rPr lang="en-IE" dirty="0">
                <a:latin typeface="Open Sans Light" panose="020B0306030504020204" pitchFamily="34" charset="0"/>
                <a:ea typeface="Open Sans Light" panose="020B0306030504020204" pitchFamily="34" charset="0"/>
                <a:cs typeface="Open Sans Light" panose="020B0306030504020204" pitchFamily="34" charset="0"/>
              </a:rPr>
              <a:t>:</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Οι νεότεροι εργαζόμενοι αποκτούν πολύτιμες γνώσεις στην ηγεσία.</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Οι εργαζόμενοι μεγαλύτερης ηλικίας μαθαίνουν ένα ευρύ φάσμα δεξιοτήτων από τους νέους, οι οποίοι γεννήθηκαν στην ψηφιακή εποχή. Με τον τρόπο αυτό, τα μεγαλύτερα σε ηλικία άτομα μπορούν να μάθουν για τις γενικότερες τάσεις της εποχής μας.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endParaRPr lang="en-IE" dirty="0"/>
          </a:p>
          <a:p>
            <a:r>
              <a:rPr lang="en-IE" dirty="0"/>
              <a:t> </a:t>
            </a:r>
          </a:p>
          <a:p>
            <a:endParaRPr lang="en-IE" dirty="0"/>
          </a:p>
        </p:txBody>
      </p:sp>
    </p:spTree>
    <p:extLst>
      <p:ext uri="{BB962C8B-B14F-4D97-AF65-F5344CB8AC3E}">
        <p14:creationId xmlns:p14="http://schemas.microsoft.com/office/powerpoint/2010/main" val="180242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309746-F4B2-4018-A0A0-DE6271169FEB}"/>
              </a:ext>
            </a:extLst>
          </p:cNvPr>
          <p:cNvSpPr>
            <a:spLocks noGrp="1"/>
          </p:cNvSpPr>
          <p:nvPr>
            <p:ph type="title"/>
          </p:nvPr>
        </p:nvSpPr>
        <p:spPr/>
        <p:txBody>
          <a:bodyPr/>
          <a:lstStyle/>
          <a:p>
            <a:r>
              <a:rPr lang="el-GR" dirty="0"/>
              <a:t>Καθορισμός της ηλικίας συνταξιοδότησης</a:t>
            </a:r>
            <a:endParaRPr lang="en-IE" dirty="0"/>
          </a:p>
        </p:txBody>
      </p:sp>
      <p:sp>
        <p:nvSpPr>
          <p:cNvPr id="6" name="Text Placeholder 5">
            <a:extLst>
              <a:ext uri="{FF2B5EF4-FFF2-40B4-BE49-F238E27FC236}">
                <a16:creationId xmlns:a16="http://schemas.microsoft.com/office/drawing/2014/main" id="{3389AE36-74BA-4280-8A6F-3F0158216020}"/>
              </a:ext>
            </a:extLst>
          </p:cNvPr>
          <p:cNvSpPr>
            <a:spLocks noGrp="1"/>
          </p:cNvSpPr>
          <p:nvPr>
            <p:ph type="body" idx="1"/>
          </p:nvPr>
        </p:nvSpPr>
        <p:spPr>
          <a:xfrm>
            <a:off x="97970" y="881743"/>
            <a:ext cx="6446668" cy="5870121"/>
          </a:xfrm>
        </p:spPr>
        <p:txBody>
          <a:bodyPr/>
          <a:lstStyle/>
          <a:p>
            <a:pPr marL="514350" indent="-285750">
              <a:buFont typeface="Arial" panose="020B0604020202020204" pitchFamily="34" charset="0"/>
              <a:buChar char="•"/>
            </a:pPr>
            <a:r>
              <a:rPr lang="el-GR" dirty="0"/>
              <a:t>Ακολουθούν ορισμένες ερωτήσεις που πρέπει να λάβετε υπόψη:</a:t>
            </a:r>
            <a:endParaRPr lang="en-IE" dirty="0"/>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Ποιο είναι το όριο συνταξιοδότησης στη χώρα σας;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Υπάρχει υποχρεωτικό ή εθελοντικό όριο συνταξιοδότησης στη χώρα σας;</a:t>
            </a:r>
            <a:r>
              <a:rPr lang="en-IE" sz="1800" dirty="0">
                <a:latin typeface="Open Sans Light" panose="020B0306030504020204" pitchFamily="34" charset="0"/>
                <a:ea typeface="Open Sans Light" panose="020B0306030504020204" pitchFamily="34" charset="0"/>
                <a:cs typeface="Open Sans Light" panose="020B0306030504020204" pitchFamily="34" charset="0"/>
              </a:rPr>
              <a:t> </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Γνωρίζουν οι εργαζόμενοι τις νομικές τους υποχρεώσεις σε σχέση με τη συνταξιοδότησή τους;</a:t>
            </a:r>
          </a:p>
          <a:p>
            <a:pPr marL="514350" indent="-285750">
              <a:buFont typeface="Arial" panose="020B0604020202020204" pitchFamily="34" charset="0"/>
              <a:buChar char="•"/>
            </a:pPr>
            <a:r>
              <a:rPr lang="el-GR" dirty="0"/>
              <a:t>Για να βεβαιωθείτε ότι οι εργαζόμενοι μεγαλύτερης ηλικίας γνωρίζουν τις απαραίτητες προϋποθέσεις για τη συνταξιοδότησή τους, φροντίστε να συμπεριλάβετε σχετική ενότητα στα συμβόλαια και στα εγχειρίδια.</a:t>
            </a:r>
          </a:p>
          <a:p>
            <a:pPr marL="514350" indent="-285750">
              <a:buFont typeface="Arial" panose="020B0604020202020204" pitchFamily="34" charset="0"/>
              <a:buChar char="•"/>
            </a:pPr>
            <a:r>
              <a:rPr lang="el-GR" dirty="0"/>
              <a:t>Η αποτυχία κοινοποίησης στους εργαζόμενους της υποχρεωτικής ηλικίας συνταξιοδότησής τους θα μπορούσε να οδηγήσει σε προκλήσεις τον οργανισμό, σε περίπτωση που εργαζόμενοι αρνούνται να αποχωρήσουν.</a:t>
            </a:r>
          </a:p>
          <a:p>
            <a:pPr marL="514350" indent="-285750">
              <a:buFont typeface="Arial" panose="020B0604020202020204" pitchFamily="34" charset="0"/>
              <a:buChar char="•"/>
            </a:pPr>
            <a:r>
              <a:rPr lang="el-GR" dirty="0"/>
              <a:t>Κατά τον καθορισμό της ηλικίας συνταξιοδότησης, φροντίστε να προσδιορίσετε και να επεξηγήσετε επακριβώς την αναγκαιότητα και τους λόγους</a:t>
            </a:r>
            <a:r>
              <a:rPr lang="en-IE" dirty="0"/>
              <a:t>. </a:t>
            </a:r>
          </a:p>
          <a:p>
            <a:pPr marL="514350" indent="-285750">
              <a:buFont typeface="Arial" panose="020B0604020202020204" pitchFamily="34" charset="0"/>
              <a:buChar char="•"/>
            </a:pPr>
            <a:endParaRPr lang="en-IE" dirty="0"/>
          </a:p>
          <a:p>
            <a:endParaRPr lang="en-IE" dirty="0"/>
          </a:p>
          <a:p>
            <a:endParaRPr lang="en-IE" dirty="0"/>
          </a:p>
          <a:p>
            <a:endParaRPr lang="en-IE" dirty="0"/>
          </a:p>
          <a:p>
            <a:r>
              <a:rPr lang="en-US" dirty="0"/>
              <a:t> </a:t>
            </a:r>
          </a:p>
          <a:p>
            <a:endParaRPr lang="en-IE" dirty="0"/>
          </a:p>
        </p:txBody>
      </p:sp>
      <p:pic>
        <p:nvPicPr>
          <p:cNvPr id="8" name="Picture 7" descr="A stack of books&#10;&#10;Description automatically generated with medium confidence">
            <a:extLst>
              <a:ext uri="{FF2B5EF4-FFF2-40B4-BE49-F238E27FC236}">
                <a16:creationId xmlns:a16="http://schemas.microsoft.com/office/drawing/2014/main" id="{661E7775-0650-4C0B-8304-C1F4A6651E12}"/>
              </a:ext>
            </a:extLst>
          </p:cNvPr>
          <p:cNvPicPr>
            <a:picLocks noChangeAspect="1"/>
          </p:cNvPicPr>
          <p:nvPr/>
        </p:nvPicPr>
        <p:blipFill>
          <a:blip r:embed="rId2"/>
          <a:stretch>
            <a:fillRect/>
          </a:stretch>
        </p:blipFill>
        <p:spPr>
          <a:xfrm>
            <a:off x="7338378" y="881743"/>
            <a:ext cx="4058216" cy="5925377"/>
          </a:xfrm>
          <a:prstGeom prst="rect">
            <a:avLst/>
          </a:prstGeom>
        </p:spPr>
      </p:pic>
    </p:spTree>
    <p:extLst>
      <p:ext uri="{BB962C8B-B14F-4D97-AF65-F5344CB8AC3E}">
        <p14:creationId xmlns:p14="http://schemas.microsoft.com/office/powerpoint/2010/main" val="392453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Προσδιορίστε πώς μπορείτε να εφαρμόσετε μια από αυτές τις στρατηγικές στον οργανισμό σας για την καταπολέμηση του ηλικιακού ρατσισμού.</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513-107D-40D1-B4D3-9A812136BE9E}"/>
              </a:ext>
            </a:extLst>
          </p:cNvPr>
          <p:cNvSpPr>
            <a:spLocks noGrp="1"/>
          </p:cNvSpPr>
          <p:nvPr>
            <p:ph type="ctrTitle"/>
          </p:nvPr>
        </p:nvSpPr>
        <p:spPr/>
        <p:txBody>
          <a:bodyPr>
            <a:normAutofit/>
          </a:bodyPr>
          <a:lstStyle/>
          <a:p>
            <a:r>
              <a:rPr lang="el-GR" dirty="0"/>
              <a:t>Μην ξεχνάτε να καταγράφετε πάντοτε τεκμηριωμένα όλες τις αποφάσεις που λαμβάνετε, σε περίπτωση που υπάλληλος αναλάβει νομική δράση εναντίον σας ισχυριζόμενος ότι υπέστη διακρίσεις λόγω ηλικίας.</a:t>
            </a:r>
            <a:endParaRPr lang="en-IE" dirty="0"/>
          </a:p>
        </p:txBody>
      </p:sp>
      <p:pic>
        <p:nvPicPr>
          <p:cNvPr id="4" name="Graphic 3" descr="Alarm clock with solid fill">
            <a:extLst>
              <a:ext uri="{FF2B5EF4-FFF2-40B4-BE49-F238E27FC236}">
                <a16:creationId xmlns:a16="http://schemas.microsoft.com/office/drawing/2014/main" id="{A6F3260C-221C-4E74-A7DB-38FCA7494E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9395" y="562231"/>
            <a:ext cx="1217141" cy="1217141"/>
          </a:xfrm>
          <a:prstGeom prst="rect">
            <a:avLst/>
          </a:prstGeom>
        </p:spPr>
      </p:pic>
    </p:spTree>
    <p:extLst>
      <p:ext uri="{BB962C8B-B14F-4D97-AF65-F5344CB8AC3E}">
        <p14:creationId xmlns:p14="http://schemas.microsoft.com/office/powerpoint/2010/main" val="62057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8D5A-8576-4242-9C04-E7E2D35F1184}"/>
              </a:ext>
            </a:extLst>
          </p:cNvPr>
          <p:cNvSpPr>
            <a:spLocks noGrp="1"/>
          </p:cNvSpPr>
          <p:nvPr>
            <p:ph type="title"/>
          </p:nvPr>
        </p:nvSpPr>
        <p:spPr/>
        <p:txBody>
          <a:bodyPr/>
          <a:lstStyle/>
          <a:p>
            <a:r>
              <a:rPr lang="el-GR" dirty="0"/>
              <a:t>Αναφορές</a:t>
            </a:r>
            <a:r>
              <a:rPr lang="en-IE" dirty="0"/>
              <a:t> </a:t>
            </a:r>
          </a:p>
        </p:txBody>
      </p:sp>
      <p:sp>
        <p:nvSpPr>
          <p:cNvPr id="3" name="Text Placeholder 2">
            <a:extLst>
              <a:ext uri="{FF2B5EF4-FFF2-40B4-BE49-F238E27FC236}">
                <a16:creationId xmlns:a16="http://schemas.microsoft.com/office/drawing/2014/main" id="{2B51F876-F5FC-481B-8967-EA4E383F2C67}"/>
              </a:ext>
            </a:extLst>
          </p:cNvPr>
          <p:cNvSpPr>
            <a:spLocks noGrp="1"/>
          </p:cNvSpPr>
          <p:nvPr>
            <p:ph type="body" idx="1"/>
          </p:nvPr>
        </p:nvSpPr>
        <p:spPr/>
        <p:txBody>
          <a:bodyPr/>
          <a:lstStyle/>
          <a:p>
            <a:endParaRPr lang="en-IE" dirty="0"/>
          </a:p>
          <a:p>
            <a:pPr marL="514350" indent="-285750" algn="l">
              <a:buFont typeface="Arial" panose="020B0604020202020204" pitchFamily="34" charset="0"/>
              <a:buChar char="•"/>
            </a:pPr>
            <a:r>
              <a:rPr lang="en-IE" dirty="0" err="1">
                <a:solidFill>
                  <a:schemeClr val="tx2"/>
                </a:solidFill>
              </a:rPr>
              <a:t>Newmanity</a:t>
            </a:r>
            <a:r>
              <a:rPr lang="en-IE" dirty="0">
                <a:solidFill>
                  <a:schemeClr val="tx2"/>
                </a:solidFill>
              </a:rPr>
              <a:t> School (2018) </a:t>
            </a:r>
            <a:r>
              <a:rPr lang="en-IE" i="1" dirty="0">
                <a:solidFill>
                  <a:schemeClr val="tx2"/>
                </a:solidFill>
              </a:rPr>
              <a:t>Why Age Diversity is Good for Business.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dirty="0">
                <a:solidFill>
                  <a:schemeClr val="tx2"/>
                </a:solidFill>
              </a:rPr>
              <a:t>: </a:t>
            </a:r>
            <a:r>
              <a:rPr lang="en-IE" dirty="0">
                <a:solidFill>
                  <a:schemeClr val="tx2"/>
                </a:solidFill>
                <a:hlinkClick r:id="rId2"/>
              </a:rPr>
              <a:t>https://www.youtube.com/watch?v=hG5BB8Ope_E</a:t>
            </a:r>
            <a:r>
              <a:rPr lang="en-IE" dirty="0">
                <a:solidFill>
                  <a:schemeClr val="tx2"/>
                </a:solidFill>
              </a:rPr>
              <a:t>  </a:t>
            </a:r>
          </a:p>
          <a:p>
            <a:pPr algn="l"/>
            <a:endParaRPr lang="en-IE" dirty="0"/>
          </a:p>
          <a:p>
            <a:pPr marL="514350" indent="-285750" algn="l">
              <a:buFont typeface="Arial" panose="020B0604020202020204" pitchFamily="34" charset="0"/>
              <a:buChar char="•"/>
            </a:pPr>
            <a:r>
              <a:rPr lang="en-IE" sz="1800" dirty="0">
                <a:effectLst/>
                <a:latin typeface="Open Sans Light" panose="020B0604020202020204" charset="0"/>
                <a:ea typeface="Open Sans Light" panose="020B0604020202020204" charset="0"/>
                <a:cs typeface="Open Sans Light" panose="020B0604020202020204" charset="0"/>
              </a:rPr>
              <a:t>Rockwood, K. (2018) </a:t>
            </a:r>
            <a:r>
              <a:rPr lang="en-IE" sz="1800" i="1" dirty="0">
                <a:effectLst/>
                <a:latin typeface="Open Sans Light" panose="020B0604020202020204" charset="0"/>
                <a:ea typeface="Open Sans Light" panose="020B0604020202020204" charset="0"/>
                <a:cs typeface="Open Sans Light" panose="020B0604020202020204" charset="0"/>
              </a:rPr>
              <a:t>Hiring in the Age of Ageism: </a:t>
            </a:r>
            <a:r>
              <a:rPr lang="en-IE" sz="1800" u="sng" dirty="0">
                <a:solidFill>
                  <a:srgbClr val="93D4CC"/>
                </a:solidFill>
                <a:effectLst/>
                <a:latin typeface="Open Sans Light" panose="020B0604020202020204" charset="0"/>
                <a:ea typeface="Open Sans Light" panose="020B0604020202020204" charset="0"/>
                <a:cs typeface="Open Sans Light" panose="020B0604020202020204" charset="0"/>
                <a:hlinkClick r:id="rId3"/>
              </a:rPr>
              <a:t>https://www.shrm.org/hr-today/news/hr-magazine/0218/Pages/hiring-in-the-age-of-ageism.aspx</a:t>
            </a:r>
            <a:endParaRPr lang="en-IE" sz="1800" u="sng" dirty="0">
              <a:solidFill>
                <a:srgbClr val="93D4CC"/>
              </a:solidFill>
              <a:effectLst/>
              <a:latin typeface="Open Sans Light" panose="020B0604020202020204" charset="0"/>
              <a:ea typeface="Open Sans Light" panose="020B0604020202020204" charset="0"/>
              <a:cs typeface="Open Sans Light" panose="020B0604020202020204" charset="0"/>
            </a:endParaRPr>
          </a:p>
          <a:p>
            <a:pPr marL="514350" indent="-285750" algn="l">
              <a:buFont typeface="Arial" panose="020B0604020202020204" pitchFamily="34" charset="0"/>
              <a:buChar char="•"/>
            </a:pPr>
            <a:endParaRPr lang="en-IE" u="sng" dirty="0">
              <a:solidFill>
                <a:srgbClr val="93D4CC"/>
              </a:solidFill>
              <a:latin typeface="Open Sans Light" panose="020B0604020202020204" charset="0"/>
              <a:ea typeface="Open Sans Light" panose="020B0604020202020204" charset="0"/>
              <a:cs typeface="Open Sans Light" panose="020B0604020202020204" charset="0"/>
            </a:endParaRPr>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CIPD (2020)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Performance Management.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a:t>
            </a:r>
            <a:r>
              <a:rPr lang="en-IE" sz="1800" u="sng" dirty="0">
                <a:solidFill>
                  <a:srgbClr val="636A6F"/>
                </a:solidFill>
                <a:effectLst/>
                <a:latin typeface="Open Sans Light" panose="020B0604020202020204" charset="0"/>
                <a:ea typeface="Open Sans Light" panose="020B0604020202020204" charset="0"/>
                <a:cs typeface="Open Sans Light" panose="020B0604020202020204" charset="0"/>
                <a:hlinkClick r:id="rId4"/>
              </a:rPr>
              <a:t>https://www.cipd.ie/news-resources/practical-guidance/factsheets/performance-management#gref</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CIPD (2020)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Succession Management.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hlinkClick r:id="rId5"/>
              </a:rPr>
              <a:t>https://www.cipd.ie/news-resources/practical-guidance/factsheets/succession-planning#gref</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endParaRPr lang="en-IE" dirty="0"/>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World at Work (2000)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Total Rewards Model.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i="1"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hlinkClick r:id="rId6"/>
              </a:rPr>
              <a:t>https://www.worldatwork.org/docs/marketing/1610_BRO_TRModel_Update_J5613_FNL.pdf</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endParaRPr lang="en-IE" dirty="0">
              <a:solidFill>
                <a:srgbClr val="636A6F"/>
              </a:solidFill>
              <a:latin typeface="Open Sans Light" panose="020B0604020202020204" charset="0"/>
              <a:ea typeface="Open Sans Light" panose="020B0604020202020204" charset="0"/>
              <a:cs typeface="Open Sans Light" panose="020B0604020202020204" charset="0"/>
            </a:endParaRPr>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The Irish Human Rights and Equality Commission (2021)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The Equal Status Acts.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a:t>
            </a:r>
            <a:r>
              <a:rPr lang="en-IE" sz="1800" u="sng" dirty="0">
                <a:solidFill>
                  <a:srgbClr val="636A6F"/>
                </a:solidFill>
                <a:effectLst/>
                <a:latin typeface="Open Sans Light" panose="020B0604020202020204" charset="0"/>
                <a:ea typeface="Open Sans Light" panose="020B0604020202020204" charset="0"/>
                <a:cs typeface="Open Sans Light" panose="020B0604020202020204" charset="0"/>
                <a:hlinkClick r:id="rId7"/>
              </a:rPr>
              <a:t>https://www.ihrec.ie/guides-and-tools/human-rights-and-equality-in-the-provision-of-good-and-services/what-does-the-law-say/equal-status-acts/</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i="1" dirty="0">
                <a:solidFill>
                  <a:srgbClr val="636A6F"/>
                </a:solidFill>
                <a:effectLst/>
                <a:latin typeface="Open Sans Light" panose="020B0604020202020204" charset="0"/>
                <a:ea typeface="Open Sans Light" panose="020B0604020202020204" charset="0"/>
                <a:cs typeface="Open Sans Light" panose="020B0604020202020204" charset="0"/>
              </a:rPr>
              <a:t> </a:t>
            </a:r>
            <a:endParaRPr lang="en-IE" sz="1800" dirty="0">
              <a:solidFill>
                <a:srgbClr val="636A6F"/>
              </a:solidFill>
              <a:effectLst/>
              <a:latin typeface="Open Sans Light" panose="020B0604020202020204" charset="0"/>
              <a:ea typeface="Open Sans Light" panose="020B0604020202020204" charset="0"/>
              <a:cs typeface="Open Sans Light" panose="020B0604020202020204" charset="0"/>
            </a:endParaRPr>
          </a:p>
        </p:txBody>
      </p:sp>
    </p:spTree>
    <p:extLst>
      <p:ext uri="{BB962C8B-B14F-4D97-AF65-F5344CB8AC3E}">
        <p14:creationId xmlns:p14="http://schemas.microsoft.com/office/powerpoint/2010/main" val="421668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8D5A-8576-4242-9C04-E7E2D35F1184}"/>
              </a:ext>
            </a:extLst>
          </p:cNvPr>
          <p:cNvSpPr>
            <a:spLocks noGrp="1"/>
          </p:cNvSpPr>
          <p:nvPr>
            <p:ph type="title"/>
          </p:nvPr>
        </p:nvSpPr>
        <p:spPr/>
        <p:txBody>
          <a:bodyPr/>
          <a:lstStyle/>
          <a:p>
            <a:r>
              <a:rPr lang="el-GR" dirty="0"/>
              <a:t>Αναφορές</a:t>
            </a:r>
            <a:r>
              <a:rPr lang="en-IE" dirty="0"/>
              <a:t> </a:t>
            </a:r>
          </a:p>
        </p:txBody>
      </p:sp>
      <p:sp>
        <p:nvSpPr>
          <p:cNvPr id="3" name="Text Placeholder 2">
            <a:extLst>
              <a:ext uri="{FF2B5EF4-FFF2-40B4-BE49-F238E27FC236}">
                <a16:creationId xmlns:a16="http://schemas.microsoft.com/office/drawing/2014/main" id="{2B51F876-F5FC-481B-8967-EA4E383F2C67}"/>
              </a:ext>
            </a:extLst>
          </p:cNvPr>
          <p:cNvSpPr>
            <a:spLocks noGrp="1"/>
          </p:cNvSpPr>
          <p:nvPr>
            <p:ph type="body" idx="1"/>
          </p:nvPr>
        </p:nvSpPr>
        <p:spPr>
          <a:xfrm>
            <a:off x="97970" y="881743"/>
            <a:ext cx="12094029" cy="5870121"/>
          </a:xfrm>
        </p:spPr>
        <p:txBody>
          <a:bodyPr/>
          <a:lstStyle/>
          <a:p>
            <a:pPr algn="l"/>
            <a:r>
              <a:rPr lang="en-US" dirty="0"/>
              <a:t>•	</a:t>
            </a:r>
            <a:r>
              <a:rPr lang="en-US" dirty="0">
                <a:solidFill>
                  <a:schemeClr val="tx2"/>
                </a:solidFill>
              </a:rPr>
              <a:t>Citizens Information (2021) equality in the workplace.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US" dirty="0">
                <a:solidFill>
                  <a:schemeClr val="tx2"/>
                </a:solidFill>
              </a:rPr>
              <a:t>: </a:t>
            </a:r>
            <a:r>
              <a:rPr lang="en-US" dirty="0">
                <a:hlinkClick r:id="rId2"/>
              </a:rPr>
              <a:t>https://www.citizensinformation.ie/en/employment/equality_in_work/equality_in_the_workplace.html</a:t>
            </a:r>
            <a:r>
              <a:rPr lang="en-US" dirty="0"/>
              <a:t>  </a:t>
            </a:r>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The Government of Ireland (2021)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Remote Working Checklist for Employers.</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hlinkClick r:id="rId3"/>
              </a:rPr>
              <a:t>https://enterprise.gov.ie/en/Publications/Publication-files/Remote-Working-Checklist-for-Employers.pdf</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IE" sz="1800" dirty="0" err="1">
                <a:solidFill>
                  <a:schemeClr val="tx2"/>
                </a:solidFill>
                <a:effectLst/>
                <a:latin typeface="Open Sans Light" panose="020B0604020202020204" charset="0"/>
                <a:ea typeface="Open Sans Light" panose="020B0604020202020204" charset="0"/>
                <a:cs typeface="Open Sans Light" panose="020B0604020202020204" charset="0"/>
              </a:rPr>
              <a:t>Janove</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J. (2019)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How to avoid ageism. </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Retrieved from</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hlinkClick r:id="rId4"/>
              </a:rPr>
              <a:t>https://www.shrm.org/hr-today/news/all-things-work/Pages/how-to-avoid-ageism.aspx</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endParaRPr lang="en-IE" dirty="0">
              <a:solidFill>
                <a:srgbClr val="636A6F"/>
              </a:solidFill>
              <a:latin typeface="Open Sans Light" panose="020B0604020202020204" charset="0"/>
              <a:ea typeface="Open Sans Light" panose="020B0604020202020204" charset="0"/>
              <a:cs typeface="Open Sans Light" panose="020B0604020202020204" charset="0"/>
            </a:endParaRPr>
          </a:p>
          <a:p>
            <a:pPr marL="514350" indent="-285750" algn="l">
              <a:buFont typeface="Arial" panose="020B0604020202020204" pitchFamily="34" charset="0"/>
              <a:buChar char="•"/>
            </a:pPr>
            <a:r>
              <a:rPr lang="en-US" sz="1800" dirty="0" err="1">
                <a:solidFill>
                  <a:schemeClr val="tx2"/>
                </a:solidFill>
                <a:effectLst/>
                <a:latin typeface="Open Sans Light" panose="020B0604020202020204" charset="0"/>
                <a:ea typeface="Open Sans Light" panose="020B0604020202020204" charset="0"/>
                <a:cs typeface="Open Sans Light" panose="020B0604020202020204" charset="0"/>
              </a:rPr>
              <a:t>Equinet</a:t>
            </a:r>
            <a:r>
              <a:rPr lang="en-US" sz="1800" dirty="0">
                <a:solidFill>
                  <a:schemeClr val="tx2"/>
                </a:solidFill>
                <a:effectLst/>
                <a:latin typeface="Open Sans Light" panose="020B0604020202020204" charset="0"/>
                <a:ea typeface="Open Sans Light" panose="020B0604020202020204" charset="0"/>
                <a:cs typeface="Open Sans Light" panose="020B0604020202020204" charset="0"/>
              </a:rPr>
              <a:t>, the European Network of Equality Bodies (2011) </a:t>
            </a:r>
            <a:r>
              <a:rPr lang="en-US" sz="1800" i="1" dirty="0">
                <a:solidFill>
                  <a:schemeClr val="tx2"/>
                </a:solidFill>
                <a:effectLst/>
                <a:latin typeface="Open Sans Light" panose="020B0604020202020204" charset="0"/>
                <a:ea typeface="Open Sans Light" panose="020B0604020202020204" charset="0"/>
                <a:cs typeface="Open Sans Light" panose="020B0604020202020204" charset="0"/>
              </a:rPr>
              <a:t>Tackling ageism and Discrimination</a:t>
            </a:r>
            <a:r>
              <a:rPr lang="en-US" sz="1800" dirty="0">
                <a:solidFill>
                  <a:schemeClr val="tx2"/>
                </a:solidFill>
                <a:effectLst/>
                <a:latin typeface="Open Sans Light" panose="020B0604020202020204" charset="0"/>
                <a:ea typeface="Open Sans Light" panose="020B0604020202020204" charset="0"/>
                <a:cs typeface="Open Sans Light" panose="020B0604020202020204" charset="0"/>
              </a:rPr>
              <a:t>.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US"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US" sz="1800" dirty="0">
                <a:solidFill>
                  <a:srgbClr val="636A6F"/>
                </a:solidFill>
                <a:effectLst/>
                <a:latin typeface="Open Sans Light" panose="020B0604020202020204" charset="0"/>
                <a:ea typeface="Open Sans Light" panose="020B0604020202020204" charset="0"/>
                <a:cs typeface="Open Sans Light" panose="020B0604020202020204" charset="0"/>
                <a:hlinkClick r:id="rId5"/>
              </a:rPr>
              <a:t>http://www.healthyageing.eu/sites/www.healthyageing.eu/files/resources/age_perspective__merged____equinet_en.pdf</a:t>
            </a:r>
            <a:r>
              <a:rPr lang="en-US"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CIPD (2015)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Managing an age-diverse workforce: What employers need to know.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effectLst/>
                <a:latin typeface="Open Sans Light" panose="020B0604020202020204" charset="0"/>
                <a:ea typeface="Open Sans Light" panose="020B0604020202020204" charset="0"/>
                <a:cs typeface="Open Sans Light" panose="020B0604020202020204" charset="0"/>
              </a:rPr>
              <a:t>: </a:t>
            </a:r>
            <a:r>
              <a:rPr lang="en-IE" sz="1800" u="sng" dirty="0">
                <a:solidFill>
                  <a:srgbClr val="93D4CC"/>
                </a:solidFill>
                <a:effectLst/>
                <a:latin typeface="Open Sans Light" panose="020B0604020202020204" charset="0"/>
                <a:ea typeface="Open Sans Light" panose="020B0604020202020204" charset="0"/>
                <a:cs typeface="Open Sans Light" panose="020B0604020202020204" charset="0"/>
                <a:hlinkClick r:id="rId6"/>
              </a:rPr>
              <a:t>https://www.cipd.co.uk/Images/managing-an-age-diverse-workforce_2015-what-employers-need-to-know_tcm18-10832.pdf</a:t>
            </a:r>
            <a:r>
              <a:rPr lang="en-US" u="sng" dirty="0">
                <a:solidFill>
                  <a:srgbClr val="636A6F"/>
                </a:solidFill>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IE" sz="1800" dirty="0" err="1">
                <a:solidFill>
                  <a:schemeClr val="tx2"/>
                </a:solidFill>
                <a:effectLst/>
                <a:latin typeface="Open Sans Light" panose="020B0604020202020204" charset="0"/>
                <a:ea typeface="Open Sans Light" panose="020B0604020202020204" charset="0"/>
                <a:cs typeface="Open Sans Light" panose="020B0604020202020204" charset="0"/>
              </a:rPr>
              <a:t>Bython</a:t>
            </a:r>
            <a:r>
              <a:rPr lang="en-IE" sz="1800" dirty="0">
                <a:solidFill>
                  <a:schemeClr val="tx2"/>
                </a:solidFill>
                <a:effectLst/>
                <a:latin typeface="Open Sans Light" panose="020B0604020202020204" charset="0"/>
                <a:ea typeface="Open Sans Light" panose="020B0604020202020204" charset="0"/>
                <a:cs typeface="Open Sans Light" panose="020B0604020202020204" charset="0"/>
              </a:rPr>
              <a:t> Media (2018) </a:t>
            </a:r>
            <a:r>
              <a:rPr lang="en-IE" sz="1800" i="1" dirty="0">
                <a:solidFill>
                  <a:schemeClr val="tx2"/>
                </a:solidFill>
                <a:effectLst/>
                <a:latin typeface="Open Sans Light" panose="020B0604020202020204" charset="0"/>
                <a:ea typeface="Open Sans Light" panose="020B0604020202020204" charset="0"/>
                <a:cs typeface="Open Sans Light" panose="020B0604020202020204" charset="0"/>
              </a:rPr>
              <a:t>How to manage 5 generations in the modern workplace.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r>
              <a:rPr lang="en-IE" sz="1800" u="sng" dirty="0">
                <a:solidFill>
                  <a:srgbClr val="636A6F"/>
                </a:solidFill>
                <a:effectLst/>
                <a:latin typeface="Open Sans Light" panose="020B0604020202020204" charset="0"/>
                <a:ea typeface="Open Sans Light" panose="020B0604020202020204" charset="0"/>
                <a:cs typeface="Open Sans Light" panose="020B0604020202020204" charset="0"/>
                <a:hlinkClick r:id="rId7"/>
              </a:rPr>
              <a:t>https://www.youtube.com/watch?v=gmzgfJl40hQ</a:t>
            </a:r>
            <a:r>
              <a:rPr lang="en-IE" sz="1800" dirty="0">
                <a:solidFill>
                  <a:srgbClr val="636A6F"/>
                </a:solidFill>
                <a:effectLst/>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US" dirty="0">
                <a:solidFill>
                  <a:schemeClr val="tx2"/>
                </a:solidFill>
                <a:latin typeface="Open Sans Light" panose="020B0604020202020204" charset="0"/>
                <a:ea typeface="Open Sans Light" panose="020B0604020202020204" charset="0"/>
                <a:cs typeface="Open Sans Light" panose="020B0604020202020204" charset="0"/>
              </a:rPr>
              <a:t>Centre for Ageing Better (2017) </a:t>
            </a:r>
            <a:r>
              <a:rPr lang="en-US" i="1" dirty="0">
                <a:solidFill>
                  <a:schemeClr val="tx2"/>
                </a:solidFill>
                <a:latin typeface="Open Sans Light" panose="020B0604020202020204" charset="0"/>
                <a:ea typeface="Open Sans Light" panose="020B0604020202020204" charset="0"/>
                <a:cs typeface="Open Sans Light" panose="020B0604020202020204" charset="0"/>
              </a:rPr>
              <a:t>What does age-friendly mean to you? </a:t>
            </a:r>
            <a:r>
              <a:rPr lang="el-GR" sz="1800" dirty="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US" dirty="0">
                <a:solidFill>
                  <a:srgbClr val="636A6F"/>
                </a:solidFill>
                <a:latin typeface="Open Sans Light" panose="020B0604020202020204" charset="0"/>
                <a:ea typeface="Open Sans Light" panose="020B0604020202020204" charset="0"/>
                <a:cs typeface="Open Sans Light" panose="020B0604020202020204" charset="0"/>
              </a:rPr>
              <a:t>: </a:t>
            </a:r>
            <a:r>
              <a:rPr lang="en-US" dirty="0">
                <a:solidFill>
                  <a:srgbClr val="636A6F"/>
                </a:solidFill>
                <a:latin typeface="Open Sans Light" panose="020B0604020202020204" charset="0"/>
                <a:ea typeface="Open Sans Light" panose="020B0604020202020204" charset="0"/>
                <a:cs typeface="Open Sans Light" panose="020B0604020202020204" charset="0"/>
                <a:hlinkClick r:id="rId8"/>
              </a:rPr>
              <a:t>https://www.youtube.com/watch?v=xD36Js5jLeI</a:t>
            </a:r>
            <a:r>
              <a:rPr lang="en-US" dirty="0">
                <a:solidFill>
                  <a:srgbClr val="636A6F"/>
                </a:solidFill>
                <a:latin typeface="Open Sans Light" panose="020B0604020202020204" charset="0"/>
                <a:ea typeface="Open Sans Light" panose="020B0604020202020204" charset="0"/>
                <a:cs typeface="Open Sans Light" panose="020B0604020202020204" charset="0"/>
              </a:rPr>
              <a:t>  </a:t>
            </a:r>
          </a:p>
          <a:p>
            <a:pPr marL="514350" indent="-285750" algn="l">
              <a:buFont typeface="Arial" panose="020B0604020202020204" pitchFamily="34" charset="0"/>
              <a:buChar char="•"/>
            </a:pPr>
            <a:r>
              <a:rPr lang="en-US" sz="1800" dirty="0">
                <a:solidFill>
                  <a:schemeClr val="tx2"/>
                </a:solidFill>
                <a:effectLst/>
                <a:latin typeface="Open Sans Light" panose="020B0604020202020204" charset="0"/>
                <a:ea typeface="Open Sans Light" panose="020B0604020202020204" charset="0"/>
                <a:cs typeface="Open Sans Light" panose="020B0604020202020204" charset="0"/>
              </a:rPr>
              <a:t>Doyl</a:t>
            </a:r>
            <a:r>
              <a:rPr lang="en-US" dirty="0">
                <a:solidFill>
                  <a:schemeClr val="tx2"/>
                </a:solidFill>
                <a:latin typeface="Open Sans Light" panose="020B0604020202020204" charset="0"/>
                <a:ea typeface="Open Sans Light" panose="020B0604020202020204" charset="0"/>
                <a:cs typeface="Open Sans Light" panose="020B0604020202020204" charset="0"/>
              </a:rPr>
              <a:t>e, O. (2020) </a:t>
            </a:r>
            <a:r>
              <a:rPr lang="en-US" i="1" dirty="0">
                <a:solidFill>
                  <a:schemeClr val="tx2"/>
                </a:solidFill>
                <a:latin typeface="Open Sans Light" panose="020B0604020202020204" charset="0"/>
                <a:ea typeface="Open Sans Light" panose="020B0604020202020204" charset="0"/>
                <a:cs typeface="Open Sans Light" panose="020B0604020202020204" charset="0"/>
              </a:rPr>
              <a:t>5 examples of companies doing employer branding right. </a:t>
            </a:r>
            <a:r>
              <a:rPr lang="el-GR" sz="1800">
                <a:solidFill>
                  <a:schemeClr val="tx2"/>
                </a:solidFill>
                <a:effectLst/>
                <a:latin typeface="Open Sans Light" panose="020B0604020202020204" charset="0"/>
                <a:ea typeface="Open Sans Light" panose="020B0604020202020204" charset="0"/>
                <a:cs typeface="Open Sans Light" panose="020B0604020202020204" charset="0"/>
              </a:rPr>
              <a:t>Ανακτήθηκε από</a:t>
            </a:r>
            <a:r>
              <a:rPr lang="en-US">
                <a:solidFill>
                  <a:schemeClr val="tx2"/>
                </a:solidFill>
                <a:latin typeface="Open Sans Light" panose="020B0604020202020204" charset="0"/>
                <a:ea typeface="Open Sans Light" panose="020B0604020202020204" charset="0"/>
                <a:cs typeface="Open Sans Light" panose="020B0604020202020204" charset="0"/>
              </a:rPr>
              <a:t>:</a:t>
            </a:r>
            <a:r>
              <a:rPr lang="en-US">
                <a:solidFill>
                  <a:srgbClr val="636A6F"/>
                </a:solidFill>
                <a:latin typeface="Open Sans Light" panose="020B0604020202020204" charset="0"/>
                <a:ea typeface="Open Sans Light" panose="020B0604020202020204" charset="0"/>
                <a:cs typeface="Open Sans Light" panose="020B0604020202020204" charset="0"/>
              </a:rPr>
              <a:t> </a:t>
            </a:r>
            <a:r>
              <a:rPr lang="en-US" dirty="0">
                <a:solidFill>
                  <a:srgbClr val="636A6F"/>
                </a:solidFill>
                <a:latin typeface="Open Sans Light" panose="020B0604020202020204" charset="0"/>
                <a:ea typeface="Open Sans Light" panose="020B0604020202020204" charset="0"/>
                <a:cs typeface="Open Sans Light" panose="020B0604020202020204" charset="0"/>
                <a:hlinkClick r:id="rId9"/>
              </a:rPr>
              <a:t>https://www.occupop.com/blog/5-examples-of-companies-doing-employer-branding-right</a:t>
            </a:r>
            <a:r>
              <a:rPr lang="en-US" dirty="0">
                <a:solidFill>
                  <a:srgbClr val="636A6F"/>
                </a:solidFill>
                <a:latin typeface="Open Sans Light" panose="020B0604020202020204" charset="0"/>
                <a:ea typeface="Open Sans Light" panose="020B0604020202020204" charset="0"/>
                <a:cs typeface="Open Sans Light" panose="020B0604020202020204" charset="0"/>
              </a:rPr>
              <a:t> </a:t>
            </a:r>
            <a:endParaRPr lang="en-IE" sz="1800" dirty="0">
              <a:solidFill>
                <a:srgbClr val="636A6F"/>
              </a:solidFill>
              <a:effectLst/>
              <a:latin typeface="Open Sans Light" panose="020B0604020202020204" charset="0"/>
              <a:ea typeface="Open Sans Light" panose="020B0604020202020204" charset="0"/>
              <a:cs typeface="Open Sans Light" panose="020B0604020202020204" charset="0"/>
            </a:endParaRPr>
          </a:p>
          <a:p>
            <a:pPr marL="514350" indent="-285750">
              <a:buFont typeface="Arial" panose="020B0604020202020204" pitchFamily="34" charset="0"/>
              <a:buChar char="•"/>
            </a:pPr>
            <a:endParaRPr lang="en-IE" sz="1800" dirty="0">
              <a:solidFill>
                <a:srgbClr val="636A6F"/>
              </a:solidFill>
              <a:effectLst/>
              <a:latin typeface="Open Sans Light" panose="020B0604020202020204" charset="0"/>
              <a:ea typeface="Open Sans Light" panose="020B0604020202020204" charset="0"/>
              <a:cs typeface="Open Sans Light" panose="020B0604020202020204" charset="0"/>
            </a:endParaRPr>
          </a:p>
          <a:p>
            <a:endParaRPr lang="en-US" dirty="0"/>
          </a:p>
          <a:p>
            <a:r>
              <a:rPr lang="en-US" dirty="0"/>
              <a:t> </a:t>
            </a:r>
            <a:endParaRPr lang="en-IE" dirty="0"/>
          </a:p>
        </p:txBody>
      </p:sp>
    </p:spTree>
    <p:extLst>
      <p:ext uri="{BB962C8B-B14F-4D97-AF65-F5344CB8AC3E}">
        <p14:creationId xmlns:p14="http://schemas.microsoft.com/office/powerpoint/2010/main" val="683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C1BD-911B-463C-9D44-463DCADF9058}"/>
              </a:ext>
            </a:extLst>
          </p:cNvPr>
          <p:cNvSpPr>
            <a:spLocks noGrp="1"/>
          </p:cNvSpPr>
          <p:nvPr>
            <p:ph type="ctrTitle"/>
          </p:nvPr>
        </p:nvSpPr>
        <p:spPr/>
        <p:txBody>
          <a:bodyPr/>
          <a:lstStyle/>
          <a:p>
            <a:r>
              <a:rPr lang="el-GR" dirty="0"/>
              <a:t>Αναπτύχθηκε από</a:t>
            </a:r>
            <a:br>
              <a:rPr lang="el-GR" dirty="0"/>
            </a:br>
            <a:r>
              <a:rPr lang="en-GB" b="0" dirty="0"/>
              <a:t>Future in Perspective Limited, </a:t>
            </a:r>
            <a:r>
              <a:rPr lang="el-GR" b="0" dirty="0"/>
              <a:t>Ιρλανδία</a:t>
            </a:r>
            <a:br>
              <a:rPr lang="el-GR" b="0" i="1" dirty="0"/>
            </a:br>
            <a:r>
              <a:rPr lang="en-GB" b="0" i="1">
                <a:hlinkClick r:id="rId2"/>
              </a:rPr>
              <a:t>https://www.futureinperspective.com/</a:t>
            </a:r>
            <a:r>
              <a:rPr lang="en-GB" b="0" i="1"/>
              <a:t> </a:t>
            </a:r>
            <a:endParaRPr lang="en-GB" dirty="0"/>
          </a:p>
        </p:txBody>
      </p:sp>
    </p:spTree>
    <p:extLst>
      <p:ext uri="{BB962C8B-B14F-4D97-AF65-F5344CB8AC3E}">
        <p14:creationId xmlns:p14="http://schemas.microsoft.com/office/powerpoint/2010/main" val="90798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id="{CCC2ADA5-4C6E-4DA1-975B-99C9C283B670}"/>
              </a:ext>
            </a:extLst>
          </p:cNvPr>
          <p:cNvSpPr>
            <a:spLocks noGrp="1"/>
          </p:cNvSpPr>
          <p:nvPr>
            <p:ph type="ctrTitle"/>
          </p:nvPr>
        </p:nvSpPr>
        <p:spPr/>
        <p:txBody>
          <a:bodyPr/>
          <a:lstStyle/>
          <a:p>
            <a:r>
              <a:rPr lang="el-GR" sz="2000" dirty="0"/>
              <a:t>Κεφάλαιο 2: Στρατηγικές Διεύθυνσης Ανθρώπινου Δυναμικού (ΔΑΔ) για την αντιμετώπιση του ηλικιακού ρατσισμού και την προώθηση της </a:t>
            </a:r>
            <a:r>
              <a:rPr lang="el-GR" sz="2000" dirty="0" err="1"/>
              <a:t>διαγενεακής</a:t>
            </a:r>
            <a:r>
              <a:rPr lang="el-GR" sz="2000" dirty="0"/>
              <a:t> συνεργασίας</a:t>
            </a: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3E188F0D-082D-4AFD-B1E2-40300B8DD781}"/>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C2A4DB79-697A-42AC-B724-73ED741F7C55}"/>
              </a:ext>
            </a:extLst>
          </p:cNvPr>
          <p:cNvSpPr>
            <a:spLocks noGrp="1"/>
          </p:cNvSpPr>
          <p:nvPr>
            <p:ph type="body" idx="1"/>
          </p:nvPr>
        </p:nvSpPr>
        <p:spPr/>
        <p:txBody>
          <a:bodyPr/>
          <a:lstStyle/>
          <a:p>
            <a:pPr marL="228600" indent="0"/>
            <a:r>
              <a:rPr lang="el-GR" sz="2000" dirty="0"/>
              <a:t>Υπάρχουν έξι βασικοί τομείς, στο πλαίσιο των οποίων η διοίκηση μπορεί να αντιμετωπίσει τις διακρίσεις λόγω ηλικίας και τον κοινωνικό αποκλεισμό από το εργατικό δυναμικό:</a:t>
            </a:r>
          </a:p>
          <a:p>
            <a:pPr marL="571500" indent="-342900">
              <a:buFont typeface="+mj-lt"/>
              <a:buAutoNum type="arabicPeriod"/>
            </a:pPr>
            <a:endParaRPr lang="en-US" sz="2000" dirty="0"/>
          </a:p>
          <a:p>
            <a:pPr marL="571500" indent="-342900">
              <a:buFont typeface="+mj-lt"/>
              <a:buAutoNum type="arabicPeriod"/>
            </a:pPr>
            <a:r>
              <a:rPr lang="el-GR" sz="2000" dirty="0"/>
              <a:t>Εταιρική Φήμη Εργοδότη</a:t>
            </a:r>
          </a:p>
          <a:p>
            <a:pPr marL="571500" indent="-342900">
              <a:buFont typeface="+mj-lt"/>
              <a:buAutoNum type="arabicPeriod"/>
            </a:pPr>
            <a:r>
              <a:rPr lang="el-GR" sz="2000" dirty="0"/>
              <a:t>Πρόσληψη και Επιλογή Προσωπικού</a:t>
            </a:r>
          </a:p>
          <a:p>
            <a:pPr marL="571500" indent="-342900">
              <a:buFont typeface="+mj-lt"/>
              <a:buAutoNum type="arabicPeriod"/>
            </a:pPr>
            <a:r>
              <a:rPr lang="el-GR" sz="2000" dirty="0"/>
              <a:t>Διαχείριση Επιδόσεων</a:t>
            </a:r>
          </a:p>
          <a:p>
            <a:pPr marL="571500" indent="-342900">
              <a:buFont typeface="+mj-lt"/>
              <a:buAutoNum type="arabicPeriod"/>
            </a:pPr>
            <a:r>
              <a:rPr lang="el-GR" sz="2000" dirty="0"/>
              <a:t>Μάθηση και Ανάπτυξη</a:t>
            </a:r>
          </a:p>
          <a:p>
            <a:pPr marL="571500" indent="-342900">
              <a:buFont typeface="+mj-lt"/>
              <a:buAutoNum type="arabicPeriod"/>
            </a:pPr>
            <a:r>
              <a:rPr lang="el-GR" sz="2000" dirty="0"/>
              <a:t>Προγραμματισμός Διαδοχής και Προαγωγές</a:t>
            </a:r>
          </a:p>
          <a:p>
            <a:pPr marL="571500" indent="-342900">
              <a:buFont typeface="+mj-lt"/>
              <a:buAutoNum type="arabicPeriod"/>
            </a:pPr>
            <a:r>
              <a:rPr lang="el-GR" sz="2000" dirty="0"/>
              <a:t>Αποζημιώσεις και ωφελήματα (συμπεριλαμβανομένων των αμοιβών και της αναγνώρισης)</a:t>
            </a:r>
            <a:endParaRPr lang="en-US" sz="2000" dirty="0"/>
          </a:p>
          <a:p>
            <a:pPr marL="228600" indent="0"/>
            <a:endParaRPr lang="el-GR" sz="2000" dirty="0"/>
          </a:p>
          <a:p>
            <a:pPr marL="228600" indent="0"/>
            <a:r>
              <a:rPr lang="el-GR" sz="2000" dirty="0"/>
              <a:t>Οι οργανισμοί πρέπει να διασφαλίζουν ότι υπάρχουν σαφείς κατευθυντήριες γραμμές και στρατηγικές με στόχο την εξάλειψη του ηλικιακού ρατσισμού, των προκαταλήψεων λόγω ηλικίας, των εσφαλμένων αντιλήψεων και του κοινωνικού αποκλεισμού που λαμβάνουν χώρα στο εργατικό δυναμικό.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id="{CCC2ADA5-4C6E-4DA1-975B-99C9C283B670}"/>
              </a:ext>
            </a:extLst>
          </p:cNvPr>
          <p:cNvSpPr>
            <a:spLocks noGrp="1"/>
          </p:cNvSpPr>
          <p:nvPr>
            <p:ph type="ctrTitle"/>
          </p:nvPr>
        </p:nvSpPr>
        <p:spPr/>
        <p:txBody>
          <a:bodyPr/>
          <a:lstStyle/>
          <a:p>
            <a:r>
              <a:rPr lang="el-GR" dirty="0"/>
              <a:t>Συζήτηση</a:t>
            </a:r>
            <a:r>
              <a:rPr lang="en-US" dirty="0"/>
              <a:t>: </a:t>
            </a:r>
            <a:r>
              <a:rPr lang="el-GR" dirty="0"/>
              <a:t>Ποια είναι τα κύρια ζητήματα σε σχέση με τον ηλικιακό ρατσισμό που μπορούν να εμφανιστούν στους 6 αυτούς τομείς;</a:t>
            </a:r>
            <a:endParaRPr lang="en-IE" dirty="0"/>
          </a:p>
        </p:txBody>
      </p:sp>
    </p:spTree>
    <p:extLst>
      <p:ext uri="{BB962C8B-B14F-4D97-AF65-F5344CB8AC3E}">
        <p14:creationId xmlns:p14="http://schemas.microsoft.com/office/powerpoint/2010/main" val="144379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8A7-BAF4-4C56-A6E6-F3C1F9D9092B}"/>
              </a:ext>
            </a:extLst>
          </p:cNvPr>
          <p:cNvSpPr>
            <a:spLocks noGrp="1"/>
          </p:cNvSpPr>
          <p:nvPr>
            <p:ph type="title"/>
          </p:nvPr>
        </p:nvSpPr>
        <p:spPr>
          <a:xfrm>
            <a:off x="0" y="71368"/>
            <a:ext cx="12328989" cy="715879"/>
          </a:xfrm>
        </p:spPr>
        <p:txBody>
          <a:bodyPr/>
          <a:lstStyle/>
          <a:p>
            <a:r>
              <a:rPr lang="el-GR" sz="3400" dirty="0"/>
              <a:t>Γιατί η ηλικιακή ποικιλομορφία είναι επωφελής για τις επιχειρήσεις; </a:t>
            </a:r>
            <a:endParaRPr lang="en-IE" sz="3400" dirty="0"/>
          </a:p>
        </p:txBody>
      </p:sp>
      <p:pic>
        <p:nvPicPr>
          <p:cNvPr id="4" name="Online Media 3" title="Why Age Diversity is Good for Business">
            <a:hlinkClick r:id="" action="ppaction://media"/>
            <a:extLst>
              <a:ext uri="{FF2B5EF4-FFF2-40B4-BE49-F238E27FC236}">
                <a16:creationId xmlns:a16="http://schemas.microsoft.com/office/drawing/2014/main" id="{56828BD7-38DE-4A22-AA13-7951D568EC3D}"/>
              </a:ext>
            </a:extLst>
          </p:cNvPr>
          <p:cNvPicPr>
            <a:picLocks noRot="1" noChangeAspect="1"/>
          </p:cNvPicPr>
          <p:nvPr>
            <a:videoFile r:link="rId1"/>
          </p:nvPr>
        </p:nvPicPr>
        <p:blipFill>
          <a:blip r:embed="rId4"/>
          <a:stretch>
            <a:fillRect/>
          </a:stretch>
        </p:blipFill>
        <p:spPr>
          <a:xfrm>
            <a:off x="2201700" y="1351411"/>
            <a:ext cx="7788600" cy="4400559"/>
          </a:xfrm>
          <a:prstGeom prst="rect">
            <a:avLst/>
          </a:prstGeom>
        </p:spPr>
      </p:pic>
    </p:spTree>
    <p:extLst>
      <p:ext uri="{BB962C8B-B14F-4D97-AF65-F5344CB8AC3E}">
        <p14:creationId xmlns:p14="http://schemas.microsoft.com/office/powerpoint/2010/main" val="28957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D3CF-3577-47CB-B5E1-0E9061A6EDB5}"/>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02EFADA5-18E1-43A1-8DB6-8D5E1D4FE6A1}"/>
              </a:ext>
            </a:extLst>
          </p:cNvPr>
          <p:cNvSpPr>
            <a:spLocks noGrp="1"/>
          </p:cNvSpPr>
          <p:nvPr>
            <p:ph type="body" idx="1"/>
          </p:nvPr>
        </p:nvSpPr>
        <p:spPr/>
        <p:txBody>
          <a:bodyPr/>
          <a:lstStyle/>
          <a:p>
            <a:r>
              <a:rPr lang="en-US" dirty="0"/>
              <a:t>1. </a:t>
            </a:r>
            <a:r>
              <a:rPr lang="el-GR" dirty="0"/>
              <a:t>Εταιρική Φήμη Εργοδότη</a:t>
            </a:r>
            <a:endParaRPr lang="en-US" dirty="0"/>
          </a:p>
        </p:txBody>
      </p:sp>
      <p:sp>
        <p:nvSpPr>
          <p:cNvPr id="4" name="Text Placeholder 3">
            <a:extLst>
              <a:ext uri="{FF2B5EF4-FFF2-40B4-BE49-F238E27FC236}">
                <a16:creationId xmlns:a16="http://schemas.microsoft.com/office/drawing/2014/main" id="{3338FD1F-B96E-43A3-85C4-AA6E036C72C7}"/>
              </a:ext>
            </a:extLst>
          </p:cNvPr>
          <p:cNvSpPr>
            <a:spLocks noGrp="1"/>
          </p:cNvSpPr>
          <p:nvPr>
            <p:ph type="body" idx="2"/>
          </p:nvPr>
        </p:nvSpPr>
        <p:spPr>
          <a:xfrm>
            <a:off x="97970" y="1462685"/>
            <a:ext cx="6364475" cy="5289179"/>
          </a:xfrm>
        </p:spPr>
        <p:txBody>
          <a:bodyPr/>
          <a:lstStyle/>
          <a:p>
            <a:pPr marL="514350"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Γνωρίζατε ότι το 59% των εργοδοτών δηλώνει ότι η εταιρική τους φήμη είναι ένα από τα βασικά στοιχεία για τη συνολική διαμόρφωση της στρατηγικής ανθρώπινου δυναμικού (</a:t>
            </a:r>
            <a:r>
              <a:rPr lang="el-GR" sz="1600" dirty="0" err="1">
                <a:latin typeface="Open Sans Light" panose="020B0306030504020204" pitchFamily="34" charset="0"/>
                <a:ea typeface="Open Sans Light" panose="020B0306030504020204" pitchFamily="34" charset="0"/>
                <a:cs typeface="Open Sans Light" panose="020B0306030504020204" pitchFamily="34" charset="0"/>
              </a:rPr>
              <a:t>Doyle</a:t>
            </a:r>
            <a:r>
              <a:rPr lang="el-GR" sz="1600" dirty="0">
                <a:latin typeface="Open Sans Light" panose="020B0306030504020204" pitchFamily="34" charset="0"/>
                <a:ea typeface="Open Sans Light" panose="020B0306030504020204" pitchFamily="34" charset="0"/>
                <a:cs typeface="Open Sans Light" panose="020B0306030504020204" pitchFamily="34" charset="0"/>
              </a:rPr>
              <a:t>, 2020);</a:t>
            </a:r>
          </a:p>
          <a:p>
            <a:pPr marL="514350"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Όλες οι εταιρείες, είτε το αντιλαμβάνονται είτε όχι, έχουν εταιρική φήμη ως εργοδότες!</a:t>
            </a:r>
          </a:p>
          <a:p>
            <a:pPr marL="514350"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Όσο καλύτερη είναι η φήμη ενός εργοδότη, τόσο πιθανότερο είναι να προσελκύσει και να διατηρήσει στο δυναμικό του τα άτομα-κλειδιά που χρειάζεται για την ανάπτυξη της επιχείρησής του. </a:t>
            </a:r>
          </a:p>
          <a:p>
            <a:pPr marL="514350"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Οι οργανισμοί που θεωρούν πολύτιμη την ποικιλομορφία και την ένταξη εργαζομένων από όλες τις ηλικιακές ομάδες μπορούν να δημιουργήσουν μια καλή Πρόταση Αξίας Υπαλλήλου (</a:t>
            </a:r>
            <a:r>
              <a:rPr lang="en-IE" sz="1600" dirty="0">
                <a:latin typeface="Open Sans Light" panose="020B0306030504020204" pitchFamily="34" charset="0"/>
                <a:ea typeface="Open Sans Light" panose="020B0306030504020204" pitchFamily="34" charset="0"/>
                <a:cs typeface="Open Sans Light" panose="020B0306030504020204" pitchFamily="34" charset="0"/>
              </a:rPr>
              <a:t>Employee Value Proposition </a:t>
            </a:r>
            <a:r>
              <a:rPr lang="el-GR" sz="1600" dirty="0">
                <a:latin typeface="Open Sans Light" panose="020B0306030504020204" pitchFamily="34" charset="0"/>
                <a:ea typeface="Open Sans Light" panose="020B0306030504020204" pitchFamily="34" charset="0"/>
                <a:cs typeface="Open Sans Light" panose="020B0306030504020204" pitchFamily="34" charset="0"/>
              </a:rPr>
              <a:t>- EVP).</a:t>
            </a:r>
          </a:p>
          <a:p>
            <a:pPr marL="514350"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Το EVP αναφέρεται στα ωφελήματα του εργαζομένου όταν απασχολείται σε μια εταιρεία:</a:t>
            </a:r>
          </a:p>
          <a:p>
            <a:pPr marL="971550" lvl="1"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Απολαβές</a:t>
            </a:r>
          </a:p>
          <a:p>
            <a:pPr marL="971550" lvl="1"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Ωφελήματα</a:t>
            </a:r>
          </a:p>
          <a:p>
            <a:pPr marL="971550" lvl="1"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Σταδιοδρομία</a:t>
            </a:r>
          </a:p>
          <a:p>
            <a:pPr marL="971550" lvl="1" indent="-285750">
              <a:buFont typeface="Arial" panose="020B0604020202020204" pitchFamily="34" charset="0"/>
              <a:buChar char="•"/>
            </a:pPr>
            <a:r>
              <a:rPr lang="el-GR" sz="1600" dirty="0">
                <a:latin typeface="Open Sans Light" panose="020B0306030504020204" pitchFamily="34" charset="0"/>
                <a:ea typeface="Open Sans Light" panose="020B0306030504020204" pitchFamily="34" charset="0"/>
                <a:cs typeface="Open Sans Light" panose="020B0306030504020204" pitchFamily="34" charset="0"/>
              </a:rPr>
              <a:t>Εργασιακό περιβάλλον &amp; κουλτούρα</a:t>
            </a:r>
          </a:p>
        </p:txBody>
      </p:sp>
      <p:pic>
        <p:nvPicPr>
          <p:cNvPr id="11" name="Picture 10" descr="Source: https://adoptoprod.blob.core.windows.net/article/6-9nY0Qr5kGSvAmKe_Cagg.png">
            <a:extLst>
              <a:ext uri="{FF2B5EF4-FFF2-40B4-BE49-F238E27FC236}">
                <a16:creationId xmlns:a16="http://schemas.microsoft.com/office/drawing/2014/main" id="{D82C53A8-B22B-41E7-9732-48EC51FEC336}"/>
              </a:ext>
            </a:extLst>
          </p:cNvPr>
          <p:cNvPicPr>
            <a:picLocks noChangeAspect="1"/>
          </p:cNvPicPr>
          <p:nvPr/>
        </p:nvPicPr>
        <p:blipFill rotWithShape="1">
          <a:blip r:embed="rId3"/>
          <a:srcRect l="3855"/>
          <a:stretch/>
        </p:blipFill>
        <p:spPr>
          <a:xfrm>
            <a:off x="6606283" y="1519052"/>
            <a:ext cx="5857616" cy="4484276"/>
          </a:xfrm>
          <a:prstGeom prst="rect">
            <a:avLst/>
          </a:prstGeom>
        </p:spPr>
      </p:pic>
    </p:spTree>
    <p:extLst>
      <p:ext uri="{BB962C8B-B14F-4D97-AF65-F5344CB8AC3E}">
        <p14:creationId xmlns:p14="http://schemas.microsoft.com/office/powerpoint/2010/main" val="46618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315D-9176-45C0-8E57-A56E0339E4E4}"/>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9EC3B617-6D19-423A-9C12-ED0C14EBE2C2}"/>
              </a:ext>
            </a:extLst>
          </p:cNvPr>
          <p:cNvSpPr>
            <a:spLocks noGrp="1"/>
          </p:cNvSpPr>
          <p:nvPr>
            <p:ph type="body" idx="1"/>
          </p:nvPr>
        </p:nvSpPr>
        <p:spPr/>
        <p:txBody>
          <a:bodyPr/>
          <a:lstStyle/>
          <a:p>
            <a:r>
              <a:rPr lang="en-IE" dirty="0"/>
              <a:t>2. </a:t>
            </a:r>
            <a:r>
              <a:rPr lang="el-GR" dirty="0"/>
              <a:t>Πρόσληψη και Επιλογή Προσωπικού</a:t>
            </a:r>
            <a:endParaRPr lang="en-IE" dirty="0"/>
          </a:p>
        </p:txBody>
      </p:sp>
      <p:sp>
        <p:nvSpPr>
          <p:cNvPr id="4" name="Text Placeholder 3">
            <a:extLst>
              <a:ext uri="{FF2B5EF4-FFF2-40B4-BE49-F238E27FC236}">
                <a16:creationId xmlns:a16="http://schemas.microsoft.com/office/drawing/2014/main" id="{A1525020-2250-4A45-943F-155465C4B4CF}"/>
              </a:ext>
            </a:extLst>
          </p:cNvPr>
          <p:cNvSpPr>
            <a:spLocks noGrp="1"/>
          </p:cNvSpPr>
          <p:nvPr>
            <p:ph type="body" idx="2"/>
          </p:nvPr>
        </p:nvSpPr>
        <p:spPr>
          <a:xfrm>
            <a:off x="97970" y="1462685"/>
            <a:ext cx="6816537" cy="5289179"/>
          </a:xfrm>
        </p:spPr>
        <p:txBody>
          <a:bodyPr/>
          <a:lstStyle/>
          <a:p>
            <a:pPr marL="514350" indent="-285750">
              <a:buFont typeface="Arial" panose="020B0604020202020204" pitchFamily="34" charset="0"/>
              <a:buChar char="•"/>
            </a:pPr>
            <a:r>
              <a:rPr lang="el-GR" sz="1700" dirty="0"/>
              <a:t>Καθώς οι άνθρωποι θα παραμένουν στο εργατικό δυναμικό για περισσότερο χρόνο, οι εταιρείες πρέπει να διασφαλίζουν ότι ακολουθούν πολιτικές που δίνουν τη δυνατότητα στους υποψηφίους όλων των ηλικιών να υποβάλλουν αίτηση για τις διάφορες θέσεις εργασίας.</a:t>
            </a:r>
            <a:r>
              <a:rPr lang="en-IE" sz="1700" dirty="0"/>
              <a:t> </a:t>
            </a:r>
            <a:endParaRPr lang="el-GR" sz="1700" dirty="0"/>
          </a:p>
          <a:p>
            <a:pPr marL="514350" indent="-285750">
              <a:buFont typeface="Arial" panose="020B0604020202020204" pitchFamily="34" charset="0"/>
              <a:buChar char="•"/>
            </a:pPr>
            <a:r>
              <a:rPr lang="el-GR" sz="1700" dirty="0"/>
              <a:t>Μην αναφέρεστε στις αγγελίες που δημιουργείτε για θέσεις εργασίας σε άτομα «ηλικιωμένα» και «ώριμα». Αντί αυτών των χαρακτηρισμών, να αναφέρεστε σε άτομα με «υψηλές δυνατότητες» και τα οποία είναι «δυναμικά». </a:t>
            </a:r>
            <a:r>
              <a:rPr lang="en-IE" sz="1700" dirty="0"/>
              <a:t>[</a:t>
            </a:r>
            <a:r>
              <a:rPr lang="el-GR" sz="1700" dirty="0"/>
              <a:t>Πηγή</a:t>
            </a:r>
            <a:r>
              <a:rPr lang="en-IE" sz="1700" dirty="0"/>
              <a:t>: Rockwood, 2018]</a:t>
            </a:r>
          </a:p>
          <a:p>
            <a:pPr marL="514350" indent="-285750">
              <a:buFont typeface="Arial" panose="020B0604020202020204" pitchFamily="34" charset="0"/>
              <a:buChar char="•"/>
            </a:pPr>
            <a:r>
              <a:rPr lang="el-GR" sz="1700" dirty="0"/>
              <a:t>Οι αγγελίες για άτομα που «γεννήθηκαν στην ψηφιακή εποχή» ή που αποφοίτησαν πρόσφατα από την ανώτατη εκπαίδευση θα μπορούσαν να οδηγήσουν σε διακρίσεις λόγω ηλικίας κατά ατόμων μεγαλύτερης ηλικίας.</a:t>
            </a:r>
          </a:p>
          <a:p>
            <a:pPr marL="514350" indent="-285750">
              <a:buFont typeface="Arial" panose="020B0604020202020204" pitchFamily="34" charset="0"/>
              <a:buChar char="•"/>
            </a:pPr>
            <a:r>
              <a:rPr lang="el-GR" sz="1700" dirty="0"/>
              <a:t>Κατά τη διαδικασία της συνέντευξης, να υποβάλλετε ερωτήσεις που δίνουν στους υποψηφίους τη δυνατότητα να προβάλλουν τις ικανότητές τους, παρά την εμπειρία τους.</a:t>
            </a:r>
          </a:p>
          <a:p>
            <a:pPr marL="514350" indent="-285750">
              <a:buFont typeface="Arial" panose="020B0604020202020204" pitchFamily="34" charset="0"/>
              <a:buChar char="•"/>
            </a:pPr>
            <a:r>
              <a:rPr lang="el-GR" sz="1700" dirty="0"/>
              <a:t>Οι ψυχομετρικές εξετάσεις είναι ένας εξαιρετικός τρόπος για να αξιολογήσετε τις ικανότητες, παρά την προσωπικότητα, των υποψηφίων.</a:t>
            </a:r>
          </a:p>
        </p:txBody>
      </p:sp>
      <p:pic>
        <p:nvPicPr>
          <p:cNvPr id="6" name="Picture 5" descr="Diagram&#10;&#10;Description automatically generated">
            <a:extLst>
              <a:ext uri="{FF2B5EF4-FFF2-40B4-BE49-F238E27FC236}">
                <a16:creationId xmlns:a16="http://schemas.microsoft.com/office/drawing/2014/main" id="{7E54A5B0-0BC3-46E6-B305-92DAC70E07AC}"/>
              </a:ext>
            </a:extLst>
          </p:cNvPr>
          <p:cNvPicPr>
            <a:picLocks noChangeAspect="1"/>
          </p:cNvPicPr>
          <p:nvPr/>
        </p:nvPicPr>
        <p:blipFill>
          <a:blip r:embed="rId3"/>
          <a:stretch>
            <a:fillRect/>
          </a:stretch>
        </p:blipFill>
        <p:spPr>
          <a:xfrm>
            <a:off x="7148139" y="1666629"/>
            <a:ext cx="4696480" cy="3524742"/>
          </a:xfrm>
          <a:prstGeom prst="rect">
            <a:avLst/>
          </a:prstGeom>
        </p:spPr>
      </p:pic>
    </p:spTree>
    <p:extLst>
      <p:ext uri="{BB962C8B-B14F-4D97-AF65-F5344CB8AC3E}">
        <p14:creationId xmlns:p14="http://schemas.microsoft.com/office/powerpoint/2010/main" val="309188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39CF-63B7-4522-AEFA-82DE747F2BC8}"/>
              </a:ext>
            </a:extLst>
          </p:cNvPr>
          <p:cNvSpPr>
            <a:spLocks noGrp="1"/>
          </p:cNvSpPr>
          <p:nvPr>
            <p:ph type="title"/>
          </p:nvPr>
        </p:nvSpPr>
        <p:spPr/>
        <p:txBody>
          <a:bodyPr/>
          <a:lstStyle/>
          <a:p>
            <a:r>
              <a:rPr lang="el-GR" dirty="0"/>
              <a:t>Οι</a:t>
            </a:r>
            <a:r>
              <a:rPr lang="en-IE" dirty="0"/>
              <a:t> 6 </a:t>
            </a:r>
            <a:r>
              <a:rPr lang="el-GR" dirty="0"/>
              <a:t>Διαδικασίες Ανθρώπινου Δυναμικού</a:t>
            </a:r>
            <a:endParaRPr lang="en-IE" dirty="0"/>
          </a:p>
        </p:txBody>
      </p:sp>
      <p:sp>
        <p:nvSpPr>
          <p:cNvPr id="3" name="Text Placeholder 2">
            <a:extLst>
              <a:ext uri="{FF2B5EF4-FFF2-40B4-BE49-F238E27FC236}">
                <a16:creationId xmlns:a16="http://schemas.microsoft.com/office/drawing/2014/main" id="{FF75419F-3AA5-4687-A4FC-518EFDF8C809}"/>
              </a:ext>
            </a:extLst>
          </p:cNvPr>
          <p:cNvSpPr>
            <a:spLocks noGrp="1"/>
          </p:cNvSpPr>
          <p:nvPr>
            <p:ph type="body" idx="1"/>
          </p:nvPr>
        </p:nvSpPr>
        <p:spPr/>
        <p:txBody>
          <a:bodyPr/>
          <a:lstStyle/>
          <a:p>
            <a:r>
              <a:rPr lang="en-IE" dirty="0"/>
              <a:t>3. </a:t>
            </a:r>
            <a:r>
              <a:rPr lang="el-GR" dirty="0"/>
              <a:t>Διαχείριση Απόδοσης</a:t>
            </a:r>
            <a:endParaRPr lang="en-IE" dirty="0"/>
          </a:p>
        </p:txBody>
      </p:sp>
      <p:sp>
        <p:nvSpPr>
          <p:cNvPr id="4" name="Text Placeholder 3">
            <a:extLst>
              <a:ext uri="{FF2B5EF4-FFF2-40B4-BE49-F238E27FC236}">
                <a16:creationId xmlns:a16="http://schemas.microsoft.com/office/drawing/2014/main" id="{39394428-E35A-484A-BA8D-CFFD6E975DC8}"/>
              </a:ext>
            </a:extLst>
          </p:cNvPr>
          <p:cNvSpPr>
            <a:spLocks noGrp="1"/>
          </p:cNvSpPr>
          <p:nvPr>
            <p:ph type="body" idx="2"/>
          </p:nvPr>
        </p:nvSpPr>
        <p:spPr>
          <a:xfrm>
            <a:off x="97971" y="1462685"/>
            <a:ext cx="5998029" cy="5289179"/>
          </a:xfrm>
        </p:spPr>
        <p:txBody>
          <a:bodyPr/>
          <a:lstStyle/>
          <a:p>
            <a:pPr marL="514350" indent="-285750">
              <a:buFont typeface="Arial" panose="020B0604020202020204" pitchFamily="34" charset="0"/>
              <a:buChar char="•"/>
            </a:pPr>
            <a:r>
              <a:rPr lang="el-GR" dirty="0"/>
              <a:t>Η διαχείριση απόδοσης είναι μια διαδικασία διεύθυνσης ανθρώπινου δυναμικού που διασφαλίζει ότι υπάρχει τακτική αμφίδρομη επικοινωνία με υποστηρικτική ανατροφοδότηση, έτσι ώστε οι εργαζόμενοι να μπορούν να υποστηρίζουν την εταιρεία για την επίτευξη των στρατηγικών της στόχων (CIPD, 2021).</a:t>
            </a:r>
          </a:p>
          <a:p>
            <a:pPr marL="514350" indent="-285750">
              <a:buFont typeface="Arial" panose="020B0604020202020204" pitchFamily="34" charset="0"/>
              <a:buChar char="•"/>
            </a:pPr>
            <a:r>
              <a:rPr lang="el-GR" dirty="0"/>
              <a:t>Το τμήμα διεύθυνσης ανθρώπινου δυναμικού θα πρέπει να διασφαλίζει ότι όλοι/</a:t>
            </a:r>
            <a:r>
              <a:rPr lang="el-GR" dirty="0" err="1"/>
              <a:t>ες</a:t>
            </a:r>
            <a:r>
              <a:rPr lang="el-GR" dirty="0"/>
              <a:t> οι εργαζόμενοι/</a:t>
            </a:r>
            <a:r>
              <a:rPr lang="el-GR" dirty="0" err="1"/>
              <a:t>ες</a:t>
            </a:r>
            <a:r>
              <a:rPr lang="el-GR" dirty="0"/>
              <a:t> αντιμετωπίζονται ισότιμα και ότι τους παραχωρούνται ίσες ευκαιρίες.</a:t>
            </a:r>
          </a:p>
          <a:p>
            <a:pPr marL="514350" indent="-285750">
              <a:buFont typeface="Arial" panose="020B0604020202020204" pitchFamily="34" charset="0"/>
              <a:buChar char="•"/>
            </a:pPr>
            <a:r>
              <a:rPr lang="el-GR" dirty="0"/>
              <a:t>Η επίδοση μπορεί να μετρηθεί μέσα από:</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Μηνιαίες, εξαμηνιαίες ή ετήσιες αξιολογήσεις.</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Αξιολογήσεις 360 μοιρών.</a:t>
            </a:r>
          </a:p>
          <a:p>
            <a:pPr marL="971550" lvl="1" indent="-285750">
              <a:buFont typeface="Arial" panose="020B0604020202020204" pitchFamily="34" charset="0"/>
              <a:buChar char="•"/>
            </a:pPr>
            <a:r>
              <a:rPr lang="el-GR" sz="1800" dirty="0">
                <a:latin typeface="Open Sans Light" panose="020B0306030504020204" pitchFamily="34" charset="0"/>
                <a:ea typeface="Open Sans Light" panose="020B0306030504020204" pitchFamily="34" charset="0"/>
                <a:cs typeface="Open Sans Light" panose="020B0306030504020204" pitchFamily="34" charset="0"/>
              </a:rPr>
              <a:t>Ανεπίσημες συζητήσεις διά ζώσης με τη διευθυντική ομάδα.</a:t>
            </a:r>
            <a:endParaRPr lang="en-IE" i="1" dirty="0"/>
          </a:p>
        </p:txBody>
      </p:sp>
      <p:pic>
        <p:nvPicPr>
          <p:cNvPr id="6" name="Picture 5" descr="A picture containing person, window, indoor&#10;&#10;Description automatically generated">
            <a:extLst>
              <a:ext uri="{FF2B5EF4-FFF2-40B4-BE49-F238E27FC236}">
                <a16:creationId xmlns:a16="http://schemas.microsoft.com/office/drawing/2014/main" id="{BEF67522-4CE9-4DD9-BD8A-D492BD8DC593}"/>
              </a:ext>
            </a:extLst>
          </p:cNvPr>
          <p:cNvPicPr>
            <a:picLocks noChangeAspect="1"/>
          </p:cNvPicPr>
          <p:nvPr/>
        </p:nvPicPr>
        <p:blipFill>
          <a:blip r:embed="rId3"/>
          <a:stretch>
            <a:fillRect/>
          </a:stretch>
        </p:blipFill>
        <p:spPr>
          <a:xfrm>
            <a:off x="6328055" y="797521"/>
            <a:ext cx="5714265" cy="4803179"/>
          </a:xfrm>
          <a:prstGeom prst="rect">
            <a:avLst/>
          </a:prstGeom>
        </p:spPr>
      </p:pic>
    </p:spTree>
    <p:extLst>
      <p:ext uri="{BB962C8B-B14F-4D97-AF65-F5344CB8AC3E}">
        <p14:creationId xmlns:p14="http://schemas.microsoft.com/office/powerpoint/2010/main" val="3753224865"/>
      </p:ext>
    </p:extLst>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3144</Words>
  <Application>Microsoft Office PowerPoint</Application>
  <PresentationFormat>Widescreen</PresentationFormat>
  <Paragraphs>247</Paragraphs>
  <Slides>27</Slides>
  <Notes>20</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Calibri</vt:lpstr>
      <vt:lpstr>Arial</vt:lpstr>
      <vt:lpstr>Open Sans</vt:lpstr>
      <vt:lpstr>Open Sans Light</vt:lpstr>
      <vt:lpstr>CARDET Course template - Cover page</vt:lpstr>
      <vt:lpstr>CARDET Course template</vt:lpstr>
      <vt:lpstr>Ενότητα 3 </vt:lpstr>
      <vt:lpstr>Κεφάλαιο 2: Στρατηγικές Διαχείρισης Ανθρώπινου Δυναμικού (ΔΑΔ) για την αντιμετώ-πιση του ηλικιακού ρατσισμού και την προώθηση της διαγενεακής συνεργασίας</vt:lpstr>
      <vt:lpstr>Κεφάλαιο 2: Στρατηγικές Διεύθυνσης Ανθρώπινου Δυναμικού (ΔΑΔ) για την αντιμετώπιση του ηλικιακού ρατσισμού και την προώθηση της διαγενεακής συνεργασίας</vt:lpstr>
      <vt:lpstr>Οι 6 Διαδικασίες Ανθρώπινου Δυναμικού</vt:lpstr>
      <vt:lpstr>Συζήτηση: Ποια είναι τα κύρια ζητήματα σε σχέση με τον ηλικιακό ρατσισμό που μπορούν να εμφανιστούν στους 6 αυτούς τομείς;</vt:lpstr>
      <vt:lpstr>Γιατί η ηλικιακή ποικιλομορφία είναι επωφελής για τις επιχειρήσεις; </vt:lpstr>
      <vt:lpstr>Οι 6 Διαδικασίες Ανθρώπινου Δυναμικού</vt:lpstr>
      <vt:lpstr>Οι 6 Διαδικασίες Ανθρώπινου Δυναμικού</vt:lpstr>
      <vt:lpstr>Οι 6 Διαδικασίες Ανθρώπινου Δυναμικού</vt:lpstr>
      <vt:lpstr>Οι 6 Διαδικασίες Ανθρώπινου Δυναμικού</vt:lpstr>
      <vt:lpstr>Οι 6 Διαδικασίες Ανθρώπινου Δυναμικού</vt:lpstr>
      <vt:lpstr>Οι 6 Διαδικασίες Ανθρώπινου Δυναμικού</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Στρατηγικές για την καταπολέμηση του ηλικιακού ρατσισμού και του κοινωνικού αποκλεισμού στο χώρο εργασίας</vt:lpstr>
      <vt:lpstr>Αλληλοδιδασκαλία και Αμφίδρομη Μάθηση</vt:lpstr>
      <vt:lpstr>Καθορισμός της ηλικίας συνταξιοδότησης</vt:lpstr>
      <vt:lpstr>Προσδιορίστε πώς μπορείτε να εφαρμόσετε μια από αυτές τις στρατηγικές στον οργανισμό σας για την καταπολέμηση του ηλικιακού ρατσισμού.</vt:lpstr>
      <vt:lpstr>Μην ξεχνάτε να καταγράφετε πάντοτε τεκμηριωμένα όλες τις αποφάσεις που λαμβάνετε, σε περίπτωση που υπάλληλος αναλάβει νομική δράση εναντίον σας ισχυριζόμενος ότι υπέστη διακρίσεις λόγω ηλικίας.</vt:lpstr>
      <vt:lpstr>Αναφορές </vt:lpstr>
      <vt:lpstr>Αναφορές </vt:lpstr>
      <vt:lpstr>Αναπτύχθηκε από Future in Perspective Limited, Ιρλανδία https://www.futureinperspective.com/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Kiki Kallis</cp:lastModifiedBy>
  <cp:revision>87</cp:revision>
  <dcterms:created xsi:type="dcterms:W3CDTF">2014-07-11T09:12:14Z</dcterms:created>
  <dcterms:modified xsi:type="dcterms:W3CDTF">2021-08-12T15:34:01Z</dcterms:modified>
</cp:coreProperties>
</file>