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Lato Light" panose="020F0302020204030203" charset="0"/>
      <p:regular r:id="rId23"/>
    </p:embeddedFont>
    <p:embeddedFont>
      <p:font typeface="Open Sans" panose="020B0606030504020204" pitchFamily="34" charset="0"/>
      <p:regular r:id="rId24"/>
      <p:bold r:id="rId25"/>
      <p:italic r:id="rId26"/>
      <p:boldItalic r:id="rId27"/>
    </p:embeddedFont>
    <p:embeddedFont>
      <p:font typeface="Open Sans Light" panose="020B0306030504020204" pitchFamily="34"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g9lHKj/WQamW2sjUI8h959D6Dt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99" autoAdjust="0"/>
  </p:normalViewPr>
  <p:slideViewPr>
    <p:cSldViewPr>
      <p:cViewPr varScale="1">
        <p:scale>
          <a:sx n="87" d="100"/>
          <a:sy n="87" d="100"/>
        </p:scale>
        <p:origin x="14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65275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extLst>
      <p:ext uri="{BB962C8B-B14F-4D97-AF65-F5344CB8AC3E}">
        <p14:creationId xmlns:p14="http://schemas.microsoft.com/office/powerpoint/2010/main" val="1526053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567790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36A6F"/>
              </a:buClr>
              <a:buSzPts val="1800"/>
              <a:buFont typeface="Open Sans Light"/>
              <a:buNone/>
            </a:pPr>
            <a:r>
              <a:rPr lang="el-GR" sz="1800" b="0" i="0" u="none" strike="noStrike" cap="none" dirty="0">
                <a:solidFill>
                  <a:schemeClr val="dk1"/>
                </a:solidFill>
                <a:effectLst/>
                <a:latin typeface="Calibri"/>
                <a:ea typeface="Calibri"/>
                <a:cs typeface="Calibri"/>
                <a:sym typeface="Calibri"/>
              </a:rPr>
              <a:t>Ο/η εκπαιδευτής/</a:t>
            </a:r>
            <a:r>
              <a:rPr lang="el-GR" sz="1800" b="0" i="0" u="none" strike="noStrike" cap="none" dirty="0" err="1">
                <a:solidFill>
                  <a:schemeClr val="dk1"/>
                </a:solidFill>
                <a:effectLst/>
                <a:latin typeface="Calibri"/>
                <a:ea typeface="Calibri"/>
                <a:cs typeface="Calibri"/>
                <a:sym typeface="Calibri"/>
              </a:rPr>
              <a:t>ρια</a:t>
            </a:r>
            <a:r>
              <a:rPr lang="el-GR" sz="1800" b="0" i="0" u="none" strike="noStrike" cap="none" dirty="0">
                <a:solidFill>
                  <a:schemeClr val="dk1"/>
                </a:solidFill>
                <a:effectLst/>
                <a:latin typeface="Calibri"/>
                <a:ea typeface="Calibri"/>
                <a:cs typeface="Calibri"/>
                <a:sym typeface="Calibri"/>
              </a:rPr>
              <a:t> χωρίζει τους/</a:t>
            </a:r>
            <a:r>
              <a:rPr lang="el-GR" sz="1800" b="0" i="0" u="none" strike="noStrike" cap="none" dirty="0" err="1">
                <a:solidFill>
                  <a:schemeClr val="dk1"/>
                </a:solidFill>
                <a:effectLst/>
                <a:latin typeface="Calibri"/>
                <a:ea typeface="Calibri"/>
                <a:cs typeface="Calibri"/>
                <a:sym typeface="Calibri"/>
              </a:rPr>
              <a:t>ις</a:t>
            </a:r>
            <a:r>
              <a:rPr lang="el-GR" sz="1800" b="0" i="0" u="none" strike="noStrike" cap="none" dirty="0">
                <a:solidFill>
                  <a:schemeClr val="dk1"/>
                </a:solidFill>
                <a:effectLst/>
                <a:latin typeface="Calibri"/>
                <a:ea typeface="Calibri"/>
                <a:cs typeface="Calibri"/>
                <a:sym typeface="Calibri"/>
              </a:rPr>
              <a:t> συμμετέχοντες/</a:t>
            </a:r>
            <a:r>
              <a:rPr lang="el-GR" sz="1800" b="0" i="0" u="none" strike="noStrike" cap="none" dirty="0" err="1">
                <a:solidFill>
                  <a:schemeClr val="dk1"/>
                </a:solidFill>
                <a:effectLst/>
                <a:latin typeface="Calibri"/>
                <a:ea typeface="Calibri"/>
                <a:cs typeface="Calibri"/>
                <a:sym typeface="Calibri"/>
              </a:rPr>
              <a:t>ουσες</a:t>
            </a:r>
            <a:r>
              <a:rPr lang="el-GR" sz="1800" b="0" i="0" u="none" strike="noStrike" cap="none" dirty="0">
                <a:solidFill>
                  <a:schemeClr val="dk1"/>
                </a:solidFill>
                <a:effectLst/>
                <a:latin typeface="Calibri"/>
                <a:ea typeface="Calibri"/>
                <a:cs typeface="Calibri"/>
                <a:sym typeface="Calibri"/>
              </a:rPr>
              <a:t> σε μικρές ομάδες ή ζευγάρια για να κάνουν τις ασκήσεις. Για να διευκολύνει τη διαδικασία, αναθέτει σε κάθε μέλος της ομάδας μια άσκηση.</a:t>
            </a:r>
            <a:endParaRPr dirty="0"/>
          </a:p>
          <a:p>
            <a:pPr marL="0" marR="0" lvl="0" indent="0" algn="l" rtl="0">
              <a:lnSpc>
                <a:spcPct val="100000"/>
              </a:lnSpc>
              <a:spcBef>
                <a:spcPts val="0"/>
              </a:spcBef>
              <a:spcAft>
                <a:spcPts val="0"/>
              </a:spcAft>
              <a:buClr>
                <a:schemeClr val="dk1"/>
              </a:buClr>
              <a:buSzPts val="1800"/>
              <a:buFont typeface="Calibri"/>
              <a:buNone/>
            </a:pPr>
            <a:endParaRPr sz="1800" dirty="0">
              <a:solidFill>
                <a:srgbClr val="636A6F"/>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636A6F"/>
              </a:buClr>
              <a:buSzPts val="1800"/>
              <a:buFont typeface="Open Sans Light"/>
              <a:buNone/>
            </a:pPr>
            <a:r>
              <a:rPr lang="el-GR" sz="1200" b="0" i="0" u="none" strike="noStrike" cap="none" dirty="0">
                <a:solidFill>
                  <a:schemeClr val="dk1"/>
                </a:solidFill>
                <a:effectLst/>
                <a:latin typeface="Calibri"/>
                <a:ea typeface="Calibri"/>
                <a:cs typeface="Calibri"/>
                <a:sym typeface="Calibri"/>
              </a:rPr>
              <a:t>Κάθε ομάδα έχει 5 λεπτά να παρουσιάσει τις στρατηγικές της. Ο/η εκπαιδευτής/</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θα χρησιμοποιήσει τα συμπεράσματα των συμμετεχόντων για απολογισμό και για να τονίσει τη σημασία του καλού σχεδιασμού πορτφόλιου, ως παράδειγμα μιας πρώτης στρατηγικής για εφαρμογή ενός προγράμματος διαγενεακής καθοδήγησης.</a:t>
            </a:r>
            <a:endParaRPr dirty="0"/>
          </a:p>
          <a:p>
            <a:pPr marL="0" marR="0" lvl="0" indent="0" algn="l" rtl="0">
              <a:lnSpc>
                <a:spcPct val="100000"/>
              </a:lnSpc>
              <a:spcBef>
                <a:spcPts val="0"/>
              </a:spcBef>
              <a:spcAft>
                <a:spcPts val="0"/>
              </a:spcAft>
              <a:buClr>
                <a:srgbClr val="636A6F"/>
              </a:buClr>
              <a:buSzPts val="1800"/>
              <a:buFont typeface="Open Sans Light"/>
              <a:buNone/>
            </a:pPr>
            <a:r>
              <a:rPr lang="en-GB" sz="1800" dirty="0">
                <a:solidFill>
                  <a:srgbClr val="636A6F"/>
                </a:solidFill>
                <a:latin typeface="Open Sans Light"/>
                <a:ea typeface="Open Sans Light"/>
                <a:cs typeface="Open Sans Light"/>
                <a:sym typeface="Open Sans Light"/>
              </a:rPr>
              <a:t> </a:t>
            </a:r>
            <a:endParaRPr dirty="0"/>
          </a:p>
          <a:p>
            <a:pPr marL="0" lvl="0" indent="0" algn="l" rtl="0">
              <a:spcBef>
                <a:spcPts val="0"/>
              </a:spcBef>
              <a:spcAft>
                <a:spcPts val="0"/>
              </a:spcAft>
              <a:buNone/>
            </a:pPr>
            <a:endParaRPr dirty="0"/>
          </a:p>
        </p:txBody>
      </p:sp>
      <p:sp>
        <p:nvSpPr>
          <p:cNvPr id="249" name="Google Shape;24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282475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Open Sans Light"/>
              <a:buNone/>
            </a:pPr>
            <a:r>
              <a:rPr lang="el-GR" sz="1200" b="1" dirty="0">
                <a:latin typeface="Open Sans Light"/>
                <a:ea typeface="Open Sans Light"/>
                <a:cs typeface="Open Sans Light"/>
                <a:sym typeface="Open Sans Light"/>
              </a:rPr>
              <a:t>Πρόσθετο υλικό για ανάγνωση</a:t>
            </a:r>
            <a:r>
              <a:rPr lang="en-GB" sz="1200" b="1" dirty="0">
                <a:latin typeface="Open Sans Light"/>
                <a:ea typeface="Open Sans Light"/>
                <a:cs typeface="Open Sans Light"/>
                <a:sym typeface="Open Sans Light"/>
              </a:rPr>
              <a:t> (</a:t>
            </a:r>
            <a:r>
              <a:rPr lang="el-GR" sz="1200" b="1" dirty="0">
                <a:latin typeface="Open Sans Light"/>
                <a:ea typeface="Open Sans Light"/>
                <a:cs typeface="Open Sans Light"/>
                <a:sym typeface="Open Sans Light"/>
              </a:rPr>
              <a:t>για τον/ην</a:t>
            </a:r>
            <a:r>
              <a:rPr lang="el-GR" sz="1200" b="1" baseline="0" dirty="0">
                <a:latin typeface="Open Sans Light"/>
                <a:ea typeface="Open Sans Light"/>
                <a:cs typeface="Open Sans Light"/>
                <a:sym typeface="Open Sans Light"/>
              </a:rPr>
              <a:t> εκπαιδευτή/</a:t>
            </a:r>
            <a:r>
              <a:rPr lang="el-GR" sz="1200" b="1" baseline="0" dirty="0" err="1">
                <a:latin typeface="Open Sans Light"/>
                <a:ea typeface="Open Sans Light"/>
                <a:cs typeface="Open Sans Light"/>
                <a:sym typeface="Open Sans Light"/>
              </a:rPr>
              <a:t>ρια</a:t>
            </a:r>
            <a:r>
              <a:rPr lang="en-GB" sz="1200" b="1" dirty="0">
                <a:latin typeface="Open Sans Light"/>
                <a:ea typeface="Open Sans Light"/>
                <a:cs typeface="Open Sans Light"/>
                <a:sym typeface="Open Sans Light"/>
              </a:rPr>
              <a:t>): </a:t>
            </a:r>
            <a:endParaRPr dirty="0"/>
          </a:p>
          <a:p>
            <a:pPr marL="0" lvl="0" indent="0" algn="l" rtl="0">
              <a:spcBef>
                <a:spcPts val="0"/>
              </a:spcBef>
              <a:spcAft>
                <a:spcPts val="0"/>
              </a:spcAft>
              <a:buNone/>
            </a:pPr>
            <a:r>
              <a:rPr lang="el-GR" dirty="0"/>
              <a:t>Αποτελεσματικές</a:t>
            </a:r>
            <a:r>
              <a:rPr lang="el-GR" baseline="0" dirty="0"/>
              <a:t> πρακτικές με ηλεκτρονικά πορτφόλια</a:t>
            </a:r>
            <a:r>
              <a:rPr lang="en-GB" dirty="0"/>
              <a:t>: https://research.qut.edu.au/eportfolio/wp-content/uploads/sites/186/2018/04/JISC_effective_practice_e-portfolios.pdf </a:t>
            </a:r>
            <a:endParaRPr dirty="0"/>
          </a:p>
          <a:p>
            <a:pPr marL="0" lvl="0" indent="0" algn="l" rtl="0">
              <a:spcBef>
                <a:spcPts val="0"/>
              </a:spcBef>
              <a:spcAft>
                <a:spcPts val="0"/>
              </a:spcAft>
              <a:buNone/>
            </a:pPr>
            <a:endParaRPr dirty="0"/>
          </a:p>
        </p:txBody>
      </p:sp>
      <p:sp>
        <p:nvSpPr>
          <p:cNvPr id="259" name="Google Shape;25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4287838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Open Sans Light"/>
              <a:buNone/>
            </a:pPr>
            <a:r>
              <a:rPr lang="el-GR" sz="1200" b="1" dirty="0">
                <a:latin typeface="Open Sans Light"/>
                <a:ea typeface="Open Sans Light"/>
                <a:cs typeface="Open Sans Light"/>
                <a:sym typeface="Open Sans Light"/>
              </a:rPr>
              <a:t>Πρόσθετο υλικό για ανάγνωση</a:t>
            </a:r>
            <a:r>
              <a:rPr lang="en-GB" sz="1200" b="1" dirty="0">
                <a:latin typeface="Open Sans Light"/>
                <a:ea typeface="Open Sans Light"/>
                <a:cs typeface="Open Sans Light"/>
                <a:sym typeface="Open Sans Light"/>
              </a:rPr>
              <a:t> (</a:t>
            </a:r>
            <a:r>
              <a:rPr lang="el-GR" sz="1200" b="1" dirty="0">
                <a:latin typeface="Open Sans Light"/>
                <a:ea typeface="Open Sans Light"/>
                <a:cs typeface="Open Sans Light"/>
                <a:sym typeface="Open Sans Light"/>
              </a:rPr>
              <a:t>για τον/ην εκπαιδευτή/</a:t>
            </a:r>
            <a:r>
              <a:rPr lang="el-GR" sz="1200" b="1" dirty="0" err="1">
                <a:latin typeface="Open Sans Light"/>
                <a:ea typeface="Open Sans Light"/>
                <a:cs typeface="Open Sans Light"/>
                <a:sym typeface="Open Sans Light"/>
              </a:rPr>
              <a:t>ρια</a:t>
            </a:r>
            <a:r>
              <a:rPr lang="en-GB" sz="1200" b="1" dirty="0">
                <a:latin typeface="Open Sans Light"/>
                <a:ea typeface="Open Sans Light"/>
                <a:cs typeface="Open Sans Light"/>
                <a:sym typeface="Open Sans Light"/>
              </a:rPr>
              <a:t>): </a:t>
            </a:r>
            <a:endParaRPr dirty="0"/>
          </a:p>
          <a:p>
            <a:pPr marL="0" lvl="0" indent="0" algn="l" rtl="0">
              <a:spcBef>
                <a:spcPts val="0"/>
              </a:spcBef>
              <a:spcAft>
                <a:spcPts val="0"/>
              </a:spcAft>
              <a:buNone/>
            </a:pPr>
            <a:r>
              <a:rPr lang="en-GB" dirty="0"/>
              <a:t>4 </a:t>
            </a:r>
            <a:r>
              <a:rPr lang="el-GR" dirty="0"/>
              <a:t>ΒΗΜΑΤΑ ΓΙΑ ΤΗΝ ΙΔΑΝΙΚΗ ΑΝΤΙΣΤΟΙΧΙΣΗ ΜΕΝΤΟΡΩΝ ΜΕ</a:t>
            </a:r>
            <a:r>
              <a:rPr lang="el-GR" baseline="0" dirty="0"/>
              <a:t> ΚΑΘΟΔΗΓΟΥΜΕΝΟΥΣ</a:t>
            </a:r>
            <a:r>
              <a:rPr lang="en-GB" dirty="0"/>
              <a:t>: https://www.mentorresources.com/mentoring-blog/4-steps-to-perfectly-match-mentors-and-mentees </a:t>
            </a:r>
            <a:endParaRPr dirty="0"/>
          </a:p>
        </p:txBody>
      </p:sp>
      <p:sp>
        <p:nvSpPr>
          <p:cNvPr id="301" name="Google Shape;30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3034106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877730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36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68170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37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10821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177128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Open Sans Light"/>
              <a:buNone/>
            </a:pPr>
            <a:r>
              <a:rPr lang="el-GR" sz="1200" b="1" dirty="0">
                <a:latin typeface="Open Sans Light"/>
                <a:ea typeface="Open Sans Light"/>
                <a:cs typeface="Open Sans Light"/>
                <a:sym typeface="Open Sans Light"/>
              </a:rPr>
              <a:t>Πρόσθετο υλικό για ανάγνωση</a:t>
            </a:r>
            <a:r>
              <a:rPr lang="en-GB" sz="1200" b="1" dirty="0">
                <a:latin typeface="Open Sans Light"/>
                <a:ea typeface="Open Sans Light"/>
                <a:cs typeface="Open Sans Light"/>
                <a:sym typeface="Open Sans Light"/>
              </a:rPr>
              <a:t> (</a:t>
            </a:r>
            <a:r>
              <a:rPr lang="el-GR" sz="1200" b="1" dirty="0">
                <a:latin typeface="Open Sans Light"/>
                <a:ea typeface="Open Sans Light"/>
                <a:cs typeface="Open Sans Light"/>
                <a:sym typeface="Open Sans Light"/>
              </a:rPr>
              <a:t>για τον/ην εκπαιδευτή/</a:t>
            </a:r>
            <a:r>
              <a:rPr lang="el-GR" sz="1200" b="1" dirty="0" err="1">
                <a:latin typeface="Open Sans Light"/>
                <a:ea typeface="Open Sans Light"/>
                <a:cs typeface="Open Sans Light"/>
                <a:sym typeface="Open Sans Light"/>
              </a:rPr>
              <a:t>ρια</a:t>
            </a:r>
            <a:r>
              <a:rPr lang="en-GB" sz="1200" b="1" dirty="0">
                <a:latin typeface="Open Sans Light"/>
                <a:ea typeface="Open Sans Light"/>
                <a:cs typeface="Open Sans Light"/>
                <a:sym typeface="Open Sans Light"/>
              </a:rPr>
              <a:t>):</a:t>
            </a:r>
            <a:endParaRPr dirty="0"/>
          </a:p>
          <a:p>
            <a:pPr marL="0" marR="0" lvl="0" indent="0" algn="l" rtl="0">
              <a:lnSpc>
                <a:spcPct val="100000"/>
              </a:lnSpc>
              <a:spcBef>
                <a:spcPts val="0"/>
              </a:spcBef>
              <a:spcAft>
                <a:spcPts val="0"/>
              </a:spcAft>
              <a:buClr>
                <a:schemeClr val="dk1"/>
              </a:buClr>
              <a:buSzPts val="1200"/>
              <a:buFont typeface="Calibri"/>
              <a:buNone/>
            </a:pPr>
            <a:r>
              <a:rPr lang="el-GR" dirty="0"/>
              <a:t>Ο πλήρης οδηγός για την αντίστροφη</a:t>
            </a:r>
            <a:r>
              <a:rPr lang="el-GR" baseline="0" dirty="0"/>
              <a:t> καθοδήγηση</a:t>
            </a:r>
            <a:r>
              <a:rPr lang="en-GB" dirty="0"/>
              <a:t>: https://www.guider-ai.com/blog/reverse-mentoring-guide </a:t>
            </a:r>
            <a:endParaRPr dirty="0"/>
          </a:p>
          <a:p>
            <a:pPr marL="0" marR="0" lvl="0" indent="0" algn="l" rtl="0">
              <a:lnSpc>
                <a:spcPct val="100000"/>
              </a:lnSpc>
              <a:spcBef>
                <a:spcPts val="0"/>
              </a:spcBef>
              <a:spcAft>
                <a:spcPts val="0"/>
              </a:spcAft>
              <a:buClr>
                <a:srgbClr val="004494"/>
              </a:buClr>
              <a:buSzPts val="1200"/>
              <a:buFont typeface="Arial"/>
              <a:buNone/>
            </a:pPr>
            <a:r>
              <a:rPr lang="el-GR" b="0" i="0" dirty="0">
                <a:solidFill>
                  <a:srgbClr val="004494"/>
                </a:solidFill>
                <a:latin typeface="Arial"/>
                <a:ea typeface="Arial"/>
                <a:cs typeface="Arial"/>
                <a:sym typeface="Arial"/>
              </a:rPr>
              <a:t>Ανοικτός Εκπαιδευτικός Πόρος</a:t>
            </a:r>
            <a:r>
              <a:rPr lang="en-GB" b="0" i="0" dirty="0">
                <a:solidFill>
                  <a:srgbClr val="004494"/>
                </a:solidFill>
                <a:latin typeface="Arial"/>
                <a:ea typeface="Arial"/>
                <a:cs typeface="Arial"/>
                <a:sym typeface="Arial"/>
              </a:rPr>
              <a:t>:</a:t>
            </a:r>
            <a:r>
              <a:rPr lang="el-GR" b="0" i="0" dirty="0">
                <a:solidFill>
                  <a:srgbClr val="004494"/>
                </a:solidFill>
                <a:latin typeface="Arial"/>
                <a:ea typeface="Arial"/>
                <a:cs typeface="Arial"/>
                <a:sym typeface="Arial"/>
              </a:rPr>
              <a:t> Ο ρόλος της διαγενεακής μάθησης στην εκπαίδευση ενηλίκων:</a:t>
            </a:r>
            <a:r>
              <a:rPr lang="en-GB" b="0" i="0" dirty="0">
                <a:solidFill>
                  <a:srgbClr val="004494"/>
                </a:solidFill>
                <a:latin typeface="Arial"/>
                <a:ea typeface="Arial"/>
                <a:cs typeface="Arial"/>
                <a:sym typeface="Arial"/>
              </a:rPr>
              <a:t> https://epale.ec.europa.eu/en/blog/oer-role-intergenerational-learning-adult-education</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98" name="Google Shape;9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283477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429297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sz="1200" b="0" i="0" u="none" strike="noStrike" cap="none" dirty="0">
                <a:solidFill>
                  <a:schemeClr val="dk1"/>
                </a:solidFill>
                <a:effectLst/>
                <a:latin typeface="Calibri"/>
                <a:ea typeface="Calibri"/>
                <a:cs typeface="Calibri"/>
                <a:sym typeface="Calibri"/>
              </a:rPr>
              <a:t>Οι συμμετέχοντες/</a:t>
            </a:r>
            <a:r>
              <a:rPr lang="el-GR" sz="1200" b="0" i="0" u="none" strike="noStrike" cap="none" dirty="0" err="1">
                <a:solidFill>
                  <a:schemeClr val="dk1"/>
                </a:solidFill>
                <a:effectLst/>
                <a:latin typeface="Calibri"/>
                <a:ea typeface="Calibri"/>
                <a:cs typeface="Calibri"/>
                <a:sym typeface="Calibri"/>
              </a:rPr>
              <a:t>ουσες</a:t>
            </a:r>
            <a:r>
              <a:rPr lang="el-GR" sz="1200" b="0" i="0" u="none" strike="noStrike" cap="none" dirty="0">
                <a:solidFill>
                  <a:schemeClr val="dk1"/>
                </a:solidFill>
                <a:effectLst/>
                <a:latin typeface="Calibri"/>
                <a:ea typeface="Calibri"/>
                <a:cs typeface="Calibri"/>
                <a:sym typeface="Calibri"/>
              </a:rPr>
              <a:t> πρέπει να ολοκληρώσουν τις ασκήσεις που παρουσιάζονται στο Σενάριο 2 – Μέρος 1 Εξέταση εννοιών.</a:t>
            </a:r>
            <a:r>
              <a:rPr lang="el-GR" sz="1200" b="1" i="0" u="none" strike="noStrike" cap="none" dirty="0">
                <a:solidFill>
                  <a:schemeClr val="dk1"/>
                </a:solidFill>
                <a:effectLst/>
                <a:latin typeface="Calibri"/>
                <a:ea typeface="Calibri"/>
                <a:cs typeface="Calibri"/>
                <a:sym typeface="Calibri"/>
              </a:rPr>
              <a:t> </a:t>
            </a:r>
            <a:r>
              <a:rPr lang="el-GR" sz="1200" b="0" i="0" u="none" strike="noStrike" cap="none" dirty="0">
                <a:solidFill>
                  <a:schemeClr val="dk1"/>
                </a:solidFill>
                <a:effectLst/>
                <a:latin typeface="Calibri"/>
                <a:ea typeface="Calibri"/>
                <a:cs typeface="Calibri"/>
                <a:sym typeface="Calibri"/>
              </a:rPr>
              <a:t>Ο/η εκπαιδευτής/</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χωρίζει τους/</a:t>
            </a:r>
            <a:r>
              <a:rPr lang="el-GR" sz="1200" b="0" i="0" u="none" strike="noStrike" cap="none" dirty="0" err="1">
                <a:solidFill>
                  <a:schemeClr val="dk1"/>
                </a:solidFill>
                <a:effectLst/>
                <a:latin typeface="Calibri"/>
                <a:ea typeface="Calibri"/>
                <a:cs typeface="Calibri"/>
                <a:sym typeface="Calibri"/>
              </a:rPr>
              <a:t>ις</a:t>
            </a:r>
            <a:r>
              <a:rPr lang="el-GR" sz="1200" b="0" i="0" u="none" strike="noStrike" cap="none" dirty="0">
                <a:solidFill>
                  <a:schemeClr val="dk1"/>
                </a:solidFill>
                <a:effectLst/>
                <a:latin typeface="Calibri"/>
                <a:ea typeface="Calibri"/>
                <a:cs typeface="Calibri"/>
                <a:sym typeface="Calibri"/>
              </a:rPr>
              <a:t> συμμετέχοντες/</a:t>
            </a:r>
            <a:r>
              <a:rPr lang="el-GR" sz="1200" b="0" i="0" u="none" strike="noStrike" cap="none" dirty="0" err="1">
                <a:solidFill>
                  <a:schemeClr val="dk1"/>
                </a:solidFill>
                <a:effectLst/>
                <a:latin typeface="Calibri"/>
                <a:ea typeface="Calibri"/>
                <a:cs typeface="Calibri"/>
                <a:sym typeface="Calibri"/>
              </a:rPr>
              <a:t>ουσες</a:t>
            </a:r>
            <a:r>
              <a:rPr lang="el-GR" sz="1200" b="0" i="0" u="none" strike="noStrike" cap="none" dirty="0">
                <a:solidFill>
                  <a:schemeClr val="dk1"/>
                </a:solidFill>
                <a:effectLst/>
                <a:latin typeface="Calibri"/>
                <a:ea typeface="Calibri"/>
                <a:cs typeface="Calibri"/>
                <a:sym typeface="Calibri"/>
              </a:rPr>
              <a:t> σε μικρές ομάδες ή ζευγάρια για να κάνουν τις ασκήσεις. Για να διευκολύνει τη διαδικασία, αναθέτει σε κάθε μέλος της ομάδας μια άσκηση. Λόγω περιορισμού στον χρόνο, ο/η εκπαιδευτής/</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μπορεί να επιλέξει να: 1) ζητήσει από μία ή δύο ομάδες να παρουσιάσουν τα αποτελέσματά τους σε συντομία και να τα χρησιμοποιήσει ώστε να κάνει έναν απολογισμό, ή 2) να ζητήσει από τους/</a:t>
            </a:r>
            <a:r>
              <a:rPr lang="el-GR" sz="1200" b="0" i="0" u="none" strike="noStrike" cap="none" dirty="0" err="1">
                <a:solidFill>
                  <a:schemeClr val="dk1"/>
                </a:solidFill>
                <a:effectLst/>
                <a:latin typeface="Calibri"/>
                <a:ea typeface="Calibri"/>
                <a:cs typeface="Calibri"/>
                <a:sym typeface="Calibri"/>
              </a:rPr>
              <a:t>ις</a:t>
            </a:r>
            <a:r>
              <a:rPr lang="el-GR" sz="1200" b="0" i="0" u="none" strike="noStrike" cap="none" dirty="0">
                <a:solidFill>
                  <a:schemeClr val="dk1"/>
                </a:solidFill>
                <a:effectLst/>
                <a:latin typeface="Calibri"/>
                <a:ea typeface="Calibri"/>
                <a:cs typeface="Calibri"/>
                <a:sym typeface="Calibri"/>
              </a:rPr>
              <a:t> συμμετέχοντες/</a:t>
            </a:r>
            <a:r>
              <a:rPr lang="el-GR" sz="1200" b="0" i="0" u="none" strike="noStrike" cap="none" dirty="0" err="1">
                <a:solidFill>
                  <a:schemeClr val="dk1"/>
                </a:solidFill>
                <a:effectLst/>
                <a:latin typeface="Calibri"/>
                <a:ea typeface="Calibri"/>
                <a:cs typeface="Calibri"/>
                <a:sym typeface="Calibri"/>
              </a:rPr>
              <a:t>ουσες</a:t>
            </a:r>
            <a:r>
              <a:rPr lang="el-GR" sz="1200" b="0" i="0" u="none" strike="noStrike" cap="none" dirty="0">
                <a:solidFill>
                  <a:schemeClr val="dk1"/>
                </a:solidFill>
                <a:effectLst/>
                <a:latin typeface="Calibri"/>
                <a:ea typeface="Calibri"/>
                <a:cs typeface="Calibri"/>
                <a:sym typeface="Calibri"/>
              </a:rPr>
              <a:t> να μοιραστούν τα αποτελέσματά τους σε μια συνεργατική πλατφόρμα. Αν επιλέξει τη δεύτερη επιλογή, ο/η εκπαιδευτής/</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πρέπει να συντονίσει τη διαδικασία και να φροντίσει ώστε να συνεχίζεται η συζήτηση.</a:t>
            </a:r>
          </a:p>
          <a:p>
            <a:pPr marL="0" lvl="0" indent="0" algn="l" rtl="0">
              <a:spcBef>
                <a:spcPts val="0"/>
              </a:spcBef>
              <a:spcAft>
                <a:spcPts val="0"/>
              </a:spcAft>
              <a:buNone/>
            </a:pPr>
            <a:endParaRPr lang="el-GR" dirty="0"/>
          </a:p>
        </p:txBody>
      </p:sp>
      <p:sp>
        <p:nvSpPr>
          <p:cNvPr id="216" name="Google Shape;2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323626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l-GR" sz="1200" b="0" i="0" u="none" strike="noStrike" cap="none" dirty="0">
                <a:solidFill>
                  <a:schemeClr val="dk1"/>
                </a:solidFill>
                <a:effectLst/>
                <a:latin typeface="Calibri"/>
                <a:ea typeface="Calibri"/>
                <a:cs typeface="Calibri"/>
                <a:sym typeface="Calibri"/>
              </a:rPr>
              <a:t>Ο/η εκπαιδευτής/</a:t>
            </a:r>
            <a:r>
              <a:rPr lang="el-GR" sz="1200" b="0" i="0" u="none" strike="noStrike" cap="none" dirty="0" err="1">
                <a:solidFill>
                  <a:schemeClr val="dk1"/>
                </a:solidFill>
                <a:effectLst/>
                <a:latin typeface="Calibri"/>
                <a:ea typeface="Calibri"/>
                <a:cs typeface="Calibri"/>
                <a:sym typeface="Calibri"/>
              </a:rPr>
              <a:t>ρια</a:t>
            </a:r>
            <a:r>
              <a:rPr lang="el-GR" sz="1200" b="0" i="0" u="none" strike="noStrike" cap="none" dirty="0">
                <a:solidFill>
                  <a:schemeClr val="dk1"/>
                </a:solidFill>
                <a:effectLst/>
                <a:latin typeface="Calibri"/>
                <a:ea typeface="Calibri"/>
                <a:cs typeface="Calibri"/>
                <a:sym typeface="Calibri"/>
              </a:rPr>
              <a:t> χρησιμοποιεί τα συμπεράσματα των συμμετεχόντων στο θέμα της συζήτησης, για να παρουσιάσει το Σενάριο 2 – Μέρος 2 Η δύναμη ενός καλού πορτφόλιου.</a:t>
            </a:r>
            <a:endParaRPr b="0" dirty="0"/>
          </a:p>
        </p:txBody>
      </p:sp>
      <p:sp>
        <p:nvSpPr>
          <p:cNvPr id="226" name="Google Shape;22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4242146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7"/>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17" name="Google Shape;17;p17"/>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17"/>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17"/>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17"/>
          <p:cNvSpPr txBox="1"/>
          <p:nvPr/>
        </p:nvSpPr>
        <p:spPr>
          <a:xfrm>
            <a:off x="3313292" y="6150114"/>
            <a:ext cx="775335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a:solidFill>
                <a:srgbClr val="000000"/>
              </a:solidFill>
              <a:latin typeface="Arial"/>
              <a:ea typeface="Arial"/>
              <a:cs typeface="Arial"/>
              <a:sym typeface="Arial"/>
            </a:endParaRPr>
          </a:p>
        </p:txBody>
      </p:sp>
      <p:sp>
        <p:nvSpPr>
          <p:cNvPr id="21" name="Google Shape;21;p17"/>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7"/>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17"/>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21"/>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 name="Google Shape;26;p21"/>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1"/>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25"/>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 name="Google Shape;30;p25"/>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25"/>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25"/>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25"/>
          <p:cNvSpPr txBox="1"/>
          <p:nvPr/>
        </p:nvSpPr>
        <p:spPr>
          <a:xfrm>
            <a:off x="3313292" y="6150114"/>
            <a:ext cx="7753350"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a:solidFill>
                <a:srgbClr val="000000"/>
              </a:solidFill>
              <a:latin typeface="Arial"/>
              <a:ea typeface="Arial"/>
              <a:cs typeface="Arial"/>
              <a:sym typeface="Arial"/>
            </a:endParaRPr>
          </a:p>
        </p:txBody>
      </p:sp>
      <p:sp>
        <p:nvSpPr>
          <p:cNvPr id="34" name="Google Shape;34;p25"/>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9"/>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20"/>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22"/>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9" name="Google Shape;49;p22"/>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5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5" name="Google Shape;55;p26"/>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16"/>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16"/>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1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EB3B5"/>
                </a:solidFill>
                <a:latin typeface="Open Sans"/>
                <a:ea typeface="Open Sans"/>
                <a:cs typeface="Open Sans"/>
                <a:sym typeface="Open Sans"/>
              </a:defRPr>
            </a:lvl1pPr>
            <a:lvl2pPr marL="0" marR="0" lvl="1" indent="0" algn="r" rtl="0">
              <a:spcBef>
                <a:spcPts val="0"/>
              </a:spcBef>
              <a:buNone/>
              <a:defRPr sz="1200" b="0" i="0" u="none" strike="noStrike" cap="none">
                <a:solidFill>
                  <a:srgbClr val="AEB3B5"/>
                </a:solidFill>
                <a:latin typeface="Open Sans"/>
                <a:ea typeface="Open Sans"/>
                <a:cs typeface="Open Sans"/>
                <a:sym typeface="Open Sans"/>
              </a:defRPr>
            </a:lvl2pPr>
            <a:lvl3pPr marL="0" marR="0" lvl="2" indent="0" algn="r" rtl="0">
              <a:spcBef>
                <a:spcPts val="0"/>
              </a:spcBef>
              <a:buNone/>
              <a:defRPr sz="1200" b="0" i="0" u="none" strike="noStrike" cap="none">
                <a:solidFill>
                  <a:srgbClr val="AEB3B5"/>
                </a:solidFill>
                <a:latin typeface="Open Sans"/>
                <a:ea typeface="Open Sans"/>
                <a:cs typeface="Open Sans"/>
                <a:sym typeface="Open Sans"/>
              </a:defRPr>
            </a:lvl3pPr>
            <a:lvl4pPr marL="0" marR="0" lvl="3" indent="0" algn="r" rtl="0">
              <a:spcBef>
                <a:spcPts val="0"/>
              </a:spcBef>
              <a:buNone/>
              <a:defRPr sz="1200" b="0" i="0" u="none" strike="noStrike" cap="none">
                <a:solidFill>
                  <a:srgbClr val="AEB3B5"/>
                </a:solidFill>
                <a:latin typeface="Open Sans"/>
                <a:ea typeface="Open Sans"/>
                <a:cs typeface="Open Sans"/>
                <a:sym typeface="Open Sans"/>
              </a:defRPr>
            </a:lvl4pPr>
            <a:lvl5pPr marL="0" marR="0" lvl="4" indent="0" algn="r" rtl="0">
              <a:spcBef>
                <a:spcPts val="0"/>
              </a:spcBef>
              <a:buNone/>
              <a:defRPr sz="1200" b="0" i="0" u="none" strike="noStrike" cap="none">
                <a:solidFill>
                  <a:srgbClr val="AEB3B5"/>
                </a:solidFill>
                <a:latin typeface="Open Sans"/>
                <a:ea typeface="Open Sans"/>
                <a:cs typeface="Open Sans"/>
                <a:sym typeface="Open Sans"/>
              </a:defRPr>
            </a:lvl5pPr>
            <a:lvl6pPr marL="0" marR="0" lvl="5" indent="0" algn="r" rtl="0">
              <a:spcBef>
                <a:spcPts val="0"/>
              </a:spcBef>
              <a:buNone/>
              <a:defRPr sz="1200" b="0" i="0" u="none" strike="noStrike" cap="none">
                <a:solidFill>
                  <a:srgbClr val="AEB3B5"/>
                </a:solidFill>
                <a:latin typeface="Open Sans"/>
                <a:ea typeface="Open Sans"/>
                <a:cs typeface="Open Sans"/>
                <a:sym typeface="Open Sans"/>
              </a:defRPr>
            </a:lvl6pPr>
            <a:lvl7pPr marL="0" marR="0" lvl="6" indent="0" algn="r" rtl="0">
              <a:spcBef>
                <a:spcPts val="0"/>
              </a:spcBef>
              <a:buNone/>
              <a:defRPr sz="1200" b="0" i="0" u="none" strike="noStrike" cap="none">
                <a:solidFill>
                  <a:srgbClr val="AEB3B5"/>
                </a:solidFill>
                <a:latin typeface="Open Sans"/>
                <a:ea typeface="Open Sans"/>
                <a:cs typeface="Open Sans"/>
                <a:sym typeface="Open Sans"/>
              </a:defRPr>
            </a:lvl7pPr>
            <a:lvl8pPr marL="0" marR="0" lvl="7" indent="0" algn="r" rtl="0">
              <a:spcBef>
                <a:spcPts val="0"/>
              </a:spcBef>
              <a:buNone/>
              <a:defRPr sz="1200" b="0" i="0" u="none" strike="noStrike" cap="none">
                <a:solidFill>
                  <a:srgbClr val="AEB3B5"/>
                </a:solidFill>
                <a:latin typeface="Open Sans"/>
                <a:ea typeface="Open Sans"/>
                <a:cs typeface="Open Sans"/>
                <a:sym typeface="Open Sans"/>
              </a:defRPr>
            </a:lvl8pPr>
            <a:lvl9pPr marL="0" marR="0" lvl="8" indent="0" algn="r" rtl="0">
              <a:spcBef>
                <a:spcPts val="0"/>
              </a:spcBef>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18"/>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7" name="Google Shape;37;p1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mindshift.p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mailto:geral@mindshift.p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youtube.com/watch?v=0rC1gBxNNH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lvl="0" algn="ctr"/>
            <a:r>
              <a:rPr lang="el-GR" dirty="0"/>
              <a:t>Εκπαιδευτικό Υλικό για Διαγενεακή Μάθηση </a:t>
            </a:r>
            <a:endParaRPr dirty="0"/>
          </a:p>
        </p:txBody>
      </p:sp>
      <p:sp>
        <p:nvSpPr>
          <p:cNvPr id="62" name="Google Shape;62;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l-GR" dirty="0"/>
              <a:t>Ενότητα 5 – Πρόγραμμα Εκπαίδευσης Μεντόρων</a:t>
            </a:r>
            <a:endParaRPr dirty="0"/>
          </a:p>
          <a:p>
            <a:pPr marL="0" lvl="0" indent="0"/>
            <a:r>
              <a:rPr lang="el-GR" dirty="0"/>
              <a:t>Κεφάλαιο 2: Καλλιέργεια θετικών στάσεων απέναντι στην αντίστροφη καθοδήγηση (</a:t>
            </a:r>
            <a:r>
              <a:rPr lang="en-GB" dirty="0"/>
              <a:t>reverse mentoring)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0"/>
          <p:cNvSpPr txBox="1">
            <a:spLocks noGrp="1"/>
          </p:cNvSpPr>
          <p:nvPr>
            <p:ph type="body" idx="2"/>
          </p:nvPr>
        </p:nvSpPr>
        <p:spPr>
          <a:xfrm>
            <a:off x="6372225" y="1462685"/>
            <a:ext cx="5670096" cy="5313673"/>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r>
              <a:rPr lang="en-GB"/>
              <a:t> </a:t>
            </a:r>
            <a:endParaRPr/>
          </a:p>
        </p:txBody>
      </p:sp>
      <p:sp>
        <p:nvSpPr>
          <p:cNvPr id="240" name="Google Shape;240;p10"/>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Δραστηριότητα 2.2.: Η δύναμη ενός καλού ηλεκτρονικού πορτφόλιου</a:t>
            </a:r>
            <a:endParaRPr dirty="0"/>
          </a:p>
        </p:txBody>
      </p:sp>
      <p:sp>
        <p:nvSpPr>
          <p:cNvPr id="241" name="Google Shape;241;p10"/>
          <p:cNvSpPr txBox="1">
            <a:spLocks noGrp="1"/>
          </p:cNvSpPr>
          <p:nvPr>
            <p:ph type="title"/>
          </p:nvPr>
        </p:nvSpPr>
        <p:spPr>
          <a:xfrm>
            <a:off x="0" y="81642"/>
            <a:ext cx="12042321" cy="715879"/>
          </a:xfrm>
          <a:prstGeom prst="rect">
            <a:avLst/>
          </a:prstGeom>
          <a:noFill/>
          <a:ln>
            <a:noFill/>
          </a:ln>
        </p:spPr>
        <p:txBody>
          <a:bodyPr spcFirstLastPara="1" wrap="square" lIns="91425" tIns="54000" rIns="54000" bIns="54000" anchor="ctr" anchorCtr="0">
            <a:noAutofit/>
          </a:bodyPr>
          <a:lstStyle/>
          <a:p>
            <a:pPr lvl="0">
              <a:buSzPts val="3000"/>
            </a:pPr>
            <a:r>
              <a:rPr lang="el-GR" sz="2400" dirty="0"/>
              <a:t>Κεφάλαιο 2: Καλλιέργεια θετικών στάσεων απέναντι στην αντίστροφη καθοδήγηση</a:t>
            </a:r>
            <a:endParaRPr sz="3200" dirty="0"/>
          </a:p>
        </p:txBody>
      </p:sp>
      <p:pic>
        <p:nvPicPr>
          <p:cNvPr id="242" name="Google Shape;242;p10"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243" name="Google Shape;243;p10"/>
          <p:cNvSpPr txBox="1"/>
          <p:nvPr/>
        </p:nvSpPr>
        <p:spPr>
          <a:xfrm>
            <a:off x="6543675" y="2724085"/>
            <a:ext cx="5400675" cy="3411856"/>
          </a:xfrm>
          <a:prstGeom prst="rect">
            <a:avLst/>
          </a:prstGeom>
          <a:noFill/>
          <a:ln>
            <a:noFill/>
          </a:ln>
        </p:spPr>
        <p:txBody>
          <a:bodyPr spcFirstLastPara="1" wrap="square" lIns="91425" tIns="45700" rIns="91425" bIns="45700" anchor="t" anchorCtr="0">
            <a:spAutoFit/>
          </a:bodyPr>
          <a:lstStyle/>
          <a:p>
            <a:pPr lvl="0">
              <a:lnSpc>
                <a:spcPct val="107000"/>
              </a:lnSpc>
            </a:pPr>
            <a:r>
              <a:rPr lang="el-GR" sz="1800" b="1" dirty="0">
                <a:solidFill>
                  <a:srgbClr val="636A6F"/>
                </a:solidFill>
                <a:latin typeface="Open Sans Light"/>
                <a:ea typeface="Open Sans Light"/>
                <a:cs typeface="Open Sans Light"/>
                <a:sym typeface="Open Sans Light"/>
              </a:rPr>
              <a:t>Σε αυτή τη δραστηριότητα θα εξασκήσετε τις ακόλουθες δεξιότητες:</a:t>
            </a:r>
            <a:endParaRPr dirty="0"/>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Λήψη αποφάσεων</a:t>
            </a:r>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Κριτική σκέψη</a:t>
            </a:r>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Επίλυση προβλημάτων</a:t>
            </a:r>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Στρατηγική σκέψη</a:t>
            </a:r>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Ψηφιακές δεξιότητες</a:t>
            </a:r>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Δημιουργικότητα</a:t>
            </a:r>
          </a:p>
          <a:p>
            <a:pPr marL="0" marR="0" lvl="0" indent="0" algn="l" rtl="0">
              <a:lnSpc>
                <a:spcPct val="107000"/>
              </a:lnSpc>
              <a:spcBef>
                <a:spcPts val="800"/>
              </a:spcBef>
              <a:spcAft>
                <a:spcPts val="0"/>
              </a:spcAft>
              <a:buNone/>
            </a:pPr>
            <a:endParaRPr dirty="0"/>
          </a:p>
        </p:txBody>
      </p:sp>
      <p:sp>
        <p:nvSpPr>
          <p:cNvPr id="244" name="Google Shape;244;p10"/>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i="0" u="none" strike="noStrike" cap="none" dirty="0">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dirty="0">
              <a:solidFill>
                <a:srgbClr val="868E93"/>
              </a:solidFill>
            </a:endParaRPr>
          </a:p>
          <a:p>
            <a:pPr marL="0" lvl="0" indent="0" algn="just" rtl="0">
              <a:lnSpc>
                <a:spcPct val="90000"/>
              </a:lnSpc>
              <a:spcBef>
                <a:spcPts val="1000"/>
              </a:spcBef>
              <a:spcAft>
                <a:spcPts val="0"/>
              </a:spcAft>
              <a:buClr>
                <a:schemeClr val="lt2"/>
              </a:buClr>
              <a:buSzPts val="1800"/>
              <a:buNone/>
            </a:pPr>
            <a:endParaRPr i="0" u="none" strike="noStrike" cap="none" dirty="0">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i="0" u="none" strike="noStrike" cap="none" dirty="0">
              <a:solidFill>
                <a:srgbClr val="868E93"/>
              </a:solidFill>
              <a:latin typeface="Open Sans Light"/>
              <a:ea typeface="Open Sans Light"/>
              <a:cs typeface="Open Sans Light"/>
              <a:sym typeface="Open Sans Light"/>
            </a:endParaRPr>
          </a:p>
          <a:p>
            <a:pPr marL="2057349" lvl="4" indent="-228594">
              <a:buClr>
                <a:srgbClr val="868E93"/>
              </a:buClr>
            </a:pPr>
            <a:r>
              <a:rPr lang="el-GR" b="1" i="1" dirty="0">
                <a:solidFill>
                  <a:srgbClr val="868E93"/>
                </a:solidFill>
                <a:latin typeface="Open Sans Light"/>
                <a:ea typeface="Open Sans Light"/>
                <a:cs typeface="Open Sans Light"/>
                <a:sym typeface="Open Sans Light"/>
              </a:rPr>
              <a:t>Στόχος αυτής της δραστηριότητας είναι να τονίσει τη σημασία της ανάπτυξης μιας στρατηγικής πριν από τον σχεδιασμό και υλοποίηση ενός προγράμματος διαγενεακής καθοδήγησης. </a:t>
            </a:r>
            <a:endParaRPr dirty="0"/>
          </a:p>
        </p:txBody>
      </p:sp>
      <p:pic>
        <p:nvPicPr>
          <p:cNvPr id="245" name="Google Shape;245;p10"/>
          <p:cNvPicPr preferRelativeResize="0"/>
          <p:nvPr/>
        </p:nvPicPr>
        <p:blipFill rotWithShape="1">
          <a:blip r:embed="rId4">
            <a:alphaModFix/>
          </a:blip>
          <a:srcRect l="21301" t="23250" r="19599" b="22964"/>
          <a:stretch/>
        </p:blipFill>
        <p:spPr>
          <a:xfrm>
            <a:off x="149675" y="2476375"/>
            <a:ext cx="2040951" cy="180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body" idx="1"/>
          </p:nvPr>
        </p:nvSpPr>
        <p:spPr>
          <a:xfrm>
            <a:off x="97971" y="1355687"/>
            <a:ext cx="5910944" cy="5313673"/>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dirty="0">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rgbClr val="93D4CC"/>
              </a:buClr>
              <a:buSzPts val="1800"/>
              <a:buNone/>
            </a:pPr>
            <a:r>
              <a:rPr lang="el-GR" sz="1800" b="1" dirty="0">
                <a:solidFill>
                  <a:srgbClr val="93D4CC"/>
                </a:solidFill>
                <a:latin typeface="Open Sans Light"/>
                <a:ea typeface="Open Sans Light"/>
                <a:cs typeface="Open Sans Light"/>
                <a:sym typeface="Open Sans Light"/>
              </a:rPr>
              <a:t>Συνεδρία πρακτικής εξάσκησης</a:t>
            </a:r>
            <a:endParaRPr dirty="0"/>
          </a:p>
          <a:p>
            <a:pPr marL="0" lvl="0" indent="0"/>
            <a:r>
              <a:rPr lang="el-GR" b="1" dirty="0"/>
              <a:t>Σενάριο 2: Σχεδιασμός στρατηγικής μάθησης για έναν συμπεριληπτικό χώρο εργασίας</a:t>
            </a:r>
            <a:endParaRPr dirty="0"/>
          </a:p>
          <a:p>
            <a:pPr marL="0" lvl="0" indent="0" algn="just" rtl="0">
              <a:lnSpc>
                <a:spcPct val="90000"/>
              </a:lnSpc>
              <a:spcBef>
                <a:spcPts val="1000"/>
              </a:spcBef>
              <a:spcAft>
                <a:spcPts val="0"/>
              </a:spcAft>
              <a:buClr>
                <a:schemeClr val="lt2"/>
              </a:buClr>
              <a:buSzPts val="1800"/>
              <a:buNone/>
            </a:pPr>
            <a:endParaRPr b="1" dirty="0"/>
          </a:p>
          <a:p>
            <a:pPr marL="0" lvl="0" indent="0" algn="just" rtl="0">
              <a:lnSpc>
                <a:spcPct val="90000"/>
              </a:lnSpc>
              <a:spcBef>
                <a:spcPts val="1000"/>
              </a:spcBef>
              <a:spcAft>
                <a:spcPts val="0"/>
              </a:spcAft>
              <a:buClr>
                <a:schemeClr val="lt2"/>
              </a:buClr>
              <a:buSzPts val="1800"/>
              <a:buNone/>
            </a:pPr>
            <a:r>
              <a:rPr lang="el-GR" sz="1800" b="1" dirty="0">
                <a:latin typeface="Open Sans Light"/>
                <a:ea typeface="Open Sans Light"/>
                <a:cs typeface="Open Sans Light"/>
                <a:sym typeface="Open Sans Light"/>
              </a:rPr>
              <a:t>Μέρος </a:t>
            </a:r>
            <a:r>
              <a:rPr lang="en-GB" sz="1800" b="1" dirty="0">
                <a:latin typeface="Open Sans Light"/>
                <a:ea typeface="Open Sans Light"/>
                <a:cs typeface="Open Sans Light"/>
                <a:sym typeface="Open Sans Light"/>
              </a:rPr>
              <a:t>2: </a:t>
            </a:r>
            <a:r>
              <a:rPr lang="el-GR" b="1" dirty="0"/>
              <a:t>Η δύναμη ενός καλού ηλεκτρονικού πορτφόλιου</a:t>
            </a:r>
            <a:endParaRPr sz="1800" dirty="0">
              <a:solidFill>
                <a:srgbClr val="636A6F"/>
              </a:solidFill>
              <a:latin typeface="Open Sans Light"/>
              <a:ea typeface="Open Sans Light"/>
              <a:cs typeface="Open Sans Light"/>
              <a:sym typeface="Open Sans Light"/>
            </a:endParaRPr>
          </a:p>
          <a:p>
            <a:pPr marL="342900" lvl="0" indent="-342900" algn="just" rtl="0">
              <a:lnSpc>
                <a:spcPct val="107000"/>
              </a:lnSpc>
              <a:spcBef>
                <a:spcPts val="1200"/>
              </a:spcBef>
              <a:spcAft>
                <a:spcPts val="0"/>
              </a:spcAft>
              <a:buClr>
                <a:srgbClr val="93D4CC"/>
              </a:buClr>
              <a:buSzPts val="1800"/>
              <a:buFont typeface="Calibri"/>
              <a:buAutoNum type="arabicPeriod"/>
            </a:pPr>
            <a:r>
              <a:rPr lang="el-GR" dirty="0">
                <a:solidFill>
                  <a:srgbClr val="636A6F"/>
                </a:solidFill>
              </a:rPr>
              <a:t>Αναζητήστε σχετικές πληροφορίες</a:t>
            </a:r>
            <a:r>
              <a:rPr lang="en-GB" dirty="0">
                <a:solidFill>
                  <a:srgbClr val="636A6F"/>
                </a:solidFill>
              </a:rPr>
              <a:t>.</a:t>
            </a:r>
            <a:endParaRPr sz="1800" dirty="0">
              <a:solidFill>
                <a:srgbClr val="636A6F"/>
              </a:solidFill>
              <a:latin typeface="Open Sans Light"/>
              <a:ea typeface="Open Sans Light"/>
              <a:cs typeface="Open Sans Light"/>
              <a:sym typeface="Open Sans Light"/>
            </a:endParaRPr>
          </a:p>
          <a:p>
            <a:pPr marL="342900" lvl="0" indent="-342900" algn="just" rtl="0">
              <a:lnSpc>
                <a:spcPct val="107000"/>
              </a:lnSpc>
              <a:spcBef>
                <a:spcPts val="1800"/>
              </a:spcBef>
              <a:spcAft>
                <a:spcPts val="0"/>
              </a:spcAft>
              <a:buClr>
                <a:srgbClr val="93D4CC"/>
              </a:buClr>
              <a:buSzPts val="1800"/>
              <a:buFont typeface="Calibri"/>
              <a:buAutoNum type="arabicPeriod"/>
            </a:pPr>
            <a:r>
              <a:rPr lang="el-GR" dirty="0">
                <a:solidFill>
                  <a:srgbClr val="636A6F"/>
                </a:solidFill>
              </a:rPr>
              <a:t>Επιλέξτε μια μεθοδολογίας και δικαιολογήστε την επιλογή σας</a:t>
            </a:r>
            <a:r>
              <a:rPr lang="en-GB" dirty="0">
                <a:solidFill>
                  <a:srgbClr val="636A6F"/>
                </a:solidFill>
              </a:rPr>
              <a:t>.</a:t>
            </a:r>
            <a:endParaRPr sz="1800" dirty="0">
              <a:solidFill>
                <a:srgbClr val="636A6F"/>
              </a:solidFill>
              <a:latin typeface="Open Sans Light"/>
              <a:ea typeface="Open Sans Light"/>
              <a:cs typeface="Open Sans Light"/>
              <a:sym typeface="Open Sans Light"/>
            </a:endParaRPr>
          </a:p>
          <a:p>
            <a:pPr marL="342900" lvl="0" indent="-342900" algn="just" rtl="0">
              <a:lnSpc>
                <a:spcPct val="107000"/>
              </a:lnSpc>
              <a:spcBef>
                <a:spcPts val="1800"/>
              </a:spcBef>
              <a:spcAft>
                <a:spcPts val="0"/>
              </a:spcAft>
              <a:buClr>
                <a:srgbClr val="93D4CC"/>
              </a:buClr>
              <a:buSzPts val="1800"/>
              <a:buFont typeface="Calibri"/>
              <a:buAutoNum type="arabicPeriod"/>
            </a:pPr>
            <a:r>
              <a:rPr lang="el-GR" sz="1800" dirty="0">
                <a:solidFill>
                  <a:srgbClr val="636A6F"/>
                </a:solidFill>
                <a:latin typeface="Open Sans Light"/>
                <a:ea typeface="Open Sans Light"/>
                <a:cs typeface="Open Sans Light"/>
                <a:sym typeface="Open Sans Light"/>
              </a:rPr>
              <a:t>Αποφασίστε πώς θα παρουσιάσετε τις ιδέες σας</a:t>
            </a:r>
            <a:r>
              <a:rPr lang="en-GB" sz="1800" dirty="0">
                <a:solidFill>
                  <a:srgbClr val="636A6F"/>
                </a:solidFill>
                <a:latin typeface="Open Sans Light"/>
                <a:ea typeface="Open Sans Light"/>
                <a:cs typeface="Open Sans Light"/>
                <a:sym typeface="Open Sans Light"/>
              </a:rPr>
              <a:t>.</a:t>
            </a:r>
            <a:endParaRPr dirty="0"/>
          </a:p>
          <a:p>
            <a:pPr marL="342900" lvl="0" indent="-342900" algn="just" rtl="0">
              <a:lnSpc>
                <a:spcPct val="107000"/>
              </a:lnSpc>
              <a:spcBef>
                <a:spcPts val="1800"/>
              </a:spcBef>
              <a:spcAft>
                <a:spcPts val="0"/>
              </a:spcAft>
              <a:buClr>
                <a:srgbClr val="93D4CC"/>
              </a:buClr>
              <a:buSzPts val="1800"/>
              <a:buFont typeface="Calibri"/>
              <a:buAutoNum type="arabicPeriod"/>
            </a:pPr>
            <a:r>
              <a:rPr lang="el-GR" dirty="0">
                <a:solidFill>
                  <a:srgbClr val="636A6F"/>
                </a:solidFill>
              </a:rPr>
              <a:t>Σχεδιάστε μια στρατηγική</a:t>
            </a:r>
            <a:r>
              <a:rPr lang="en-GB" sz="1800" dirty="0">
                <a:solidFill>
                  <a:srgbClr val="636A6F"/>
                </a:solidFill>
                <a:latin typeface="Open Sans Light"/>
                <a:ea typeface="Open Sans Light"/>
                <a:cs typeface="Open Sans Light"/>
                <a:sym typeface="Open Sans Light"/>
              </a:rPr>
              <a:t>.</a:t>
            </a:r>
            <a:endParaRPr dirty="0"/>
          </a:p>
          <a:p>
            <a:pPr marL="342900" lvl="0" indent="-342900" algn="just" rtl="0">
              <a:lnSpc>
                <a:spcPct val="107000"/>
              </a:lnSpc>
              <a:spcBef>
                <a:spcPts val="1800"/>
              </a:spcBef>
              <a:spcAft>
                <a:spcPts val="0"/>
              </a:spcAft>
              <a:buClr>
                <a:srgbClr val="93D4CC"/>
              </a:buClr>
              <a:buSzPts val="1800"/>
              <a:buFont typeface="Calibri"/>
              <a:buAutoNum type="arabicPeriod"/>
            </a:pPr>
            <a:r>
              <a:rPr lang="el-GR" dirty="0">
                <a:solidFill>
                  <a:srgbClr val="636A6F"/>
                </a:solidFill>
              </a:rPr>
              <a:t>Παρουσιάστε τη δουλειά σας</a:t>
            </a:r>
            <a:r>
              <a:rPr lang="en-GB" dirty="0">
                <a:solidFill>
                  <a:srgbClr val="636A6F"/>
                </a:solidFill>
              </a:rPr>
              <a:t>.</a:t>
            </a:r>
            <a:endParaRPr sz="1800" dirty="0">
              <a:solidFill>
                <a:srgbClr val="636A6F"/>
              </a:solidFill>
              <a:latin typeface="Open Sans Light"/>
              <a:ea typeface="Open Sans Light"/>
              <a:cs typeface="Open Sans Light"/>
              <a:sym typeface="Open Sans Light"/>
            </a:endParaRPr>
          </a:p>
          <a:p>
            <a:pPr marL="0" lvl="0" indent="0" algn="just" rtl="0">
              <a:lnSpc>
                <a:spcPct val="90000"/>
              </a:lnSpc>
              <a:spcBef>
                <a:spcPts val="1800"/>
              </a:spcBef>
              <a:spcAft>
                <a:spcPts val="0"/>
              </a:spcAft>
              <a:buClr>
                <a:schemeClr val="lt2"/>
              </a:buClr>
              <a:buSzPts val="1800"/>
              <a:buNone/>
            </a:pPr>
            <a:endParaRPr dirty="0"/>
          </a:p>
        </p:txBody>
      </p:sp>
      <p:pic>
        <p:nvPicPr>
          <p:cNvPr id="252" name="Google Shape;252;p11" descr="Ampulheta 90% com preenchimento sólido"/>
          <p:cNvPicPr preferRelativeResize="0">
            <a:picLocks noGrp="1"/>
          </p:cNvPicPr>
          <p:nvPr>
            <p:ph type="body" idx="2"/>
          </p:nvPr>
        </p:nvPicPr>
        <p:blipFill rotWithShape="1">
          <a:blip r:embed="rId3">
            <a:alphaModFix/>
          </a:blip>
          <a:srcRect/>
          <a:stretch/>
        </p:blipFill>
        <p:spPr>
          <a:xfrm>
            <a:off x="7410451" y="1637338"/>
            <a:ext cx="3476624" cy="3476624"/>
          </a:xfrm>
          <a:prstGeom prst="rect">
            <a:avLst/>
          </a:prstGeom>
          <a:noFill/>
          <a:ln>
            <a:noFill/>
          </a:ln>
        </p:spPr>
      </p:pic>
      <p:sp>
        <p:nvSpPr>
          <p:cNvPr id="253" name="Google Shape;253;p11"/>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Δραστηριότητα 2.2.: Η δύναμη ενός καλού ηλεκτρονικού πορτφόλιου</a:t>
            </a:r>
            <a:endParaRPr dirty="0"/>
          </a:p>
        </p:txBody>
      </p:sp>
      <p:sp>
        <p:nvSpPr>
          <p:cNvPr id="254" name="Google Shape;254;p11"/>
          <p:cNvSpPr txBox="1">
            <a:spLocks noGrp="1"/>
          </p:cNvSpPr>
          <p:nvPr>
            <p:ph type="title"/>
          </p:nvPr>
        </p:nvSpPr>
        <p:spPr>
          <a:xfrm>
            <a:off x="0" y="81642"/>
            <a:ext cx="12042321" cy="715879"/>
          </a:xfrm>
          <a:prstGeom prst="rect">
            <a:avLst/>
          </a:prstGeom>
          <a:noFill/>
          <a:ln>
            <a:noFill/>
          </a:ln>
        </p:spPr>
        <p:txBody>
          <a:bodyPr spcFirstLastPara="1" wrap="square" lIns="91425" tIns="54000" rIns="54000" bIns="54000" anchor="ctr" anchorCtr="0">
            <a:noAutofit/>
          </a:bodyPr>
          <a:lstStyle/>
          <a:p>
            <a:pPr lvl="0">
              <a:buSzPts val="3000"/>
            </a:pPr>
            <a:r>
              <a:rPr lang="el-GR" sz="2400" dirty="0"/>
              <a:t>Κεφάλαιο 2: Καλλιέργεια θετικών στάσεων απέναντι στην αντίστροφη καθοδήγηση</a:t>
            </a:r>
            <a:endParaRPr sz="2400" dirty="0"/>
          </a:p>
        </p:txBody>
      </p:sp>
      <p:sp>
        <p:nvSpPr>
          <p:cNvPr id="255" name="Google Shape;255;p11"/>
          <p:cNvSpPr txBox="1"/>
          <p:nvPr/>
        </p:nvSpPr>
        <p:spPr>
          <a:xfrm>
            <a:off x="8204597" y="4913907"/>
            <a:ext cx="1888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chemeClr val="accent6"/>
                </a:solidFill>
                <a:latin typeface="Open Sans Light"/>
                <a:ea typeface="Open Sans Light"/>
                <a:cs typeface="Open Sans Light"/>
                <a:sym typeface="Open Sans Light"/>
              </a:rPr>
              <a:t>[45 </a:t>
            </a:r>
            <a:r>
              <a:rPr lang="el-GR" sz="2000" b="1" dirty="0">
                <a:solidFill>
                  <a:schemeClr val="accent6"/>
                </a:solidFill>
                <a:latin typeface="Open Sans Light"/>
                <a:ea typeface="Open Sans Light"/>
                <a:cs typeface="Open Sans Light"/>
                <a:sym typeface="Open Sans Light"/>
              </a:rPr>
              <a:t>λεπτά</a:t>
            </a:r>
            <a:r>
              <a:rPr lang="en-GB" sz="2000" b="1" dirty="0">
                <a:solidFill>
                  <a:schemeClr val="accent6"/>
                </a:solidFill>
                <a:latin typeface="Open Sans Light"/>
                <a:ea typeface="Open Sans Light"/>
                <a:cs typeface="Open Sans Light"/>
                <a:sym typeface="Open Sans Light"/>
              </a:rPr>
              <a:t>]</a:t>
            </a:r>
            <a:endParaRPr sz="2000" b="1" dirty="0">
              <a:solidFill>
                <a:schemeClr val="accent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2"/>
          <p:cNvSpPr/>
          <p:nvPr/>
        </p:nvSpPr>
        <p:spPr>
          <a:xfrm>
            <a:off x="7958781" y="3354302"/>
            <a:ext cx="2326051" cy="320548"/>
          </a:xfrm>
          <a:custGeom>
            <a:avLst/>
            <a:gdLst/>
            <a:ahLst/>
            <a:cxnLst/>
            <a:rect l="l" t="t" r="r" b="b"/>
            <a:pathLst>
              <a:path w="21600" h="19122" extrusionOk="0">
                <a:moveTo>
                  <a:pt x="0" y="19122"/>
                </a:moveTo>
                <a:cubicBezTo>
                  <a:pt x="3775" y="4122"/>
                  <a:pt x="8595" y="-2478"/>
                  <a:pt x="13353" y="839"/>
                </a:cubicBezTo>
                <a:cubicBezTo>
                  <a:pt x="16356" y="2932"/>
                  <a:pt x="19199" y="8950"/>
                  <a:pt x="21600" y="18297"/>
                </a:cubicBezTo>
              </a:path>
            </a:pathLst>
          </a:custGeom>
          <a:noFill/>
          <a:ln w="38100" cap="flat" cmpd="sng">
            <a:solidFill>
              <a:srgbClr val="D8D8D8"/>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62" name="Google Shape;262;p12"/>
          <p:cNvSpPr/>
          <p:nvPr/>
        </p:nvSpPr>
        <p:spPr>
          <a:xfrm>
            <a:off x="7586193" y="2671258"/>
            <a:ext cx="345946" cy="1076267"/>
          </a:xfrm>
          <a:custGeom>
            <a:avLst/>
            <a:gdLst/>
            <a:ahLst/>
            <a:cxnLst/>
            <a:rect l="l" t="t" r="r" b="b"/>
            <a:pathLst>
              <a:path w="20496" h="21600" extrusionOk="0">
                <a:moveTo>
                  <a:pt x="1126" y="21600"/>
                </a:moveTo>
                <a:cubicBezTo>
                  <a:pt x="-1104" y="17330"/>
                  <a:pt x="0" y="12958"/>
                  <a:pt x="4254" y="8903"/>
                </a:cubicBezTo>
                <a:cubicBezTo>
                  <a:pt x="7742" y="5578"/>
                  <a:pt x="13279" y="2544"/>
                  <a:pt x="20496" y="0"/>
                </a:cubicBezTo>
              </a:path>
            </a:pathLst>
          </a:custGeom>
          <a:noFill/>
          <a:ln w="38100" cap="flat" cmpd="sng">
            <a:solidFill>
              <a:srgbClr val="D8D8D8"/>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63" name="Google Shape;263;p12"/>
          <p:cNvSpPr/>
          <p:nvPr/>
        </p:nvSpPr>
        <p:spPr>
          <a:xfrm>
            <a:off x="7775371" y="2699698"/>
            <a:ext cx="1810214" cy="973856"/>
          </a:xfrm>
          <a:custGeom>
            <a:avLst/>
            <a:gdLst/>
            <a:ahLst/>
            <a:cxnLst/>
            <a:rect l="l" t="t" r="r" b="b"/>
            <a:pathLst>
              <a:path w="21600" h="20820" extrusionOk="0">
                <a:moveTo>
                  <a:pt x="0" y="20820"/>
                </a:moveTo>
                <a:cubicBezTo>
                  <a:pt x="1039" y="15184"/>
                  <a:pt x="3294" y="10155"/>
                  <a:pt x="6447" y="6444"/>
                </a:cubicBezTo>
                <a:cubicBezTo>
                  <a:pt x="10674" y="1467"/>
                  <a:pt x="16164" y="-780"/>
                  <a:pt x="21600" y="241"/>
                </a:cubicBezTo>
              </a:path>
            </a:pathLst>
          </a:custGeom>
          <a:noFill/>
          <a:ln w="38100" cap="flat" cmpd="sng">
            <a:solidFill>
              <a:srgbClr val="D8D8D8"/>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64" name="Google Shape;264;p12"/>
          <p:cNvSpPr/>
          <p:nvPr/>
        </p:nvSpPr>
        <p:spPr>
          <a:xfrm>
            <a:off x="8553462" y="3695409"/>
            <a:ext cx="1210908" cy="1483978"/>
          </a:xfrm>
          <a:custGeom>
            <a:avLst/>
            <a:gdLst/>
            <a:ahLst/>
            <a:cxnLst/>
            <a:rect l="l" t="t" r="r" b="b"/>
            <a:pathLst>
              <a:path w="21169" h="21170" extrusionOk="0">
                <a:moveTo>
                  <a:pt x="0" y="268"/>
                </a:moveTo>
                <a:cubicBezTo>
                  <a:pt x="3992" y="-430"/>
                  <a:pt x="8131" y="251"/>
                  <a:pt x="11535" y="2149"/>
                </a:cubicBezTo>
                <a:cubicBezTo>
                  <a:pt x="13839" y="3433"/>
                  <a:pt x="15698" y="5223"/>
                  <a:pt x="17180" y="7232"/>
                </a:cubicBezTo>
                <a:cubicBezTo>
                  <a:pt x="20234" y="11372"/>
                  <a:pt x="21600" y="16276"/>
                  <a:pt x="21051" y="21170"/>
                </a:cubicBezTo>
              </a:path>
            </a:pathLst>
          </a:custGeom>
          <a:noFill/>
          <a:ln w="38100" cap="flat" cmpd="sng">
            <a:solidFill>
              <a:srgbClr val="D8D8D8"/>
            </a:solidFill>
            <a:prstDash val="solid"/>
            <a:miter lim="400000"/>
            <a:headEnd type="none" w="sm" len="sm"/>
            <a:tailEnd type="none" w="sm" len="sm"/>
          </a:ln>
        </p:spPr>
        <p:txBody>
          <a:bodyPr spcFirstLastPara="1" wrap="square" lIns="35700" tIns="35700" rIns="35700" bIns="3570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grpSp>
        <p:nvGrpSpPr>
          <p:cNvPr id="265" name="Google Shape;265;p12"/>
          <p:cNvGrpSpPr/>
          <p:nvPr/>
        </p:nvGrpSpPr>
        <p:grpSpPr>
          <a:xfrm>
            <a:off x="6659167" y="3456195"/>
            <a:ext cx="2054952" cy="1586619"/>
            <a:chOff x="-1" y="0"/>
            <a:chExt cx="2540001" cy="1961123"/>
          </a:xfrm>
        </p:grpSpPr>
        <p:sp>
          <p:nvSpPr>
            <p:cNvPr id="266" name="Google Shape;266;p12"/>
            <p:cNvSpPr/>
            <p:nvPr/>
          </p:nvSpPr>
          <p:spPr>
            <a:xfrm>
              <a:off x="185455" y="0"/>
              <a:ext cx="2169090" cy="366602"/>
            </a:xfrm>
            <a:custGeom>
              <a:avLst/>
              <a:gdLst/>
              <a:ahLst/>
              <a:cxnLst/>
              <a:rect l="l" t="t" r="r" b="b"/>
              <a:pathLst>
                <a:path w="21586" h="21600" extrusionOk="0">
                  <a:moveTo>
                    <a:pt x="21586" y="21600"/>
                  </a:moveTo>
                  <a:lnTo>
                    <a:pt x="21586" y="17622"/>
                  </a:lnTo>
                  <a:cubicBezTo>
                    <a:pt x="21586" y="15553"/>
                    <a:pt x="21300" y="13860"/>
                    <a:pt x="20950" y="13860"/>
                  </a:cubicBezTo>
                  <a:lnTo>
                    <a:pt x="9943" y="13860"/>
                  </a:lnTo>
                  <a:cubicBezTo>
                    <a:pt x="9594" y="13860"/>
                    <a:pt x="9151" y="12442"/>
                    <a:pt x="8960" y="10709"/>
                  </a:cubicBezTo>
                  <a:lnTo>
                    <a:pt x="8126" y="3150"/>
                  </a:lnTo>
                  <a:cubicBezTo>
                    <a:pt x="7935" y="1418"/>
                    <a:pt x="7493" y="0"/>
                    <a:pt x="7143" y="0"/>
                  </a:cubicBezTo>
                  <a:lnTo>
                    <a:pt x="609" y="0"/>
                  </a:lnTo>
                  <a:cubicBezTo>
                    <a:pt x="260" y="0"/>
                    <a:pt x="-14" y="1692"/>
                    <a:pt x="1" y="3759"/>
                  </a:cubicBezTo>
                  <a:lnTo>
                    <a:pt x="128" y="21600"/>
                  </a:lnTo>
                  <a:cubicBezTo>
                    <a:pt x="128" y="21600"/>
                    <a:pt x="21586" y="21600"/>
                    <a:pt x="21586" y="21600"/>
                  </a:cubicBezTo>
                  <a:close/>
                </a:path>
              </a:pathLst>
            </a:custGeom>
            <a:solidFill>
              <a:srgbClr val="5D6383"/>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67" name="Google Shape;267;p12"/>
            <p:cNvSpPr/>
            <p:nvPr/>
          </p:nvSpPr>
          <p:spPr>
            <a:xfrm>
              <a:off x="-1" y="353633"/>
              <a:ext cx="2540001" cy="1607490"/>
            </a:xfrm>
            <a:custGeom>
              <a:avLst/>
              <a:gdLst/>
              <a:ahLst/>
              <a:cxnLst/>
              <a:rect l="l" t="t" r="r" b="b"/>
              <a:pathLst>
                <a:path w="21540" h="21600" extrusionOk="0">
                  <a:moveTo>
                    <a:pt x="20041" y="20748"/>
                  </a:moveTo>
                  <a:cubicBezTo>
                    <a:pt x="20006" y="21217"/>
                    <a:pt x="19733" y="21600"/>
                    <a:pt x="19435" y="21600"/>
                  </a:cubicBezTo>
                  <a:lnTo>
                    <a:pt x="1921" y="21600"/>
                  </a:lnTo>
                  <a:cubicBezTo>
                    <a:pt x="1623" y="21600"/>
                    <a:pt x="1354" y="21216"/>
                    <a:pt x="1323" y="20747"/>
                  </a:cubicBezTo>
                  <a:lnTo>
                    <a:pt x="3" y="853"/>
                  </a:lnTo>
                  <a:cubicBezTo>
                    <a:pt x="-28" y="384"/>
                    <a:pt x="190" y="0"/>
                    <a:pt x="488" y="0"/>
                  </a:cubicBezTo>
                  <a:lnTo>
                    <a:pt x="21059" y="0"/>
                  </a:lnTo>
                  <a:cubicBezTo>
                    <a:pt x="21357" y="0"/>
                    <a:pt x="21572" y="383"/>
                    <a:pt x="21537" y="852"/>
                  </a:cubicBezTo>
                  <a:cubicBezTo>
                    <a:pt x="21537" y="852"/>
                    <a:pt x="20041" y="20748"/>
                    <a:pt x="20041" y="20748"/>
                  </a:cubicBezTo>
                  <a:close/>
                </a:path>
              </a:pathLst>
            </a:custGeom>
            <a:solidFill>
              <a:srgbClr val="FFC000"/>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grpSp>
      <p:grpSp>
        <p:nvGrpSpPr>
          <p:cNvPr id="268" name="Google Shape;268;p12"/>
          <p:cNvGrpSpPr/>
          <p:nvPr/>
        </p:nvGrpSpPr>
        <p:grpSpPr>
          <a:xfrm>
            <a:off x="7943511" y="1330946"/>
            <a:ext cx="1027480" cy="1280516"/>
            <a:chOff x="0" y="0"/>
            <a:chExt cx="1270001" cy="1582766"/>
          </a:xfrm>
        </p:grpSpPr>
        <p:sp>
          <p:nvSpPr>
            <p:cNvPr id="269" name="Google Shape;269;p12"/>
            <p:cNvSpPr/>
            <p:nvPr/>
          </p:nvSpPr>
          <p:spPr>
            <a:xfrm>
              <a:off x="0" y="0"/>
              <a:ext cx="1270000" cy="1582766"/>
            </a:xfrm>
            <a:custGeom>
              <a:avLst/>
              <a:gdLst/>
              <a:ahLst/>
              <a:cxnLst/>
              <a:rect l="l" t="t"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rgbClr val="F48B6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70" name="Google Shape;270;p12"/>
            <p:cNvSpPr/>
            <p:nvPr/>
          </p:nvSpPr>
          <p:spPr>
            <a:xfrm>
              <a:off x="795653" y="0"/>
              <a:ext cx="474348" cy="473419"/>
            </a:xfrm>
            <a:custGeom>
              <a:avLst/>
              <a:gdLst/>
              <a:ahLst/>
              <a:cxnLst/>
              <a:rect l="l" t="t"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chemeClr val="accen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grpSp>
      <p:grpSp>
        <p:nvGrpSpPr>
          <p:cNvPr id="271" name="Google Shape;271;p12"/>
          <p:cNvGrpSpPr/>
          <p:nvPr/>
        </p:nvGrpSpPr>
        <p:grpSpPr>
          <a:xfrm>
            <a:off x="9568382" y="2013201"/>
            <a:ext cx="1027479" cy="1280516"/>
            <a:chOff x="0" y="0"/>
            <a:chExt cx="1270001" cy="1582766"/>
          </a:xfrm>
        </p:grpSpPr>
        <p:sp>
          <p:nvSpPr>
            <p:cNvPr id="272" name="Google Shape;272;p12"/>
            <p:cNvSpPr/>
            <p:nvPr/>
          </p:nvSpPr>
          <p:spPr>
            <a:xfrm>
              <a:off x="0" y="0"/>
              <a:ext cx="1270000" cy="1582766"/>
            </a:xfrm>
            <a:custGeom>
              <a:avLst/>
              <a:gdLst/>
              <a:ahLst/>
              <a:cxnLst/>
              <a:rect l="l" t="t"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73" name="Google Shape;273;p12"/>
            <p:cNvSpPr/>
            <p:nvPr/>
          </p:nvSpPr>
          <p:spPr>
            <a:xfrm>
              <a:off x="795653" y="0"/>
              <a:ext cx="474348" cy="473419"/>
            </a:xfrm>
            <a:custGeom>
              <a:avLst/>
              <a:gdLst/>
              <a:ahLst/>
              <a:cxnLst/>
              <a:rect l="l" t="t"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rgbClr val="52BAA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grpSp>
      <p:grpSp>
        <p:nvGrpSpPr>
          <p:cNvPr id="274" name="Google Shape;274;p12"/>
          <p:cNvGrpSpPr/>
          <p:nvPr/>
        </p:nvGrpSpPr>
        <p:grpSpPr>
          <a:xfrm>
            <a:off x="10284832" y="3596941"/>
            <a:ext cx="1027480" cy="1280517"/>
            <a:chOff x="0" y="0"/>
            <a:chExt cx="1270001" cy="1582766"/>
          </a:xfrm>
        </p:grpSpPr>
        <p:sp>
          <p:nvSpPr>
            <p:cNvPr id="275" name="Google Shape;275;p12"/>
            <p:cNvSpPr/>
            <p:nvPr/>
          </p:nvSpPr>
          <p:spPr>
            <a:xfrm>
              <a:off x="0" y="0"/>
              <a:ext cx="1270000" cy="1582766"/>
            </a:xfrm>
            <a:custGeom>
              <a:avLst/>
              <a:gdLst/>
              <a:ahLst/>
              <a:cxnLst/>
              <a:rect l="l" t="t"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chemeClr val="accent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76" name="Google Shape;276;p12"/>
            <p:cNvSpPr/>
            <p:nvPr/>
          </p:nvSpPr>
          <p:spPr>
            <a:xfrm>
              <a:off x="795653" y="0"/>
              <a:ext cx="474348" cy="473419"/>
            </a:xfrm>
            <a:custGeom>
              <a:avLst/>
              <a:gdLst/>
              <a:ahLst/>
              <a:cxnLst/>
              <a:rect l="l" t="t"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rgbClr val="9868B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grpSp>
      <p:grpSp>
        <p:nvGrpSpPr>
          <p:cNvPr id="277" name="Google Shape;277;p12"/>
          <p:cNvGrpSpPr/>
          <p:nvPr/>
        </p:nvGrpSpPr>
        <p:grpSpPr>
          <a:xfrm>
            <a:off x="9279111" y="5180682"/>
            <a:ext cx="1027479" cy="1280517"/>
            <a:chOff x="0" y="0"/>
            <a:chExt cx="1270001" cy="1582766"/>
          </a:xfrm>
        </p:grpSpPr>
        <p:sp>
          <p:nvSpPr>
            <p:cNvPr id="278" name="Google Shape;278;p12"/>
            <p:cNvSpPr/>
            <p:nvPr/>
          </p:nvSpPr>
          <p:spPr>
            <a:xfrm>
              <a:off x="0" y="0"/>
              <a:ext cx="1270000" cy="1582766"/>
            </a:xfrm>
            <a:custGeom>
              <a:avLst/>
              <a:gdLst/>
              <a:ahLst/>
              <a:cxnLst/>
              <a:rect l="l" t="t" r="r" b="b"/>
              <a:pathLst>
                <a:path w="21600" h="21597" extrusionOk="0">
                  <a:moveTo>
                    <a:pt x="2923" y="1"/>
                  </a:moveTo>
                  <a:cubicBezTo>
                    <a:pt x="2503" y="1"/>
                    <a:pt x="2191" y="-3"/>
                    <a:pt x="1924" y="11"/>
                  </a:cubicBezTo>
                  <a:cubicBezTo>
                    <a:pt x="1656" y="26"/>
                    <a:pt x="1433" y="57"/>
                    <a:pt x="1208" y="114"/>
                  </a:cubicBezTo>
                  <a:cubicBezTo>
                    <a:pt x="960" y="187"/>
                    <a:pt x="744" y="298"/>
                    <a:pt x="560" y="445"/>
                  </a:cubicBezTo>
                  <a:cubicBezTo>
                    <a:pt x="374" y="593"/>
                    <a:pt x="231" y="772"/>
                    <a:pt x="142" y="970"/>
                  </a:cubicBezTo>
                  <a:cubicBezTo>
                    <a:pt x="70" y="1152"/>
                    <a:pt x="38" y="1330"/>
                    <a:pt x="20" y="1544"/>
                  </a:cubicBezTo>
                  <a:cubicBezTo>
                    <a:pt x="2" y="1758"/>
                    <a:pt x="0" y="2009"/>
                    <a:pt x="0" y="2345"/>
                  </a:cubicBezTo>
                  <a:lnTo>
                    <a:pt x="0" y="19236"/>
                  </a:lnTo>
                  <a:cubicBezTo>
                    <a:pt x="0" y="19578"/>
                    <a:pt x="2" y="19832"/>
                    <a:pt x="20" y="20048"/>
                  </a:cubicBezTo>
                  <a:cubicBezTo>
                    <a:pt x="38" y="20265"/>
                    <a:pt x="70" y="20441"/>
                    <a:pt x="142" y="20622"/>
                  </a:cubicBezTo>
                  <a:cubicBezTo>
                    <a:pt x="232" y="20819"/>
                    <a:pt x="375" y="20999"/>
                    <a:pt x="560" y="21148"/>
                  </a:cubicBezTo>
                  <a:cubicBezTo>
                    <a:pt x="744" y="21295"/>
                    <a:pt x="961" y="21411"/>
                    <a:pt x="1208" y="21483"/>
                  </a:cubicBezTo>
                  <a:cubicBezTo>
                    <a:pt x="1435" y="21541"/>
                    <a:pt x="1657" y="21566"/>
                    <a:pt x="1924" y="21581"/>
                  </a:cubicBezTo>
                  <a:cubicBezTo>
                    <a:pt x="2191" y="21595"/>
                    <a:pt x="2503" y="21597"/>
                    <a:pt x="2923" y="21597"/>
                  </a:cubicBezTo>
                  <a:lnTo>
                    <a:pt x="18657" y="21597"/>
                  </a:lnTo>
                  <a:cubicBezTo>
                    <a:pt x="19083" y="21597"/>
                    <a:pt x="19407" y="21595"/>
                    <a:pt x="19676" y="21581"/>
                  </a:cubicBezTo>
                  <a:cubicBezTo>
                    <a:pt x="19946" y="21566"/>
                    <a:pt x="20165" y="21541"/>
                    <a:pt x="20392" y="21483"/>
                  </a:cubicBezTo>
                  <a:cubicBezTo>
                    <a:pt x="20640" y="21411"/>
                    <a:pt x="20856" y="21295"/>
                    <a:pt x="21040" y="21148"/>
                  </a:cubicBezTo>
                  <a:cubicBezTo>
                    <a:pt x="21225" y="20999"/>
                    <a:pt x="21368" y="20819"/>
                    <a:pt x="21458" y="20622"/>
                  </a:cubicBezTo>
                  <a:cubicBezTo>
                    <a:pt x="21530" y="20441"/>
                    <a:pt x="21562" y="20264"/>
                    <a:pt x="21580" y="20048"/>
                  </a:cubicBezTo>
                  <a:cubicBezTo>
                    <a:pt x="21598" y="19832"/>
                    <a:pt x="21600" y="19578"/>
                    <a:pt x="21600" y="19241"/>
                  </a:cubicBezTo>
                  <a:lnTo>
                    <a:pt x="21600" y="6434"/>
                  </a:lnTo>
                  <a:lnTo>
                    <a:pt x="13574" y="1"/>
                  </a:lnTo>
                  <a:lnTo>
                    <a:pt x="2943" y="1"/>
                  </a:lnTo>
                  <a:lnTo>
                    <a:pt x="2923" y="1"/>
                  </a:lnTo>
                  <a:close/>
                </a:path>
              </a:pathLst>
            </a:cu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79" name="Google Shape;279;p12"/>
            <p:cNvSpPr/>
            <p:nvPr/>
          </p:nvSpPr>
          <p:spPr>
            <a:xfrm>
              <a:off x="795653" y="0"/>
              <a:ext cx="474348" cy="473419"/>
            </a:xfrm>
            <a:custGeom>
              <a:avLst/>
              <a:gdLst/>
              <a:ahLst/>
              <a:cxnLst/>
              <a:rect l="l" t="t" r="r" b="b"/>
              <a:pathLst>
                <a:path w="21600" h="21600" extrusionOk="0">
                  <a:moveTo>
                    <a:pt x="21600" y="21508"/>
                  </a:moveTo>
                  <a:lnTo>
                    <a:pt x="112" y="0"/>
                  </a:lnTo>
                  <a:lnTo>
                    <a:pt x="0" y="13709"/>
                  </a:lnTo>
                  <a:cubicBezTo>
                    <a:pt x="0" y="14852"/>
                    <a:pt x="0" y="15710"/>
                    <a:pt x="48" y="16433"/>
                  </a:cubicBezTo>
                  <a:cubicBezTo>
                    <a:pt x="95" y="17156"/>
                    <a:pt x="191" y="17746"/>
                    <a:pt x="383" y="18353"/>
                  </a:cubicBezTo>
                  <a:cubicBezTo>
                    <a:pt x="624" y="19018"/>
                    <a:pt x="1002" y="19607"/>
                    <a:pt x="1495" y="20102"/>
                  </a:cubicBezTo>
                  <a:cubicBezTo>
                    <a:pt x="1989" y="20596"/>
                    <a:pt x="2577" y="20974"/>
                    <a:pt x="3241" y="21216"/>
                  </a:cubicBezTo>
                  <a:cubicBezTo>
                    <a:pt x="3847" y="21409"/>
                    <a:pt x="4432" y="21505"/>
                    <a:pt x="5147" y="21552"/>
                  </a:cubicBezTo>
                  <a:cubicBezTo>
                    <a:pt x="5862" y="21600"/>
                    <a:pt x="6707" y="21600"/>
                    <a:pt x="7831" y="21600"/>
                  </a:cubicBezTo>
                  <a:lnTo>
                    <a:pt x="21600" y="21508"/>
                  </a:lnTo>
                  <a:close/>
                </a:path>
              </a:pathLst>
            </a:custGeom>
            <a:solidFill>
              <a:srgbClr val="7880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grpSp>
      <p:sp>
        <p:nvSpPr>
          <p:cNvPr id="280" name="Google Shape;280;p12"/>
          <p:cNvSpPr/>
          <p:nvPr/>
        </p:nvSpPr>
        <p:spPr>
          <a:xfrm>
            <a:off x="820187" y="4005064"/>
            <a:ext cx="285145" cy="285146"/>
          </a:xfrm>
          <a:prstGeom prst="diamond">
            <a:avLst/>
          </a:prstGeom>
          <a:solidFill>
            <a:schemeClr val="accent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81" name="Google Shape;281;p12"/>
          <p:cNvSpPr/>
          <p:nvPr/>
        </p:nvSpPr>
        <p:spPr>
          <a:xfrm>
            <a:off x="820187" y="1196752"/>
            <a:ext cx="285145" cy="285145"/>
          </a:xfrm>
          <a:prstGeom prst="diamond">
            <a:avLst/>
          </a:prstGeom>
          <a:solidFill>
            <a:srgbClr val="F48B6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82" name="Google Shape;282;p12"/>
          <p:cNvSpPr/>
          <p:nvPr/>
        </p:nvSpPr>
        <p:spPr>
          <a:xfrm>
            <a:off x="820187" y="2564904"/>
            <a:ext cx="285145" cy="285145"/>
          </a:xfrm>
          <a:prstGeom prst="diamond">
            <a:avLst/>
          </a:pr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83" name="Google Shape;283;p12"/>
          <p:cNvSpPr/>
          <p:nvPr/>
        </p:nvSpPr>
        <p:spPr>
          <a:xfrm>
            <a:off x="820187" y="5373216"/>
            <a:ext cx="285145" cy="285145"/>
          </a:xfrm>
          <a:prstGeom prst="diamond">
            <a:avLst/>
          </a:prstGeom>
          <a:solidFill>
            <a:schemeClr val="accent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284" name="Google Shape;284;p12"/>
          <p:cNvSpPr txBox="1"/>
          <p:nvPr/>
        </p:nvSpPr>
        <p:spPr>
          <a:xfrm>
            <a:off x="3331764" y="776757"/>
            <a:ext cx="567325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2000" b="1" dirty="0">
                <a:solidFill>
                  <a:schemeClr val="lt1"/>
                </a:solidFill>
                <a:latin typeface="Open Sans"/>
                <a:ea typeface="Open Sans"/>
                <a:cs typeface="Open Sans"/>
                <a:sym typeface="Open Sans"/>
              </a:rPr>
              <a:t>Ένα καλό ηλεκτρονικό πορτφόλιο…</a:t>
            </a:r>
            <a:endParaRPr sz="1200" b="1" dirty="0">
              <a:solidFill>
                <a:srgbClr val="A5A5A5"/>
              </a:solidFill>
              <a:latin typeface="Open Sans"/>
              <a:ea typeface="Open Sans"/>
              <a:cs typeface="Open Sans"/>
              <a:sym typeface="Open Sans"/>
            </a:endParaRPr>
          </a:p>
        </p:txBody>
      </p:sp>
      <p:sp>
        <p:nvSpPr>
          <p:cNvPr id="285" name="Google Shape;285;p12"/>
          <p:cNvSpPr txBox="1"/>
          <p:nvPr/>
        </p:nvSpPr>
        <p:spPr>
          <a:xfrm>
            <a:off x="1301940" y="1124744"/>
            <a:ext cx="2447620"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dirty="0">
                <a:solidFill>
                  <a:schemeClr val="lt2"/>
                </a:solidFill>
                <a:latin typeface="Open Sans"/>
                <a:ea typeface="Open Sans"/>
                <a:cs typeface="Open Sans"/>
                <a:sym typeface="Open Sans"/>
              </a:rPr>
              <a:t>… </a:t>
            </a:r>
            <a:r>
              <a:rPr lang="el-GR" sz="1600" b="1" dirty="0">
                <a:solidFill>
                  <a:schemeClr val="lt2"/>
                </a:solidFill>
                <a:latin typeface="Open Sans"/>
                <a:ea typeface="Open Sans"/>
                <a:cs typeface="Open Sans"/>
                <a:sym typeface="Open Sans"/>
              </a:rPr>
              <a:t>είναι ένα προϊόν</a:t>
            </a:r>
            <a:endParaRPr dirty="0"/>
          </a:p>
        </p:txBody>
      </p:sp>
      <p:sp>
        <p:nvSpPr>
          <p:cNvPr id="286" name="Google Shape;286;p12"/>
          <p:cNvSpPr txBox="1"/>
          <p:nvPr/>
        </p:nvSpPr>
        <p:spPr>
          <a:xfrm>
            <a:off x="1304060" y="1412776"/>
            <a:ext cx="4891000" cy="969496"/>
          </a:xfrm>
          <a:prstGeom prst="rect">
            <a:avLst/>
          </a:prstGeom>
          <a:noFill/>
          <a:ln>
            <a:noFill/>
          </a:ln>
        </p:spPr>
        <p:txBody>
          <a:bodyPr spcFirstLastPara="1" wrap="square" lIns="45700" tIns="22850" rIns="45700" bIns="22850" anchor="t" anchorCtr="0">
            <a:spAutoFit/>
          </a:bodyPr>
          <a:lstStyle/>
          <a:p>
            <a:pPr lvl="0" algn="just">
              <a:buClr>
                <a:schemeClr val="lt1"/>
              </a:buClr>
              <a:buSzPts val="1200"/>
            </a:pPr>
            <a:r>
              <a:rPr lang="el-GR" sz="1200" dirty="0">
                <a:solidFill>
                  <a:schemeClr val="lt1"/>
                </a:solidFill>
                <a:latin typeface="Open Sans"/>
                <a:ea typeface="Open Sans"/>
                <a:cs typeface="Open Sans"/>
                <a:sym typeface="Open Sans"/>
              </a:rPr>
              <a:t>Μια ψηφιακή συλλογή εγγράφων. Αυτά μπορεί να είναι βιογραφικές πληροφορίες (λίστα θέσεων εργασίας), λίστα ικανοτήτων (χωρισμένες σε τεχνικές και μη τεχνικές δεξιότητες), αποδεικτικά πτυχίων, άδειες και πιστοποιητικά, δείγματα εργασίας, επιτεύγματα και άλλες σχετικές πληροφορίες.</a:t>
            </a:r>
            <a:endParaRPr dirty="0"/>
          </a:p>
        </p:txBody>
      </p:sp>
      <p:sp>
        <p:nvSpPr>
          <p:cNvPr id="287" name="Google Shape;287;p12"/>
          <p:cNvSpPr txBox="1"/>
          <p:nvPr/>
        </p:nvSpPr>
        <p:spPr>
          <a:xfrm>
            <a:off x="1301940" y="2420888"/>
            <a:ext cx="2603598"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dirty="0">
                <a:solidFill>
                  <a:schemeClr val="lt2"/>
                </a:solidFill>
                <a:latin typeface="Open Sans"/>
                <a:ea typeface="Open Sans"/>
                <a:cs typeface="Open Sans"/>
                <a:sym typeface="Open Sans"/>
              </a:rPr>
              <a:t>… </a:t>
            </a:r>
            <a:r>
              <a:rPr lang="el-GR" sz="1600" b="1" dirty="0">
                <a:solidFill>
                  <a:schemeClr val="lt2"/>
                </a:solidFill>
                <a:latin typeface="Open Sans"/>
                <a:ea typeface="Open Sans"/>
                <a:cs typeface="Open Sans"/>
                <a:sym typeface="Open Sans"/>
              </a:rPr>
              <a:t>είναι μια διαδικασία</a:t>
            </a:r>
            <a:endParaRPr dirty="0"/>
          </a:p>
        </p:txBody>
      </p:sp>
      <p:sp>
        <p:nvSpPr>
          <p:cNvPr id="288" name="Google Shape;288;p12"/>
          <p:cNvSpPr txBox="1"/>
          <p:nvPr/>
        </p:nvSpPr>
        <p:spPr>
          <a:xfrm>
            <a:off x="1304060" y="2780928"/>
            <a:ext cx="4805901" cy="1154142"/>
          </a:xfrm>
          <a:prstGeom prst="rect">
            <a:avLst/>
          </a:prstGeom>
          <a:noFill/>
          <a:ln>
            <a:noFill/>
          </a:ln>
        </p:spPr>
        <p:txBody>
          <a:bodyPr spcFirstLastPara="1" wrap="square" lIns="45700" tIns="22850" rIns="45700" bIns="22850" anchor="t" anchorCtr="0">
            <a:spAutoFit/>
          </a:bodyPr>
          <a:lstStyle/>
          <a:p>
            <a:pPr lvl="0" algn="just">
              <a:buClr>
                <a:schemeClr val="lt1"/>
              </a:buClr>
              <a:buSzPts val="1200"/>
            </a:pPr>
            <a:r>
              <a:rPr lang="el-GR" sz="1200" dirty="0">
                <a:solidFill>
                  <a:schemeClr val="lt1"/>
                </a:solidFill>
                <a:latin typeface="Open Sans"/>
                <a:ea typeface="Open Sans"/>
                <a:cs typeface="Open Sans"/>
                <a:sym typeface="Open Sans"/>
              </a:rPr>
              <a:t>Μπορεί να χρησιμοποιηθεί για αναστοχασμό πάνω στη συλλογή εγγράφων, και υπό αυτή την έννοια μπορεί να θεωρηθεί ως εργαλείο μάθησης. Ο σχεδιασμός ενός ηλεκτρονικού πορτφόλιου μπορεί να θεωρηθεί </a:t>
            </a:r>
            <a:r>
              <a:rPr lang="el-GR" sz="1200" dirty="0" err="1">
                <a:solidFill>
                  <a:schemeClr val="lt1"/>
                </a:solidFill>
                <a:latin typeface="Open Sans"/>
                <a:ea typeface="Open Sans"/>
                <a:cs typeface="Open Sans"/>
                <a:sym typeface="Open Sans"/>
              </a:rPr>
              <a:t>μεταγνωστική</a:t>
            </a:r>
            <a:r>
              <a:rPr lang="el-GR" sz="1200" dirty="0">
                <a:solidFill>
                  <a:schemeClr val="lt1"/>
                </a:solidFill>
                <a:latin typeface="Open Sans"/>
                <a:ea typeface="Open Sans"/>
                <a:cs typeface="Open Sans"/>
                <a:sym typeface="Open Sans"/>
              </a:rPr>
              <a:t> διαδικασία, στην οποία τα άτομα συμμετέχουν στον προγραμματισμό, την παρακολούθηση και την αξιολόγηση της δικής τους κατανόησης και επίδοσης.</a:t>
            </a:r>
            <a:endParaRPr dirty="0"/>
          </a:p>
        </p:txBody>
      </p:sp>
      <p:sp>
        <p:nvSpPr>
          <p:cNvPr id="289" name="Google Shape;289;p12"/>
          <p:cNvSpPr txBox="1"/>
          <p:nvPr/>
        </p:nvSpPr>
        <p:spPr>
          <a:xfrm>
            <a:off x="1301940" y="3933056"/>
            <a:ext cx="3857956"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dirty="0">
                <a:solidFill>
                  <a:schemeClr val="lt2"/>
                </a:solidFill>
                <a:latin typeface="Open Sans"/>
                <a:ea typeface="Open Sans"/>
                <a:cs typeface="Open Sans"/>
                <a:sym typeface="Open Sans"/>
              </a:rPr>
              <a:t>… </a:t>
            </a:r>
            <a:r>
              <a:rPr lang="el-GR" sz="1600" b="1" dirty="0">
                <a:solidFill>
                  <a:schemeClr val="lt2"/>
                </a:solidFill>
                <a:latin typeface="Open Sans"/>
                <a:ea typeface="Open Sans"/>
                <a:cs typeface="Open Sans"/>
                <a:sym typeface="Open Sans"/>
              </a:rPr>
              <a:t>είναι ένα εργαλείο αξιολόγησης </a:t>
            </a:r>
            <a:endParaRPr dirty="0"/>
          </a:p>
        </p:txBody>
      </p:sp>
      <p:sp>
        <p:nvSpPr>
          <p:cNvPr id="290" name="Google Shape;290;p12"/>
          <p:cNvSpPr txBox="1"/>
          <p:nvPr/>
        </p:nvSpPr>
        <p:spPr>
          <a:xfrm>
            <a:off x="1304059" y="4221088"/>
            <a:ext cx="4834645" cy="1154142"/>
          </a:xfrm>
          <a:prstGeom prst="rect">
            <a:avLst/>
          </a:prstGeom>
          <a:noFill/>
          <a:ln>
            <a:noFill/>
          </a:ln>
        </p:spPr>
        <p:txBody>
          <a:bodyPr spcFirstLastPara="1" wrap="square" lIns="45700" tIns="22850" rIns="45700" bIns="22850" anchor="t" anchorCtr="0">
            <a:spAutoFit/>
          </a:bodyPr>
          <a:lstStyle/>
          <a:p>
            <a:pPr lvl="0" algn="just">
              <a:buClr>
                <a:schemeClr val="lt1"/>
              </a:buClr>
              <a:buSzPts val="1200"/>
            </a:pPr>
            <a:r>
              <a:rPr lang="el-GR" sz="1200" dirty="0">
                <a:solidFill>
                  <a:schemeClr val="lt1"/>
                </a:solidFill>
                <a:latin typeface="Open Sans"/>
                <a:ea typeface="Open Sans"/>
                <a:cs typeface="Open Sans"/>
                <a:sym typeface="Open Sans"/>
              </a:rPr>
              <a:t>Στη συνεχή επαγγελματική ανάπτυξη, μπορεί να χρησιμοποιηθεί για να υποστηρίξει και να τεκμηριώσει την επιδίωξη και επίτευξη επαγγελματικών ικανοτήτων. Μπορεί επίσης να λειτουργήσει ως εργαλείο για διαχείριση ικανοτήτων (μάθηση και ανάπτυξη, διαχείριση και διατήρηση ανθρώπινου δυναμικού  και ανακατάταξη προσωπικού.</a:t>
            </a:r>
            <a:endParaRPr dirty="0"/>
          </a:p>
        </p:txBody>
      </p:sp>
      <p:sp>
        <p:nvSpPr>
          <p:cNvPr id="291" name="Google Shape;291;p12"/>
          <p:cNvSpPr txBox="1"/>
          <p:nvPr/>
        </p:nvSpPr>
        <p:spPr>
          <a:xfrm>
            <a:off x="1301939" y="5285820"/>
            <a:ext cx="4791927" cy="55395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500" b="1" dirty="0">
                <a:solidFill>
                  <a:schemeClr val="lt2"/>
                </a:solidFill>
                <a:latin typeface="Open Sans"/>
                <a:ea typeface="Open Sans"/>
                <a:cs typeface="Open Sans"/>
                <a:sym typeface="Open Sans"/>
              </a:rPr>
              <a:t>… </a:t>
            </a:r>
            <a:r>
              <a:rPr lang="el-GR" sz="1500" b="1" dirty="0">
                <a:solidFill>
                  <a:schemeClr val="lt2"/>
                </a:solidFill>
                <a:latin typeface="Open Sans"/>
                <a:ea typeface="Open Sans"/>
                <a:cs typeface="Open Sans"/>
                <a:sym typeface="Open Sans"/>
              </a:rPr>
              <a:t>μπορεί να ενισχύσει πρακτικές καθοδήγησης στον χώρο εργασίας</a:t>
            </a:r>
            <a:endParaRPr sz="1500" dirty="0"/>
          </a:p>
        </p:txBody>
      </p:sp>
      <p:sp>
        <p:nvSpPr>
          <p:cNvPr id="292" name="Google Shape;292;p12"/>
          <p:cNvSpPr txBox="1"/>
          <p:nvPr/>
        </p:nvSpPr>
        <p:spPr>
          <a:xfrm>
            <a:off x="1304060" y="5733256"/>
            <a:ext cx="4789806" cy="1154142"/>
          </a:xfrm>
          <a:prstGeom prst="rect">
            <a:avLst/>
          </a:prstGeom>
          <a:noFill/>
          <a:ln>
            <a:noFill/>
          </a:ln>
        </p:spPr>
        <p:txBody>
          <a:bodyPr spcFirstLastPara="1" wrap="square" lIns="45700" tIns="22850" rIns="45700" bIns="22850" anchor="t" anchorCtr="0">
            <a:spAutoFit/>
          </a:bodyPr>
          <a:lstStyle/>
          <a:p>
            <a:pPr lvl="0" algn="just">
              <a:buClr>
                <a:schemeClr val="lt1"/>
              </a:buClr>
              <a:buSzPts val="1200"/>
            </a:pPr>
            <a:r>
              <a:rPr lang="el-GR" sz="1200" dirty="0">
                <a:solidFill>
                  <a:schemeClr val="lt1"/>
                </a:solidFill>
                <a:latin typeface="Open Sans"/>
                <a:ea typeface="Open Sans"/>
                <a:cs typeface="Open Sans"/>
                <a:sym typeface="Open Sans"/>
              </a:rPr>
              <a:t>Αν δομηθεί κατάλληλα, μπορεί να χρησιμοποιηθεί ως συνεργατικό εργαλείο που τεκμηριώνει προσωπικά επιτεύγματα, επισημαίνοντας ευκαιρίες για επαγγελματική ανάπτυξη και τομείς που χρειάζονται βελτίωση. Όλες αυτές οι πληροφορίες μπορούν να χρησιμοποιηθούν για </a:t>
            </a:r>
            <a:r>
              <a:rPr lang="el-GR" sz="1200" b="1" u="sng" dirty="0">
                <a:solidFill>
                  <a:schemeClr val="lt1"/>
                </a:solidFill>
                <a:latin typeface="Open Sans"/>
                <a:ea typeface="Open Sans"/>
                <a:cs typeface="Open Sans"/>
                <a:sym typeface="Open Sans"/>
              </a:rPr>
              <a:t>αντιστοίχιση μεντόρων με καθοδηγούμενους/</a:t>
            </a:r>
            <a:r>
              <a:rPr lang="el-GR" sz="1200" b="1" u="sng" dirty="0" err="1">
                <a:solidFill>
                  <a:schemeClr val="lt1"/>
                </a:solidFill>
                <a:latin typeface="Open Sans"/>
                <a:ea typeface="Open Sans"/>
                <a:cs typeface="Open Sans"/>
                <a:sym typeface="Open Sans"/>
              </a:rPr>
              <a:t>ες</a:t>
            </a:r>
            <a:r>
              <a:rPr lang="el-GR" sz="1200" dirty="0">
                <a:solidFill>
                  <a:schemeClr val="lt1"/>
                </a:solidFill>
                <a:latin typeface="Open Sans"/>
                <a:ea typeface="Open Sans"/>
                <a:cs typeface="Open Sans"/>
                <a:sym typeface="Open Sans"/>
              </a:rPr>
              <a:t>.</a:t>
            </a:r>
            <a:endParaRPr dirty="0"/>
          </a:p>
        </p:txBody>
      </p:sp>
      <p:sp>
        <p:nvSpPr>
          <p:cNvPr id="293" name="Google Shape;293;p12"/>
          <p:cNvSpPr/>
          <p:nvPr/>
        </p:nvSpPr>
        <p:spPr>
          <a:xfrm>
            <a:off x="8232782" y="1774650"/>
            <a:ext cx="448936" cy="393108"/>
          </a:xfrm>
          <a:custGeom>
            <a:avLst/>
            <a:gdLst/>
            <a:ahLst/>
            <a:cxnLst/>
            <a:rect l="l" t="t" r="r" b="b"/>
            <a:pathLst>
              <a:path w="306027" h="267856" extrusionOk="0">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lt1"/>
              </a:solidFill>
              <a:latin typeface="Lato Light"/>
              <a:ea typeface="Lato Light"/>
              <a:cs typeface="Lato Light"/>
              <a:sym typeface="Lato Light"/>
            </a:endParaRPr>
          </a:p>
        </p:txBody>
      </p:sp>
      <p:sp>
        <p:nvSpPr>
          <p:cNvPr id="294" name="Google Shape;294;p12"/>
          <p:cNvSpPr/>
          <p:nvPr/>
        </p:nvSpPr>
        <p:spPr>
          <a:xfrm>
            <a:off x="10574103" y="4015776"/>
            <a:ext cx="448936" cy="444283"/>
          </a:xfrm>
          <a:custGeom>
            <a:avLst/>
            <a:gdLst/>
            <a:ahLst/>
            <a:cxnLst/>
            <a:rect l="l" t="t" r="r" b="b"/>
            <a:pathLst>
              <a:path w="306026" h="302202" extrusionOk="0">
                <a:moveTo>
                  <a:pt x="81468" y="252531"/>
                </a:moveTo>
                <a:cubicBezTo>
                  <a:pt x="57470" y="254773"/>
                  <a:pt x="36268" y="262573"/>
                  <a:pt x="30314" y="264904"/>
                </a:cubicBezTo>
                <a:lnTo>
                  <a:pt x="23818" y="279250"/>
                </a:lnTo>
                <a:lnTo>
                  <a:pt x="129917" y="279250"/>
                </a:lnTo>
                <a:cubicBezTo>
                  <a:pt x="131000" y="279250"/>
                  <a:pt x="132082" y="279608"/>
                  <a:pt x="133165" y="280326"/>
                </a:cubicBezTo>
                <a:cubicBezTo>
                  <a:pt x="133887" y="281401"/>
                  <a:pt x="134608" y="282477"/>
                  <a:pt x="134608" y="283912"/>
                </a:cubicBezTo>
                <a:cubicBezTo>
                  <a:pt x="134608" y="286064"/>
                  <a:pt x="135330" y="288216"/>
                  <a:pt x="137135" y="290367"/>
                </a:cubicBezTo>
                <a:cubicBezTo>
                  <a:pt x="138939" y="291802"/>
                  <a:pt x="141465" y="292878"/>
                  <a:pt x="143630" y="292878"/>
                </a:cubicBezTo>
                <a:lnTo>
                  <a:pt x="162396" y="292878"/>
                </a:lnTo>
                <a:cubicBezTo>
                  <a:pt x="167448" y="292878"/>
                  <a:pt x="171779" y="288933"/>
                  <a:pt x="171779" y="283912"/>
                </a:cubicBezTo>
                <a:cubicBezTo>
                  <a:pt x="171779" y="281401"/>
                  <a:pt x="173583" y="279250"/>
                  <a:pt x="176110" y="279250"/>
                </a:cubicBezTo>
                <a:lnTo>
                  <a:pt x="282569" y="279250"/>
                </a:lnTo>
                <a:lnTo>
                  <a:pt x="275712" y="264904"/>
                </a:lnTo>
                <a:cubicBezTo>
                  <a:pt x="264164" y="260242"/>
                  <a:pt x="190906" y="233703"/>
                  <a:pt x="156622" y="273511"/>
                </a:cubicBezTo>
                <a:cubicBezTo>
                  <a:pt x="154818" y="275663"/>
                  <a:pt x="151209" y="275663"/>
                  <a:pt x="149405" y="273511"/>
                </a:cubicBezTo>
                <a:cubicBezTo>
                  <a:pt x="132263" y="253607"/>
                  <a:pt x="105467" y="250290"/>
                  <a:pt x="81468" y="252531"/>
                </a:cubicBezTo>
                <a:close/>
                <a:moveTo>
                  <a:pt x="52327" y="230116"/>
                </a:moveTo>
                <a:lnTo>
                  <a:pt x="44388" y="250200"/>
                </a:lnTo>
                <a:cubicBezTo>
                  <a:pt x="65680" y="244103"/>
                  <a:pt x="100685" y="237289"/>
                  <a:pt x="129556" y="248765"/>
                </a:cubicBezTo>
                <a:cubicBezTo>
                  <a:pt x="115120" y="236572"/>
                  <a:pt x="90581" y="225095"/>
                  <a:pt x="52327" y="230116"/>
                </a:cubicBezTo>
                <a:close/>
                <a:moveTo>
                  <a:pt x="247203" y="212184"/>
                </a:moveTo>
                <a:cubicBezTo>
                  <a:pt x="206063" y="217564"/>
                  <a:pt x="182605" y="236213"/>
                  <a:pt x="170336" y="251635"/>
                </a:cubicBezTo>
                <a:cubicBezTo>
                  <a:pt x="199928" y="236213"/>
                  <a:pt x="238903" y="243386"/>
                  <a:pt x="261638" y="250200"/>
                </a:cubicBezTo>
                <a:lnTo>
                  <a:pt x="247203" y="212184"/>
                </a:lnTo>
                <a:close/>
                <a:moveTo>
                  <a:pt x="132082" y="194611"/>
                </a:moveTo>
                <a:lnTo>
                  <a:pt x="173944" y="194611"/>
                </a:lnTo>
                <a:cubicBezTo>
                  <a:pt x="176470" y="194611"/>
                  <a:pt x="178275" y="196763"/>
                  <a:pt x="178275" y="199273"/>
                </a:cubicBezTo>
                <a:cubicBezTo>
                  <a:pt x="178275" y="201784"/>
                  <a:pt x="176470" y="203936"/>
                  <a:pt x="173944" y="203936"/>
                </a:cubicBezTo>
                <a:lnTo>
                  <a:pt x="157705" y="203936"/>
                </a:lnTo>
                <a:lnTo>
                  <a:pt x="157705" y="252710"/>
                </a:lnTo>
                <a:cubicBezTo>
                  <a:pt x="169975" y="234779"/>
                  <a:pt x="196680" y="208239"/>
                  <a:pt x="249729" y="202860"/>
                </a:cubicBezTo>
                <a:cubicBezTo>
                  <a:pt x="251894" y="202501"/>
                  <a:pt x="253699" y="203577"/>
                  <a:pt x="254421" y="205729"/>
                </a:cubicBezTo>
                <a:lnTo>
                  <a:pt x="273186" y="254145"/>
                </a:lnTo>
                <a:cubicBezTo>
                  <a:pt x="277517" y="255580"/>
                  <a:pt x="280404" y="257014"/>
                  <a:pt x="281126" y="257014"/>
                </a:cubicBezTo>
                <a:cubicBezTo>
                  <a:pt x="282208" y="257373"/>
                  <a:pt x="282930" y="258449"/>
                  <a:pt x="283291" y="259166"/>
                </a:cubicBezTo>
                <a:lnTo>
                  <a:pt x="292674" y="279250"/>
                </a:lnTo>
                <a:lnTo>
                  <a:pt x="301335" y="279250"/>
                </a:lnTo>
                <a:cubicBezTo>
                  <a:pt x="303861" y="279250"/>
                  <a:pt x="306026" y="281401"/>
                  <a:pt x="306026" y="283912"/>
                </a:cubicBezTo>
                <a:cubicBezTo>
                  <a:pt x="306026" y="286422"/>
                  <a:pt x="303861" y="288216"/>
                  <a:pt x="301335" y="288216"/>
                </a:cubicBezTo>
                <a:lnTo>
                  <a:pt x="180440" y="288216"/>
                </a:lnTo>
                <a:cubicBezTo>
                  <a:pt x="178275" y="296106"/>
                  <a:pt x="171057" y="302202"/>
                  <a:pt x="162396" y="302202"/>
                </a:cubicBezTo>
                <a:lnTo>
                  <a:pt x="143630" y="302202"/>
                </a:lnTo>
                <a:cubicBezTo>
                  <a:pt x="135330" y="302202"/>
                  <a:pt x="127752" y="296106"/>
                  <a:pt x="125947" y="288216"/>
                </a:cubicBezTo>
                <a:lnTo>
                  <a:pt x="4691" y="288216"/>
                </a:lnTo>
                <a:cubicBezTo>
                  <a:pt x="2165" y="288216"/>
                  <a:pt x="0" y="286422"/>
                  <a:pt x="0" y="283912"/>
                </a:cubicBezTo>
                <a:cubicBezTo>
                  <a:pt x="0" y="281401"/>
                  <a:pt x="2165" y="279250"/>
                  <a:pt x="4691" y="279250"/>
                </a:cubicBezTo>
                <a:lnTo>
                  <a:pt x="13352" y="279250"/>
                </a:lnTo>
                <a:lnTo>
                  <a:pt x="22735" y="259166"/>
                </a:lnTo>
                <a:cubicBezTo>
                  <a:pt x="23096" y="258449"/>
                  <a:pt x="23818" y="257373"/>
                  <a:pt x="24900" y="257014"/>
                </a:cubicBezTo>
                <a:cubicBezTo>
                  <a:pt x="25622" y="257014"/>
                  <a:pt x="28509" y="255580"/>
                  <a:pt x="33201" y="254145"/>
                </a:cubicBezTo>
                <a:lnTo>
                  <a:pt x="44388" y="224378"/>
                </a:lnTo>
                <a:cubicBezTo>
                  <a:pt x="45110" y="222585"/>
                  <a:pt x="46192" y="221509"/>
                  <a:pt x="47997" y="221150"/>
                </a:cubicBezTo>
                <a:cubicBezTo>
                  <a:pt x="104655" y="212902"/>
                  <a:pt x="134969" y="238365"/>
                  <a:pt x="148322" y="254862"/>
                </a:cubicBezTo>
                <a:lnTo>
                  <a:pt x="148322" y="203936"/>
                </a:lnTo>
                <a:lnTo>
                  <a:pt x="132082" y="203936"/>
                </a:lnTo>
                <a:cubicBezTo>
                  <a:pt x="129556" y="203936"/>
                  <a:pt x="127391" y="201784"/>
                  <a:pt x="127391" y="199273"/>
                </a:cubicBezTo>
                <a:cubicBezTo>
                  <a:pt x="127391" y="196763"/>
                  <a:pt x="129556" y="194611"/>
                  <a:pt x="132082" y="194611"/>
                </a:cubicBezTo>
                <a:close/>
                <a:moveTo>
                  <a:pt x="115770" y="170799"/>
                </a:moveTo>
                <a:lnTo>
                  <a:pt x="188672" y="170799"/>
                </a:lnTo>
                <a:cubicBezTo>
                  <a:pt x="191174" y="170799"/>
                  <a:pt x="193318" y="172916"/>
                  <a:pt x="193318" y="175032"/>
                </a:cubicBezTo>
                <a:cubicBezTo>
                  <a:pt x="193318" y="177855"/>
                  <a:pt x="191174" y="179971"/>
                  <a:pt x="188672" y="179971"/>
                </a:cubicBezTo>
                <a:lnTo>
                  <a:pt x="115770" y="179971"/>
                </a:lnTo>
                <a:cubicBezTo>
                  <a:pt x="113269" y="179971"/>
                  <a:pt x="111125" y="177855"/>
                  <a:pt x="111125" y="175032"/>
                </a:cubicBezTo>
                <a:cubicBezTo>
                  <a:pt x="111125" y="172916"/>
                  <a:pt x="113269" y="170799"/>
                  <a:pt x="115770" y="170799"/>
                </a:cubicBezTo>
                <a:close/>
                <a:moveTo>
                  <a:pt x="211701" y="25324"/>
                </a:moveTo>
                <a:cubicBezTo>
                  <a:pt x="213493" y="23161"/>
                  <a:pt x="216719" y="23161"/>
                  <a:pt x="218153" y="25324"/>
                </a:cubicBezTo>
                <a:cubicBezTo>
                  <a:pt x="220304" y="26766"/>
                  <a:pt x="220304" y="29649"/>
                  <a:pt x="218153" y="31812"/>
                </a:cubicBezTo>
                <a:lnTo>
                  <a:pt x="154346" y="95972"/>
                </a:lnTo>
                <a:cubicBezTo>
                  <a:pt x="153629" y="96693"/>
                  <a:pt x="152554" y="97414"/>
                  <a:pt x="151120" y="97414"/>
                </a:cubicBezTo>
                <a:cubicBezTo>
                  <a:pt x="149686" y="97414"/>
                  <a:pt x="148969" y="96693"/>
                  <a:pt x="147894" y="95972"/>
                </a:cubicBezTo>
                <a:lnTo>
                  <a:pt x="122443" y="70380"/>
                </a:lnTo>
                <a:cubicBezTo>
                  <a:pt x="120650" y="68578"/>
                  <a:pt x="120650" y="65694"/>
                  <a:pt x="122443" y="63892"/>
                </a:cubicBezTo>
                <a:cubicBezTo>
                  <a:pt x="124235" y="62090"/>
                  <a:pt x="127461" y="62090"/>
                  <a:pt x="128895" y="63892"/>
                </a:cubicBezTo>
                <a:lnTo>
                  <a:pt x="151120" y="86240"/>
                </a:lnTo>
                <a:lnTo>
                  <a:pt x="211701" y="25324"/>
                </a:lnTo>
                <a:close/>
                <a:moveTo>
                  <a:pt x="147650" y="72"/>
                </a:moveTo>
                <a:cubicBezTo>
                  <a:pt x="163835" y="-651"/>
                  <a:pt x="180020" y="4050"/>
                  <a:pt x="192968" y="13814"/>
                </a:cubicBezTo>
                <a:cubicBezTo>
                  <a:pt x="194766" y="15260"/>
                  <a:pt x="195126" y="18153"/>
                  <a:pt x="193687" y="19961"/>
                </a:cubicBezTo>
                <a:cubicBezTo>
                  <a:pt x="192249" y="22131"/>
                  <a:pt x="189371" y="22492"/>
                  <a:pt x="187213" y="21046"/>
                </a:cubicBezTo>
                <a:cubicBezTo>
                  <a:pt x="176064" y="12729"/>
                  <a:pt x="162396" y="8751"/>
                  <a:pt x="148369" y="9113"/>
                </a:cubicBezTo>
                <a:cubicBezTo>
                  <a:pt x="117437" y="10921"/>
                  <a:pt x="92261" y="37680"/>
                  <a:pt x="91901" y="68780"/>
                </a:cubicBezTo>
                <a:cubicBezTo>
                  <a:pt x="91901" y="82883"/>
                  <a:pt x="96577" y="95901"/>
                  <a:pt x="105209" y="106388"/>
                </a:cubicBezTo>
                <a:cubicBezTo>
                  <a:pt x="114560" y="117960"/>
                  <a:pt x="119595" y="132786"/>
                  <a:pt x="119595" y="148697"/>
                </a:cubicBezTo>
                <a:lnTo>
                  <a:pt x="183617" y="148697"/>
                </a:lnTo>
                <a:lnTo>
                  <a:pt x="183617" y="147612"/>
                </a:lnTo>
                <a:cubicBezTo>
                  <a:pt x="183617" y="132786"/>
                  <a:pt x="188652" y="118321"/>
                  <a:pt x="198003" y="106388"/>
                </a:cubicBezTo>
                <a:cubicBezTo>
                  <a:pt x="206635" y="95539"/>
                  <a:pt x="211311" y="82883"/>
                  <a:pt x="211311" y="69141"/>
                </a:cubicBezTo>
                <a:cubicBezTo>
                  <a:pt x="211311" y="66610"/>
                  <a:pt x="210951" y="64440"/>
                  <a:pt x="210592" y="61909"/>
                </a:cubicBezTo>
                <a:cubicBezTo>
                  <a:pt x="210592" y="59739"/>
                  <a:pt x="212390" y="57208"/>
                  <a:pt x="214908" y="56846"/>
                </a:cubicBezTo>
                <a:cubicBezTo>
                  <a:pt x="217425" y="56485"/>
                  <a:pt x="219583" y="58293"/>
                  <a:pt x="219943" y="60824"/>
                </a:cubicBezTo>
                <a:cubicBezTo>
                  <a:pt x="220303" y="63717"/>
                  <a:pt x="220303" y="66248"/>
                  <a:pt x="220303" y="69141"/>
                </a:cubicBezTo>
                <a:cubicBezTo>
                  <a:pt x="220303" y="84691"/>
                  <a:pt x="214908" y="100240"/>
                  <a:pt x="205197" y="112174"/>
                </a:cubicBezTo>
                <a:cubicBezTo>
                  <a:pt x="197284" y="122299"/>
                  <a:pt x="192968" y="134956"/>
                  <a:pt x="192968" y="147612"/>
                </a:cubicBezTo>
                <a:lnTo>
                  <a:pt x="192968" y="153036"/>
                </a:lnTo>
                <a:cubicBezTo>
                  <a:pt x="192968" y="155929"/>
                  <a:pt x="190810" y="157738"/>
                  <a:pt x="188292" y="157738"/>
                </a:cubicBezTo>
                <a:lnTo>
                  <a:pt x="114920" y="157738"/>
                </a:lnTo>
                <a:cubicBezTo>
                  <a:pt x="112402" y="157738"/>
                  <a:pt x="110244" y="155929"/>
                  <a:pt x="110244" y="153036"/>
                </a:cubicBezTo>
                <a:lnTo>
                  <a:pt x="110244" y="149059"/>
                </a:lnTo>
                <a:cubicBezTo>
                  <a:pt x="110244" y="135317"/>
                  <a:pt x="105928" y="122299"/>
                  <a:pt x="98015" y="112535"/>
                </a:cubicBezTo>
                <a:cubicBezTo>
                  <a:pt x="88304" y="100240"/>
                  <a:pt x="82550" y="84691"/>
                  <a:pt x="82909" y="68780"/>
                </a:cubicBezTo>
                <a:cubicBezTo>
                  <a:pt x="82909" y="32618"/>
                  <a:pt x="112042" y="1880"/>
                  <a:pt x="147650" y="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lt1"/>
              </a:solidFill>
              <a:latin typeface="Lato Light"/>
              <a:ea typeface="Lato Light"/>
              <a:cs typeface="Lato Light"/>
              <a:sym typeface="Lato Light"/>
            </a:endParaRPr>
          </a:p>
        </p:txBody>
      </p:sp>
      <p:sp>
        <p:nvSpPr>
          <p:cNvPr id="295" name="Google Shape;295;p12"/>
          <p:cNvSpPr/>
          <p:nvPr/>
        </p:nvSpPr>
        <p:spPr>
          <a:xfrm>
            <a:off x="9571425" y="5655712"/>
            <a:ext cx="448936" cy="379154"/>
          </a:xfrm>
          <a:custGeom>
            <a:avLst/>
            <a:gdLst/>
            <a:ahLst/>
            <a:cxnLst/>
            <a:rect l="l" t="t" r="r" b="b"/>
            <a:pathLst>
              <a:path w="306026" h="258406" extrusionOk="0">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lt1"/>
              </a:solidFill>
              <a:latin typeface="Lato Light"/>
              <a:ea typeface="Lato Light"/>
              <a:cs typeface="Lato Light"/>
              <a:sym typeface="Lato Light"/>
            </a:endParaRPr>
          </a:p>
        </p:txBody>
      </p:sp>
      <p:sp>
        <p:nvSpPr>
          <p:cNvPr id="296" name="Google Shape;296;p12"/>
          <p:cNvSpPr txBox="1"/>
          <p:nvPr/>
        </p:nvSpPr>
        <p:spPr>
          <a:xfrm>
            <a:off x="0" y="265004"/>
            <a:ext cx="12068175" cy="715879"/>
          </a:xfrm>
          <a:prstGeom prst="rect">
            <a:avLst/>
          </a:prstGeom>
          <a:noFill/>
          <a:ln>
            <a:noFill/>
          </a:ln>
        </p:spPr>
        <p:txBody>
          <a:bodyPr spcFirstLastPara="1" wrap="square" lIns="91425" tIns="45700" rIns="91425" bIns="45700" anchor="t" anchorCtr="0">
            <a:noAutofit/>
          </a:bodyPr>
          <a:lstStyle/>
          <a:p>
            <a:pPr lvl="0">
              <a:lnSpc>
                <a:spcPct val="90000"/>
              </a:lnSpc>
              <a:buClr>
                <a:schemeClr val="dk1"/>
              </a:buClr>
              <a:buSzPts val="3000"/>
            </a:pPr>
            <a:r>
              <a:rPr lang="el-GR" sz="2400" dirty="0">
                <a:solidFill>
                  <a:schemeClr val="dk1"/>
                </a:solidFill>
                <a:latin typeface="Open Sans"/>
                <a:ea typeface="Open Sans"/>
                <a:cs typeface="Open Sans"/>
                <a:sym typeface="Open Sans"/>
              </a:rPr>
              <a:t>Κεφάλαιο 2: Καλλιέργεια θετικών στάσεων απέναντι στην αντίστροφη καθοδήγηση</a:t>
            </a:r>
            <a:endParaRPr sz="2400" dirty="0">
              <a:solidFill>
                <a:schemeClr val="dk1"/>
              </a:solidFill>
              <a:latin typeface="Open Sans"/>
              <a:ea typeface="Open Sans"/>
              <a:cs typeface="Open Sans"/>
              <a:sym typeface="Open Sans"/>
            </a:endParaRPr>
          </a:p>
        </p:txBody>
      </p:sp>
      <p:sp>
        <p:nvSpPr>
          <p:cNvPr id="297" name="Google Shape;297;p12"/>
          <p:cNvSpPr/>
          <p:nvPr/>
        </p:nvSpPr>
        <p:spPr>
          <a:xfrm>
            <a:off x="9768536" y="2488191"/>
            <a:ext cx="595204" cy="668577"/>
          </a:xfrm>
          <a:custGeom>
            <a:avLst/>
            <a:gdLst/>
            <a:ahLst/>
            <a:cxnLst/>
            <a:rect l="l" t="t" r="r" b="b"/>
            <a:pathLst>
              <a:path w="306027" h="304220" extrusionOk="0">
                <a:moveTo>
                  <a:pt x="221942" y="237708"/>
                </a:moveTo>
                <a:cubicBezTo>
                  <a:pt x="216529" y="240954"/>
                  <a:pt x="210033" y="242037"/>
                  <a:pt x="203176" y="242037"/>
                </a:cubicBezTo>
                <a:cubicBezTo>
                  <a:pt x="196680" y="242037"/>
                  <a:pt x="190545" y="240954"/>
                  <a:pt x="184771" y="238069"/>
                </a:cubicBezTo>
                <a:lnTo>
                  <a:pt x="184771" y="291815"/>
                </a:lnTo>
                <a:lnTo>
                  <a:pt x="201372" y="283518"/>
                </a:lnTo>
                <a:cubicBezTo>
                  <a:pt x="202094" y="283157"/>
                  <a:pt x="202815" y="282797"/>
                  <a:pt x="203176" y="282797"/>
                </a:cubicBezTo>
                <a:cubicBezTo>
                  <a:pt x="204259" y="282797"/>
                  <a:pt x="204620" y="283157"/>
                  <a:pt x="205342" y="283518"/>
                </a:cubicBezTo>
                <a:lnTo>
                  <a:pt x="221942" y="291815"/>
                </a:lnTo>
                <a:lnTo>
                  <a:pt x="221942" y="237708"/>
                </a:lnTo>
                <a:close/>
                <a:moveTo>
                  <a:pt x="107689" y="193733"/>
                </a:moveTo>
                <a:cubicBezTo>
                  <a:pt x="113590" y="193733"/>
                  <a:pt x="119490" y="195379"/>
                  <a:pt x="124139" y="198669"/>
                </a:cubicBezTo>
                <a:cubicBezTo>
                  <a:pt x="126285" y="200054"/>
                  <a:pt x="126643" y="202825"/>
                  <a:pt x="125212" y="204904"/>
                </a:cubicBezTo>
                <a:cubicBezTo>
                  <a:pt x="123424" y="206982"/>
                  <a:pt x="120921" y="207328"/>
                  <a:pt x="118775" y="205943"/>
                </a:cubicBezTo>
                <a:cubicBezTo>
                  <a:pt x="112695" y="201440"/>
                  <a:pt x="103040" y="201440"/>
                  <a:pt x="96960" y="205943"/>
                </a:cubicBezTo>
                <a:cubicBezTo>
                  <a:pt x="92669" y="209060"/>
                  <a:pt x="86589" y="210792"/>
                  <a:pt x="80510" y="210792"/>
                </a:cubicBezTo>
                <a:cubicBezTo>
                  <a:pt x="74788" y="210792"/>
                  <a:pt x="69066" y="209060"/>
                  <a:pt x="64417" y="205943"/>
                </a:cubicBezTo>
                <a:cubicBezTo>
                  <a:pt x="62271" y="204557"/>
                  <a:pt x="61913" y="201440"/>
                  <a:pt x="63344" y="199362"/>
                </a:cubicBezTo>
                <a:cubicBezTo>
                  <a:pt x="64774" y="197630"/>
                  <a:pt x="67635" y="197284"/>
                  <a:pt x="69781" y="198669"/>
                </a:cubicBezTo>
                <a:cubicBezTo>
                  <a:pt x="75503" y="202825"/>
                  <a:pt x="85516" y="202825"/>
                  <a:pt x="91238" y="198669"/>
                </a:cubicBezTo>
                <a:cubicBezTo>
                  <a:pt x="95887" y="195379"/>
                  <a:pt x="101788" y="193733"/>
                  <a:pt x="107689" y="193733"/>
                </a:cubicBezTo>
                <a:close/>
                <a:moveTo>
                  <a:pt x="202834" y="191722"/>
                </a:moveTo>
                <a:cubicBezTo>
                  <a:pt x="197705" y="191722"/>
                  <a:pt x="193675" y="196118"/>
                  <a:pt x="193675" y="201247"/>
                </a:cubicBezTo>
                <a:cubicBezTo>
                  <a:pt x="193675" y="206376"/>
                  <a:pt x="197705" y="210772"/>
                  <a:pt x="202834" y="210772"/>
                </a:cubicBezTo>
                <a:cubicBezTo>
                  <a:pt x="207963" y="210772"/>
                  <a:pt x="212359" y="206376"/>
                  <a:pt x="212359" y="201247"/>
                </a:cubicBezTo>
                <a:cubicBezTo>
                  <a:pt x="212359" y="196118"/>
                  <a:pt x="207963" y="191722"/>
                  <a:pt x="202834" y="191722"/>
                </a:cubicBezTo>
                <a:close/>
                <a:moveTo>
                  <a:pt x="202834" y="182563"/>
                </a:moveTo>
                <a:cubicBezTo>
                  <a:pt x="213458" y="182563"/>
                  <a:pt x="221884" y="190989"/>
                  <a:pt x="221884" y="201247"/>
                </a:cubicBezTo>
                <a:cubicBezTo>
                  <a:pt x="221884" y="211871"/>
                  <a:pt x="213458" y="220297"/>
                  <a:pt x="202834" y="220297"/>
                </a:cubicBezTo>
                <a:cubicBezTo>
                  <a:pt x="192576" y="220297"/>
                  <a:pt x="184150" y="211871"/>
                  <a:pt x="184150" y="201247"/>
                </a:cubicBezTo>
                <a:cubicBezTo>
                  <a:pt x="184150" y="190989"/>
                  <a:pt x="192576" y="182563"/>
                  <a:pt x="202834" y="182563"/>
                </a:cubicBezTo>
                <a:close/>
                <a:moveTo>
                  <a:pt x="203176" y="168091"/>
                </a:moveTo>
                <a:cubicBezTo>
                  <a:pt x="185493" y="168091"/>
                  <a:pt x="171058" y="182880"/>
                  <a:pt x="171058" y="200555"/>
                </a:cubicBezTo>
                <a:cubicBezTo>
                  <a:pt x="171058" y="218590"/>
                  <a:pt x="185493" y="233019"/>
                  <a:pt x="203176" y="233019"/>
                </a:cubicBezTo>
                <a:cubicBezTo>
                  <a:pt x="221220" y="233019"/>
                  <a:pt x="235656" y="218590"/>
                  <a:pt x="235656" y="200555"/>
                </a:cubicBezTo>
                <a:cubicBezTo>
                  <a:pt x="235656" y="182880"/>
                  <a:pt x="221220" y="168091"/>
                  <a:pt x="203176" y="168091"/>
                </a:cubicBezTo>
                <a:close/>
                <a:moveTo>
                  <a:pt x="68191" y="165100"/>
                </a:moveTo>
                <a:lnTo>
                  <a:pt x="129887" y="165100"/>
                </a:lnTo>
                <a:cubicBezTo>
                  <a:pt x="132413" y="165100"/>
                  <a:pt x="134577" y="167217"/>
                  <a:pt x="134577" y="169686"/>
                </a:cubicBezTo>
                <a:cubicBezTo>
                  <a:pt x="134577" y="172155"/>
                  <a:pt x="132413" y="174272"/>
                  <a:pt x="129887" y="174272"/>
                </a:cubicBezTo>
                <a:lnTo>
                  <a:pt x="68191" y="174272"/>
                </a:lnTo>
                <a:cubicBezTo>
                  <a:pt x="65665" y="174272"/>
                  <a:pt x="63500" y="172155"/>
                  <a:pt x="63500" y="169686"/>
                </a:cubicBezTo>
                <a:cubicBezTo>
                  <a:pt x="63500" y="167217"/>
                  <a:pt x="65665" y="165100"/>
                  <a:pt x="68191" y="165100"/>
                </a:cubicBezTo>
                <a:close/>
                <a:moveTo>
                  <a:pt x="192057" y="133350"/>
                </a:moveTo>
                <a:lnTo>
                  <a:pt x="239743" y="133350"/>
                </a:lnTo>
                <a:cubicBezTo>
                  <a:pt x="241927" y="133350"/>
                  <a:pt x="244111" y="135467"/>
                  <a:pt x="244111" y="137936"/>
                </a:cubicBezTo>
                <a:cubicBezTo>
                  <a:pt x="244111" y="140405"/>
                  <a:pt x="241927" y="142522"/>
                  <a:pt x="239743" y="142522"/>
                </a:cubicBezTo>
                <a:lnTo>
                  <a:pt x="192057" y="142522"/>
                </a:lnTo>
                <a:cubicBezTo>
                  <a:pt x="189145" y="142522"/>
                  <a:pt x="187325" y="140405"/>
                  <a:pt x="187325" y="137936"/>
                </a:cubicBezTo>
                <a:cubicBezTo>
                  <a:pt x="187325" y="135467"/>
                  <a:pt x="189145" y="133350"/>
                  <a:pt x="192057" y="133350"/>
                </a:cubicBezTo>
                <a:close/>
                <a:moveTo>
                  <a:pt x="68172" y="133350"/>
                </a:moveTo>
                <a:lnTo>
                  <a:pt x="164833" y="133350"/>
                </a:lnTo>
                <a:cubicBezTo>
                  <a:pt x="167348" y="133350"/>
                  <a:pt x="169504" y="135467"/>
                  <a:pt x="169504" y="137936"/>
                </a:cubicBezTo>
                <a:cubicBezTo>
                  <a:pt x="169504" y="140405"/>
                  <a:pt x="167348" y="142522"/>
                  <a:pt x="164833" y="142522"/>
                </a:cubicBezTo>
                <a:lnTo>
                  <a:pt x="68172" y="142522"/>
                </a:lnTo>
                <a:cubicBezTo>
                  <a:pt x="65656" y="142522"/>
                  <a:pt x="63500" y="140405"/>
                  <a:pt x="63500" y="137936"/>
                </a:cubicBezTo>
                <a:cubicBezTo>
                  <a:pt x="63500" y="135467"/>
                  <a:pt x="65656" y="133350"/>
                  <a:pt x="68172" y="133350"/>
                </a:cubicBezTo>
                <a:close/>
                <a:moveTo>
                  <a:pt x="144397" y="100013"/>
                </a:moveTo>
                <a:lnTo>
                  <a:pt x="239778" y="100013"/>
                </a:lnTo>
                <a:cubicBezTo>
                  <a:pt x="241946" y="100013"/>
                  <a:pt x="244114" y="102130"/>
                  <a:pt x="244114" y="104599"/>
                </a:cubicBezTo>
                <a:cubicBezTo>
                  <a:pt x="244114" y="107068"/>
                  <a:pt x="241946" y="109185"/>
                  <a:pt x="239778" y="109185"/>
                </a:cubicBezTo>
                <a:lnTo>
                  <a:pt x="144397" y="109185"/>
                </a:lnTo>
                <a:cubicBezTo>
                  <a:pt x="141868" y="109185"/>
                  <a:pt x="139700" y="107068"/>
                  <a:pt x="139700" y="104599"/>
                </a:cubicBezTo>
                <a:cubicBezTo>
                  <a:pt x="139700" y="102130"/>
                  <a:pt x="141868" y="100013"/>
                  <a:pt x="144397" y="100013"/>
                </a:cubicBezTo>
                <a:close/>
                <a:moveTo>
                  <a:pt x="68185" y="100013"/>
                </a:moveTo>
                <a:lnTo>
                  <a:pt x="117193" y="100013"/>
                </a:lnTo>
                <a:cubicBezTo>
                  <a:pt x="119716" y="100013"/>
                  <a:pt x="121878" y="102130"/>
                  <a:pt x="121878" y="104599"/>
                </a:cubicBezTo>
                <a:cubicBezTo>
                  <a:pt x="121878" y="107068"/>
                  <a:pt x="119716" y="109185"/>
                  <a:pt x="117193" y="109185"/>
                </a:cubicBezTo>
                <a:lnTo>
                  <a:pt x="68185" y="109185"/>
                </a:lnTo>
                <a:cubicBezTo>
                  <a:pt x="65662" y="109185"/>
                  <a:pt x="63500" y="107068"/>
                  <a:pt x="63500" y="104599"/>
                </a:cubicBezTo>
                <a:cubicBezTo>
                  <a:pt x="63500" y="102130"/>
                  <a:pt x="65662" y="100013"/>
                  <a:pt x="68185" y="100013"/>
                </a:cubicBezTo>
                <a:close/>
                <a:moveTo>
                  <a:pt x="118591" y="68263"/>
                </a:moveTo>
                <a:lnTo>
                  <a:pt x="188670" y="68263"/>
                </a:lnTo>
                <a:cubicBezTo>
                  <a:pt x="191172" y="68263"/>
                  <a:pt x="193318" y="70380"/>
                  <a:pt x="193318" y="72849"/>
                </a:cubicBezTo>
                <a:cubicBezTo>
                  <a:pt x="193318" y="75318"/>
                  <a:pt x="191172" y="77435"/>
                  <a:pt x="188670" y="77435"/>
                </a:cubicBezTo>
                <a:lnTo>
                  <a:pt x="118591" y="77435"/>
                </a:lnTo>
                <a:cubicBezTo>
                  <a:pt x="116088" y="77435"/>
                  <a:pt x="114300" y="75318"/>
                  <a:pt x="114300" y="72849"/>
                </a:cubicBezTo>
                <a:cubicBezTo>
                  <a:pt x="114300" y="70380"/>
                  <a:pt x="116088" y="68263"/>
                  <a:pt x="118591" y="68263"/>
                </a:cubicBezTo>
                <a:close/>
                <a:moveTo>
                  <a:pt x="57446" y="30163"/>
                </a:moveTo>
                <a:lnTo>
                  <a:pt x="246637" y="30163"/>
                </a:lnTo>
                <a:cubicBezTo>
                  <a:pt x="249150" y="30163"/>
                  <a:pt x="251304" y="32323"/>
                  <a:pt x="251304" y="34484"/>
                </a:cubicBezTo>
                <a:cubicBezTo>
                  <a:pt x="251304" y="44926"/>
                  <a:pt x="259560" y="53208"/>
                  <a:pt x="269612" y="53208"/>
                </a:cubicBezTo>
                <a:cubicBezTo>
                  <a:pt x="272125" y="53208"/>
                  <a:pt x="274279" y="55368"/>
                  <a:pt x="274279" y="57889"/>
                </a:cubicBezTo>
                <a:lnTo>
                  <a:pt x="274279" y="219564"/>
                </a:lnTo>
                <a:cubicBezTo>
                  <a:pt x="274279" y="222445"/>
                  <a:pt x="272125" y="224245"/>
                  <a:pt x="269612" y="224245"/>
                </a:cubicBezTo>
                <a:cubicBezTo>
                  <a:pt x="259560" y="224245"/>
                  <a:pt x="251304" y="232527"/>
                  <a:pt x="251304" y="242609"/>
                </a:cubicBezTo>
                <a:cubicBezTo>
                  <a:pt x="251304" y="245130"/>
                  <a:pt x="249150" y="247290"/>
                  <a:pt x="246637" y="247290"/>
                </a:cubicBezTo>
                <a:cubicBezTo>
                  <a:pt x="244124" y="247290"/>
                  <a:pt x="241970" y="245130"/>
                  <a:pt x="241970" y="242609"/>
                </a:cubicBezTo>
                <a:cubicBezTo>
                  <a:pt x="241970" y="228926"/>
                  <a:pt x="252022" y="217764"/>
                  <a:pt x="264945" y="215603"/>
                </a:cubicBezTo>
                <a:lnTo>
                  <a:pt x="264945" y="61850"/>
                </a:lnTo>
                <a:cubicBezTo>
                  <a:pt x="253817" y="60049"/>
                  <a:pt x="244483" y="50687"/>
                  <a:pt x="242688" y="39165"/>
                </a:cubicBezTo>
                <a:lnTo>
                  <a:pt x="61754" y="39165"/>
                </a:lnTo>
                <a:cubicBezTo>
                  <a:pt x="59959" y="50687"/>
                  <a:pt x="50984" y="60049"/>
                  <a:pt x="39138" y="61850"/>
                </a:cubicBezTo>
                <a:lnTo>
                  <a:pt x="39138" y="215603"/>
                </a:lnTo>
                <a:cubicBezTo>
                  <a:pt x="50984" y="217404"/>
                  <a:pt x="59959" y="226405"/>
                  <a:pt x="61754" y="237928"/>
                </a:cubicBezTo>
                <a:lnTo>
                  <a:pt x="156170" y="237928"/>
                </a:lnTo>
                <a:cubicBezTo>
                  <a:pt x="158683" y="237928"/>
                  <a:pt x="160837" y="240449"/>
                  <a:pt x="160837" y="242609"/>
                </a:cubicBezTo>
                <a:cubicBezTo>
                  <a:pt x="160837" y="245130"/>
                  <a:pt x="158683" y="247290"/>
                  <a:pt x="156170" y="247290"/>
                </a:cubicBezTo>
                <a:lnTo>
                  <a:pt x="57446" y="247290"/>
                </a:lnTo>
                <a:cubicBezTo>
                  <a:pt x="54933" y="247290"/>
                  <a:pt x="53138" y="245130"/>
                  <a:pt x="53138" y="242609"/>
                </a:cubicBezTo>
                <a:cubicBezTo>
                  <a:pt x="53138" y="232527"/>
                  <a:pt x="44882" y="224245"/>
                  <a:pt x="34830" y="224245"/>
                </a:cubicBezTo>
                <a:cubicBezTo>
                  <a:pt x="31958" y="224245"/>
                  <a:pt x="30163" y="222445"/>
                  <a:pt x="30163" y="219564"/>
                </a:cubicBezTo>
                <a:lnTo>
                  <a:pt x="30163" y="57889"/>
                </a:lnTo>
                <a:cubicBezTo>
                  <a:pt x="30163" y="55368"/>
                  <a:pt x="31958" y="53208"/>
                  <a:pt x="34830" y="53208"/>
                </a:cubicBezTo>
                <a:cubicBezTo>
                  <a:pt x="44882" y="53208"/>
                  <a:pt x="53138" y="44926"/>
                  <a:pt x="53138" y="34484"/>
                </a:cubicBezTo>
                <a:cubicBezTo>
                  <a:pt x="53138" y="32323"/>
                  <a:pt x="54933" y="30163"/>
                  <a:pt x="57446" y="30163"/>
                </a:cubicBezTo>
                <a:close/>
                <a:moveTo>
                  <a:pt x="22374" y="9018"/>
                </a:moveTo>
                <a:cubicBezTo>
                  <a:pt x="15157" y="9018"/>
                  <a:pt x="9383" y="15150"/>
                  <a:pt x="9383" y="22364"/>
                </a:cubicBezTo>
                <a:lnTo>
                  <a:pt x="9383" y="255744"/>
                </a:lnTo>
                <a:cubicBezTo>
                  <a:pt x="9383" y="262958"/>
                  <a:pt x="15157" y="268729"/>
                  <a:pt x="22374" y="268729"/>
                </a:cubicBezTo>
                <a:lnTo>
                  <a:pt x="175388" y="268729"/>
                </a:lnTo>
                <a:lnTo>
                  <a:pt x="175388" y="231576"/>
                </a:lnTo>
                <a:cubicBezTo>
                  <a:pt x="167088" y="224001"/>
                  <a:pt x="161675" y="212819"/>
                  <a:pt x="161675" y="200555"/>
                </a:cubicBezTo>
                <a:cubicBezTo>
                  <a:pt x="161675" y="177469"/>
                  <a:pt x="180441" y="158712"/>
                  <a:pt x="203176" y="158712"/>
                </a:cubicBezTo>
                <a:cubicBezTo>
                  <a:pt x="226273" y="158712"/>
                  <a:pt x="245038" y="177469"/>
                  <a:pt x="245038" y="200555"/>
                </a:cubicBezTo>
                <a:cubicBezTo>
                  <a:pt x="245038" y="212819"/>
                  <a:pt x="239625" y="223640"/>
                  <a:pt x="231325" y="231576"/>
                </a:cubicBezTo>
                <a:lnTo>
                  <a:pt x="231325" y="268729"/>
                </a:lnTo>
                <a:lnTo>
                  <a:pt x="283653" y="268729"/>
                </a:lnTo>
                <a:cubicBezTo>
                  <a:pt x="290870" y="268729"/>
                  <a:pt x="296644" y="262958"/>
                  <a:pt x="296644" y="255744"/>
                </a:cubicBezTo>
                <a:lnTo>
                  <a:pt x="296644" y="22364"/>
                </a:lnTo>
                <a:cubicBezTo>
                  <a:pt x="296644" y="15150"/>
                  <a:pt x="290870" y="9018"/>
                  <a:pt x="283653" y="9018"/>
                </a:cubicBezTo>
                <a:lnTo>
                  <a:pt x="22374" y="9018"/>
                </a:lnTo>
                <a:close/>
                <a:moveTo>
                  <a:pt x="22374" y="0"/>
                </a:moveTo>
                <a:lnTo>
                  <a:pt x="283653" y="0"/>
                </a:lnTo>
                <a:cubicBezTo>
                  <a:pt x="295923" y="0"/>
                  <a:pt x="306027" y="10100"/>
                  <a:pt x="306027" y="22364"/>
                </a:cubicBezTo>
                <a:lnTo>
                  <a:pt x="306027" y="255744"/>
                </a:lnTo>
                <a:cubicBezTo>
                  <a:pt x="306027" y="268008"/>
                  <a:pt x="295923" y="278108"/>
                  <a:pt x="283653" y="278108"/>
                </a:cubicBezTo>
                <a:lnTo>
                  <a:pt x="231325" y="278108"/>
                </a:lnTo>
                <a:lnTo>
                  <a:pt x="231325" y="299389"/>
                </a:lnTo>
                <a:cubicBezTo>
                  <a:pt x="231325" y="301193"/>
                  <a:pt x="230242" y="302636"/>
                  <a:pt x="228799" y="303357"/>
                </a:cubicBezTo>
                <a:cubicBezTo>
                  <a:pt x="228438" y="303718"/>
                  <a:pt x="227355" y="304079"/>
                  <a:pt x="226634" y="304079"/>
                </a:cubicBezTo>
                <a:cubicBezTo>
                  <a:pt x="225912" y="304079"/>
                  <a:pt x="225190" y="303718"/>
                  <a:pt x="224468" y="303718"/>
                </a:cubicBezTo>
                <a:lnTo>
                  <a:pt x="203176" y="292897"/>
                </a:lnTo>
                <a:lnTo>
                  <a:pt x="182245" y="303718"/>
                </a:lnTo>
                <a:cubicBezTo>
                  <a:pt x="180802" y="304439"/>
                  <a:pt x="178997" y="304439"/>
                  <a:pt x="177915" y="303357"/>
                </a:cubicBezTo>
                <a:cubicBezTo>
                  <a:pt x="176471" y="302636"/>
                  <a:pt x="175388" y="301193"/>
                  <a:pt x="175388" y="299389"/>
                </a:cubicBezTo>
                <a:lnTo>
                  <a:pt x="175388" y="278108"/>
                </a:lnTo>
                <a:lnTo>
                  <a:pt x="22374" y="278108"/>
                </a:lnTo>
                <a:cubicBezTo>
                  <a:pt x="10104" y="278108"/>
                  <a:pt x="0" y="268008"/>
                  <a:pt x="0" y="255744"/>
                </a:cubicBezTo>
                <a:lnTo>
                  <a:pt x="0" y="22364"/>
                </a:lnTo>
                <a:cubicBezTo>
                  <a:pt x="0" y="10100"/>
                  <a:pt x="10104" y="0"/>
                  <a:pt x="22374"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600"/>
              <a:buFont typeface="Calibri"/>
              <a:buNone/>
            </a:pPr>
            <a:endParaRPr sz="3600" b="0" i="0" u="none" strike="noStrike" cap="none">
              <a:solidFill>
                <a:srgbClr val="B3B3B3"/>
              </a:solidFill>
              <a:latin typeface="Lato Light"/>
              <a:ea typeface="Lato Light"/>
              <a:cs typeface="Lato Light"/>
              <a:sym typeface="La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3"/>
          <p:cNvSpPr/>
          <p:nvPr/>
        </p:nvSpPr>
        <p:spPr>
          <a:xfrm>
            <a:off x="4383250" y="2162194"/>
            <a:ext cx="3550637" cy="3550637"/>
          </a:xfrm>
          <a:prstGeom prst="ellipse">
            <a:avLst/>
          </a:prstGeom>
          <a:solidFill>
            <a:srgbClr val="7F7F7F">
              <a:alpha val="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304" name="Google Shape;304;p13"/>
          <p:cNvSpPr/>
          <p:nvPr/>
        </p:nvSpPr>
        <p:spPr>
          <a:xfrm>
            <a:off x="3651811" y="2003876"/>
            <a:ext cx="728329" cy="330612"/>
          </a:xfrm>
          <a:custGeom>
            <a:avLst/>
            <a:gdLst/>
            <a:ahLst/>
            <a:cxnLst/>
            <a:rect l="l" t="t" r="r" b="b"/>
            <a:pathLst>
              <a:path w="188" h="85" extrusionOk="0">
                <a:moveTo>
                  <a:pt x="0" y="85"/>
                </a:moveTo>
                <a:cubicBezTo>
                  <a:pt x="188" y="85"/>
                  <a:pt x="188" y="85"/>
                  <a:pt x="188" y="85"/>
                </a:cubicBezTo>
                <a:cubicBezTo>
                  <a:pt x="184" y="31"/>
                  <a:pt x="184" y="31"/>
                  <a:pt x="184" y="31"/>
                </a:cubicBezTo>
                <a:cubicBezTo>
                  <a:pt x="138" y="6"/>
                  <a:pt x="138" y="6"/>
                  <a:pt x="138" y="6"/>
                </a:cubicBezTo>
                <a:cubicBezTo>
                  <a:pt x="75" y="0"/>
                  <a:pt x="75" y="0"/>
                  <a:pt x="75" y="0"/>
                </a:cubicBezTo>
                <a:cubicBezTo>
                  <a:pt x="46" y="14"/>
                  <a:pt x="46" y="14"/>
                  <a:pt x="46" y="14"/>
                </a:cubicBezTo>
                <a:cubicBezTo>
                  <a:pt x="46" y="14"/>
                  <a:pt x="10" y="54"/>
                  <a:pt x="0" y="85"/>
                </a:cubicBezTo>
                <a:close/>
              </a:path>
            </a:pathLst>
          </a:custGeom>
          <a:solidFill>
            <a:srgbClr val="EC4110"/>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05" name="Google Shape;305;p13"/>
          <p:cNvSpPr/>
          <p:nvPr/>
        </p:nvSpPr>
        <p:spPr>
          <a:xfrm>
            <a:off x="7933887" y="1993937"/>
            <a:ext cx="728329" cy="330612"/>
          </a:xfrm>
          <a:custGeom>
            <a:avLst/>
            <a:gdLst/>
            <a:ahLst/>
            <a:cxnLst/>
            <a:rect l="l" t="t" r="r" b="b"/>
            <a:pathLst>
              <a:path w="188" h="85" extrusionOk="0">
                <a:moveTo>
                  <a:pt x="188" y="85"/>
                </a:moveTo>
                <a:cubicBezTo>
                  <a:pt x="0" y="85"/>
                  <a:pt x="0" y="85"/>
                  <a:pt x="0" y="85"/>
                </a:cubicBezTo>
                <a:cubicBezTo>
                  <a:pt x="4" y="31"/>
                  <a:pt x="4" y="31"/>
                  <a:pt x="4" y="31"/>
                </a:cubicBezTo>
                <a:cubicBezTo>
                  <a:pt x="50" y="6"/>
                  <a:pt x="50" y="6"/>
                  <a:pt x="50" y="6"/>
                </a:cubicBezTo>
                <a:cubicBezTo>
                  <a:pt x="112" y="0"/>
                  <a:pt x="112" y="0"/>
                  <a:pt x="112" y="0"/>
                </a:cubicBezTo>
                <a:cubicBezTo>
                  <a:pt x="141" y="14"/>
                  <a:pt x="141" y="14"/>
                  <a:pt x="141" y="14"/>
                </a:cubicBezTo>
                <a:cubicBezTo>
                  <a:pt x="141" y="14"/>
                  <a:pt x="178" y="54"/>
                  <a:pt x="188" y="85"/>
                </a:cubicBezTo>
                <a:close/>
              </a:path>
            </a:pathLst>
          </a:custGeom>
          <a:solidFill>
            <a:srgbClr val="52BAAD"/>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06" name="Google Shape;306;p13"/>
          <p:cNvSpPr/>
          <p:nvPr/>
        </p:nvSpPr>
        <p:spPr>
          <a:xfrm>
            <a:off x="3643790" y="5521365"/>
            <a:ext cx="728329" cy="330612"/>
          </a:xfrm>
          <a:custGeom>
            <a:avLst/>
            <a:gdLst/>
            <a:ahLst/>
            <a:cxnLst/>
            <a:rect l="l" t="t" r="r" b="b"/>
            <a:pathLst>
              <a:path w="188" h="85" extrusionOk="0">
                <a:moveTo>
                  <a:pt x="0" y="0"/>
                </a:moveTo>
                <a:cubicBezTo>
                  <a:pt x="188" y="0"/>
                  <a:pt x="188" y="0"/>
                  <a:pt x="188" y="0"/>
                </a:cubicBezTo>
                <a:cubicBezTo>
                  <a:pt x="184" y="54"/>
                  <a:pt x="184" y="54"/>
                  <a:pt x="184" y="54"/>
                </a:cubicBezTo>
                <a:cubicBezTo>
                  <a:pt x="138" y="79"/>
                  <a:pt x="138" y="79"/>
                  <a:pt x="138" y="79"/>
                </a:cubicBezTo>
                <a:cubicBezTo>
                  <a:pt x="75" y="85"/>
                  <a:pt x="75" y="85"/>
                  <a:pt x="75" y="85"/>
                </a:cubicBezTo>
                <a:cubicBezTo>
                  <a:pt x="46" y="71"/>
                  <a:pt x="46" y="71"/>
                  <a:pt x="46" y="71"/>
                </a:cubicBezTo>
                <a:cubicBezTo>
                  <a:pt x="46" y="71"/>
                  <a:pt x="10" y="31"/>
                  <a:pt x="0" y="0"/>
                </a:cubicBezTo>
                <a:close/>
              </a:path>
            </a:pathLst>
          </a:custGeom>
          <a:solidFill>
            <a:srgbClr val="788058"/>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07" name="Google Shape;307;p13"/>
          <p:cNvSpPr/>
          <p:nvPr/>
        </p:nvSpPr>
        <p:spPr>
          <a:xfrm>
            <a:off x="7933887" y="5521365"/>
            <a:ext cx="728329" cy="330612"/>
          </a:xfrm>
          <a:custGeom>
            <a:avLst/>
            <a:gdLst/>
            <a:ahLst/>
            <a:cxnLst/>
            <a:rect l="l" t="t" r="r" b="b"/>
            <a:pathLst>
              <a:path w="188" h="85" extrusionOk="0">
                <a:moveTo>
                  <a:pt x="188" y="0"/>
                </a:moveTo>
                <a:cubicBezTo>
                  <a:pt x="0" y="0"/>
                  <a:pt x="0" y="0"/>
                  <a:pt x="0" y="0"/>
                </a:cubicBezTo>
                <a:cubicBezTo>
                  <a:pt x="4" y="54"/>
                  <a:pt x="4" y="54"/>
                  <a:pt x="4" y="54"/>
                </a:cubicBezTo>
                <a:cubicBezTo>
                  <a:pt x="50" y="79"/>
                  <a:pt x="50" y="79"/>
                  <a:pt x="50" y="79"/>
                </a:cubicBezTo>
                <a:cubicBezTo>
                  <a:pt x="112" y="85"/>
                  <a:pt x="112" y="85"/>
                  <a:pt x="112" y="85"/>
                </a:cubicBezTo>
                <a:cubicBezTo>
                  <a:pt x="141" y="71"/>
                  <a:pt x="141" y="71"/>
                  <a:pt x="141" y="71"/>
                </a:cubicBezTo>
                <a:cubicBezTo>
                  <a:pt x="141" y="71"/>
                  <a:pt x="178" y="31"/>
                  <a:pt x="188" y="0"/>
                </a:cubicBezTo>
                <a:close/>
              </a:path>
            </a:pathLst>
          </a:custGeom>
          <a:solidFill>
            <a:srgbClr val="9868BD"/>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08" name="Google Shape;308;p13"/>
          <p:cNvSpPr/>
          <p:nvPr/>
        </p:nvSpPr>
        <p:spPr>
          <a:xfrm>
            <a:off x="3822189" y="1981200"/>
            <a:ext cx="2301190" cy="1435381"/>
          </a:xfrm>
          <a:custGeom>
            <a:avLst/>
            <a:gdLst/>
            <a:ahLst/>
            <a:cxnLst/>
            <a:rect l="l" t="t" r="r" b="b"/>
            <a:pathLst>
              <a:path w="594" h="370" extrusionOk="0">
                <a:moveTo>
                  <a:pt x="569" y="114"/>
                </a:moveTo>
                <a:cubicBezTo>
                  <a:pt x="540" y="141"/>
                  <a:pt x="540" y="141"/>
                  <a:pt x="540" y="141"/>
                </a:cubicBezTo>
                <a:cubicBezTo>
                  <a:pt x="428" y="29"/>
                  <a:pt x="428" y="29"/>
                  <a:pt x="428" y="29"/>
                </a:cubicBezTo>
                <a:cubicBezTo>
                  <a:pt x="428" y="29"/>
                  <a:pt x="408" y="4"/>
                  <a:pt x="378" y="5"/>
                </a:cubicBezTo>
                <a:cubicBezTo>
                  <a:pt x="348" y="6"/>
                  <a:pt x="42" y="5"/>
                  <a:pt x="42" y="5"/>
                </a:cubicBezTo>
                <a:cubicBezTo>
                  <a:pt x="42" y="5"/>
                  <a:pt x="14" y="4"/>
                  <a:pt x="0" y="25"/>
                </a:cubicBezTo>
                <a:cubicBezTo>
                  <a:pt x="0" y="25"/>
                  <a:pt x="43" y="0"/>
                  <a:pt x="83" y="37"/>
                </a:cubicBezTo>
                <a:cubicBezTo>
                  <a:pt x="122" y="73"/>
                  <a:pt x="360" y="308"/>
                  <a:pt x="360" y="308"/>
                </a:cubicBezTo>
                <a:cubicBezTo>
                  <a:pt x="317" y="347"/>
                  <a:pt x="317" y="347"/>
                  <a:pt x="317" y="347"/>
                </a:cubicBezTo>
                <a:cubicBezTo>
                  <a:pt x="304" y="359"/>
                  <a:pt x="308" y="370"/>
                  <a:pt x="326" y="370"/>
                </a:cubicBezTo>
                <a:cubicBezTo>
                  <a:pt x="560" y="370"/>
                  <a:pt x="560" y="370"/>
                  <a:pt x="560" y="370"/>
                </a:cubicBezTo>
                <a:cubicBezTo>
                  <a:pt x="579" y="370"/>
                  <a:pt x="594" y="354"/>
                  <a:pt x="594" y="336"/>
                </a:cubicBezTo>
                <a:cubicBezTo>
                  <a:pt x="594" y="125"/>
                  <a:pt x="594" y="125"/>
                  <a:pt x="594" y="125"/>
                </a:cubicBezTo>
                <a:cubicBezTo>
                  <a:pt x="594" y="106"/>
                  <a:pt x="583" y="101"/>
                  <a:pt x="569" y="114"/>
                </a:cubicBezTo>
                <a:close/>
              </a:path>
            </a:pathLst>
          </a:custGeom>
          <a:solidFill>
            <a:schemeClr val="accen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09" name="Google Shape;309;p13"/>
          <p:cNvSpPr/>
          <p:nvPr/>
        </p:nvSpPr>
        <p:spPr>
          <a:xfrm>
            <a:off x="6193757" y="1981200"/>
            <a:ext cx="2306101" cy="1435381"/>
          </a:xfrm>
          <a:custGeom>
            <a:avLst/>
            <a:gdLst/>
            <a:ahLst/>
            <a:cxnLst/>
            <a:rect l="l" t="t" r="r" b="b"/>
            <a:pathLst>
              <a:path w="595" h="370" extrusionOk="0">
                <a:moveTo>
                  <a:pt x="25" y="114"/>
                </a:moveTo>
                <a:cubicBezTo>
                  <a:pt x="54" y="141"/>
                  <a:pt x="54" y="141"/>
                  <a:pt x="54" y="141"/>
                </a:cubicBezTo>
                <a:cubicBezTo>
                  <a:pt x="166" y="29"/>
                  <a:pt x="166" y="29"/>
                  <a:pt x="166" y="29"/>
                </a:cubicBezTo>
                <a:cubicBezTo>
                  <a:pt x="166" y="29"/>
                  <a:pt x="187" y="4"/>
                  <a:pt x="216" y="5"/>
                </a:cubicBezTo>
                <a:cubicBezTo>
                  <a:pt x="246" y="6"/>
                  <a:pt x="553" y="5"/>
                  <a:pt x="553" y="5"/>
                </a:cubicBezTo>
                <a:cubicBezTo>
                  <a:pt x="553" y="5"/>
                  <a:pt x="580" y="4"/>
                  <a:pt x="595" y="25"/>
                </a:cubicBezTo>
                <a:cubicBezTo>
                  <a:pt x="595" y="25"/>
                  <a:pt x="552" y="0"/>
                  <a:pt x="512" y="37"/>
                </a:cubicBezTo>
                <a:cubicBezTo>
                  <a:pt x="472" y="73"/>
                  <a:pt x="235" y="308"/>
                  <a:pt x="235" y="308"/>
                </a:cubicBezTo>
                <a:cubicBezTo>
                  <a:pt x="277" y="347"/>
                  <a:pt x="277" y="347"/>
                  <a:pt x="277" y="347"/>
                </a:cubicBezTo>
                <a:cubicBezTo>
                  <a:pt x="291" y="359"/>
                  <a:pt x="287" y="370"/>
                  <a:pt x="268" y="370"/>
                </a:cubicBezTo>
                <a:cubicBezTo>
                  <a:pt x="34" y="370"/>
                  <a:pt x="34" y="370"/>
                  <a:pt x="34" y="370"/>
                </a:cubicBezTo>
                <a:cubicBezTo>
                  <a:pt x="15" y="370"/>
                  <a:pt x="0" y="354"/>
                  <a:pt x="0" y="336"/>
                </a:cubicBezTo>
                <a:cubicBezTo>
                  <a:pt x="0" y="125"/>
                  <a:pt x="0" y="125"/>
                  <a:pt x="0" y="125"/>
                </a:cubicBezTo>
                <a:cubicBezTo>
                  <a:pt x="0" y="106"/>
                  <a:pt x="11" y="101"/>
                  <a:pt x="25" y="114"/>
                </a:cubicBezTo>
                <a:close/>
              </a:path>
            </a:pathLst>
          </a:custGeom>
          <a:solidFill>
            <a:schemeClr val="accent2"/>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10" name="Google Shape;310;p13"/>
          <p:cNvSpPr/>
          <p:nvPr/>
        </p:nvSpPr>
        <p:spPr>
          <a:xfrm>
            <a:off x="3822189" y="4459152"/>
            <a:ext cx="2301190" cy="1435381"/>
          </a:xfrm>
          <a:custGeom>
            <a:avLst/>
            <a:gdLst/>
            <a:ahLst/>
            <a:cxnLst/>
            <a:rect l="l" t="t" r="r" b="b"/>
            <a:pathLst>
              <a:path w="594" h="370" extrusionOk="0">
                <a:moveTo>
                  <a:pt x="569" y="256"/>
                </a:moveTo>
                <a:cubicBezTo>
                  <a:pt x="540" y="229"/>
                  <a:pt x="540" y="229"/>
                  <a:pt x="540" y="229"/>
                </a:cubicBezTo>
                <a:cubicBezTo>
                  <a:pt x="428" y="341"/>
                  <a:pt x="428" y="341"/>
                  <a:pt x="428" y="341"/>
                </a:cubicBezTo>
                <a:cubicBezTo>
                  <a:pt x="428" y="341"/>
                  <a:pt x="408" y="365"/>
                  <a:pt x="378" y="364"/>
                </a:cubicBezTo>
                <a:cubicBezTo>
                  <a:pt x="348" y="363"/>
                  <a:pt x="42" y="364"/>
                  <a:pt x="42" y="364"/>
                </a:cubicBezTo>
                <a:cubicBezTo>
                  <a:pt x="42" y="364"/>
                  <a:pt x="14" y="365"/>
                  <a:pt x="0" y="345"/>
                </a:cubicBezTo>
                <a:cubicBezTo>
                  <a:pt x="0" y="345"/>
                  <a:pt x="43" y="370"/>
                  <a:pt x="83" y="333"/>
                </a:cubicBezTo>
                <a:cubicBezTo>
                  <a:pt x="122" y="296"/>
                  <a:pt x="360" y="62"/>
                  <a:pt x="360" y="62"/>
                </a:cubicBezTo>
                <a:cubicBezTo>
                  <a:pt x="317" y="23"/>
                  <a:pt x="317" y="23"/>
                  <a:pt x="317" y="23"/>
                </a:cubicBezTo>
                <a:cubicBezTo>
                  <a:pt x="304" y="10"/>
                  <a:pt x="308" y="0"/>
                  <a:pt x="326" y="0"/>
                </a:cubicBezTo>
                <a:cubicBezTo>
                  <a:pt x="560" y="0"/>
                  <a:pt x="560" y="0"/>
                  <a:pt x="560" y="0"/>
                </a:cubicBezTo>
                <a:cubicBezTo>
                  <a:pt x="579" y="0"/>
                  <a:pt x="594" y="15"/>
                  <a:pt x="594" y="34"/>
                </a:cubicBezTo>
                <a:cubicBezTo>
                  <a:pt x="594" y="245"/>
                  <a:pt x="594" y="245"/>
                  <a:pt x="594" y="245"/>
                </a:cubicBezTo>
                <a:cubicBezTo>
                  <a:pt x="594" y="263"/>
                  <a:pt x="583" y="268"/>
                  <a:pt x="569" y="256"/>
                </a:cubicBezTo>
                <a:close/>
              </a:path>
            </a:pathLst>
          </a:custGeom>
          <a:solidFill>
            <a:schemeClr val="accent4"/>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11" name="Google Shape;311;p13"/>
          <p:cNvSpPr/>
          <p:nvPr/>
        </p:nvSpPr>
        <p:spPr>
          <a:xfrm>
            <a:off x="6193757" y="4459152"/>
            <a:ext cx="2306101" cy="1435381"/>
          </a:xfrm>
          <a:custGeom>
            <a:avLst/>
            <a:gdLst/>
            <a:ahLst/>
            <a:cxnLst/>
            <a:rect l="l" t="t" r="r" b="b"/>
            <a:pathLst>
              <a:path w="595" h="370" extrusionOk="0">
                <a:moveTo>
                  <a:pt x="25" y="256"/>
                </a:moveTo>
                <a:cubicBezTo>
                  <a:pt x="54" y="229"/>
                  <a:pt x="54" y="229"/>
                  <a:pt x="54" y="229"/>
                </a:cubicBezTo>
                <a:cubicBezTo>
                  <a:pt x="166" y="341"/>
                  <a:pt x="166" y="341"/>
                  <a:pt x="166" y="341"/>
                </a:cubicBezTo>
                <a:cubicBezTo>
                  <a:pt x="166" y="341"/>
                  <a:pt x="187" y="365"/>
                  <a:pt x="216" y="364"/>
                </a:cubicBezTo>
                <a:cubicBezTo>
                  <a:pt x="246" y="363"/>
                  <a:pt x="553" y="364"/>
                  <a:pt x="553" y="364"/>
                </a:cubicBezTo>
                <a:cubicBezTo>
                  <a:pt x="553" y="364"/>
                  <a:pt x="580" y="365"/>
                  <a:pt x="595" y="345"/>
                </a:cubicBezTo>
                <a:cubicBezTo>
                  <a:pt x="595" y="345"/>
                  <a:pt x="552" y="370"/>
                  <a:pt x="512" y="333"/>
                </a:cubicBezTo>
                <a:cubicBezTo>
                  <a:pt x="472" y="296"/>
                  <a:pt x="235" y="62"/>
                  <a:pt x="235" y="62"/>
                </a:cubicBezTo>
                <a:cubicBezTo>
                  <a:pt x="277" y="23"/>
                  <a:pt x="277" y="23"/>
                  <a:pt x="277" y="23"/>
                </a:cubicBezTo>
                <a:cubicBezTo>
                  <a:pt x="291" y="10"/>
                  <a:pt x="287" y="0"/>
                  <a:pt x="268" y="0"/>
                </a:cubicBezTo>
                <a:cubicBezTo>
                  <a:pt x="34" y="0"/>
                  <a:pt x="34" y="0"/>
                  <a:pt x="34" y="0"/>
                </a:cubicBezTo>
                <a:cubicBezTo>
                  <a:pt x="15" y="0"/>
                  <a:pt x="0" y="15"/>
                  <a:pt x="0" y="34"/>
                </a:cubicBezTo>
                <a:cubicBezTo>
                  <a:pt x="0" y="245"/>
                  <a:pt x="0" y="245"/>
                  <a:pt x="0" y="245"/>
                </a:cubicBezTo>
                <a:cubicBezTo>
                  <a:pt x="0" y="263"/>
                  <a:pt x="11" y="268"/>
                  <a:pt x="25" y="256"/>
                </a:cubicBezTo>
                <a:close/>
              </a:path>
            </a:pathLst>
          </a:custGeom>
          <a:solidFill>
            <a:schemeClr val="accent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12" name="Google Shape;312;p13"/>
          <p:cNvSpPr txBox="1"/>
          <p:nvPr/>
        </p:nvSpPr>
        <p:spPr>
          <a:xfrm>
            <a:off x="4383249" y="3573016"/>
            <a:ext cx="3550637"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600" dirty="0">
                <a:solidFill>
                  <a:schemeClr val="lt2"/>
                </a:solidFill>
                <a:latin typeface="Open Sans"/>
                <a:ea typeface="Open Sans"/>
                <a:cs typeface="Open Sans"/>
                <a:sym typeface="Open Sans"/>
              </a:rPr>
              <a:t>Χρήση των ηλεκτρονικών πορτφόλιων για αντιστοίχιση μεντόρων με καθοδηγούμενους</a:t>
            </a:r>
            <a:endParaRPr sz="1200" dirty="0"/>
          </a:p>
        </p:txBody>
      </p:sp>
      <p:grpSp>
        <p:nvGrpSpPr>
          <p:cNvPr id="313" name="Google Shape;313;p13"/>
          <p:cNvGrpSpPr/>
          <p:nvPr/>
        </p:nvGrpSpPr>
        <p:grpSpPr>
          <a:xfrm>
            <a:off x="8589124" y="2674768"/>
            <a:ext cx="3843580" cy="1250740"/>
            <a:chOff x="2583159" y="8794522"/>
            <a:chExt cx="7687160" cy="2501480"/>
          </a:xfrm>
        </p:grpSpPr>
        <p:sp>
          <p:nvSpPr>
            <p:cNvPr id="314" name="Google Shape;314;p13"/>
            <p:cNvSpPr txBox="1"/>
            <p:nvPr/>
          </p:nvSpPr>
          <p:spPr>
            <a:xfrm>
              <a:off x="2637471" y="9387868"/>
              <a:ext cx="5930710" cy="19081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400" dirty="0">
                  <a:solidFill>
                    <a:schemeClr val="lt1"/>
                  </a:solidFill>
                  <a:latin typeface="Open Sans"/>
                  <a:ea typeface="Open Sans"/>
                  <a:cs typeface="Open Sans"/>
                  <a:sym typeface="Open Sans"/>
                </a:rPr>
                <a:t>Οι υπεύθυνοι/</a:t>
              </a:r>
              <a:r>
                <a:rPr lang="el-GR" sz="1400" dirty="0" err="1">
                  <a:solidFill>
                    <a:schemeClr val="lt1"/>
                  </a:solidFill>
                  <a:latin typeface="Open Sans"/>
                  <a:ea typeface="Open Sans"/>
                  <a:cs typeface="Open Sans"/>
                  <a:sym typeface="Open Sans"/>
                </a:rPr>
                <a:t>ες</a:t>
              </a:r>
              <a:r>
                <a:rPr lang="el-GR" sz="1400" dirty="0">
                  <a:solidFill>
                    <a:schemeClr val="lt1"/>
                  </a:solidFill>
                  <a:latin typeface="Open Sans"/>
                  <a:ea typeface="Open Sans"/>
                  <a:cs typeface="Open Sans"/>
                  <a:sym typeface="Open Sans"/>
                </a:rPr>
                <a:t> προγραμμάτων καθοδήγησης κάνουν αντιστοιχίσεις εκ μέρους των συμμετεχόντων</a:t>
              </a:r>
              <a:endParaRPr sz="1400" dirty="0">
                <a:solidFill>
                  <a:schemeClr val="lt1"/>
                </a:solidFill>
                <a:latin typeface="Open Sans"/>
                <a:ea typeface="Open Sans"/>
                <a:cs typeface="Open Sans"/>
                <a:sym typeface="Open Sans"/>
              </a:endParaRPr>
            </a:p>
          </p:txBody>
        </p:sp>
        <p:sp>
          <p:nvSpPr>
            <p:cNvPr id="315" name="Google Shape;315;p13"/>
            <p:cNvSpPr/>
            <p:nvPr/>
          </p:nvSpPr>
          <p:spPr>
            <a:xfrm>
              <a:off x="2583159" y="8794522"/>
              <a:ext cx="7687160" cy="7385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rgbClr val="53BAAE"/>
                  </a:solidFill>
                  <a:latin typeface="Open Sans"/>
                  <a:ea typeface="Open Sans"/>
                  <a:cs typeface="Open Sans"/>
                  <a:sym typeface="Open Sans"/>
                </a:rPr>
                <a:t>Αντιστοίχιση από διαχειριστές</a:t>
              </a:r>
              <a:endParaRPr dirty="0"/>
            </a:p>
          </p:txBody>
        </p:sp>
      </p:grpSp>
      <p:grpSp>
        <p:nvGrpSpPr>
          <p:cNvPr id="316" name="Google Shape;316;p13"/>
          <p:cNvGrpSpPr/>
          <p:nvPr/>
        </p:nvGrpSpPr>
        <p:grpSpPr>
          <a:xfrm flipH="1">
            <a:off x="1068105" y="2709597"/>
            <a:ext cx="2965355" cy="1035296"/>
            <a:chOff x="2101749" y="8794522"/>
            <a:chExt cx="5930710" cy="2070592"/>
          </a:xfrm>
        </p:grpSpPr>
        <p:sp>
          <p:nvSpPr>
            <p:cNvPr id="317" name="Google Shape;317;p13"/>
            <p:cNvSpPr txBox="1"/>
            <p:nvPr/>
          </p:nvSpPr>
          <p:spPr>
            <a:xfrm>
              <a:off x="2101749" y="9387868"/>
              <a:ext cx="5930710" cy="147724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400" dirty="0">
                  <a:solidFill>
                    <a:schemeClr val="lt1"/>
                  </a:solidFill>
                  <a:latin typeface="Open Sans"/>
                  <a:ea typeface="Open Sans"/>
                  <a:cs typeface="Open Sans"/>
                  <a:sym typeface="Open Sans"/>
                </a:rPr>
                <a:t>Όταν οι καθοδηγούμενοι/</a:t>
              </a:r>
              <a:r>
                <a:rPr lang="el-GR" sz="1400" dirty="0" err="1">
                  <a:solidFill>
                    <a:schemeClr val="lt1"/>
                  </a:solidFill>
                  <a:latin typeface="Open Sans"/>
                  <a:ea typeface="Open Sans"/>
                  <a:cs typeface="Open Sans"/>
                  <a:sym typeface="Open Sans"/>
                </a:rPr>
                <a:t>ες</a:t>
              </a:r>
              <a:r>
                <a:rPr lang="el-GR" sz="1400" dirty="0">
                  <a:solidFill>
                    <a:schemeClr val="lt1"/>
                  </a:solidFill>
                  <a:latin typeface="Open Sans"/>
                  <a:ea typeface="Open Sans"/>
                  <a:cs typeface="Open Sans"/>
                  <a:sym typeface="Open Sans"/>
                </a:rPr>
                <a:t> βρίσκουν μόνοι τους τον/ην μέντορά τους</a:t>
              </a:r>
              <a:endParaRPr dirty="0"/>
            </a:p>
          </p:txBody>
        </p:sp>
        <p:sp>
          <p:nvSpPr>
            <p:cNvPr id="318" name="Google Shape;318;p13"/>
            <p:cNvSpPr/>
            <p:nvPr/>
          </p:nvSpPr>
          <p:spPr>
            <a:xfrm>
              <a:off x="2101749" y="8794522"/>
              <a:ext cx="4803912" cy="7385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800" dirty="0" err="1">
                  <a:solidFill>
                    <a:srgbClr val="ED4210"/>
                  </a:solidFill>
                  <a:latin typeface="Open Sans"/>
                  <a:ea typeface="Open Sans"/>
                  <a:cs typeface="Open Sans"/>
                  <a:sym typeface="Open Sans"/>
                </a:rPr>
                <a:t>Αυτο</a:t>
              </a:r>
              <a:r>
                <a:rPr lang="el-GR" sz="1800" dirty="0">
                  <a:solidFill>
                    <a:srgbClr val="ED4210"/>
                  </a:solidFill>
                  <a:latin typeface="Open Sans"/>
                  <a:ea typeface="Open Sans"/>
                  <a:cs typeface="Open Sans"/>
                  <a:sym typeface="Open Sans"/>
                </a:rPr>
                <a:t>-αντιστοίχιση</a:t>
              </a:r>
              <a:endParaRPr dirty="0"/>
            </a:p>
          </p:txBody>
        </p:sp>
      </p:grpSp>
      <p:grpSp>
        <p:nvGrpSpPr>
          <p:cNvPr id="319" name="Google Shape;319;p13"/>
          <p:cNvGrpSpPr/>
          <p:nvPr/>
        </p:nvGrpSpPr>
        <p:grpSpPr>
          <a:xfrm>
            <a:off x="8603253" y="4289047"/>
            <a:ext cx="2978381" cy="1681627"/>
            <a:chOff x="2611417" y="8794522"/>
            <a:chExt cx="5956762" cy="3363254"/>
          </a:xfrm>
        </p:grpSpPr>
        <p:sp>
          <p:nvSpPr>
            <p:cNvPr id="320" name="Google Shape;320;p13"/>
            <p:cNvSpPr txBox="1"/>
            <p:nvPr/>
          </p:nvSpPr>
          <p:spPr>
            <a:xfrm>
              <a:off x="2611417" y="9387868"/>
              <a:ext cx="5930710" cy="2769908"/>
            </a:xfrm>
            <a:prstGeom prst="rect">
              <a:avLst/>
            </a:prstGeom>
            <a:noFill/>
            <a:ln>
              <a:noFill/>
            </a:ln>
          </p:spPr>
          <p:txBody>
            <a:bodyPr spcFirstLastPara="1" wrap="square" lIns="91425" tIns="45700" rIns="91425" bIns="45700" anchor="t" anchorCtr="0">
              <a:spAutoFit/>
            </a:bodyPr>
            <a:lstStyle/>
            <a:p>
              <a:pPr lvl="0"/>
              <a:r>
                <a:rPr lang="el-GR" dirty="0">
                  <a:solidFill>
                    <a:schemeClr val="lt1"/>
                  </a:solidFill>
                  <a:latin typeface="Open Sans"/>
                  <a:ea typeface="Open Sans"/>
                  <a:cs typeface="Open Sans"/>
                  <a:sym typeface="Open Sans"/>
                </a:rPr>
                <a:t>Επιτρέπει στους/</a:t>
              </a:r>
              <a:r>
                <a:rPr lang="el-GR" dirty="0" err="1">
                  <a:solidFill>
                    <a:schemeClr val="lt1"/>
                  </a:solidFill>
                  <a:latin typeface="Open Sans"/>
                  <a:ea typeface="Open Sans"/>
                  <a:cs typeface="Open Sans"/>
                  <a:sym typeface="Open Sans"/>
                </a:rPr>
                <a:t>ις</a:t>
              </a:r>
              <a:r>
                <a:rPr lang="el-GR" dirty="0">
                  <a:solidFill>
                    <a:schemeClr val="lt1"/>
                  </a:solidFill>
                  <a:latin typeface="Open Sans"/>
                  <a:ea typeface="Open Sans"/>
                  <a:cs typeface="Open Sans"/>
                  <a:sym typeface="Open Sans"/>
                </a:rPr>
                <a:t> υπεύθυνους/</a:t>
              </a:r>
              <a:r>
                <a:rPr lang="el-GR" dirty="0" err="1">
                  <a:solidFill>
                    <a:schemeClr val="lt1"/>
                  </a:solidFill>
                  <a:latin typeface="Open Sans"/>
                  <a:ea typeface="Open Sans"/>
                  <a:cs typeface="Open Sans"/>
                  <a:sym typeface="Open Sans"/>
                </a:rPr>
                <a:t>ες</a:t>
              </a:r>
              <a:r>
                <a:rPr lang="el-GR" dirty="0">
                  <a:solidFill>
                    <a:schemeClr val="lt1"/>
                  </a:solidFill>
                  <a:latin typeface="Open Sans"/>
                  <a:ea typeface="Open Sans"/>
                  <a:cs typeface="Open Sans"/>
                  <a:sym typeface="Open Sans"/>
                </a:rPr>
                <a:t> προγραμμάτων να αντιστοιχίσουν ένα μεγάλο όγκο συμμετεχόντων σε προγράμματα καθοδήγησης ταυτόχρονα</a:t>
              </a:r>
              <a:endParaRPr sz="1400" dirty="0">
                <a:solidFill>
                  <a:schemeClr val="lt1"/>
                </a:solidFill>
                <a:latin typeface="Open Sans"/>
                <a:ea typeface="Open Sans"/>
                <a:cs typeface="Open Sans"/>
                <a:sym typeface="Open Sans"/>
              </a:endParaRPr>
            </a:p>
          </p:txBody>
        </p:sp>
        <p:sp>
          <p:nvSpPr>
            <p:cNvPr id="321" name="Google Shape;321;p13"/>
            <p:cNvSpPr/>
            <p:nvPr/>
          </p:nvSpPr>
          <p:spPr>
            <a:xfrm>
              <a:off x="2637471" y="8794522"/>
              <a:ext cx="5930708" cy="7385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dirty="0">
                  <a:solidFill>
                    <a:srgbClr val="9869BD"/>
                  </a:solidFill>
                  <a:latin typeface="Open Sans"/>
                  <a:ea typeface="Open Sans"/>
                  <a:cs typeface="Open Sans"/>
                  <a:sym typeface="Open Sans"/>
                </a:rPr>
                <a:t>Μαζική αντιστοίχιση</a:t>
              </a:r>
              <a:endParaRPr dirty="0"/>
            </a:p>
          </p:txBody>
        </p:sp>
      </p:grpSp>
      <p:grpSp>
        <p:nvGrpSpPr>
          <p:cNvPr id="322" name="Google Shape;322;p13"/>
          <p:cNvGrpSpPr/>
          <p:nvPr/>
        </p:nvGrpSpPr>
        <p:grpSpPr>
          <a:xfrm flipH="1">
            <a:off x="1046924" y="4289047"/>
            <a:ext cx="2965355" cy="819853"/>
            <a:chOff x="2101749" y="8794522"/>
            <a:chExt cx="5930710" cy="1639706"/>
          </a:xfrm>
        </p:grpSpPr>
        <p:sp>
          <p:nvSpPr>
            <p:cNvPr id="323" name="Google Shape;323;p13"/>
            <p:cNvSpPr txBox="1"/>
            <p:nvPr/>
          </p:nvSpPr>
          <p:spPr>
            <a:xfrm>
              <a:off x="2101749" y="9387868"/>
              <a:ext cx="5930710" cy="10463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400" dirty="0">
                  <a:solidFill>
                    <a:schemeClr val="lt1"/>
                  </a:solidFill>
                  <a:latin typeface="Open Sans"/>
                  <a:ea typeface="Open Sans"/>
                  <a:cs typeface="Open Sans"/>
                  <a:sym typeface="Open Sans"/>
                </a:rPr>
                <a:t>Συνδυασμός όλων των προηγούμενων</a:t>
              </a:r>
              <a:endParaRPr sz="1400" dirty="0">
                <a:solidFill>
                  <a:schemeClr val="lt1"/>
                </a:solidFill>
                <a:latin typeface="Lato Light"/>
                <a:ea typeface="Lato Light"/>
                <a:cs typeface="Lato Light"/>
                <a:sym typeface="Lato Light"/>
              </a:endParaRPr>
            </a:p>
          </p:txBody>
        </p:sp>
        <p:sp>
          <p:nvSpPr>
            <p:cNvPr id="324" name="Google Shape;324;p13"/>
            <p:cNvSpPr/>
            <p:nvPr/>
          </p:nvSpPr>
          <p:spPr>
            <a:xfrm>
              <a:off x="2101749" y="8794522"/>
              <a:ext cx="5888348" cy="7385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1800" dirty="0">
                  <a:solidFill>
                    <a:srgbClr val="798058"/>
                  </a:solidFill>
                  <a:latin typeface="Open Sans"/>
                  <a:ea typeface="Open Sans"/>
                  <a:cs typeface="Open Sans"/>
                  <a:sym typeface="Open Sans"/>
                </a:rPr>
                <a:t>Υβριδική αντιστοίχιση</a:t>
              </a:r>
              <a:endParaRPr dirty="0"/>
            </a:p>
          </p:txBody>
        </p:sp>
      </p:grpSp>
      <p:sp>
        <p:nvSpPr>
          <p:cNvPr id="325" name="Google Shape;325;p13"/>
          <p:cNvSpPr txBox="1"/>
          <p:nvPr/>
        </p:nvSpPr>
        <p:spPr>
          <a:xfrm>
            <a:off x="0" y="265004"/>
            <a:ext cx="12068175" cy="715879"/>
          </a:xfrm>
          <a:prstGeom prst="rect">
            <a:avLst/>
          </a:prstGeom>
          <a:noFill/>
          <a:ln>
            <a:noFill/>
          </a:ln>
        </p:spPr>
        <p:txBody>
          <a:bodyPr spcFirstLastPara="1" wrap="square" lIns="91425" tIns="45700" rIns="91425" bIns="45700" anchor="t" anchorCtr="0">
            <a:noAutofit/>
          </a:bodyPr>
          <a:lstStyle/>
          <a:p>
            <a:pPr lvl="0">
              <a:lnSpc>
                <a:spcPct val="90000"/>
              </a:lnSpc>
              <a:buClr>
                <a:schemeClr val="dk1"/>
              </a:buClr>
              <a:buSzPts val="3000"/>
            </a:pPr>
            <a:r>
              <a:rPr lang="el-GR" sz="2400" dirty="0">
                <a:solidFill>
                  <a:schemeClr val="dk1"/>
                </a:solidFill>
                <a:latin typeface="Open Sans"/>
                <a:ea typeface="Open Sans"/>
                <a:cs typeface="Open Sans"/>
                <a:sym typeface="Open Sans"/>
              </a:rPr>
              <a:t>Κεφάλαιο 2: Καλλιέργεια θετικών στάσεων απέναντι στην αντίστροφη καθοδήγηση</a:t>
            </a:r>
            <a:endParaRPr sz="2400" dirty="0">
              <a:solidFill>
                <a:schemeClr val="dk1"/>
              </a:solidFill>
              <a:latin typeface="Open Sans"/>
              <a:ea typeface="Open Sans"/>
              <a:cs typeface="Open Sans"/>
              <a:sym typeface="Open Sans"/>
            </a:endParaRPr>
          </a:p>
        </p:txBody>
      </p:sp>
      <p:sp>
        <p:nvSpPr>
          <p:cNvPr id="326" name="Google Shape;326;p13"/>
          <p:cNvSpPr txBox="1"/>
          <p:nvPr/>
        </p:nvSpPr>
        <p:spPr>
          <a:xfrm>
            <a:off x="97970" y="854672"/>
            <a:ext cx="11944351" cy="550862"/>
          </a:xfrm>
          <a:prstGeom prst="rect">
            <a:avLst/>
          </a:prstGeom>
          <a:noFill/>
          <a:ln>
            <a:noFill/>
          </a:ln>
        </p:spPr>
        <p:txBody>
          <a:bodyPr spcFirstLastPara="1" wrap="square" lIns="91425" tIns="45700" rIns="91425" bIns="45700" anchor="t" anchorCtr="0">
            <a:noAutofit/>
          </a:bodyPr>
          <a:lstStyle/>
          <a:p>
            <a:pPr lvl="0" algn="just">
              <a:lnSpc>
                <a:spcPct val="90000"/>
              </a:lnSpc>
              <a:buClr>
                <a:schemeClr val="accent6"/>
              </a:buClr>
              <a:buSzPts val="2400"/>
            </a:pPr>
            <a:r>
              <a:rPr lang="el-GR" sz="2400" b="1" dirty="0">
                <a:solidFill>
                  <a:schemeClr val="accent6"/>
                </a:solidFill>
                <a:latin typeface="Open Sans Light"/>
                <a:ea typeface="Open Sans Light"/>
                <a:cs typeface="Open Sans Light"/>
                <a:sym typeface="Open Sans Light"/>
              </a:rPr>
              <a:t>Δραστηριότητα 2.2.: Η δύναμη ενός καλού ηλεκτρονικού πορτφόλιου</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a:p>
        </p:txBody>
      </p:sp>
      <p:sp>
        <p:nvSpPr>
          <p:cNvPr id="333" name="Google Shape;333;p14"/>
          <p:cNvSpPr txBox="1">
            <a:spLocks noGrp="1"/>
          </p:cNvSpPr>
          <p:nvPr>
            <p:ph type="title"/>
          </p:nvPr>
        </p:nvSpPr>
        <p:spPr>
          <a:xfrm>
            <a:off x="0" y="81642"/>
            <a:ext cx="12042321" cy="715879"/>
          </a:xfrm>
          <a:prstGeom prst="rect">
            <a:avLst/>
          </a:prstGeom>
          <a:noFill/>
          <a:ln>
            <a:noFill/>
          </a:ln>
        </p:spPr>
        <p:txBody>
          <a:bodyPr spcFirstLastPara="1" wrap="square" lIns="91425" tIns="54000" rIns="54000" bIns="54000" anchor="ctr" anchorCtr="0">
            <a:noAutofit/>
          </a:bodyPr>
          <a:lstStyle/>
          <a:p>
            <a:pPr lvl="0">
              <a:buSzPts val="3000"/>
            </a:pPr>
            <a:r>
              <a:rPr lang="el-GR" sz="2400" dirty="0"/>
              <a:t>Κεφάλαιο 2: Καλλιέργεια θετικών στάσεων απέναντι στην αντίστροφη καθοδήγηση</a:t>
            </a:r>
            <a:endParaRPr sz="2400" dirty="0"/>
          </a:p>
        </p:txBody>
      </p:sp>
      <p:sp>
        <p:nvSpPr>
          <p:cNvPr id="334" name="Google Shape;334;p14"/>
          <p:cNvSpPr/>
          <p:nvPr/>
        </p:nvSpPr>
        <p:spPr>
          <a:xfrm>
            <a:off x="527901" y="2411730"/>
            <a:ext cx="10341204" cy="2529438"/>
          </a:xfrm>
          <a:prstGeom prst="rect">
            <a:avLst/>
          </a:prstGeom>
          <a:solidFill>
            <a:srgbClr val="F3EDF7"/>
          </a:solidFill>
          <a:ln w="12700" cap="flat" cmpd="sng">
            <a:solidFill>
              <a:srgbClr val="9868BD"/>
            </a:solidFill>
            <a:prstDash val="solid"/>
            <a:miter lim="800000"/>
            <a:headEnd type="none" w="sm" len="sm"/>
            <a:tailEnd type="none" w="sm" len="sm"/>
          </a:ln>
        </p:spPr>
        <p:txBody>
          <a:bodyPr spcFirstLastPara="1" wrap="square" lIns="91425" tIns="45700" rIns="91425" bIns="45700" anchor="ctr" anchorCtr="0">
            <a:noAutofit/>
          </a:bodyPr>
          <a:lstStyle/>
          <a:p>
            <a:pPr lvl="0" algn="ctr">
              <a:lnSpc>
                <a:spcPct val="150000"/>
              </a:lnSpc>
            </a:pPr>
            <a:r>
              <a:rPr lang="el-GR" sz="1800" i="1" dirty="0">
                <a:solidFill>
                  <a:srgbClr val="663B88"/>
                </a:solidFill>
                <a:latin typeface="Open Sans Light"/>
                <a:ea typeface="Open Sans Light"/>
                <a:cs typeface="Open Sans Light"/>
                <a:sym typeface="Open Sans Light"/>
              </a:rPr>
              <a:t>«Ο βασικός στόχος ενός ηλεκτρονικού </a:t>
            </a:r>
            <a:r>
              <a:rPr lang="el-GR" sz="1800" i="1" dirty="0" err="1">
                <a:solidFill>
                  <a:srgbClr val="663B88"/>
                </a:solidFill>
                <a:latin typeface="Open Sans Light"/>
                <a:ea typeface="Open Sans Light"/>
                <a:cs typeface="Open Sans Light"/>
                <a:sym typeface="Open Sans Light"/>
              </a:rPr>
              <a:t>πορτφόλιου</a:t>
            </a:r>
            <a:r>
              <a:rPr lang="el-GR" sz="1800" i="1" dirty="0">
                <a:solidFill>
                  <a:srgbClr val="663B88"/>
                </a:solidFill>
                <a:latin typeface="Open Sans Light"/>
                <a:ea typeface="Open Sans Light"/>
                <a:cs typeface="Open Sans Light"/>
                <a:sym typeface="Open Sans Light"/>
              </a:rPr>
              <a:t> είναι να συλλέξει τεκμήρια για αθροιστική/τελική αξιολόγηση, να επιδείξει επιτεύγματα, να καταγράψει την πρόοδο και να θέσει στόχους –όπως πρότυπα επιτευγμάτων και ατομικά σχέδια μάθησης- ή να ενισχύσει μια συνεχή διαδικασία προσωπικής ανάπτυξης και αναστοχαστικής μάθησης, η οποία είναι πιο συχνή σε ανώτερα και συνεχιζόμενα εκπαιδευτικά πλαίσια, ωστόσο σήμερα λαμβάνει χώρα και στην περαιτέρω εκπαίδευση και στα σχολεία»</a:t>
            </a:r>
            <a:r>
              <a:rPr lang="en-GB" sz="1800" i="1" dirty="0">
                <a:solidFill>
                  <a:srgbClr val="663B88"/>
                </a:solidFill>
                <a:latin typeface="Open Sans Light"/>
                <a:ea typeface="Open Sans Light"/>
                <a:cs typeface="Open Sans Light"/>
                <a:sym typeface="Open Sans Light"/>
              </a:rPr>
              <a:t>  </a:t>
            </a:r>
            <a:endParaRPr lang="el-GR" sz="1800" i="1" dirty="0">
              <a:solidFill>
                <a:srgbClr val="663B88"/>
              </a:solidFill>
              <a:latin typeface="Open Sans Light"/>
              <a:ea typeface="Open Sans Light"/>
              <a:cs typeface="Open Sans Light"/>
              <a:sym typeface="Open Sans Light"/>
            </a:endParaRPr>
          </a:p>
          <a:p>
            <a:pPr lvl="0" algn="r">
              <a:lnSpc>
                <a:spcPct val="150000"/>
              </a:lnSpc>
            </a:pPr>
            <a:r>
              <a:rPr lang="en-GB" sz="1800" i="1" dirty="0">
                <a:solidFill>
                  <a:srgbClr val="663B88"/>
                </a:solidFill>
                <a:latin typeface="Open Sans Light"/>
                <a:ea typeface="Open Sans Light"/>
                <a:cs typeface="Open Sans Light"/>
                <a:sym typeface="Open Sans Light"/>
              </a:rPr>
              <a:t>- </a:t>
            </a:r>
            <a:r>
              <a:rPr lang="en-GB" sz="1800" dirty="0">
                <a:solidFill>
                  <a:srgbClr val="663B88"/>
                </a:solidFill>
                <a:latin typeface="Open Sans Light"/>
                <a:ea typeface="Open Sans Light"/>
                <a:cs typeface="Open Sans Light"/>
                <a:sym typeface="Open Sans Light"/>
              </a:rPr>
              <a:t>Effective Practice with e-Portfolios</a:t>
            </a:r>
            <a:endParaRPr sz="1800" dirty="0">
              <a:solidFill>
                <a:srgbClr val="663B88"/>
              </a:solidFill>
              <a:latin typeface="Open Sans Light"/>
              <a:ea typeface="Open Sans Light"/>
              <a:cs typeface="Open Sans Light"/>
              <a:sym typeface="Open Sans Light"/>
            </a:endParaRPr>
          </a:p>
        </p:txBody>
      </p:sp>
      <p:sp>
        <p:nvSpPr>
          <p:cNvPr id="335" name="Google Shape;335;p14"/>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Δραστηριότητα 2.2.: Η δύναμη ενός καλού ηλεκτρονικού πορτφόλιου</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5"/>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Open Sans"/>
              <a:buNone/>
            </a:pPr>
            <a:r>
              <a:rPr lang="el-GR" dirty="0"/>
              <a:t>Αναπτύχθηκε από</a:t>
            </a:r>
            <a:br>
              <a:rPr lang="en-GB" dirty="0"/>
            </a:br>
            <a:r>
              <a:rPr lang="en-GB" b="0" dirty="0"/>
              <a:t> </a:t>
            </a:r>
            <a:r>
              <a:rPr lang="en-GB" b="0" dirty="0" err="1"/>
              <a:t>Mindshift</a:t>
            </a:r>
            <a:r>
              <a:rPr lang="en-GB" b="0" dirty="0"/>
              <a:t> Talent Advisory, </a:t>
            </a:r>
            <a:r>
              <a:rPr lang="el-GR" b="0" dirty="0"/>
              <a:t>Πορτογαλία</a:t>
            </a:r>
            <a:br>
              <a:rPr lang="en-GB" b="0" dirty="0"/>
            </a:br>
            <a:r>
              <a:rPr lang="en-GB" b="0" u="sng" dirty="0">
                <a:solidFill>
                  <a:schemeClr val="hlink"/>
                </a:solidFill>
                <a:hlinkClick r:id="rId3"/>
              </a:rPr>
              <a:t>www.mindshift.pt</a:t>
            </a:r>
            <a:r>
              <a:rPr lang="en-GB" b="0" dirty="0"/>
              <a:t> </a:t>
            </a:r>
            <a:br>
              <a:rPr lang="en-GB" dirty="0"/>
            </a:br>
            <a:r>
              <a:rPr lang="en-GB" b="0" u="sng" dirty="0">
                <a:solidFill>
                  <a:schemeClr val="hlink"/>
                </a:solidFill>
                <a:hlinkClick r:id="rId4"/>
              </a:rPr>
              <a:t>geral@mindshift.pt</a:t>
            </a:r>
            <a:r>
              <a:rPr lang="en-GB" b="0" dirty="0"/>
              <a:t> </a:t>
            </a:r>
            <a:endParaRPr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lvl="0"/>
            <a:r>
              <a:rPr lang="el-GR" dirty="0">
                <a:latin typeface="Open Sans"/>
                <a:ea typeface="Open Sans"/>
                <a:cs typeface="Open Sans"/>
                <a:sym typeface="Open Sans"/>
              </a:rPr>
              <a:t>Στόχοι και σύνοψη</a:t>
            </a:r>
            <a:endParaRPr dirty="0">
              <a:latin typeface="Open Sans"/>
              <a:ea typeface="Open Sans"/>
              <a:cs typeface="Open Sans"/>
              <a:sym typeface="Open Sans"/>
            </a:endParaRPr>
          </a:p>
        </p:txBody>
      </p:sp>
      <p:sp>
        <p:nvSpPr>
          <p:cNvPr id="69" name="Google Shape;69;p2"/>
          <p:cNvSpPr txBox="1">
            <a:spLocks noGrp="1"/>
          </p:cNvSpPr>
          <p:nvPr>
            <p:ph type="body" idx="1"/>
          </p:nvPr>
        </p:nvSpPr>
        <p:spPr>
          <a:xfrm>
            <a:off x="97971" y="881743"/>
            <a:ext cx="11693979" cy="5870121"/>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Clr>
                <a:srgbClr val="636A6F"/>
              </a:buClr>
            </a:pPr>
            <a:r>
              <a:rPr lang="el-GR" sz="1600" dirty="0">
                <a:solidFill>
                  <a:srgbClr val="636A6F"/>
                </a:solidFill>
              </a:rPr>
              <a:t>Η παρούσα ενότητα αποσκοπεί στο να παρέχει σε</a:t>
            </a:r>
            <a:r>
              <a:rPr lang="en-GB" sz="1600" dirty="0">
                <a:solidFill>
                  <a:srgbClr val="636A6F"/>
                </a:solidFill>
              </a:rPr>
              <a:t> </a:t>
            </a:r>
            <a:r>
              <a:rPr lang="el-GR" sz="1600" dirty="0">
                <a:solidFill>
                  <a:srgbClr val="636A6F"/>
                </a:solidFill>
              </a:rPr>
              <a:t>διευθυντικά στελέχη, επαγγελματίες Διεύθυνσης Ανθρωπίνου Δυναμικού και εκπαιδευτές χρήσιμες γνώσεις, εργαλεία και υλικά, ώστε να σχεδιάσουν πρόγραμμα εκπαίδευσης μεντόρων.</a:t>
            </a:r>
          </a:p>
          <a:p>
            <a:pPr marL="0" lvl="0" indent="0">
              <a:lnSpc>
                <a:spcPct val="150000"/>
              </a:lnSpc>
              <a:spcBef>
                <a:spcPts val="0"/>
              </a:spcBef>
              <a:buClr>
                <a:srgbClr val="636A6F"/>
              </a:buClr>
            </a:pPr>
            <a:endParaRPr lang="el-GR" sz="1600" dirty="0">
              <a:solidFill>
                <a:srgbClr val="636A6F"/>
              </a:solidFill>
            </a:endParaRPr>
          </a:p>
          <a:p>
            <a:pPr marL="0" lvl="0" indent="0">
              <a:lnSpc>
                <a:spcPct val="150000"/>
              </a:lnSpc>
              <a:spcBef>
                <a:spcPts val="0"/>
              </a:spcBef>
              <a:buClr>
                <a:srgbClr val="636A6F"/>
              </a:buClr>
            </a:pPr>
            <a:r>
              <a:rPr lang="el-GR" sz="1600" dirty="0">
                <a:solidFill>
                  <a:srgbClr val="636A6F"/>
                </a:solidFill>
              </a:rPr>
              <a:t>Χωρίζεται σε τρία κεφάλαια, τα οποία αποτελούνται από τέσσερις βασικές δραστηριότητες:</a:t>
            </a:r>
            <a:endParaRPr sz="1600" dirty="0"/>
          </a:p>
          <a:p>
            <a:pPr marL="0" lvl="0" indent="0">
              <a:lnSpc>
                <a:spcPct val="150000"/>
              </a:lnSpc>
              <a:buClr>
                <a:schemeClr val="accent6"/>
              </a:buClr>
            </a:pPr>
            <a:r>
              <a:rPr lang="el-GR" sz="1600" b="1" dirty="0">
                <a:solidFill>
                  <a:schemeClr val="accent6"/>
                </a:solidFill>
              </a:rPr>
              <a:t>Κεφάλαιο 1: Οι βασικές έννοιες της καθοδήγησης</a:t>
            </a:r>
            <a:endParaRPr lang="el-GR" sz="1600" dirty="0"/>
          </a:p>
          <a:p>
            <a:pPr marL="0" lvl="0" indent="0">
              <a:lnSpc>
                <a:spcPct val="150000"/>
              </a:lnSpc>
              <a:buClr>
                <a:srgbClr val="636A6F"/>
              </a:buClr>
            </a:pPr>
            <a:r>
              <a:rPr lang="el-GR" sz="1600" dirty="0">
                <a:solidFill>
                  <a:srgbClr val="636A6F"/>
                </a:solidFill>
              </a:rPr>
              <a:t>Δραστηριότητα 1.1.: Πώς αρχίζουμε ένα πρόγραμμα καθοδήγησης;</a:t>
            </a:r>
            <a:endParaRPr lang="el-GR" sz="1600" dirty="0"/>
          </a:p>
          <a:p>
            <a:pPr marL="0" lvl="0" indent="0">
              <a:lnSpc>
                <a:spcPct val="150000"/>
              </a:lnSpc>
              <a:buClr>
                <a:schemeClr val="accent6"/>
              </a:buClr>
            </a:pPr>
            <a:r>
              <a:rPr lang="el-GR" sz="1600" b="1" dirty="0">
                <a:solidFill>
                  <a:schemeClr val="accent6"/>
                </a:solidFill>
              </a:rPr>
              <a:t>Κεφάλαιο 2: Καλλιέργεια θετικών στάσεων απέναντι στην αντίστροφη καθοδήγηση</a:t>
            </a:r>
            <a:endParaRPr lang="el-GR" sz="1600" dirty="0"/>
          </a:p>
          <a:p>
            <a:pPr marL="0" lvl="0" indent="0">
              <a:lnSpc>
                <a:spcPct val="150000"/>
              </a:lnSpc>
              <a:buClr>
                <a:srgbClr val="636A6F"/>
              </a:buClr>
            </a:pPr>
            <a:r>
              <a:rPr lang="el-GR" sz="1600" dirty="0">
                <a:solidFill>
                  <a:srgbClr val="636A6F"/>
                </a:solidFill>
              </a:rPr>
              <a:t>Δραστηριότητα 2.1.: Εξέταση εννοιών</a:t>
            </a:r>
            <a:endParaRPr lang="el-GR" sz="1600" dirty="0"/>
          </a:p>
          <a:p>
            <a:pPr marL="0" lvl="0" indent="0">
              <a:lnSpc>
                <a:spcPct val="150000"/>
              </a:lnSpc>
              <a:buClr>
                <a:srgbClr val="636A6F"/>
              </a:buClr>
            </a:pPr>
            <a:r>
              <a:rPr lang="el-GR" sz="1600" dirty="0">
                <a:solidFill>
                  <a:srgbClr val="636A6F"/>
                </a:solidFill>
              </a:rPr>
              <a:t>Δραστηριότητα 2.2.: Η δύναμη ενός καλού ηλεκτρονικού </a:t>
            </a:r>
            <a:r>
              <a:rPr lang="el-GR" sz="1600" dirty="0" err="1">
                <a:solidFill>
                  <a:srgbClr val="636A6F"/>
                </a:solidFill>
              </a:rPr>
              <a:t>πορτοφόλιου</a:t>
            </a:r>
            <a:endParaRPr lang="el-GR" sz="1600" b="1" dirty="0">
              <a:solidFill>
                <a:schemeClr val="accent6"/>
              </a:solidFill>
            </a:endParaRPr>
          </a:p>
          <a:p>
            <a:pPr marL="0" lvl="0" indent="0">
              <a:lnSpc>
                <a:spcPct val="150000"/>
              </a:lnSpc>
              <a:buClr>
                <a:schemeClr val="accent6"/>
              </a:buClr>
            </a:pPr>
            <a:r>
              <a:rPr lang="el-GR" sz="1600" b="1" dirty="0">
                <a:solidFill>
                  <a:schemeClr val="accent6"/>
                </a:solidFill>
              </a:rPr>
              <a:t>Κεφάλαιο 3: Λίστα ελέγχου για πρόγραμμα εκπαίδευσης μεντόρων</a:t>
            </a:r>
            <a:endParaRPr lang="el-GR" sz="1600" dirty="0"/>
          </a:p>
          <a:p>
            <a:pPr marL="0" lvl="0" indent="0">
              <a:lnSpc>
                <a:spcPct val="150000"/>
              </a:lnSpc>
              <a:buClr>
                <a:srgbClr val="636A6F"/>
              </a:buClr>
            </a:pPr>
            <a:r>
              <a:rPr lang="el-GR" sz="1600" dirty="0">
                <a:solidFill>
                  <a:srgbClr val="636A6F"/>
                </a:solidFill>
              </a:rPr>
              <a:t>Δραστηριότητα 3.1.: Ανάληψη δράσης</a:t>
            </a:r>
            <a:endParaRPr lang="el-GR" sz="1600" dirty="0"/>
          </a:p>
          <a:p>
            <a:pPr marL="0" lvl="0" indent="0"/>
            <a:endParaRPr lang="el-GR" sz="1600" dirty="0"/>
          </a:p>
          <a:p>
            <a:pPr marL="0" lvl="0" indent="0" algn="just" rtl="0">
              <a:lnSpc>
                <a:spcPct val="150000"/>
              </a:lnSpc>
              <a:spcBef>
                <a:spcPts val="1000"/>
              </a:spcBef>
              <a:spcAft>
                <a:spcPts val="0"/>
              </a:spcAft>
              <a:buClr>
                <a:srgbClr val="636A6F"/>
              </a:buClr>
              <a:buSzPts val="1800"/>
              <a:buNone/>
            </a:pPr>
            <a:endParaRPr sz="1600" dirty="0"/>
          </a:p>
          <a:p>
            <a:pPr marL="0" lvl="0" indent="0" algn="just" rtl="0">
              <a:lnSpc>
                <a:spcPct val="90000"/>
              </a:lnSpc>
              <a:spcBef>
                <a:spcPts val="1000"/>
              </a:spcBef>
              <a:spcAft>
                <a:spcPts val="0"/>
              </a:spcAft>
              <a:buClr>
                <a:schemeClr val="lt2"/>
              </a:buClr>
              <a:buSzPts val="1800"/>
              <a:buNone/>
            </a:pP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Μετά την ολοκλήρωση της ενότητας, οι συμμετέχοντες/</a:t>
            </a:r>
            <a:r>
              <a:rPr lang="el-GR" dirty="0" err="1">
                <a:latin typeface="Open Sans Light"/>
                <a:ea typeface="Open Sans Light"/>
                <a:cs typeface="Open Sans Light"/>
                <a:sym typeface="Open Sans Light"/>
              </a:rPr>
              <a:t>ουσες</a:t>
            </a:r>
            <a:r>
              <a:rPr lang="el-GR" dirty="0">
                <a:latin typeface="Open Sans Light"/>
                <a:ea typeface="Open Sans Light"/>
                <a:cs typeface="Open Sans Light"/>
                <a:sym typeface="Open Sans Light"/>
              </a:rPr>
              <a:t> θα είναι σε θέση να:</a:t>
            </a:r>
            <a:endParaRPr dirty="0">
              <a:latin typeface="Open Sans Light"/>
              <a:ea typeface="Open Sans Light"/>
              <a:cs typeface="Open Sans Light"/>
              <a:sym typeface="Open Sans Light"/>
            </a:endParaRPr>
          </a:p>
        </p:txBody>
      </p:sp>
      <p:sp>
        <p:nvSpPr>
          <p:cNvPr id="75" name="Google Shape;75;p3"/>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p>
            <a:pPr marL="285750" lvl="0" indent="-285750">
              <a:lnSpc>
                <a:spcPct val="150000"/>
              </a:lnSpc>
              <a:spcBef>
                <a:spcPts val="0"/>
              </a:spcBef>
              <a:buClr>
                <a:srgbClr val="93D4CC"/>
              </a:buClr>
              <a:buFont typeface="Arial"/>
              <a:buChar char="•"/>
            </a:pPr>
            <a:r>
              <a:rPr lang="el-GR" dirty="0">
                <a:solidFill>
                  <a:srgbClr val="636A6F"/>
                </a:solidFill>
              </a:rPr>
              <a:t>Ορίζουν τις ακόλουθες έννοιες: καθοδήγηση, διαγενεακή καθοδήγηση, αντίστροφη καθοδήγηση.</a:t>
            </a:r>
            <a:endParaRPr lang="el-GR" dirty="0"/>
          </a:p>
          <a:p>
            <a:pPr marL="285750" lvl="0" indent="-285750">
              <a:lnSpc>
                <a:spcPct val="150000"/>
              </a:lnSpc>
              <a:spcBef>
                <a:spcPts val="1800"/>
              </a:spcBef>
              <a:buClr>
                <a:srgbClr val="93D4CC"/>
              </a:buClr>
              <a:buFont typeface="Arial"/>
              <a:buChar char="•"/>
            </a:pPr>
            <a:r>
              <a:rPr lang="el-GR" dirty="0">
                <a:solidFill>
                  <a:srgbClr val="636A6F"/>
                </a:solidFill>
              </a:rPr>
              <a:t>Κάνουν τη διάκριση μεταξύ καθοδήγησης και αντίστροφης καθοδήγησης.</a:t>
            </a:r>
            <a:endParaRPr lang="el-GR" dirty="0"/>
          </a:p>
          <a:p>
            <a:pPr marL="285750" lvl="0" indent="-285750">
              <a:lnSpc>
                <a:spcPct val="150000"/>
              </a:lnSpc>
              <a:spcBef>
                <a:spcPts val="1800"/>
              </a:spcBef>
              <a:buClr>
                <a:srgbClr val="93D4CC"/>
              </a:buClr>
              <a:buFont typeface="Arial"/>
              <a:buChar char="•"/>
            </a:pPr>
            <a:r>
              <a:rPr lang="el-GR" dirty="0">
                <a:solidFill>
                  <a:srgbClr val="636A6F"/>
                </a:solidFill>
              </a:rPr>
              <a:t>Απαριθμούν τα οφέλη και τα μειονεκτήματα της ύπαρξης ενός προγράμματος καθοδήγησης στο χώρο εργασίας.</a:t>
            </a:r>
            <a:endParaRPr lang="el-GR" dirty="0"/>
          </a:p>
          <a:p>
            <a:pPr marL="285750" lvl="0" indent="-285750">
              <a:lnSpc>
                <a:spcPct val="150000"/>
              </a:lnSpc>
              <a:spcBef>
                <a:spcPts val="1800"/>
              </a:spcBef>
              <a:buClr>
                <a:srgbClr val="93D4CC"/>
              </a:buClr>
              <a:buFont typeface="Arial"/>
              <a:buChar char="•"/>
            </a:pPr>
            <a:r>
              <a:rPr lang="el-GR" dirty="0">
                <a:solidFill>
                  <a:srgbClr val="636A6F"/>
                </a:solidFill>
              </a:rPr>
              <a:t>Ορίζουν στρατηγικές για ανάπτυξη ενός προγράμματος </a:t>
            </a:r>
            <a:r>
              <a:rPr lang="el-GR" dirty="0" err="1">
                <a:solidFill>
                  <a:srgbClr val="636A6F"/>
                </a:solidFill>
              </a:rPr>
              <a:t>διαγενεακής</a:t>
            </a:r>
            <a:r>
              <a:rPr lang="el-GR" dirty="0">
                <a:solidFill>
                  <a:srgbClr val="636A6F"/>
                </a:solidFill>
              </a:rPr>
              <a:t> μάθησης.</a:t>
            </a:r>
            <a:endParaRPr lang="el-GR" dirty="0"/>
          </a:p>
          <a:p>
            <a:pPr marL="285750" lvl="0" indent="-285750">
              <a:lnSpc>
                <a:spcPct val="150000"/>
              </a:lnSpc>
              <a:spcBef>
                <a:spcPts val="1800"/>
              </a:spcBef>
              <a:buClr>
                <a:srgbClr val="93D4CC"/>
              </a:buClr>
              <a:buFont typeface="Arial"/>
              <a:buChar char="•"/>
            </a:pPr>
            <a:r>
              <a:rPr lang="el-GR" dirty="0">
                <a:solidFill>
                  <a:srgbClr val="636A6F"/>
                </a:solidFill>
              </a:rPr>
              <a:t>Σχεδιάζουν ένα πρόγραμμα κατάρτισης για την εκπαίδευση των μεντόρων.</a:t>
            </a:r>
            <a:endParaRPr lang="el-GR" dirty="0"/>
          </a:p>
          <a:p>
            <a:pPr marL="285750" lvl="0" indent="-285750">
              <a:lnSpc>
                <a:spcPct val="150000"/>
              </a:lnSpc>
              <a:spcBef>
                <a:spcPts val="1800"/>
              </a:spcBef>
              <a:buClr>
                <a:srgbClr val="93D4CC"/>
              </a:buClr>
              <a:buFont typeface="Arial"/>
              <a:buChar char="•"/>
            </a:pPr>
            <a:r>
              <a:rPr lang="el-GR" dirty="0">
                <a:solidFill>
                  <a:srgbClr val="636A6F"/>
                </a:solidFill>
              </a:rPr>
              <a:t>Εφαρμόζουν ένα πρόγραμμα κατάρτισης για την εκπαίδευση των μεντόρων.</a:t>
            </a:r>
            <a:endParaRPr dirty="0"/>
          </a:p>
          <a:p>
            <a:pPr marL="0" lvl="0" indent="0" algn="just" rtl="0">
              <a:lnSpc>
                <a:spcPct val="90000"/>
              </a:lnSpc>
              <a:spcBef>
                <a:spcPts val="1800"/>
              </a:spcBef>
              <a:spcAft>
                <a:spcPts val="0"/>
              </a:spcAft>
              <a:buClr>
                <a:schemeClr val="lt2"/>
              </a:buClr>
              <a:buSzPts val="1800"/>
              <a:buNone/>
            </a:pPr>
            <a:endParaRPr dirty="0"/>
          </a:p>
        </p:txBody>
      </p:sp>
      <p:sp>
        <p:nvSpPr>
          <p:cNvPr id="76" name="Google Shape;76;p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l-GR" dirty="0"/>
              <a:t>Μαθησιακά αποτελέσματα</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ctrTitle"/>
          </p:nvPr>
        </p:nvSpPr>
        <p:spPr>
          <a:xfrm>
            <a:off x="2179865" y="2774849"/>
            <a:ext cx="8217582" cy="1600197"/>
          </a:xfrm>
          <a:prstGeom prst="rect">
            <a:avLst/>
          </a:prstGeom>
          <a:noFill/>
          <a:ln>
            <a:noFill/>
          </a:ln>
        </p:spPr>
        <p:txBody>
          <a:bodyPr spcFirstLastPara="1" wrap="square" lIns="91425" tIns="45700" rIns="91425" bIns="45700" anchor="ctr" anchorCtr="0">
            <a:normAutofit/>
          </a:bodyPr>
          <a:lstStyle/>
          <a:p>
            <a:pPr lvl="0" algn="l"/>
            <a:r>
              <a:rPr lang="el-GR" dirty="0"/>
              <a:t>Κεφάλαιο 2: Καλλιέργεια θετικών στάσεων απέναντι στην αντίστροφη καθοδήγηση</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body" idx="2"/>
          </p:nvPr>
        </p:nvSpPr>
        <p:spPr>
          <a:xfrm>
            <a:off x="6372225" y="1462685"/>
            <a:ext cx="5670096" cy="5313673"/>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r>
              <a:rPr lang="en-GB"/>
              <a:t> </a:t>
            </a:r>
            <a:endParaRPr/>
          </a:p>
        </p:txBody>
      </p:sp>
      <p:sp>
        <p:nvSpPr>
          <p:cNvPr id="89" name="Google Shape;89;p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Δραστηριότητα 2.1.: Εξέταση εννοιών</a:t>
            </a:r>
            <a:endParaRPr dirty="0"/>
          </a:p>
        </p:txBody>
      </p:sp>
      <p:sp>
        <p:nvSpPr>
          <p:cNvPr id="90" name="Google Shape;90;p5"/>
          <p:cNvSpPr txBox="1">
            <a:spLocks noGrp="1"/>
          </p:cNvSpPr>
          <p:nvPr>
            <p:ph type="title"/>
          </p:nvPr>
        </p:nvSpPr>
        <p:spPr>
          <a:xfrm>
            <a:off x="0" y="81642"/>
            <a:ext cx="12042321" cy="715879"/>
          </a:xfrm>
          <a:prstGeom prst="rect">
            <a:avLst/>
          </a:prstGeom>
          <a:noFill/>
          <a:ln>
            <a:noFill/>
          </a:ln>
        </p:spPr>
        <p:txBody>
          <a:bodyPr spcFirstLastPara="1" wrap="square" lIns="91425" tIns="54000" rIns="54000" bIns="54000" anchor="ctr" anchorCtr="0">
            <a:noAutofit/>
          </a:bodyPr>
          <a:lstStyle/>
          <a:p>
            <a:pPr lvl="0">
              <a:buSzPts val="3000"/>
            </a:pPr>
            <a:r>
              <a:rPr lang="el-GR" sz="2400" dirty="0"/>
              <a:t>Κεφάλαιο 2: Καλλιέργεια θετικών στάσεων απέναντι στην αντίστροφη καθοδήγηση</a:t>
            </a:r>
            <a:endParaRPr sz="3200" dirty="0"/>
          </a:p>
        </p:txBody>
      </p:sp>
      <p:pic>
        <p:nvPicPr>
          <p:cNvPr id="91" name="Google Shape;91;p5"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92" name="Google Shape;92;p5"/>
          <p:cNvSpPr txBox="1"/>
          <p:nvPr/>
        </p:nvSpPr>
        <p:spPr>
          <a:xfrm>
            <a:off x="6543675" y="2724085"/>
            <a:ext cx="5400675" cy="3012900"/>
          </a:xfrm>
          <a:prstGeom prst="rect">
            <a:avLst/>
          </a:prstGeom>
          <a:noFill/>
          <a:ln>
            <a:noFill/>
          </a:ln>
        </p:spPr>
        <p:txBody>
          <a:bodyPr spcFirstLastPara="1" wrap="square" lIns="91425" tIns="45700" rIns="91425" bIns="45700" anchor="t" anchorCtr="0">
            <a:spAutoFit/>
          </a:bodyPr>
          <a:lstStyle/>
          <a:p>
            <a:pPr lvl="0">
              <a:lnSpc>
                <a:spcPct val="107000"/>
              </a:lnSpc>
            </a:pPr>
            <a:r>
              <a:rPr lang="el-GR" sz="1800" b="1" dirty="0">
                <a:solidFill>
                  <a:srgbClr val="636A6F"/>
                </a:solidFill>
                <a:latin typeface="Open Sans Light"/>
                <a:ea typeface="Open Sans Light"/>
                <a:cs typeface="Open Sans Light"/>
                <a:sym typeface="Open Sans Light"/>
              </a:rPr>
              <a:t>Σε αυτή τη δραστηριότητα θα εξασκήσετε τις ακόλουθες δεξιότητες:</a:t>
            </a:r>
            <a:endParaRPr dirty="0"/>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Αποφασιστικότητα</a:t>
            </a:r>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Διερεύνηση</a:t>
            </a:r>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Κριτική σκέψη</a:t>
            </a:r>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Επίλυση προβλημάτων</a:t>
            </a:r>
          </a:p>
          <a:p>
            <a:pPr lvl="0">
              <a:lnSpc>
                <a:spcPct val="107000"/>
              </a:lnSpc>
              <a:spcBef>
                <a:spcPts val="800"/>
              </a:spcBef>
            </a:pPr>
            <a:r>
              <a:rPr lang="el-GR" sz="1800" b="1" dirty="0">
                <a:solidFill>
                  <a:srgbClr val="636A6F"/>
                </a:solidFill>
                <a:latin typeface="Open Sans Light"/>
                <a:ea typeface="Open Sans Light"/>
                <a:cs typeface="Open Sans Light"/>
                <a:sym typeface="Open Sans Light"/>
              </a:rPr>
              <a:t>Δημιουργικότητα</a:t>
            </a:r>
          </a:p>
          <a:p>
            <a:pPr marL="0" marR="0" lvl="0" indent="0" algn="l" rtl="0">
              <a:lnSpc>
                <a:spcPct val="107000"/>
              </a:lnSpc>
              <a:spcBef>
                <a:spcPts val="800"/>
              </a:spcBef>
              <a:spcAft>
                <a:spcPts val="0"/>
              </a:spcAft>
              <a:buNone/>
            </a:pPr>
            <a:endParaRPr dirty="0"/>
          </a:p>
        </p:txBody>
      </p:sp>
      <p:sp>
        <p:nvSpPr>
          <p:cNvPr id="93" name="Google Shape;93;p5"/>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i="0" u="none" strike="noStrike" cap="none" dirty="0">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dirty="0">
              <a:solidFill>
                <a:srgbClr val="868E93"/>
              </a:solidFill>
            </a:endParaRPr>
          </a:p>
          <a:p>
            <a:pPr marL="0" lvl="0" indent="0" algn="just" rtl="0">
              <a:lnSpc>
                <a:spcPct val="90000"/>
              </a:lnSpc>
              <a:spcBef>
                <a:spcPts val="1000"/>
              </a:spcBef>
              <a:spcAft>
                <a:spcPts val="0"/>
              </a:spcAft>
              <a:buClr>
                <a:schemeClr val="lt2"/>
              </a:buClr>
              <a:buSzPts val="1800"/>
              <a:buNone/>
            </a:pPr>
            <a:endParaRPr i="0" u="none" strike="noStrike" cap="none" dirty="0">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i="0" u="none" strike="noStrike" cap="none" dirty="0">
              <a:solidFill>
                <a:srgbClr val="868E93"/>
              </a:solidFill>
              <a:latin typeface="Open Sans Light"/>
              <a:ea typeface="Open Sans Light"/>
              <a:cs typeface="Open Sans Light"/>
              <a:sym typeface="Open Sans Light"/>
            </a:endParaRPr>
          </a:p>
          <a:p>
            <a:pPr marL="2057349" lvl="4" indent="-228594">
              <a:buClr>
                <a:srgbClr val="868E93"/>
              </a:buClr>
            </a:pPr>
            <a:r>
              <a:rPr lang="el-GR" b="1" i="1" dirty="0">
                <a:solidFill>
                  <a:srgbClr val="868E93"/>
                </a:solidFill>
                <a:latin typeface="Open Sans Light"/>
                <a:ea typeface="Open Sans Light"/>
                <a:cs typeface="Open Sans Light"/>
                <a:sym typeface="Open Sans Light"/>
              </a:rPr>
              <a:t>Στόχος αυτή της δραστηριότητας είναι οι συμμετέχοντες/</a:t>
            </a:r>
            <a:r>
              <a:rPr lang="el-GR" b="1" i="1" dirty="0" err="1">
                <a:solidFill>
                  <a:srgbClr val="868E93"/>
                </a:solidFill>
                <a:latin typeface="Open Sans Light"/>
                <a:ea typeface="Open Sans Light"/>
                <a:cs typeface="Open Sans Light"/>
                <a:sym typeface="Open Sans Light"/>
              </a:rPr>
              <a:t>ουσες</a:t>
            </a:r>
            <a:r>
              <a:rPr lang="el-GR" b="1" i="1" dirty="0">
                <a:solidFill>
                  <a:srgbClr val="868E93"/>
                </a:solidFill>
                <a:latin typeface="Open Sans Light"/>
                <a:ea typeface="Open Sans Light"/>
                <a:cs typeface="Open Sans Light"/>
                <a:sym typeface="Open Sans Light"/>
              </a:rPr>
              <a:t> να εξετάσουν τις διαφορές μεταξύ καθοδήγησης και αντίστροφης καθοδήγησης, και να αναστοχαστούν σε ποιο βαθμό αυτές οι πρακτικές είναι χρήσιμες στο χώρο εργασίας τους.</a:t>
            </a:r>
            <a:endParaRPr dirty="0"/>
          </a:p>
        </p:txBody>
      </p:sp>
      <p:pic>
        <p:nvPicPr>
          <p:cNvPr id="94" name="Google Shape;94;p5"/>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pSp>
        <p:nvGrpSpPr>
          <p:cNvPr id="100" name="Google Shape;100;p6"/>
          <p:cNvGrpSpPr/>
          <p:nvPr/>
        </p:nvGrpSpPr>
        <p:grpSpPr>
          <a:xfrm>
            <a:off x="1045632" y="1285847"/>
            <a:ext cx="3514128" cy="5192853"/>
            <a:chOff x="8704441" y="2571694"/>
            <a:chExt cx="7028257" cy="10385705"/>
          </a:xfrm>
        </p:grpSpPr>
        <p:sp>
          <p:nvSpPr>
            <p:cNvPr id="101" name="Google Shape;101;p6"/>
            <p:cNvSpPr/>
            <p:nvPr/>
          </p:nvSpPr>
          <p:spPr>
            <a:xfrm>
              <a:off x="8704441" y="4977041"/>
              <a:ext cx="795138" cy="696056"/>
            </a:xfrm>
            <a:custGeom>
              <a:avLst/>
              <a:gdLst/>
              <a:ahLst/>
              <a:cxnLst/>
              <a:rect l="l" t="t"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2" name="Google Shape;102;p6"/>
            <p:cNvSpPr/>
            <p:nvPr/>
          </p:nvSpPr>
          <p:spPr>
            <a:xfrm>
              <a:off x="13207711" y="5129396"/>
              <a:ext cx="316260" cy="632520"/>
            </a:xfrm>
            <a:custGeom>
              <a:avLst/>
              <a:gdLst/>
              <a:ahLst/>
              <a:cxnLst/>
              <a:rect l="l" t="t"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3" name="Google Shape;103;p6"/>
            <p:cNvSpPr/>
            <p:nvPr/>
          </p:nvSpPr>
          <p:spPr>
            <a:xfrm>
              <a:off x="13346916" y="6245061"/>
              <a:ext cx="528722" cy="466192"/>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4" name="Google Shape;104;p6"/>
            <p:cNvSpPr/>
            <p:nvPr/>
          </p:nvSpPr>
          <p:spPr>
            <a:xfrm>
              <a:off x="10903238" y="7779831"/>
              <a:ext cx="984814" cy="885198"/>
            </a:xfrm>
            <a:custGeom>
              <a:avLst/>
              <a:gdLst/>
              <a:ahLst/>
              <a:cxnLst/>
              <a:rect l="l" t="t"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5" name="Google Shape;105;p6"/>
            <p:cNvSpPr/>
            <p:nvPr/>
          </p:nvSpPr>
          <p:spPr>
            <a:xfrm>
              <a:off x="11708307" y="11472461"/>
              <a:ext cx="584792" cy="503796"/>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6" name="Google Shape;106;p6"/>
            <p:cNvSpPr/>
            <p:nvPr/>
          </p:nvSpPr>
          <p:spPr>
            <a:xfrm>
              <a:off x="14474664" y="3452446"/>
              <a:ext cx="701272" cy="992744"/>
            </a:xfrm>
            <a:custGeom>
              <a:avLst/>
              <a:gdLst/>
              <a:ahLst/>
              <a:cxnLst/>
              <a:rect l="l" t="t"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7" name="Google Shape;107;p6"/>
            <p:cNvSpPr/>
            <p:nvPr/>
          </p:nvSpPr>
          <p:spPr>
            <a:xfrm>
              <a:off x="13573878" y="4409128"/>
              <a:ext cx="1096094" cy="1213368"/>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8" name="Google Shape;108;p6"/>
            <p:cNvSpPr/>
            <p:nvPr/>
          </p:nvSpPr>
          <p:spPr>
            <a:xfrm>
              <a:off x="12366664" y="11330119"/>
              <a:ext cx="843804" cy="992744"/>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09" name="Google Shape;109;p6"/>
            <p:cNvSpPr/>
            <p:nvPr/>
          </p:nvSpPr>
          <p:spPr>
            <a:xfrm>
              <a:off x="14244181" y="7303221"/>
              <a:ext cx="622050" cy="541076"/>
            </a:xfrm>
            <a:custGeom>
              <a:avLst/>
              <a:gdLst/>
              <a:ahLst/>
              <a:cxnLst/>
              <a:rect l="l" t="t" r="r" b="b"/>
              <a:pathLst>
                <a:path w="21600" h="21600" extrusionOk="0">
                  <a:moveTo>
                    <a:pt x="0" y="21600"/>
                  </a:moveTo>
                  <a:lnTo>
                    <a:pt x="2097" y="15438"/>
                  </a:lnTo>
                  <a:lnTo>
                    <a:pt x="5592" y="20234"/>
                  </a:lnTo>
                  <a:cubicBezTo>
                    <a:pt x="5592" y="20234"/>
                    <a:pt x="0" y="21600"/>
                    <a:pt x="0" y="21600"/>
                  </a:cubicBezTo>
                  <a:close/>
                  <a:moveTo>
                    <a:pt x="6275" y="19576"/>
                  </a:moveTo>
                  <a:lnTo>
                    <a:pt x="2779" y="14780"/>
                  </a:lnTo>
                  <a:lnTo>
                    <a:pt x="14944" y="3046"/>
                  </a:lnTo>
                  <a:lnTo>
                    <a:pt x="18443" y="7840"/>
                  </a:lnTo>
                  <a:cubicBezTo>
                    <a:pt x="18443" y="7840"/>
                    <a:pt x="6275" y="19576"/>
                    <a:pt x="6275" y="19576"/>
                  </a:cubicBezTo>
                  <a:close/>
                  <a:moveTo>
                    <a:pt x="19138" y="7167"/>
                  </a:moveTo>
                  <a:lnTo>
                    <a:pt x="15640" y="2373"/>
                  </a:lnTo>
                  <a:lnTo>
                    <a:pt x="18101" y="0"/>
                  </a:lnTo>
                  <a:lnTo>
                    <a:pt x="21600" y="4794"/>
                  </a:lnTo>
                  <a:cubicBezTo>
                    <a:pt x="21600" y="4794"/>
                    <a:pt x="19138" y="7167"/>
                    <a:pt x="19138" y="716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0" name="Google Shape;110;p6"/>
            <p:cNvSpPr/>
            <p:nvPr/>
          </p:nvSpPr>
          <p:spPr>
            <a:xfrm>
              <a:off x="13576634" y="6759701"/>
              <a:ext cx="580114" cy="809692"/>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1" name="Google Shape;111;p6"/>
            <p:cNvSpPr/>
            <p:nvPr/>
          </p:nvSpPr>
          <p:spPr>
            <a:xfrm>
              <a:off x="11615391" y="7089790"/>
              <a:ext cx="617918" cy="684030"/>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2" name="Google Shape;112;p6"/>
            <p:cNvSpPr/>
            <p:nvPr/>
          </p:nvSpPr>
          <p:spPr>
            <a:xfrm>
              <a:off x="13088735" y="3291417"/>
              <a:ext cx="651942" cy="595766"/>
            </a:xfrm>
            <a:custGeom>
              <a:avLst/>
              <a:gdLst/>
              <a:ahLst/>
              <a:cxnLst/>
              <a:rect l="l" t="t"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3" name="Google Shape;113;p6"/>
            <p:cNvSpPr/>
            <p:nvPr/>
          </p:nvSpPr>
          <p:spPr>
            <a:xfrm>
              <a:off x="12303465" y="7118398"/>
              <a:ext cx="457434" cy="615446"/>
            </a:xfrm>
            <a:custGeom>
              <a:avLst/>
              <a:gdLst/>
              <a:ahLst/>
              <a:cxnLst/>
              <a:rect l="l" t="t"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4" name="Google Shape;114;p6"/>
            <p:cNvSpPr/>
            <p:nvPr/>
          </p:nvSpPr>
          <p:spPr>
            <a:xfrm>
              <a:off x="10902474" y="3745209"/>
              <a:ext cx="602468" cy="782846"/>
            </a:xfrm>
            <a:custGeom>
              <a:avLst/>
              <a:gdLst/>
              <a:ahLst/>
              <a:cxnLst/>
              <a:rect l="l" t="t"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5" name="Google Shape;115;p6"/>
            <p:cNvSpPr/>
            <p:nvPr/>
          </p:nvSpPr>
          <p:spPr>
            <a:xfrm>
              <a:off x="9646332" y="5299667"/>
              <a:ext cx="648460" cy="459644"/>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6" name="Google Shape;116;p6"/>
            <p:cNvSpPr/>
            <p:nvPr/>
          </p:nvSpPr>
          <p:spPr>
            <a:xfrm>
              <a:off x="14782759" y="5213711"/>
              <a:ext cx="949938" cy="458576"/>
            </a:xfrm>
            <a:custGeom>
              <a:avLst/>
              <a:gdLst/>
              <a:ahLst/>
              <a:cxnLst/>
              <a:rect l="l" t="t"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7" name="Google Shape;117;p6"/>
            <p:cNvSpPr/>
            <p:nvPr/>
          </p:nvSpPr>
          <p:spPr>
            <a:xfrm>
              <a:off x="12966315" y="3935732"/>
              <a:ext cx="606684" cy="867474"/>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8" name="Google Shape;118;p6"/>
            <p:cNvSpPr/>
            <p:nvPr/>
          </p:nvSpPr>
          <p:spPr>
            <a:xfrm>
              <a:off x="8736613" y="4207504"/>
              <a:ext cx="967678" cy="820704"/>
            </a:xfrm>
            <a:custGeom>
              <a:avLst/>
              <a:gdLst/>
              <a:ahLst/>
              <a:cxnLst/>
              <a:rect l="l" t="t"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19" name="Google Shape;119;p6"/>
            <p:cNvSpPr/>
            <p:nvPr/>
          </p:nvSpPr>
          <p:spPr>
            <a:xfrm>
              <a:off x="12884222" y="7775447"/>
              <a:ext cx="606686" cy="867474"/>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0" name="Google Shape;120;p6"/>
            <p:cNvSpPr/>
            <p:nvPr/>
          </p:nvSpPr>
          <p:spPr>
            <a:xfrm>
              <a:off x="9950402" y="3061775"/>
              <a:ext cx="885232" cy="1041484"/>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1" name="Google Shape;121;p6"/>
            <p:cNvSpPr/>
            <p:nvPr/>
          </p:nvSpPr>
          <p:spPr>
            <a:xfrm>
              <a:off x="11615551" y="3334957"/>
              <a:ext cx="818520" cy="818520"/>
            </a:xfrm>
            <a:custGeom>
              <a:avLst/>
              <a:gdLst/>
              <a:ahLst/>
              <a:cxnLst/>
              <a:rect l="l" t="t"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2" name="Google Shape;122;p6"/>
            <p:cNvSpPr/>
            <p:nvPr/>
          </p:nvSpPr>
          <p:spPr>
            <a:xfrm>
              <a:off x="14592598" y="6234099"/>
              <a:ext cx="850388" cy="976334"/>
            </a:xfrm>
            <a:custGeom>
              <a:avLst/>
              <a:gdLst/>
              <a:ahLst/>
              <a:cxnLst/>
              <a:rect l="l" t="t"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3" name="Google Shape;123;p6"/>
            <p:cNvSpPr/>
            <p:nvPr/>
          </p:nvSpPr>
          <p:spPr>
            <a:xfrm>
              <a:off x="13429434" y="7344882"/>
              <a:ext cx="433382" cy="479750"/>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4" name="Google Shape;124;p6"/>
            <p:cNvSpPr/>
            <p:nvPr/>
          </p:nvSpPr>
          <p:spPr>
            <a:xfrm>
              <a:off x="12395982" y="2571694"/>
              <a:ext cx="1203272" cy="672004"/>
            </a:xfrm>
            <a:custGeom>
              <a:avLst/>
              <a:gdLst/>
              <a:ahLst/>
              <a:cxnLst/>
              <a:rect l="l" t="t" r="r" b="b"/>
              <a:pathLst>
                <a:path w="21600" h="21600" extrusionOk="0">
                  <a:moveTo>
                    <a:pt x="0" y="15895"/>
                  </a:moveTo>
                  <a:cubicBezTo>
                    <a:pt x="2602" y="16630"/>
                    <a:pt x="4225" y="13961"/>
                    <a:pt x="5624" y="11197"/>
                  </a:cubicBezTo>
                  <a:cubicBezTo>
                    <a:pt x="6473" y="14530"/>
                    <a:pt x="7574" y="17859"/>
                    <a:pt x="10123" y="18579"/>
                  </a:cubicBezTo>
                  <a:cubicBezTo>
                    <a:pt x="12646" y="19291"/>
                    <a:pt x="14269" y="16784"/>
                    <a:pt x="15641" y="14112"/>
                  </a:cubicBezTo>
                  <a:cubicBezTo>
                    <a:pt x="16494" y="17483"/>
                    <a:pt x="17585" y="20872"/>
                    <a:pt x="20164" y="21600"/>
                  </a:cubicBezTo>
                  <a:lnTo>
                    <a:pt x="20353" y="19555"/>
                  </a:lnTo>
                  <a:cubicBezTo>
                    <a:pt x="18170" y="18939"/>
                    <a:pt x="17341" y="15971"/>
                    <a:pt x="16486" y="12469"/>
                  </a:cubicBezTo>
                  <a:cubicBezTo>
                    <a:pt x="17922" y="9562"/>
                    <a:pt x="19218" y="7126"/>
                    <a:pt x="21427" y="7750"/>
                  </a:cubicBezTo>
                  <a:lnTo>
                    <a:pt x="21600" y="5701"/>
                  </a:lnTo>
                  <a:cubicBezTo>
                    <a:pt x="18998" y="4966"/>
                    <a:pt x="17363" y="7639"/>
                    <a:pt x="15964" y="10403"/>
                  </a:cubicBezTo>
                  <a:cubicBezTo>
                    <a:pt x="15115" y="7072"/>
                    <a:pt x="14006" y="3768"/>
                    <a:pt x="11458" y="3048"/>
                  </a:cubicBezTo>
                  <a:cubicBezTo>
                    <a:pt x="8930" y="2335"/>
                    <a:pt x="7330" y="4841"/>
                    <a:pt x="5956" y="7519"/>
                  </a:cubicBezTo>
                  <a:cubicBezTo>
                    <a:pt x="5103" y="4143"/>
                    <a:pt x="4006" y="730"/>
                    <a:pt x="1424" y="0"/>
                  </a:cubicBezTo>
                  <a:cubicBezTo>
                    <a:pt x="1424" y="0"/>
                    <a:pt x="1247" y="2048"/>
                    <a:pt x="1247" y="2048"/>
                  </a:cubicBezTo>
                  <a:cubicBezTo>
                    <a:pt x="3436" y="2666"/>
                    <a:pt x="4253" y="5647"/>
                    <a:pt x="5111" y="9162"/>
                  </a:cubicBezTo>
                  <a:cubicBezTo>
                    <a:pt x="3678" y="12062"/>
                    <a:pt x="2378" y="14476"/>
                    <a:pt x="172" y="13853"/>
                  </a:cubicBezTo>
                  <a:lnTo>
                    <a:pt x="0" y="15895"/>
                  </a:lnTo>
                  <a:close/>
                  <a:moveTo>
                    <a:pt x="491" y="12600"/>
                  </a:moveTo>
                  <a:cubicBezTo>
                    <a:pt x="875" y="12701"/>
                    <a:pt x="1223" y="12685"/>
                    <a:pt x="1549" y="12580"/>
                  </a:cubicBezTo>
                  <a:cubicBezTo>
                    <a:pt x="1549" y="12580"/>
                    <a:pt x="2321" y="3967"/>
                    <a:pt x="2321" y="3967"/>
                  </a:cubicBezTo>
                  <a:cubicBezTo>
                    <a:pt x="2030" y="3690"/>
                    <a:pt x="1699" y="3489"/>
                    <a:pt x="1315" y="3377"/>
                  </a:cubicBezTo>
                  <a:lnTo>
                    <a:pt x="491" y="12600"/>
                  </a:lnTo>
                  <a:close/>
                  <a:moveTo>
                    <a:pt x="2634" y="11814"/>
                  </a:moveTo>
                  <a:cubicBezTo>
                    <a:pt x="3034" y="11431"/>
                    <a:pt x="3403" y="10892"/>
                    <a:pt x="3769" y="10250"/>
                  </a:cubicBezTo>
                  <a:lnTo>
                    <a:pt x="4033" y="7350"/>
                  </a:lnTo>
                  <a:cubicBezTo>
                    <a:pt x="3797" y="6543"/>
                    <a:pt x="3542" y="5828"/>
                    <a:pt x="3229" y="5249"/>
                  </a:cubicBezTo>
                  <a:lnTo>
                    <a:pt x="2634" y="11814"/>
                  </a:lnTo>
                  <a:close/>
                  <a:moveTo>
                    <a:pt x="6469" y="9554"/>
                  </a:moveTo>
                  <a:cubicBezTo>
                    <a:pt x="7855" y="6764"/>
                    <a:pt x="9142" y="4492"/>
                    <a:pt x="11285" y="5097"/>
                  </a:cubicBezTo>
                  <a:cubicBezTo>
                    <a:pt x="13446" y="5708"/>
                    <a:pt x="14271" y="8612"/>
                    <a:pt x="15117" y="12067"/>
                  </a:cubicBezTo>
                  <a:cubicBezTo>
                    <a:pt x="13735" y="14848"/>
                    <a:pt x="12450" y="17138"/>
                    <a:pt x="10312" y="16534"/>
                  </a:cubicBezTo>
                  <a:cubicBezTo>
                    <a:pt x="8151" y="15924"/>
                    <a:pt x="7315" y="13008"/>
                    <a:pt x="6469" y="9554"/>
                  </a:cubicBezTo>
                  <a:close/>
                  <a:moveTo>
                    <a:pt x="7926" y="11848"/>
                  </a:moveTo>
                  <a:cubicBezTo>
                    <a:pt x="8206" y="12791"/>
                    <a:pt x="8514" y="13618"/>
                    <a:pt x="8887" y="14290"/>
                  </a:cubicBezTo>
                  <a:lnTo>
                    <a:pt x="9579" y="6388"/>
                  </a:lnTo>
                  <a:cubicBezTo>
                    <a:pt x="9109" y="6822"/>
                    <a:pt x="8677" y="7447"/>
                    <a:pt x="8249" y="8189"/>
                  </a:cubicBezTo>
                  <a:lnTo>
                    <a:pt x="7926" y="11848"/>
                  </a:lnTo>
                  <a:close/>
                  <a:moveTo>
                    <a:pt x="9896" y="14953"/>
                  </a:moveTo>
                  <a:cubicBezTo>
                    <a:pt x="10099" y="15084"/>
                    <a:pt x="10315" y="15184"/>
                    <a:pt x="10557" y="15248"/>
                  </a:cubicBezTo>
                  <a:cubicBezTo>
                    <a:pt x="10679" y="15281"/>
                    <a:pt x="10797" y="15298"/>
                    <a:pt x="10912" y="15309"/>
                  </a:cubicBezTo>
                  <a:lnTo>
                    <a:pt x="11755" y="6255"/>
                  </a:lnTo>
                  <a:cubicBezTo>
                    <a:pt x="11643" y="6205"/>
                    <a:pt x="11527" y="6163"/>
                    <a:pt x="11404" y="6131"/>
                  </a:cubicBezTo>
                  <a:cubicBezTo>
                    <a:pt x="11163" y="6066"/>
                    <a:pt x="10938" y="6048"/>
                    <a:pt x="10721" y="6066"/>
                  </a:cubicBezTo>
                  <a:lnTo>
                    <a:pt x="9896" y="14953"/>
                  </a:lnTo>
                  <a:close/>
                  <a:moveTo>
                    <a:pt x="12018" y="15401"/>
                  </a:moveTo>
                  <a:cubicBezTo>
                    <a:pt x="12451" y="15112"/>
                    <a:pt x="12844" y="14657"/>
                    <a:pt x="13226" y="14085"/>
                  </a:cubicBezTo>
                  <a:lnTo>
                    <a:pt x="13671" y="9231"/>
                  </a:lnTo>
                  <a:cubicBezTo>
                    <a:pt x="13409" y="8483"/>
                    <a:pt x="13115" y="7842"/>
                    <a:pt x="12755" y="7338"/>
                  </a:cubicBezTo>
                  <a:lnTo>
                    <a:pt x="12018" y="15401"/>
                  </a:lnTo>
                  <a:close/>
                  <a:moveTo>
                    <a:pt x="17569" y="14225"/>
                  </a:moveTo>
                  <a:cubicBezTo>
                    <a:pt x="17809" y="14981"/>
                    <a:pt x="18068" y="15640"/>
                    <a:pt x="18381" y="16171"/>
                  </a:cubicBezTo>
                  <a:lnTo>
                    <a:pt x="18883" y="9826"/>
                  </a:lnTo>
                  <a:cubicBezTo>
                    <a:pt x="18496" y="10227"/>
                    <a:pt x="18140" y="10774"/>
                    <a:pt x="17789" y="11421"/>
                  </a:cubicBezTo>
                  <a:lnTo>
                    <a:pt x="17569" y="14225"/>
                  </a:lnTo>
                  <a:close/>
                  <a:moveTo>
                    <a:pt x="19556" y="17463"/>
                  </a:moveTo>
                  <a:cubicBezTo>
                    <a:pt x="19840" y="17716"/>
                    <a:pt x="20160" y="17896"/>
                    <a:pt x="20532" y="17987"/>
                  </a:cubicBezTo>
                  <a:lnTo>
                    <a:pt x="21280" y="9117"/>
                  </a:lnTo>
                  <a:cubicBezTo>
                    <a:pt x="20907" y="9037"/>
                    <a:pt x="20569" y="9067"/>
                    <a:pt x="20254" y="9182"/>
                  </a:cubicBezTo>
                  <a:cubicBezTo>
                    <a:pt x="20254" y="9182"/>
                    <a:pt x="19556" y="17463"/>
                    <a:pt x="19556" y="1746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5" name="Google Shape;125;p6"/>
            <p:cNvSpPr/>
            <p:nvPr/>
          </p:nvSpPr>
          <p:spPr>
            <a:xfrm>
              <a:off x="13886541" y="2993820"/>
              <a:ext cx="578410" cy="610580"/>
            </a:xfrm>
            <a:custGeom>
              <a:avLst/>
              <a:gdLst/>
              <a:ahLst/>
              <a:cxnLst/>
              <a:rect l="l" t="t" r="r" b="b"/>
              <a:pathLst>
                <a:path w="21272" h="21285" extrusionOk="0">
                  <a:moveTo>
                    <a:pt x="7646" y="529"/>
                  </a:moveTo>
                  <a:cubicBezTo>
                    <a:pt x="7990" y="7"/>
                    <a:pt x="8716" y="-158"/>
                    <a:pt x="9266" y="168"/>
                  </a:cubicBezTo>
                  <a:lnTo>
                    <a:pt x="20724" y="6954"/>
                  </a:lnTo>
                  <a:cubicBezTo>
                    <a:pt x="21274" y="7280"/>
                    <a:pt x="21435" y="7971"/>
                    <a:pt x="21091" y="8493"/>
                  </a:cubicBezTo>
                  <a:lnTo>
                    <a:pt x="13003" y="20763"/>
                  </a:lnTo>
                  <a:cubicBezTo>
                    <a:pt x="12659" y="21284"/>
                    <a:pt x="11938" y="21442"/>
                    <a:pt x="11388" y="21116"/>
                  </a:cubicBezTo>
                  <a:lnTo>
                    <a:pt x="8398" y="19345"/>
                  </a:lnTo>
                  <a:lnTo>
                    <a:pt x="10574" y="16044"/>
                  </a:lnTo>
                  <a:cubicBezTo>
                    <a:pt x="10918" y="15523"/>
                    <a:pt x="10752" y="14839"/>
                    <a:pt x="10202" y="14513"/>
                  </a:cubicBezTo>
                  <a:lnTo>
                    <a:pt x="8206" y="13331"/>
                  </a:lnTo>
                  <a:cubicBezTo>
                    <a:pt x="7656" y="13006"/>
                    <a:pt x="6935" y="13163"/>
                    <a:pt x="6591" y="13685"/>
                  </a:cubicBezTo>
                  <a:lnTo>
                    <a:pt x="4415" y="16986"/>
                  </a:lnTo>
                  <a:lnTo>
                    <a:pt x="1926" y="15512"/>
                  </a:lnTo>
                  <a:cubicBezTo>
                    <a:pt x="1376" y="15186"/>
                    <a:pt x="1202" y="14498"/>
                    <a:pt x="1545" y="13976"/>
                  </a:cubicBezTo>
                  <a:lnTo>
                    <a:pt x="552" y="13387"/>
                  </a:lnTo>
                  <a:cubicBezTo>
                    <a:pt x="2" y="13062"/>
                    <a:pt x="-165" y="12378"/>
                    <a:pt x="179" y="11857"/>
                  </a:cubicBezTo>
                  <a:lnTo>
                    <a:pt x="7646" y="529"/>
                  </a:lnTo>
                  <a:close/>
                  <a:moveTo>
                    <a:pt x="8332" y="1585"/>
                  </a:moveTo>
                  <a:lnTo>
                    <a:pt x="1799" y="11496"/>
                  </a:lnTo>
                  <a:cubicBezTo>
                    <a:pt x="1799" y="11496"/>
                    <a:pt x="1170" y="12444"/>
                    <a:pt x="2166" y="13034"/>
                  </a:cubicBezTo>
                  <a:lnTo>
                    <a:pt x="9326" y="2173"/>
                  </a:lnTo>
                  <a:cubicBezTo>
                    <a:pt x="9498" y="1913"/>
                    <a:pt x="9416" y="1577"/>
                    <a:pt x="9141" y="1414"/>
                  </a:cubicBezTo>
                  <a:cubicBezTo>
                    <a:pt x="8866" y="1251"/>
                    <a:pt x="8504" y="1324"/>
                    <a:pt x="8332" y="1585"/>
                  </a:cubicBezTo>
                  <a:close/>
                  <a:moveTo>
                    <a:pt x="6784" y="14449"/>
                  </a:moveTo>
                  <a:cubicBezTo>
                    <a:pt x="7128" y="13927"/>
                    <a:pt x="7849" y="13769"/>
                    <a:pt x="8399" y="14095"/>
                  </a:cubicBezTo>
                  <a:lnTo>
                    <a:pt x="9393" y="14684"/>
                  </a:lnTo>
                  <a:cubicBezTo>
                    <a:pt x="9943" y="15010"/>
                    <a:pt x="10109" y="15693"/>
                    <a:pt x="9766" y="16215"/>
                  </a:cubicBezTo>
                  <a:lnTo>
                    <a:pt x="7897" y="19049"/>
                  </a:lnTo>
                  <a:cubicBezTo>
                    <a:pt x="7554" y="19570"/>
                    <a:pt x="6827" y="19735"/>
                    <a:pt x="6277" y="19410"/>
                  </a:cubicBezTo>
                  <a:lnTo>
                    <a:pt x="5284" y="18821"/>
                  </a:lnTo>
                  <a:cubicBezTo>
                    <a:pt x="4733" y="18495"/>
                    <a:pt x="4572" y="17804"/>
                    <a:pt x="4916" y="17283"/>
                  </a:cubicBezTo>
                  <a:lnTo>
                    <a:pt x="6784" y="14449"/>
                  </a:lnTo>
                  <a:close/>
                  <a:moveTo>
                    <a:pt x="7465" y="15512"/>
                  </a:moveTo>
                  <a:cubicBezTo>
                    <a:pt x="7293" y="15773"/>
                    <a:pt x="7369" y="16116"/>
                    <a:pt x="7645" y="16279"/>
                  </a:cubicBezTo>
                  <a:cubicBezTo>
                    <a:pt x="7920" y="16442"/>
                    <a:pt x="8287" y="16362"/>
                    <a:pt x="8459" y="16101"/>
                  </a:cubicBezTo>
                  <a:cubicBezTo>
                    <a:pt x="8630" y="15840"/>
                    <a:pt x="8546" y="15492"/>
                    <a:pt x="8271" y="15329"/>
                  </a:cubicBezTo>
                  <a:cubicBezTo>
                    <a:pt x="7995" y="15166"/>
                    <a:pt x="7637" y="15251"/>
                    <a:pt x="7465" y="1551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6" name="Google Shape;126;p6"/>
            <p:cNvSpPr/>
            <p:nvPr/>
          </p:nvSpPr>
          <p:spPr>
            <a:xfrm>
              <a:off x="10894630" y="2650276"/>
              <a:ext cx="621486" cy="960340"/>
            </a:xfrm>
            <a:custGeom>
              <a:avLst/>
              <a:gdLst/>
              <a:ahLst/>
              <a:cxnLst/>
              <a:rect l="l" t="t"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7" name="Google Shape;127;p6"/>
            <p:cNvSpPr/>
            <p:nvPr/>
          </p:nvSpPr>
          <p:spPr>
            <a:xfrm>
              <a:off x="11662409" y="2578131"/>
              <a:ext cx="539930" cy="685716"/>
            </a:xfrm>
            <a:custGeom>
              <a:avLst/>
              <a:gdLst/>
              <a:ahLst/>
              <a:cxnLst/>
              <a:rect l="l" t="t"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8" name="Google Shape;128;p6"/>
            <p:cNvSpPr/>
            <p:nvPr/>
          </p:nvSpPr>
          <p:spPr>
            <a:xfrm>
              <a:off x="12531620" y="6289836"/>
              <a:ext cx="641868" cy="650244"/>
            </a:xfrm>
            <a:custGeom>
              <a:avLst/>
              <a:gdLst/>
              <a:ahLst/>
              <a:cxnLst/>
              <a:rect l="l" t="t" r="r" b="b"/>
              <a:pathLst>
                <a:path w="21273" h="21600" extrusionOk="0">
                  <a:moveTo>
                    <a:pt x="0" y="8656"/>
                  </a:moveTo>
                  <a:lnTo>
                    <a:pt x="3891" y="13472"/>
                  </a:lnTo>
                  <a:cubicBezTo>
                    <a:pt x="3891" y="13472"/>
                    <a:pt x="5113" y="13644"/>
                    <a:pt x="5432" y="12623"/>
                  </a:cubicBezTo>
                  <a:cubicBezTo>
                    <a:pt x="5784" y="11492"/>
                    <a:pt x="7687" y="9934"/>
                    <a:pt x="9148" y="11824"/>
                  </a:cubicBezTo>
                  <a:cubicBezTo>
                    <a:pt x="10609" y="13713"/>
                    <a:pt x="9118" y="15051"/>
                    <a:pt x="7911" y="15308"/>
                  </a:cubicBezTo>
                  <a:cubicBezTo>
                    <a:pt x="6818" y="15541"/>
                    <a:pt x="6446" y="16635"/>
                    <a:pt x="6446" y="16635"/>
                  </a:cubicBezTo>
                  <a:lnTo>
                    <a:pt x="10458" y="21600"/>
                  </a:lnTo>
                  <a:lnTo>
                    <a:pt x="14739" y="18125"/>
                  </a:lnTo>
                  <a:cubicBezTo>
                    <a:pt x="14739" y="18125"/>
                    <a:pt x="14656" y="17235"/>
                    <a:pt x="13766" y="16921"/>
                  </a:cubicBezTo>
                  <a:cubicBezTo>
                    <a:pt x="12685" y="16541"/>
                    <a:pt x="11239" y="14858"/>
                    <a:pt x="13261" y="13217"/>
                  </a:cubicBezTo>
                  <a:cubicBezTo>
                    <a:pt x="15282" y="11577"/>
                    <a:pt x="16620" y="13268"/>
                    <a:pt x="16756" y="14619"/>
                  </a:cubicBezTo>
                  <a:cubicBezTo>
                    <a:pt x="16858" y="15631"/>
                    <a:pt x="17668" y="15748"/>
                    <a:pt x="17668" y="15748"/>
                  </a:cubicBezTo>
                  <a:lnTo>
                    <a:pt x="21273" y="12822"/>
                  </a:lnTo>
                  <a:cubicBezTo>
                    <a:pt x="21273" y="12822"/>
                    <a:pt x="18291" y="9357"/>
                    <a:pt x="17693" y="8295"/>
                  </a:cubicBezTo>
                  <a:cubicBezTo>
                    <a:pt x="17052" y="7158"/>
                    <a:pt x="18759" y="6911"/>
                    <a:pt x="19060" y="6845"/>
                  </a:cubicBezTo>
                  <a:cubicBezTo>
                    <a:pt x="20796" y="6467"/>
                    <a:pt x="21600" y="4760"/>
                    <a:pt x="20175" y="2996"/>
                  </a:cubicBezTo>
                  <a:cubicBezTo>
                    <a:pt x="18749" y="1232"/>
                    <a:pt x="16519" y="2306"/>
                    <a:pt x="16165" y="3733"/>
                  </a:cubicBezTo>
                  <a:cubicBezTo>
                    <a:pt x="15902" y="4793"/>
                    <a:pt x="15415" y="5326"/>
                    <a:pt x="14915" y="4919"/>
                  </a:cubicBezTo>
                  <a:cubicBezTo>
                    <a:pt x="13746" y="3966"/>
                    <a:pt x="10665" y="0"/>
                    <a:pt x="10665" y="0"/>
                  </a:cubicBezTo>
                  <a:lnTo>
                    <a:pt x="7285" y="2743"/>
                  </a:lnTo>
                  <a:cubicBezTo>
                    <a:pt x="7285" y="2743"/>
                    <a:pt x="7256" y="4048"/>
                    <a:pt x="8291" y="4295"/>
                  </a:cubicBezTo>
                  <a:cubicBezTo>
                    <a:pt x="9849" y="4668"/>
                    <a:pt x="10626" y="6514"/>
                    <a:pt x="9021" y="7816"/>
                  </a:cubicBezTo>
                  <a:cubicBezTo>
                    <a:pt x="7417" y="9118"/>
                    <a:pt x="5847" y="8156"/>
                    <a:pt x="5733" y="6515"/>
                  </a:cubicBezTo>
                  <a:cubicBezTo>
                    <a:pt x="5669" y="5595"/>
                    <a:pt x="4421" y="5079"/>
                    <a:pt x="4421" y="5079"/>
                  </a:cubicBezTo>
                  <a:cubicBezTo>
                    <a:pt x="4421" y="5079"/>
                    <a:pt x="0" y="8656"/>
                    <a:pt x="0" y="865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29" name="Google Shape;129;p6"/>
            <p:cNvSpPr/>
            <p:nvPr/>
          </p:nvSpPr>
          <p:spPr>
            <a:xfrm>
              <a:off x="11981887" y="4201963"/>
              <a:ext cx="441404" cy="383974"/>
            </a:xfrm>
            <a:custGeom>
              <a:avLst/>
              <a:gdLst/>
              <a:ahLst/>
              <a:cxnLst/>
              <a:rect l="l" t="t"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0" name="Google Shape;130;p6"/>
            <p:cNvSpPr/>
            <p:nvPr/>
          </p:nvSpPr>
          <p:spPr>
            <a:xfrm>
              <a:off x="11678186" y="10413681"/>
              <a:ext cx="681752" cy="44600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1" name="Google Shape;131;p6"/>
            <p:cNvSpPr/>
            <p:nvPr/>
          </p:nvSpPr>
          <p:spPr>
            <a:xfrm>
              <a:off x="13517964" y="3878275"/>
              <a:ext cx="745620" cy="528512"/>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2" name="Google Shape;132;p6"/>
            <p:cNvSpPr/>
            <p:nvPr/>
          </p:nvSpPr>
          <p:spPr>
            <a:xfrm>
              <a:off x="10622816" y="11265327"/>
              <a:ext cx="446006" cy="446008"/>
            </a:xfrm>
            <a:custGeom>
              <a:avLst/>
              <a:gdLst/>
              <a:ahLst/>
              <a:cxnLst/>
              <a:rect l="l" t="t"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3" name="Google Shape;133;p6"/>
            <p:cNvSpPr/>
            <p:nvPr/>
          </p:nvSpPr>
          <p:spPr>
            <a:xfrm>
              <a:off x="11074336" y="12293991"/>
              <a:ext cx="529370" cy="550146"/>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4" name="Google Shape;134;p6"/>
            <p:cNvSpPr/>
            <p:nvPr/>
          </p:nvSpPr>
          <p:spPr>
            <a:xfrm>
              <a:off x="10836598" y="8678073"/>
              <a:ext cx="776072" cy="459642"/>
            </a:xfrm>
            <a:custGeom>
              <a:avLst/>
              <a:gdLst/>
              <a:ahLst/>
              <a:cxnLst/>
              <a:rect l="l" t="t" r="r" b="b"/>
              <a:pathLst>
                <a:path w="21428" h="21311" extrusionOk="0">
                  <a:moveTo>
                    <a:pt x="3736" y="4687"/>
                  </a:moveTo>
                  <a:lnTo>
                    <a:pt x="4986" y="19624"/>
                  </a:lnTo>
                  <a:lnTo>
                    <a:pt x="17693" y="16625"/>
                  </a:lnTo>
                  <a:lnTo>
                    <a:pt x="16443" y="1688"/>
                  </a:lnTo>
                  <a:cubicBezTo>
                    <a:pt x="16443" y="1688"/>
                    <a:pt x="3736" y="4687"/>
                    <a:pt x="3736" y="4687"/>
                  </a:cubicBezTo>
                  <a:close/>
                  <a:moveTo>
                    <a:pt x="2231" y="9938"/>
                  </a:moveTo>
                  <a:lnTo>
                    <a:pt x="2678" y="15273"/>
                  </a:lnTo>
                  <a:cubicBezTo>
                    <a:pt x="2702" y="15567"/>
                    <a:pt x="2864" y="15772"/>
                    <a:pt x="3040" y="15731"/>
                  </a:cubicBezTo>
                  <a:cubicBezTo>
                    <a:pt x="3215" y="15690"/>
                    <a:pt x="3338" y="15417"/>
                    <a:pt x="3313" y="15123"/>
                  </a:cubicBezTo>
                  <a:lnTo>
                    <a:pt x="2867" y="9788"/>
                  </a:lnTo>
                  <a:cubicBezTo>
                    <a:pt x="2842" y="9494"/>
                    <a:pt x="2680" y="9288"/>
                    <a:pt x="2504" y="9330"/>
                  </a:cubicBezTo>
                  <a:cubicBezTo>
                    <a:pt x="2329" y="9371"/>
                    <a:pt x="2207" y="9644"/>
                    <a:pt x="2231" y="9938"/>
                  </a:cubicBezTo>
                  <a:close/>
                  <a:moveTo>
                    <a:pt x="19564" y="8023"/>
                  </a:moveTo>
                  <a:cubicBezTo>
                    <a:pt x="19490" y="7140"/>
                    <a:pt x="19004" y="6524"/>
                    <a:pt x="18477" y="6648"/>
                  </a:cubicBezTo>
                  <a:cubicBezTo>
                    <a:pt x="17951" y="6772"/>
                    <a:pt x="17584" y="7590"/>
                    <a:pt x="17658" y="8473"/>
                  </a:cubicBezTo>
                  <a:cubicBezTo>
                    <a:pt x="17732" y="9357"/>
                    <a:pt x="18219" y="9973"/>
                    <a:pt x="18745" y="9849"/>
                  </a:cubicBezTo>
                  <a:cubicBezTo>
                    <a:pt x="19272" y="9724"/>
                    <a:pt x="19638" y="8907"/>
                    <a:pt x="19564" y="8023"/>
                  </a:cubicBezTo>
                  <a:close/>
                  <a:moveTo>
                    <a:pt x="20344" y="1856"/>
                  </a:moveTo>
                  <a:lnTo>
                    <a:pt x="21415" y="14658"/>
                  </a:lnTo>
                  <a:cubicBezTo>
                    <a:pt x="21514" y="15837"/>
                    <a:pt x="21025" y="16926"/>
                    <a:pt x="20323" y="17092"/>
                  </a:cubicBezTo>
                  <a:lnTo>
                    <a:pt x="2533" y="21290"/>
                  </a:lnTo>
                  <a:cubicBezTo>
                    <a:pt x="1832" y="21456"/>
                    <a:pt x="1183" y="20635"/>
                    <a:pt x="1084" y="19456"/>
                  </a:cubicBezTo>
                  <a:lnTo>
                    <a:pt x="13" y="6654"/>
                  </a:lnTo>
                  <a:cubicBezTo>
                    <a:pt x="-86" y="5475"/>
                    <a:pt x="403" y="4386"/>
                    <a:pt x="1105" y="4220"/>
                  </a:cubicBezTo>
                  <a:lnTo>
                    <a:pt x="18895" y="22"/>
                  </a:lnTo>
                  <a:cubicBezTo>
                    <a:pt x="19596" y="-144"/>
                    <a:pt x="20245" y="677"/>
                    <a:pt x="20344" y="1856"/>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5" name="Google Shape;135;p6"/>
            <p:cNvSpPr/>
            <p:nvPr/>
          </p:nvSpPr>
          <p:spPr>
            <a:xfrm>
              <a:off x="12300451" y="8958670"/>
              <a:ext cx="694132" cy="637746"/>
            </a:xfrm>
            <a:custGeom>
              <a:avLst/>
              <a:gdLst/>
              <a:ahLst/>
              <a:cxnLst/>
              <a:rect l="l" t="t"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6" name="Google Shape;136;p6"/>
            <p:cNvSpPr/>
            <p:nvPr/>
          </p:nvSpPr>
          <p:spPr>
            <a:xfrm>
              <a:off x="11569660" y="9038623"/>
              <a:ext cx="297614" cy="32945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7" name="Google Shape;137;p6"/>
            <p:cNvSpPr/>
            <p:nvPr/>
          </p:nvSpPr>
          <p:spPr>
            <a:xfrm>
              <a:off x="13028438" y="8411802"/>
              <a:ext cx="415194" cy="479750"/>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8" name="Google Shape;138;p6"/>
            <p:cNvSpPr/>
            <p:nvPr/>
          </p:nvSpPr>
          <p:spPr>
            <a:xfrm>
              <a:off x="9694005" y="5957329"/>
              <a:ext cx="377264" cy="351174"/>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39" name="Google Shape;139;p6"/>
            <p:cNvSpPr/>
            <p:nvPr/>
          </p:nvSpPr>
          <p:spPr>
            <a:xfrm>
              <a:off x="10312910" y="3971892"/>
              <a:ext cx="478390" cy="684028"/>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0" name="Google Shape;140;p6"/>
            <p:cNvSpPr/>
            <p:nvPr/>
          </p:nvSpPr>
          <p:spPr>
            <a:xfrm>
              <a:off x="9175496" y="3615262"/>
              <a:ext cx="674788" cy="478306"/>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1" name="Google Shape;141;p6"/>
            <p:cNvSpPr/>
            <p:nvPr/>
          </p:nvSpPr>
          <p:spPr>
            <a:xfrm>
              <a:off x="14822081" y="4439957"/>
              <a:ext cx="756136" cy="659706"/>
            </a:xfrm>
            <a:custGeom>
              <a:avLst/>
              <a:gdLst/>
              <a:ahLst/>
              <a:cxnLst/>
              <a:rect l="l" t="t"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2" name="Google Shape;142;p6"/>
            <p:cNvSpPr/>
            <p:nvPr/>
          </p:nvSpPr>
          <p:spPr>
            <a:xfrm>
              <a:off x="12406836" y="10620127"/>
              <a:ext cx="516758" cy="57204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3" name="Google Shape;143;p6"/>
            <p:cNvSpPr/>
            <p:nvPr/>
          </p:nvSpPr>
          <p:spPr>
            <a:xfrm>
              <a:off x="15192453" y="5780593"/>
              <a:ext cx="475406" cy="475406"/>
            </a:xfrm>
            <a:custGeom>
              <a:avLst/>
              <a:gdLst/>
              <a:ahLst/>
              <a:cxnLst/>
              <a:rect l="l" t="t"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D8D8D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4" name="Google Shape;144;p6"/>
            <p:cNvSpPr/>
            <p:nvPr/>
          </p:nvSpPr>
          <p:spPr>
            <a:xfrm>
              <a:off x="11916931" y="8191128"/>
              <a:ext cx="792292" cy="544702"/>
            </a:xfrm>
            <a:custGeom>
              <a:avLst/>
              <a:gdLst/>
              <a:ahLst/>
              <a:cxnLst/>
              <a:rect l="l" t="t"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rgbClr val="D8D8D8"/>
            </a:solidFill>
            <a:ln>
              <a:noFill/>
            </a:ln>
          </p:spPr>
          <p:txBody>
            <a:bodyPr spcFirstLastPara="1" wrap="square" lIns="26775" tIns="26775" rIns="26775" bIns="26775" anchor="b"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5" name="Google Shape;145;p6"/>
            <p:cNvSpPr/>
            <p:nvPr/>
          </p:nvSpPr>
          <p:spPr>
            <a:xfrm>
              <a:off x="12395335" y="3740451"/>
              <a:ext cx="693544" cy="915782"/>
            </a:xfrm>
            <a:custGeom>
              <a:avLst/>
              <a:gdLst/>
              <a:ahLst/>
              <a:cxnLst/>
              <a:rect l="l" t="t"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1"/>
            </a:solidFill>
            <a:ln>
              <a:noFill/>
            </a:ln>
          </p:spPr>
          <p:txBody>
            <a:bodyPr spcFirstLastPara="1" wrap="square" lIns="0" tIns="0" rIns="0" bIns="0" anchor="b"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6" name="Google Shape;146;p6"/>
            <p:cNvSpPr/>
            <p:nvPr/>
          </p:nvSpPr>
          <p:spPr>
            <a:xfrm>
              <a:off x="11932702" y="12638103"/>
              <a:ext cx="408708" cy="303434"/>
            </a:xfrm>
            <a:custGeom>
              <a:avLst/>
              <a:gdLst/>
              <a:ahLst/>
              <a:cxnLst/>
              <a:rect l="l" t="t"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4381"/>
                  </a:lnTo>
                  <a:lnTo>
                    <a:pt x="17107" y="8532"/>
                  </a:lnTo>
                  <a:lnTo>
                    <a:pt x="17107" y="12676"/>
                  </a:lnTo>
                  <a:cubicBezTo>
                    <a:pt x="17107" y="13441"/>
                    <a:pt x="16886" y="14134"/>
                    <a:pt x="16522" y="14637"/>
                  </a:cubicBezTo>
                  <a:cubicBezTo>
                    <a:pt x="16159" y="15139"/>
                    <a:pt x="15651" y="15450"/>
                    <a:pt x="15079" y="15450"/>
                  </a:cubicBezTo>
                  <a:lnTo>
                    <a:pt x="9158" y="15450"/>
                  </a:lnTo>
                  <a:lnTo>
                    <a:pt x="6912" y="15450"/>
                  </a:lnTo>
                  <a:close/>
                </a:path>
              </a:pathLst>
            </a:custGeom>
            <a:solidFill>
              <a:srgbClr val="D8D8D8"/>
            </a:solidFill>
            <a:ln>
              <a:noFill/>
            </a:ln>
          </p:spPr>
          <p:txBody>
            <a:bodyPr spcFirstLastPara="1" wrap="square" lIns="0" tIns="0" rIns="0" bIns="0" anchor="b"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7" name="Google Shape;147;p6"/>
            <p:cNvSpPr/>
            <p:nvPr/>
          </p:nvSpPr>
          <p:spPr>
            <a:xfrm>
              <a:off x="11196245" y="10659511"/>
              <a:ext cx="389798" cy="479750"/>
            </a:xfrm>
            <a:custGeom>
              <a:avLst/>
              <a:gdLst/>
              <a:ahLst/>
              <a:cxnLst/>
              <a:rect l="l" t="t"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8" name="Google Shape;148;p6"/>
            <p:cNvSpPr/>
            <p:nvPr/>
          </p:nvSpPr>
          <p:spPr>
            <a:xfrm>
              <a:off x="12966575" y="6806559"/>
              <a:ext cx="589416" cy="778290"/>
            </a:xfrm>
            <a:custGeom>
              <a:avLst/>
              <a:gdLst/>
              <a:ahLst/>
              <a:cxnLst/>
              <a:rect l="l" t="t"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D8D8D8"/>
            </a:solidFill>
            <a:ln>
              <a:noFill/>
            </a:ln>
          </p:spPr>
          <p:txBody>
            <a:bodyPr spcFirstLastPara="1" wrap="square" lIns="0" tIns="0" rIns="0" bIns="0" anchor="b"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49" name="Google Shape;149;p6"/>
            <p:cNvSpPr/>
            <p:nvPr/>
          </p:nvSpPr>
          <p:spPr>
            <a:xfrm>
              <a:off x="11922329" y="9268053"/>
              <a:ext cx="476450" cy="629124"/>
            </a:xfrm>
            <a:custGeom>
              <a:avLst/>
              <a:gdLst/>
              <a:ahLst/>
              <a:cxnLst/>
              <a:rect l="l" t="t"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D8D8D8"/>
            </a:solidFill>
            <a:ln>
              <a:noFill/>
            </a:ln>
          </p:spPr>
          <p:txBody>
            <a:bodyPr spcFirstLastPara="1" wrap="square" lIns="0" tIns="0" rIns="0" bIns="0" anchor="b"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0" name="Google Shape;150;p6"/>
            <p:cNvSpPr/>
            <p:nvPr/>
          </p:nvSpPr>
          <p:spPr>
            <a:xfrm>
              <a:off x="11993787" y="10946019"/>
              <a:ext cx="447534" cy="447468"/>
            </a:xfrm>
            <a:custGeom>
              <a:avLst/>
              <a:gdLst/>
              <a:ahLst/>
              <a:cxnLst/>
              <a:rect l="l" t="t"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lnTo>
                    <a:pt x="16780" y="20707"/>
                  </a:ln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lnTo>
                    <a:pt x="15906" y="19833"/>
                  </a:ln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solidFill>
              <a:srgbClr val="D8D8D8"/>
            </a:solidFill>
            <a:ln>
              <a:noFill/>
            </a:ln>
          </p:spPr>
          <p:txBody>
            <a:bodyPr spcFirstLastPara="1" wrap="square" lIns="0" tIns="0" rIns="0" bIns="0" anchor="b"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1" name="Google Shape;151;p6"/>
            <p:cNvSpPr/>
            <p:nvPr/>
          </p:nvSpPr>
          <p:spPr>
            <a:xfrm>
              <a:off x="11828592" y="12064076"/>
              <a:ext cx="446404" cy="410140"/>
            </a:xfrm>
            <a:custGeom>
              <a:avLst/>
              <a:gdLst/>
              <a:ahLst/>
              <a:cxnLst/>
              <a:rect l="l" t="t"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2" name="Google Shape;152;p6"/>
            <p:cNvSpPr/>
            <p:nvPr/>
          </p:nvSpPr>
          <p:spPr>
            <a:xfrm>
              <a:off x="11467012" y="10972393"/>
              <a:ext cx="358632" cy="692850"/>
            </a:xfrm>
            <a:custGeom>
              <a:avLst/>
              <a:gdLst/>
              <a:ahLst/>
              <a:cxnLst/>
              <a:rect l="l" t="t" r="r" b="b"/>
              <a:pathLst>
                <a:path w="21436" h="21532"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3" name="Google Shape;153;p6"/>
            <p:cNvSpPr/>
            <p:nvPr/>
          </p:nvSpPr>
          <p:spPr>
            <a:xfrm>
              <a:off x="12788908" y="11202698"/>
              <a:ext cx="425116" cy="118066"/>
            </a:xfrm>
            <a:custGeom>
              <a:avLst/>
              <a:gdLst/>
              <a:ahLst/>
              <a:cxnLst/>
              <a:rect l="l" t="t"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4" name="Google Shape;154;p6"/>
            <p:cNvSpPr/>
            <p:nvPr/>
          </p:nvSpPr>
          <p:spPr>
            <a:xfrm>
              <a:off x="12691600" y="7661988"/>
              <a:ext cx="463732" cy="545588"/>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5" name="Google Shape;155;p6"/>
            <p:cNvSpPr/>
            <p:nvPr/>
          </p:nvSpPr>
          <p:spPr>
            <a:xfrm>
              <a:off x="11861838" y="8796062"/>
              <a:ext cx="359648" cy="359648"/>
            </a:xfrm>
            <a:custGeom>
              <a:avLst/>
              <a:gdLst/>
              <a:ahLst/>
              <a:cxnLst/>
              <a:rect l="l" t="t"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D8D8D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6" name="Google Shape;156;p6"/>
            <p:cNvSpPr/>
            <p:nvPr/>
          </p:nvSpPr>
          <p:spPr>
            <a:xfrm>
              <a:off x="9057539" y="5652197"/>
              <a:ext cx="565072" cy="648758"/>
            </a:xfrm>
            <a:custGeom>
              <a:avLst/>
              <a:gdLst/>
              <a:ahLst/>
              <a:cxnLst/>
              <a:rect l="l" t="t"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7" name="Google Shape;157;p6"/>
            <p:cNvSpPr/>
            <p:nvPr/>
          </p:nvSpPr>
          <p:spPr>
            <a:xfrm>
              <a:off x="14430703" y="5653180"/>
              <a:ext cx="678286" cy="609678"/>
            </a:xfrm>
            <a:custGeom>
              <a:avLst/>
              <a:gdLst/>
              <a:ahLst/>
              <a:cxnLst/>
              <a:rect l="l" t="t"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8" name="Google Shape;158;p6"/>
            <p:cNvSpPr/>
            <p:nvPr/>
          </p:nvSpPr>
          <p:spPr>
            <a:xfrm>
              <a:off x="14217720" y="6775957"/>
              <a:ext cx="333440" cy="666878"/>
            </a:xfrm>
            <a:custGeom>
              <a:avLst/>
              <a:gdLst/>
              <a:ahLst/>
              <a:cxnLst/>
              <a:rect l="l" t="t"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59" name="Google Shape;159;p6"/>
            <p:cNvSpPr/>
            <p:nvPr/>
          </p:nvSpPr>
          <p:spPr>
            <a:xfrm>
              <a:off x="12484545" y="3228311"/>
              <a:ext cx="428100" cy="347868"/>
            </a:xfrm>
            <a:custGeom>
              <a:avLst/>
              <a:gdLst/>
              <a:ahLst/>
              <a:cxnLst/>
              <a:rect l="l" t="t"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0" name="Google Shape;160;p6"/>
            <p:cNvSpPr/>
            <p:nvPr/>
          </p:nvSpPr>
          <p:spPr>
            <a:xfrm>
              <a:off x="11791096" y="11232556"/>
              <a:ext cx="130464" cy="279620"/>
            </a:xfrm>
            <a:custGeom>
              <a:avLst/>
              <a:gdLst/>
              <a:ahLst/>
              <a:cxnLst/>
              <a:rect l="l" t="t"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1" name="Google Shape;161;p6"/>
            <p:cNvSpPr/>
            <p:nvPr/>
          </p:nvSpPr>
          <p:spPr>
            <a:xfrm>
              <a:off x="11084739" y="4570184"/>
              <a:ext cx="304442" cy="392838"/>
            </a:xfrm>
            <a:custGeom>
              <a:avLst/>
              <a:gdLst/>
              <a:ahLst/>
              <a:cxnLst/>
              <a:rect l="l" t="t"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2" name="Google Shape;162;p6"/>
            <p:cNvSpPr/>
            <p:nvPr/>
          </p:nvSpPr>
          <p:spPr>
            <a:xfrm>
              <a:off x="10710090" y="4258444"/>
              <a:ext cx="419088" cy="392838"/>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3" name="Google Shape;163;p6"/>
            <p:cNvSpPr/>
            <p:nvPr/>
          </p:nvSpPr>
          <p:spPr>
            <a:xfrm>
              <a:off x="9790862" y="4363012"/>
              <a:ext cx="428100" cy="347868"/>
            </a:xfrm>
            <a:custGeom>
              <a:avLst/>
              <a:gdLst/>
              <a:ahLst/>
              <a:cxnLst/>
              <a:rect l="l" t="t"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4" name="Google Shape;164;p6"/>
            <p:cNvSpPr/>
            <p:nvPr/>
          </p:nvSpPr>
          <p:spPr>
            <a:xfrm>
              <a:off x="12210021" y="7840631"/>
              <a:ext cx="346528" cy="281582"/>
            </a:xfrm>
            <a:custGeom>
              <a:avLst/>
              <a:gdLst/>
              <a:ahLst/>
              <a:cxnLst/>
              <a:rect l="l" t="t"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5" name="Google Shape;165;p6"/>
            <p:cNvSpPr/>
            <p:nvPr/>
          </p:nvSpPr>
          <p:spPr>
            <a:xfrm>
              <a:off x="11135547" y="9214788"/>
              <a:ext cx="163854" cy="351174"/>
            </a:xfrm>
            <a:custGeom>
              <a:avLst/>
              <a:gdLst/>
              <a:ahLst/>
              <a:cxnLst/>
              <a:rect l="l" t="t"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6" name="Google Shape;166;p6"/>
            <p:cNvSpPr/>
            <p:nvPr/>
          </p:nvSpPr>
          <p:spPr>
            <a:xfrm>
              <a:off x="13971261" y="7721068"/>
              <a:ext cx="163854" cy="351174"/>
            </a:xfrm>
            <a:custGeom>
              <a:avLst/>
              <a:gdLst/>
              <a:ahLst/>
              <a:cxnLst/>
              <a:rect l="l" t="t"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7" name="Google Shape;167;p6"/>
            <p:cNvSpPr/>
            <p:nvPr/>
          </p:nvSpPr>
          <p:spPr>
            <a:xfrm>
              <a:off x="13086555" y="5888971"/>
              <a:ext cx="304442" cy="392840"/>
            </a:xfrm>
            <a:custGeom>
              <a:avLst/>
              <a:gdLst/>
              <a:ahLst/>
              <a:cxnLst/>
              <a:rect l="l" t="t"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8" name="Google Shape;168;p6"/>
            <p:cNvSpPr/>
            <p:nvPr/>
          </p:nvSpPr>
          <p:spPr>
            <a:xfrm>
              <a:off x="12718729" y="8725244"/>
              <a:ext cx="218222" cy="281582"/>
            </a:xfrm>
            <a:custGeom>
              <a:avLst/>
              <a:gdLst/>
              <a:ahLst/>
              <a:cxnLst/>
              <a:rect l="l" t="t"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69" name="Google Shape;169;p6"/>
            <p:cNvSpPr/>
            <p:nvPr/>
          </p:nvSpPr>
          <p:spPr>
            <a:xfrm>
              <a:off x="11342014" y="7513407"/>
              <a:ext cx="272208" cy="366146"/>
            </a:xfrm>
            <a:custGeom>
              <a:avLst/>
              <a:gdLst/>
              <a:ahLst/>
              <a:cxnLst/>
              <a:rect l="l" t="t" r="r" b="b"/>
              <a:pathLst>
                <a:path w="19711" h="20821" extrusionOk="0">
                  <a:moveTo>
                    <a:pt x="12499" y="13303"/>
                  </a:moveTo>
                  <a:cubicBezTo>
                    <a:pt x="13474" y="15282"/>
                    <a:pt x="14406" y="17194"/>
                    <a:pt x="14461" y="19063"/>
                  </a:cubicBezTo>
                  <a:cubicBezTo>
                    <a:pt x="14479" y="19633"/>
                    <a:pt x="14582" y="20311"/>
                    <a:pt x="14210" y="20821"/>
                  </a:cubicBezTo>
                  <a:cubicBezTo>
                    <a:pt x="10525" y="17927"/>
                    <a:pt x="9838" y="14212"/>
                    <a:pt x="8115" y="11051"/>
                  </a:cubicBezTo>
                  <a:cubicBezTo>
                    <a:pt x="6053" y="10122"/>
                    <a:pt x="4570" y="7480"/>
                    <a:pt x="6196" y="6231"/>
                  </a:cubicBezTo>
                  <a:cubicBezTo>
                    <a:pt x="8553" y="4419"/>
                    <a:pt x="10035" y="7345"/>
                    <a:pt x="10598" y="8773"/>
                  </a:cubicBezTo>
                  <a:cubicBezTo>
                    <a:pt x="10906" y="9555"/>
                    <a:pt x="10989" y="10416"/>
                    <a:pt x="11671" y="11094"/>
                  </a:cubicBezTo>
                  <a:cubicBezTo>
                    <a:pt x="13112" y="12518"/>
                    <a:pt x="15601" y="11340"/>
                    <a:pt x="16169" y="9915"/>
                  </a:cubicBezTo>
                  <a:cubicBezTo>
                    <a:pt x="16983" y="7871"/>
                    <a:pt x="15656" y="5461"/>
                    <a:pt x="13976" y="3794"/>
                  </a:cubicBezTo>
                  <a:cubicBezTo>
                    <a:pt x="11415" y="1258"/>
                    <a:pt x="6416" y="1969"/>
                    <a:pt x="3932" y="4842"/>
                  </a:cubicBezTo>
                  <a:cubicBezTo>
                    <a:pt x="2652" y="6323"/>
                    <a:pt x="2147" y="8434"/>
                    <a:pt x="3515" y="10418"/>
                  </a:cubicBezTo>
                  <a:cubicBezTo>
                    <a:pt x="4236" y="11464"/>
                    <a:pt x="5170" y="12108"/>
                    <a:pt x="6136" y="12400"/>
                  </a:cubicBezTo>
                  <a:cubicBezTo>
                    <a:pt x="6282" y="12445"/>
                    <a:pt x="6666" y="12458"/>
                    <a:pt x="6895" y="12661"/>
                  </a:cubicBezTo>
                  <a:cubicBezTo>
                    <a:pt x="7361" y="13074"/>
                    <a:pt x="7439" y="13745"/>
                    <a:pt x="7417" y="14249"/>
                  </a:cubicBezTo>
                  <a:cubicBezTo>
                    <a:pt x="5334" y="14777"/>
                    <a:pt x="3377" y="14023"/>
                    <a:pt x="1894" y="12542"/>
                  </a:cubicBezTo>
                  <a:cubicBezTo>
                    <a:pt x="-1478" y="9170"/>
                    <a:pt x="-94" y="4513"/>
                    <a:pt x="4049" y="1953"/>
                  </a:cubicBezTo>
                  <a:cubicBezTo>
                    <a:pt x="8469" y="-779"/>
                    <a:pt x="13971" y="-622"/>
                    <a:pt x="16956" y="2276"/>
                  </a:cubicBezTo>
                  <a:cubicBezTo>
                    <a:pt x="19176" y="4430"/>
                    <a:pt x="20122" y="7281"/>
                    <a:pt x="19546" y="9389"/>
                  </a:cubicBezTo>
                  <a:cubicBezTo>
                    <a:pt x="19112" y="10973"/>
                    <a:pt x="17273" y="13272"/>
                    <a:pt x="14367" y="13517"/>
                  </a:cubicBezTo>
                  <a:cubicBezTo>
                    <a:pt x="13720" y="13571"/>
                    <a:pt x="13303" y="13441"/>
                    <a:pt x="12499" y="1330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0" name="Google Shape;170;p6"/>
            <p:cNvSpPr/>
            <p:nvPr/>
          </p:nvSpPr>
          <p:spPr>
            <a:xfrm>
              <a:off x="14349166" y="3565132"/>
              <a:ext cx="272152" cy="351174"/>
            </a:xfrm>
            <a:custGeom>
              <a:avLst/>
              <a:gdLst/>
              <a:ahLst/>
              <a:cxnLst/>
              <a:rect l="l" t="t"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1" name="Google Shape;171;p6"/>
            <p:cNvSpPr/>
            <p:nvPr/>
          </p:nvSpPr>
          <p:spPr>
            <a:xfrm>
              <a:off x="10163109" y="5879849"/>
              <a:ext cx="373972" cy="350548"/>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2" name="Google Shape;172;p6"/>
            <p:cNvSpPr/>
            <p:nvPr/>
          </p:nvSpPr>
          <p:spPr>
            <a:xfrm>
              <a:off x="14467934" y="6264695"/>
              <a:ext cx="347528" cy="325760"/>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3" name="Google Shape;173;p6"/>
            <p:cNvSpPr/>
            <p:nvPr/>
          </p:nvSpPr>
          <p:spPr>
            <a:xfrm>
              <a:off x="12353445" y="9604415"/>
              <a:ext cx="266020" cy="249360"/>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4" name="Google Shape;174;p6"/>
            <p:cNvSpPr/>
            <p:nvPr/>
          </p:nvSpPr>
          <p:spPr>
            <a:xfrm>
              <a:off x="11817349" y="7826120"/>
              <a:ext cx="266022" cy="249360"/>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5" name="Google Shape;175;p6"/>
            <p:cNvSpPr/>
            <p:nvPr/>
          </p:nvSpPr>
          <p:spPr>
            <a:xfrm>
              <a:off x="10728159" y="11858687"/>
              <a:ext cx="359648" cy="359648"/>
            </a:xfrm>
            <a:custGeom>
              <a:avLst/>
              <a:gdLst/>
              <a:ahLst/>
              <a:cxnLst/>
              <a:rect l="l" t="t"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D8D8D8"/>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6" name="Google Shape;176;p6"/>
            <p:cNvSpPr/>
            <p:nvPr/>
          </p:nvSpPr>
          <p:spPr>
            <a:xfrm>
              <a:off x="11187068" y="11262359"/>
              <a:ext cx="266020" cy="249360"/>
            </a:xfrm>
            <a:custGeom>
              <a:avLst/>
              <a:gdLst/>
              <a:ahLst/>
              <a:cxnLst/>
              <a:rect l="l" t="t"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7" name="Google Shape;177;p6"/>
            <p:cNvSpPr/>
            <p:nvPr/>
          </p:nvSpPr>
          <p:spPr>
            <a:xfrm>
              <a:off x="11097651" y="11556529"/>
              <a:ext cx="363722" cy="489364"/>
            </a:xfrm>
            <a:custGeom>
              <a:avLst/>
              <a:gdLst/>
              <a:ahLst/>
              <a:cxnLst/>
              <a:rect l="l" t="t"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8" name="Google Shape;178;p6"/>
            <p:cNvSpPr/>
            <p:nvPr/>
          </p:nvSpPr>
          <p:spPr>
            <a:xfrm>
              <a:off x="11475026" y="12061751"/>
              <a:ext cx="218222" cy="281582"/>
            </a:xfrm>
            <a:custGeom>
              <a:avLst/>
              <a:gdLst/>
              <a:ahLst/>
              <a:cxnLst/>
              <a:rect l="l" t="t"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79" name="Google Shape;179;p6"/>
            <p:cNvSpPr/>
            <p:nvPr/>
          </p:nvSpPr>
          <p:spPr>
            <a:xfrm>
              <a:off x="11001064" y="12147982"/>
              <a:ext cx="241994" cy="279620"/>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0" name="Google Shape;180;p6"/>
            <p:cNvSpPr/>
            <p:nvPr/>
          </p:nvSpPr>
          <p:spPr>
            <a:xfrm>
              <a:off x="11499317" y="12714275"/>
              <a:ext cx="353634" cy="243124"/>
            </a:xfrm>
            <a:custGeom>
              <a:avLst/>
              <a:gdLst/>
              <a:ahLst/>
              <a:cxnLst/>
              <a:rect l="l" t="t"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rgbClr val="D8D8D8"/>
            </a:solidFill>
            <a:ln>
              <a:noFill/>
            </a:ln>
          </p:spPr>
          <p:txBody>
            <a:bodyPr spcFirstLastPara="1" wrap="square" lIns="26775" tIns="26775" rIns="26775" bIns="26775" anchor="b"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1" name="Google Shape;181;p6"/>
            <p:cNvSpPr/>
            <p:nvPr/>
          </p:nvSpPr>
          <p:spPr>
            <a:xfrm rot="1920000">
              <a:off x="12259440" y="12552699"/>
              <a:ext cx="459460" cy="127604"/>
            </a:xfrm>
            <a:custGeom>
              <a:avLst/>
              <a:gdLst/>
              <a:ahLst/>
              <a:cxnLst/>
              <a:rect l="l" t="t"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2" name="Google Shape;182;p6"/>
            <p:cNvSpPr/>
            <p:nvPr/>
          </p:nvSpPr>
          <p:spPr>
            <a:xfrm>
              <a:off x="10340903" y="5125500"/>
              <a:ext cx="609452" cy="544702"/>
            </a:xfrm>
            <a:custGeom>
              <a:avLst/>
              <a:gdLst/>
              <a:ahLst/>
              <a:cxnLst/>
              <a:rect l="l" t="t"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3" name="Google Shape;183;p6"/>
            <p:cNvSpPr/>
            <p:nvPr/>
          </p:nvSpPr>
          <p:spPr>
            <a:xfrm>
              <a:off x="9854702" y="4803941"/>
              <a:ext cx="502982" cy="459644"/>
            </a:xfrm>
            <a:custGeom>
              <a:avLst/>
              <a:gdLst/>
              <a:ahLst/>
              <a:cxnLst/>
              <a:rect l="l" t="t"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4" name="Google Shape;184;p6"/>
            <p:cNvSpPr/>
            <p:nvPr/>
          </p:nvSpPr>
          <p:spPr>
            <a:xfrm>
              <a:off x="10882778" y="5040627"/>
              <a:ext cx="347554" cy="302336"/>
            </a:xfrm>
            <a:custGeom>
              <a:avLst/>
              <a:gdLst/>
              <a:ahLst/>
              <a:cxnLst/>
              <a:rect l="l" t="t"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5" name="Google Shape;185;p6"/>
            <p:cNvSpPr/>
            <p:nvPr/>
          </p:nvSpPr>
          <p:spPr>
            <a:xfrm>
              <a:off x="10466323" y="4715507"/>
              <a:ext cx="342888" cy="302336"/>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6" name="Google Shape;186;p6"/>
            <p:cNvSpPr/>
            <p:nvPr/>
          </p:nvSpPr>
          <p:spPr>
            <a:xfrm>
              <a:off x="13456598" y="7929263"/>
              <a:ext cx="368866" cy="329674"/>
            </a:xfrm>
            <a:custGeom>
              <a:avLst/>
              <a:gdLst/>
              <a:ahLst/>
              <a:cxnLst/>
              <a:rect l="l" t="t"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7" name="Google Shape;187;p6"/>
            <p:cNvSpPr/>
            <p:nvPr/>
          </p:nvSpPr>
          <p:spPr>
            <a:xfrm>
              <a:off x="12160172" y="6699066"/>
              <a:ext cx="392924" cy="351174"/>
            </a:xfrm>
            <a:custGeom>
              <a:avLst/>
              <a:gdLst/>
              <a:ahLst/>
              <a:cxnLst/>
              <a:rect l="l" t="t"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8" name="Google Shape;188;p6"/>
            <p:cNvSpPr/>
            <p:nvPr/>
          </p:nvSpPr>
          <p:spPr>
            <a:xfrm>
              <a:off x="10867845" y="10886425"/>
              <a:ext cx="279004" cy="249360"/>
            </a:xfrm>
            <a:custGeom>
              <a:avLst/>
              <a:gdLst/>
              <a:ahLst/>
              <a:cxnLst/>
              <a:rect l="l" t="t"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89" name="Google Shape;189;p6"/>
            <p:cNvSpPr/>
            <p:nvPr/>
          </p:nvSpPr>
          <p:spPr>
            <a:xfrm>
              <a:off x="12725585" y="12289966"/>
              <a:ext cx="373054" cy="303140"/>
            </a:xfrm>
            <a:custGeom>
              <a:avLst/>
              <a:gdLst/>
              <a:ahLst/>
              <a:cxnLst/>
              <a:rect l="l" t="t"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90" name="Google Shape;190;p6"/>
            <p:cNvSpPr/>
            <p:nvPr/>
          </p:nvSpPr>
          <p:spPr>
            <a:xfrm>
              <a:off x="13639147" y="5652275"/>
              <a:ext cx="728794" cy="541076"/>
            </a:xfrm>
            <a:custGeom>
              <a:avLst/>
              <a:gdLst/>
              <a:ahLst/>
              <a:cxnLst/>
              <a:rect l="l" t="t"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91" name="Google Shape;191;p6"/>
            <p:cNvSpPr/>
            <p:nvPr/>
          </p:nvSpPr>
          <p:spPr>
            <a:xfrm>
              <a:off x="14075163" y="6302567"/>
              <a:ext cx="163854" cy="351178"/>
            </a:xfrm>
            <a:custGeom>
              <a:avLst/>
              <a:gdLst/>
              <a:ahLst/>
              <a:cxnLst/>
              <a:rect l="l" t="t"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92" name="Google Shape;192;p6"/>
            <p:cNvSpPr/>
            <p:nvPr/>
          </p:nvSpPr>
          <p:spPr>
            <a:xfrm>
              <a:off x="11378351" y="9431234"/>
              <a:ext cx="527920" cy="391942"/>
            </a:xfrm>
            <a:custGeom>
              <a:avLst/>
              <a:gdLst/>
              <a:ahLst/>
              <a:cxnLst/>
              <a:rect l="l" t="t"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93" name="Google Shape;193;p6"/>
            <p:cNvSpPr/>
            <p:nvPr/>
          </p:nvSpPr>
          <p:spPr>
            <a:xfrm>
              <a:off x="13182794" y="4769147"/>
              <a:ext cx="316260" cy="234800"/>
            </a:xfrm>
            <a:custGeom>
              <a:avLst/>
              <a:gdLst/>
              <a:ahLst/>
              <a:cxnLst/>
              <a:rect l="l" t="t"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grpSp>
      <p:sp>
        <p:nvSpPr>
          <p:cNvPr id="194" name="Google Shape;194;p6"/>
          <p:cNvSpPr/>
          <p:nvPr/>
        </p:nvSpPr>
        <p:spPr>
          <a:xfrm rot="10800000" flipH="1">
            <a:off x="5204414" y="997883"/>
            <a:ext cx="172399" cy="172399"/>
          </a:xfrm>
          <a:prstGeom prst="diamond">
            <a:avLst/>
          </a:prstGeom>
          <a:solidFill>
            <a:srgbClr val="9DA57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95" name="Google Shape;195;p6"/>
          <p:cNvSpPr/>
          <p:nvPr/>
        </p:nvSpPr>
        <p:spPr>
          <a:xfrm rot="10800000" flipH="1">
            <a:off x="5218712" y="2770115"/>
            <a:ext cx="172399" cy="172399"/>
          </a:xfrm>
          <a:prstGeom prst="diamond">
            <a:avLst/>
          </a:pr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96" name="Google Shape;196;p6"/>
          <p:cNvSpPr/>
          <p:nvPr/>
        </p:nvSpPr>
        <p:spPr>
          <a:xfrm rot="10800000" flipH="1">
            <a:off x="5144317" y="5126543"/>
            <a:ext cx="160595" cy="160595"/>
          </a:xfrm>
          <a:prstGeom prst="diamond">
            <a:avLst/>
          </a:prstGeom>
          <a:solidFill>
            <a:schemeClr val="accent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2532">
              <a:solidFill>
                <a:schemeClr val="lt1"/>
              </a:solidFill>
              <a:latin typeface="Lato Light"/>
              <a:ea typeface="Lato Light"/>
              <a:cs typeface="Lato Light"/>
              <a:sym typeface="Lato Light"/>
            </a:endParaRPr>
          </a:p>
        </p:txBody>
      </p:sp>
      <p:sp>
        <p:nvSpPr>
          <p:cNvPr id="197" name="Google Shape;197;p6"/>
          <p:cNvSpPr txBox="1"/>
          <p:nvPr/>
        </p:nvSpPr>
        <p:spPr>
          <a:xfrm>
            <a:off x="5493617" y="945460"/>
            <a:ext cx="1741086" cy="33851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1600" b="1" cap="none" dirty="0">
                <a:solidFill>
                  <a:schemeClr val="lt2"/>
                </a:solidFill>
                <a:latin typeface="Open Sans"/>
                <a:ea typeface="Open Sans"/>
                <a:cs typeface="Open Sans"/>
                <a:sym typeface="Open Sans"/>
              </a:rPr>
              <a:t>ΚΑΘΟΔΗΓΗΣΗ</a:t>
            </a:r>
            <a:endParaRPr dirty="0"/>
          </a:p>
        </p:txBody>
      </p:sp>
      <p:sp>
        <p:nvSpPr>
          <p:cNvPr id="198" name="Google Shape;198;p6"/>
          <p:cNvSpPr txBox="1"/>
          <p:nvPr/>
        </p:nvSpPr>
        <p:spPr>
          <a:xfrm>
            <a:off x="5502943" y="1215276"/>
            <a:ext cx="6088907" cy="1392669"/>
          </a:xfrm>
          <a:prstGeom prst="rect">
            <a:avLst/>
          </a:prstGeom>
          <a:noFill/>
          <a:ln>
            <a:noFill/>
          </a:ln>
        </p:spPr>
        <p:txBody>
          <a:bodyPr spcFirstLastPara="1" wrap="square" lIns="45700" tIns="22850" rIns="45700" bIns="22850" anchor="t" anchorCtr="0">
            <a:spAutoFit/>
          </a:bodyPr>
          <a:lstStyle/>
          <a:p>
            <a:pPr lvl="0" algn="just">
              <a:lnSpc>
                <a:spcPct val="125000"/>
              </a:lnSpc>
              <a:buClr>
                <a:schemeClr val="lt1"/>
              </a:buClr>
              <a:buSzPts val="1400"/>
            </a:pPr>
            <a:r>
              <a:rPr lang="el-GR" dirty="0">
                <a:solidFill>
                  <a:schemeClr val="lt1"/>
                </a:solidFill>
                <a:latin typeface="Open Sans"/>
                <a:ea typeface="Open Sans"/>
                <a:cs typeface="Open Sans"/>
                <a:sym typeface="Open Sans"/>
              </a:rPr>
              <a:t>Οι σχέσεις καθοδήγησης εστιάζουν στην προσωπική και επαγγελματική ανάπτυξη. Σχεδιασμένη ώστε να αναπτύξει την αυτοπεποίθηση του/ης καθοδηγούμενου/ης, η σχέση καθοδήγησης βασίζεται στην ειλικρίνεια, την εμπιστοσύνη, την ανταλλαγή γνώσης, την ενθάρρυνση και την ενδυνάμωση.</a:t>
            </a:r>
            <a:endParaRPr dirty="0"/>
          </a:p>
        </p:txBody>
      </p:sp>
      <p:sp>
        <p:nvSpPr>
          <p:cNvPr id="199" name="Google Shape;199;p6"/>
          <p:cNvSpPr txBox="1"/>
          <p:nvPr/>
        </p:nvSpPr>
        <p:spPr>
          <a:xfrm>
            <a:off x="5534954" y="2687058"/>
            <a:ext cx="3098008" cy="33851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1600" b="1" cap="none" dirty="0">
                <a:solidFill>
                  <a:schemeClr val="lt2"/>
                </a:solidFill>
                <a:latin typeface="Open Sans"/>
                <a:ea typeface="Open Sans"/>
                <a:cs typeface="Open Sans"/>
                <a:sym typeface="Open Sans"/>
              </a:rPr>
              <a:t>ΑΝΤΙΣΤΡΟΦΗ ΚΑΘΟΔΗΓΗΣΗ</a:t>
            </a:r>
            <a:endParaRPr dirty="0"/>
          </a:p>
        </p:txBody>
      </p:sp>
      <p:sp>
        <p:nvSpPr>
          <p:cNvPr id="200" name="Google Shape;200;p6"/>
          <p:cNvSpPr txBox="1"/>
          <p:nvPr/>
        </p:nvSpPr>
        <p:spPr>
          <a:xfrm>
            <a:off x="5501898" y="3062270"/>
            <a:ext cx="6088800" cy="1931278"/>
          </a:xfrm>
          <a:prstGeom prst="rect">
            <a:avLst/>
          </a:prstGeom>
          <a:noFill/>
          <a:ln>
            <a:noFill/>
          </a:ln>
        </p:spPr>
        <p:txBody>
          <a:bodyPr spcFirstLastPara="1" wrap="square" lIns="45700" tIns="22850" rIns="45700" bIns="22850" anchor="t" anchorCtr="0">
            <a:spAutoFit/>
          </a:bodyPr>
          <a:lstStyle/>
          <a:p>
            <a:pPr lvl="0">
              <a:lnSpc>
                <a:spcPct val="125000"/>
              </a:lnSpc>
              <a:buClr>
                <a:schemeClr val="lt1"/>
              </a:buClr>
              <a:buSzPts val="1400"/>
            </a:pPr>
            <a:r>
              <a:rPr lang="el-GR" dirty="0">
                <a:solidFill>
                  <a:schemeClr val="lt1"/>
                </a:solidFill>
                <a:latin typeface="Open Sans"/>
                <a:ea typeface="Open Sans"/>
                <a:cs typeface="Open Sans"/>
                <a:sym typeface="Open Sans"/>
              </a:rPr>
              <a:t>Σε εργασιακό πλαίσιο, είναι όταν ένας/μία ανώτερος/η ή μεγαλύτερος/η σε ηλικία υπάλληλος καθοδηγείται από έναν/μία νεότερο/η υπάλληλο. Αυτή η έννοια αμφισβητεί την ιδέα της παραδοσιακής καθοδήγησης (δηλαδή ότι ένα μεγαλύτερο σε ηλικία/πιο έμπειρο άτομο καθοδηγεί ένα λιγότερο έμπειρο), εστιάζοντας στη δημιουργία μιας επίσημης σχέσης με σκοπό την ανταλλαγή δεξιοτήτων και την επαγγελματική ανάπτυξη.</a:t>
            </a:r>
            <a:endParaRPr dirty="0">
              <a:solidFill>
                <a:schemeClr val="lt1"/>
              </a:solidFill>
              <a:latin typeface="Open Sans"/>
              <a:ea typeface="Open Sans"/>
              <a:cs typeface="Open Sans"/>
              <a:sym typeface="Open Sans"/>
            </a:endParaRPr>
          </a:p>
        </p:txBody>
      </p:sp>
      <p:sp>
        <p:nvSpPr>
          <p:cNvPr id="201" name="Google Shape;201;p6"/>
          <p:cNvSpPr txBox="1"/>
          <p:nvPr/>
        </p:nvSpPr>
        <p:spPr>
          <a:xfrm>
            <a:off x="5451509" y="5037564"/>
            <a:ext cx="3482172"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l-GR" sz="1600" b="1" cap="none" dirty="0">
                <a:solidFill>
                  <a:schemeClr val="lt2"/>
                </a:solidFill>
                <a:latin typeface="Open Sans"/>
                <a:ea typeface="Open Sans"/>
                <a:cs typeface="Open Sans"/>
                <a:sym typeface="Open Sans"/>
              </a:rPr>
              <a:t>ΔΙΑΓΕΝΕΑΚΗ ΜΑΘΗΣΗ</a:t>
            </a:r>
            <a:endParaRPr dirty="0"/>
          </a:p>
        </p:txBody>
      </p:sp>
      <p:sp>
        <p:nvSpPr>
          <p:cNvPr id="202" name="Google Shape;202;p6"/>
          <p:cNvSpPr txBox="1"/>
          <p:nvPr/>
        </p:nvSpPr>
        <p:spPr>
          <a:xfrm>
            <a:off x="5451509" y="5404936"/>
            <a:ext cx="6191777" cy="1392669"/>
          </a:xfrm>
          <a:prstGeom prst="rect">
            <a:avLst/>
          </a:prstGeom>
          <a:noFill/>
          <a:ln>
            <a:noFill/>
          </a:ln>
        </p:spPr>
        <p:txBody>
          <a:bodyPr spcFirstLastPara="1" wrap="square" lIns="45700" tIns="22850" rIns="45700" bIns="22850" anchor="t" anchorCtr="0">
            <a:spAutoFit/>
          </a:bodyPr>
          <a:lstStyle/>
          <a:p>
            <a:pPr lvl="0" algn="just">
              <a:lnSpc>
                <a:spcPct val="125000"/>
              </a:lnSpc>
              <a:buClr>
                <a:schemeClr val="lt1"/>
              </a:buClr>
              <a:buSzPts val="1400"/>
            </a:pPr>
            <a:r>
              <a:rPr lang="el-GR" dirty="0">
                <a:solidFill>
                  <a:schemeClr val="lt1"/>
                </a:solidFill>
                <a:latin typeface="Open Sans"/>
                <a:ea typeface="Open Sans"/>
                <a:cs typeface="Open Sans"/>
                <a:sym typeface="Open Sans"/>
              </a:rPr>
              <a:t>Ένας τρόπος με τον οποίο όλες οι ηλικίες μπορούν να μάθουν μαζί και ο ένας από τον άλλο. Η διαγενεακή μάθηση είναι σημαντικό κομμάτι της διά βίου μάθησης, όπου οι γενεές εργάζονται από κοινού για να αποκτήσουν δεξιότητες, αξίες και γνώσεις (Ευρωπαϊκός Χάρτης Διαγενεακής Μάθησης).</a:t>
            </a:r>
            <a:endParaRPr sz="1400" dirty="0">
              <a:solidFill>
                <a:schemeClr val="lt1"/>
              </a:solidFill>
              <a:latin typeface="Open Sans"/>
              <a:ea typeface="Open Sans"/>
              <a:cs typeface="Open Sans"/>
              <a:sym typeface="Open Sans"/>
            </a:endParaRPr>
          </a:p>
        </p:txBody>
      </p:sp>
      <p:sp>
        <p:nvSpPr>
          <p:cNvPr id="203" name="Google Shape;203;p6"/>
          <p:cNvSpPr txBox="1"/>
          <p:nvPr/>
        </p:nvSpPr>
        <p:spPr>
          <a:xfrm>
            <a:off x="0" y="184592"/>
            <a:ext cx="12068175" cy="715879"/>
          </a:xfrm>
          <a:prstGeom prst="rect">
            <a:avLst/>
          </a:prstGeom>
          <a:noFill/>
          <a:ln>
            <a:noFill/>
          </a:ln>
        </p:spPr>
        <p:txBody>
          <a:bodyPr spcFirstLastPara="1" wrap="square" lIns="91425" tIns="45700" rIns="91425" bIns="45700" anchor="t" anchorCtr="0">
            <a:noAutofit/>
          </a:bodyPr>
          <a:lstStyle/>
          <a:p>
            <a:pPr lvl="0">
              <a:buClr>
                <a:schemeClr val="dk1"/>
              </a:buClr>
              <a:buSzPts val="3000"/>
            </a:pPr>
            <a:r>
              <a:rPr lang="el-GR" sz="2400" dirty="0">
                <a:solidFill>
                  <a:schemeClr val="dk1"/>
                </a:solidFill>
                <a:latin typeface="Open Sans"/>
                <a:ea typeface="Open Sans"/>
                <a:cs typeface="Open Sans"/>
                <a:sym typeface="Open Sans"/>
              </a:rPr>
              <a:t>Κεφάλαιο 2: Καλλιέργεια θετικών στάσεων απέναντι στην αντίστροφη καθοδήγηση</a:t>
            </a:r>
            <a:endParaRPr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t>Δραστηριότητα 2.1.: Εξέταση εννοιών</a:t>
            </a:r>
            <a:endParaRPr dirty="0"/>
          </a:p>
        </p:txBody>
      </p:sp>
      <p:sp>
        <p:nvSpPr>
          <p:cNvPr id="210" name="Google Shape;210;p7"/>
          <p:cNvSpPr txBox="1">
            <a:spLocks noGrp="1"/>
          </p:cNvSpPr>
          <p:nvPr>
            <p:ph type="title"/>
          </p:nvPr>
        </p:nvSpPr>
        <p:spPr>
          <a:xfrm>
            <a:off x="0" y="81642"/>
            <a:ext cx="12192000" cy="715879"/>
          </a:xfrm>
          <a:prstGeom prst="rect">
            <a:avLst/>
          </a:prstGeom>
          <a:noFill/>
          <a:ln>
            <a:noFill/>
          </a:ln>
        </p:spPr>
        <p:txBody>
          <a:bodyPr spcFirstLastPara="1" wrap="square" lIns="91425" tIns="54000" rIns="54000" bIns="54000" anchor="ctr" anchorCtr="0">
            <a:noAutofit/>
          </a:bodyPr>
          <a:lstStyle/>
          <a:p>
            <a:pPr lvl="0">
              <a:buSzPts val="3000"/>
            </a:pPr>
            <a:r>
              <a:rPr lang="el-GR" sz="2400" dirty="0"/>
              <a:t>Κεφάλαιο 2: Καλλιέργεια θετικών στάσεων απέναντι στην αντίστροφη καθοδήγηση</a:t>
            </a:r>
            <a:endParaRPr sz="2400" dirty="0"/>
          </a:p>
        </p:txBody>
      </p:sp>
      <p:pic>
        <p:nvPicPr>
          <p:cNvPr id="211" name="Google Shape;211;p7" descr="Rural Youth Project - The power of intergenerational mentoring"/>
          <p:cNvPicPr preferRelativeResize="0">
            <a:picLocks noGrp="1"/>
          </p:cNvPicPr>
          <p:nvPr>
            <p:ph type="body" idx="1"/>
          </p:nvPr>
        </p:nvPicPr>
        <p:blipFill rotWithShape="1">
          <a:blip r:embed="rId3">
            <a:alphaModFix/>
          </a:blip>
          <a:srcRect/>
          <a:stretch/>
        </p:blipFill>
        <p:spPr>
          <a:xfrm>
            <a:off x="97970" y="1623060"/>
            <a:ext cx="7628851" cy="4310056"/>
          </a:xfrm>
          <a:prstGeom prst="rect">
            <a:avLst/>
          </a:prstGeom>
          <a:noFill/>
          <a:ln>
            <a:noFill/>
          </a:ln>
        </p:spPr>
      </p:pic>
      <p:sp>
        <p:nvSpPr>
          <p:cNvPr id="212" name="Google Shape;212;p7"/>
          <p:cNvSpPr txBox="1">
            <a:spLocks noGrp="1"/>
          </p:cNvSpPr>
          <p:nvPr>
            <p:ph type="body" idx="2"/>
          </p:nvPr>
        </p:nvSpPr>
        <p:spPr>
          <a:xfrm>
            <a:off x="7886699" y="1714500"/>
            <a:ext cx="4207331" cy="421861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dirty="0"/>
          </a:p>
          <a:p>
            <a:pPr marL="0" lvl="0" indent="0" algn="just" rtl="0">
              <a:lnSpc>
                <a:spcPct val="90000"/>
              </a:lnSpc>
              <a:spcBef>
                <a:spcPts val="1000"/>
              </a:spcBef>
              <a:spcAft>
                <a:spcPts val="0"/>
              </a:spcAft>
              <a:buClr>
                <a:schemeClr val="lt2"/>
              </a:buClr>
              <a:buSzPts val="1800"/>
              <a:buNone/>
            </a:pPr>
            <a:endParaRPr dirty="0"/>
          </a:p>
          <a:p>
            <a:pPr marL="0" lvl="0" indent="0" algn="just" rtl="0">
              <a:lnSpc>
                <a:spcPct val="90000"/>
              </a:lnSpc>
              <a:spcBef>
                <a:spcPts val="1000"/>
              </a:spcBef>
              <a:spcAft>
                <a:spcPts val="0"/>
              </a:spcAft>
              <a:buClr>
                <a:schemeClr val="lt2"/>
              </a:buClr>
              <a:buSzPts val="1800"/>
              <a:buNone/>
            </a:pPr>
            <a:endParaRPr dirty="0"/>
          </a:p>
          <a:p>
            <a:pPr marL="0" lvl="0" indent="0" algn="just" rtl="0">
              <a:lnSpc>
                <a:spcPct val="90000"/>
              </a:lnSpc>
              <a:spcBef>
                <a:spcPts val="1000"/>
              </a:spcBef>
              <a:spcAft>
                <a:spcPts val="0"/>
              </a:spcAft>
              <a:buClr>
                <a:schemeClr val="lt2"/>
              </a:buClr>
              <a:buSzPts val="1800"/>
              <a:buNone/>
            </a:pPr>
            <a:endParaRPr dirty="0"/>
          </a:p>
          <a:p>
            <a:pPr marL="0" lvl="0" indent="0" algn="just" rtl="0">
              <a:lnSpc>
                <a:spcPct val="90000"/>
              </a:lnSpc>
              <a:spcBef>
                <a:spcPts val="1000"/>
              </a:spcBef>
              <a:spcAft>
                <a:spcPts val="0"/>
              </a:spcAft>
              <a:buClr>
                <a:schemeClr val="lt2"/>
              </a:buClr>
              <a:buSzPts val="1800"/>
              <a:buNone/>
            </a:pPr>
            <a:endParaRPr dirty="0"/>
          </a:p>
          <a:p>
            <a:pPr marL="0" lvl="0" indent="0" algn="just" rtl="0">
              <a:lnSpc>
                <a:spcPct val="90000"/>
              </a:lnSpc>
              <a:spcBef>
                <a:spcPts val="1000"/>
              </a:spcBef>
              <a:spcAft>
                <a:spcPts val="0"/>
              </a:spcAft>
              <a:buClr>
                <a:schemeClr val="lt2"/>
              </a:buClr>
              <a:buSzPts val="1800"/>
              <a:buNone/>
            </a:pPr>
            <a:r>
              <a:rPr lang="el-GR" b="1" dirty="0"/>
              <a:t>Έργο </a:t>
            </a:r>
            <a:r>
              <a:rPr lang="en-GB" b="1" dirty="0"/>
              <a:t>Rural Youth</a:t>
            </a:r>
            <a:endParaRPr dirty="0"/>
          </a:p>
          <a:p>
            <a:pPr marL="0" lvl="0" indent="0" algn="l" rtl="0">
              <a:lnSpc>
                <a:spcPct val="90000"/>
              </a:lnSpc>
              <a:spcBef>
                <a:spcPts val="1000"/>
              </a:spcBef>
              <a:spcAft>
                <a:spcPts val="0"/>
              </a:spcAft>
              <a:buClr>
                <a:schemeClr val="lt2"/>
              </a:buClr>
              <a:buSzPts val="1800"/>
              <a:buNone/>
            </a:pPr>
            <a:r>
              <a:rPr lang="el-GR" i="1" u="sng" dirty="0">
                <a:solidFill>
                  <a:schemeClr val="hlink"/>
                </a:solidFill>
                <a:hlinkClick r:id="rId4"/>
              </a:rPr>
              <a:t>Η δύναμη της διαγενεακής μάθησης</a:t>
            </a:r>
            <a:r>
              <a:rPr lang="en-GB" i="1" u="sng" dirty="0">
                <a:solidFill>
                  <a:schemeClr val="hlink"/>
                </a:solidFill>
                <a:hlinkClick r:id="rId4"/>
              </a:rPr>
              <a:t> </a:t>
            </a:r>
            <a:endParaRPr dirty="0"/>
          </a:p>
          <a:p>
            <a:pPr marL="0" lvl="0" indent="0" algn="just" rtl="0">
              <a:lnSpc>
                <a:spcPct val="90000"/>
              </a:lnSpc>
              <a:spcBef>
                <a:spcPts val="1000"/>
              </a:spcBef>
              <a:spcAft>
                <a:spcPts val="0"/>
              </a:spcAft>
              <a:buClr>
                <a:schemeClr val="lt2"/>
              </a:buClr>
              <a:buSzPts val="1800"/>
              <a:buNone/>
            </a:pPr>
            <a:endParaRPr dirty="0"/>
          </a:p>
          <a:p>
            <a:pPr marL="0" lvl="0" indent="0" algn="just" rtl="0">
              <a:lnSpc>
                <a:spcPct val="90000"/>
              </a:lnSpc>
              <a:spcBef>
                <a:spcPts val="1000"/>
              </a:spcBef>
              <a:spcAft>
                <a:spcPts val="0"/>
              </a:spcAft>
              <a:buClr>
                <a:schemeClr val="lt2"/>
              </a:buClr>
              <a:buSzPts val="1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8"/>
          <p:cNvSpPr txBox="1">
            <a:spLocks noGrp="1"/>
          </p:cNvSpPr>
          <p:nvPr>
            <p:ph type="body" idx="1"/>
          </p:nvPr>
        </p:nvSpPr>
        <p:spPr>
          <a:xfrm>
            <a:off x="97971" y="1462684"/>
            <a:ext cx="5910944" cy="5313673"/>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dirty="0">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rgbClr val="93D4CC"/>
              </a:buClr>
              <a:buSzPts val="1800"/>
              <a:buNone/>
            </a:pPr>
            <a:r>
              <a:rPr lang="el-GR" sz="1800" b="1" dirty="0">
                <a:solidFill>
                  <a:srgbClr val="93D4CC"/>
                </a:solidFill>
                <a:latin typeface="Open Sans Light"/>
                <a:ea typeface="Open Sans Light"/>
                <a:cs typeface="Open Sans Light"/>
                <a:sym typeface="Open Sans Light"/>
              </a:rPr>
              <a:t>Συνεδρία πρακτικής εξάσκησης</a:t>
            </a:r>
            <a:endParaRPr dirty="0"/>
          </a:p>
          <a:p>
            <a:pPr marL="0" lvl="0" indent="0"/>
            <a:r>
              <a:rPr lang="el-GR" b="1" dirty="0"/>
              <a:t>Σενάριο 2: Σχεδιασμός στρατηγικής μάθησης για έναν συμπεριληπτικό χώρο εργασίας</a:t>
            </a:r>
            <a:endParaRPr b="1" dirty="0"/>
          </a:p>
          <a:p>
            <a:pPr marL="0" lvl="0" indent="0" algn="just" rtl="0">
              <a:lnSpc>
                <a:spcPct val="90000"/>
              </a:lnSpc>
              <a:spcBef>
                <a:spcPts val="1000"/>
              </a:spcBef>
              <a:spcAft>
                <a:spcPts val="0"/>
              </a:spcAft>
              <a:buClr>
                <a:schemeClr val="lt2"/>
              </a:buClr>
              <a:buSzPts val="1800"/>
              <a:buNone/>
            </a:pPr>
            <a:r>
              <a:rPr lang="el-GR" sz="1800" b="1" dirty="0">
                <a:latin typeface="Open Sans Light"/>
                <a:ea typeface="Open Sans Light"/>
                <a:cs typeface="Open Sans Light"/>
                <a:sym typeface="Open Sans Light"/>
              </a:rPr>
              <a:t>Μέρος</a:t>
            </a:r>
            <a:r>
              <a:rPr lang="en-GB" sz="1800" b="1" dirty="0">
                <a:latin typeface="Open Sans Light"/>
                <a:ea typeface="Open Sans Light"/>
                <a:cs typeface="Open Sans Light"/>
                <a:sym typeface="Open Sans Light"/>
              </a:rPr>
              <a:t>1: </a:t>
            </a:r>
            <a:r>
              <a:rPr lang="el-GR" sz="1800" b="1" dirty="0">
                <a:latin typeface="Open Sans Light"/>
                <a:ea typeface="Open Sans Light"/>
                <a:cs typeface="Open Sans Light"/>
                <a:sym typeface="Open Sans Light"/>
              </a:rPr>
              <a:t>Εξέταση εννοιών</a:t>
            </a:r>
            <a:endParaRPr dirty="0"/>
          </a:p>
          <a:p>
            <a:pPr marL="342900" lvl="0" indent="-342900" algn="just" rtl="0">
              <a:lnSpc>
                <a:spcPct val="107000"/>
              </a:lnSpc>
              <a:spcBef>
                <a:spcPts val="1200"/>
              </a:spcBef>
              <a:spcAft>
                <a:spcPts val="0"/>
              </a:spcAft>
              <a:buClr>
                <a:srgbClr val="93D4CC"/>
              </a:buClr>
              <a:buSzPts val="1800"/>
              <a:buFont typeface="Calibri"/>
              <a:buAutoNum type="arabicPeriod"/>
            </a:pPr>
            <a:r>
              <a:rPr lang="el-GR" sz="1800" dirty="0">
                <a:solidFill>
                  <a:srgbClr val="636A6F"/>
                </a:solidFill>
                <a:latin typeface="Open Sans Light"/>
                <a:ea typeface="Open Sans Light"/>
                <a:cs typeface="Open Sans Light"/>
                <a:sym typeface="Open Sans Light"/>
              </a:rPr>
              <a:t>Διαβάστε</a:t>
            </a:r>
            <a:r>
              <a:rPr lang="en-GB" sz="1800" dirty="0">
                <a:solidFill>
                  <a:srgbClr val="636A6F"/>
                </a:solidFill>
                <a:latin typeface="Open Sans Light"/>
                <a:ea typeface="Open Sans Light"/>
                <a:cs typeface="Open Sans Light"/>
                <a:sym typeface="Open Sans Light"/>
              </a:rPr>
              <a:t>. </a:t>
            </a:r>
            <a:endParaRPr dirty="0"/>
          </a:p>
          <a:p>
            <a:pPr marL="342900" lvl="0" indent="-342900" algn="just" rtl="0">
              <a:lnSpc>
                <a:spcPct val="107000"/>
              </a:lnSpc>
              <a:spcBef>
                <a:spcPts val="2000"/>
              </a:spcBef>
              <a:spcAft>
                <a:spcPts val="0"/>
              </a:spcAft>
              <a:buClr>
                <a:srgbClr val="93D4CC"/>
              </a:buClr>
              <a:buSzPts val="1800"/>
              <a:buFont typeface="Calibri"/>
              <a:buAutoNum type="arabicPeriod"/>
            </a:pPr>
            <a:r>
              <a:rPr lang="el-GR" dirty="0">
                <a:solidFill>
                  <a:srgbClr val="636A6F"/>
                </a:solidFill>
              </a:rPr>
              <a:t>Αναζητήστε νέες ιδέες και απόψεις</a:t>
            </a:r>
            <a:r>
              <a:rPr lang="en-GB" dirty="0">
                <a:solidFill>
                  <a:srgbClr val="636A6F"/>
                </a:solidFill>
              </a:rPr>
              <a:t>.</a:t>
            </a:r>
            <a:endParaRPr sz="1800" dirty="0">
              <a:solidFill>
                <a:srgbClr val="636A6F"/>
              </a:solidFill>
              <a:latin typeface="Open Sans Light"/>
              <a:ea typeface="Open Sans Light"/>
              <a:cs typeface="Open Sans Light"/>
              <a:sym typeface="Open Sans Light"/>
            </a:endParaRPr>
          </a:p>
          <a:p>
            <a:pPr marL="342900" lvl="0" indent="-342900" algn="just" rtl="0">
              <a:lnSpc>
                <a:spcPct val="107000"/>
              </a:lnSpc>
              <a:spcBef>
                <a:spcPts val="1800"/>
              </a:spcBef>
              <a:spcAft>
                <a:spcPts val="0"/>
              </a:spcAft>
              <a:buClr>
                <a:srgbClr val="93D4CC"/>
              </a:buClr>
              <a:buSzPts val="1800"/>
              <a:buFont typeface="Calibri"/>
              <a:buAutoNum type="arabicPeriod"/>
            </a:pPr>
            <a:r>
              <a:rPr lang="el-GR" dirty="0">
                <a:solidFill>
                  <a:srgbClr val="636A6F"/>
                </a:solidFill>
              </a:rPr>
              <a:t>Συνοψίστε ιδέες</a:t>
            </a:r>
            <a:r>
              <a:rPr lang="en-GB" sz="1800" dirty="0">
                <a:solidFill>
                  <a:srgbClr val="636A6F"/>
                </a:solidFill>
                <a:latin typeface="Open Sans Light"/>
                <a:ea typeface="Open Sans Light"/>
                <a:cs typeface="Open Sans Light"/>
                <a:sym typeface="Open Sans Light"/>
              </a:rPr>
              <a:t>.</a:t>
            </a:r>
            <a:endParaRPr dirty="0"/>
          </a:p>
          <a:p>
            <a:pPr marL="342900" lvl="0" indent="-342900" algn="just" rtl="0">
              <a:lnSpc>
                <a:spcPct val="107000"/>
              </a:lnSpc>
              <a:spcBef>
                <a:spcPts val="1800"/>
              </a:spcBef>
              <a:spcAft>
                <a:spcPts val="0"/>
              </a:spcAft>
              <a:buClr>
                <a:srgbClr val="93D4CC"/>
              </a:buClr>
              <a:buSzPts val="1800"/>
              <a:buFont typeface="Calibri"/>
              <a:buAutoNum type="arabicPeriod"/>
            </a:pPr>
            <a:r>
              <a:rPr lang="el-GR" sz="1800" dirty="0">
                <a:solidFill>
                  <a:srgbClr val="636A6F"/>
                </a:solidFill>
                <a:latin typeface="Open Sans Light"/>
                <a:ea typeface="Open Sans Light"/>
                <a:cs typeface="Open Sans Light"/>
                <a:sym typeface="Open Sans Light"/>
              </a:rPr>
              <a:t>Αποφασίστε πώς θα παρουσιάσετε τις ιδέες σας</a:t>
            </a:r>
            <a:r>
              <a:rPr lang="en-GB" sz="1800" dirty="0">
                <a:solidFill>
                  <a:srgbClr val="636A6F"/>
                </a:solidFill>
                <a:latin typeface="Open Sans Light"/>
                <a:ea typeface="Open Sans Light"/>
                <a:cs typeface="Open Sans Light"/>
                <a:sym typeface="Open Sans Light"/>
              </a:rPr>
              <a:t>.</a:t>
            </a:r>
            <a:endParaRPr dirty="0"/>
          </a:p>
          <a:p>
            <a:pPr marL="342900" lvl="0" indent="-342900">
              <a:lnSpc>
                <a:spcPct val="107000"/>
              </a:lnSpc>
              <a:spcBef>
                <a:spcPts val="1800"/>
              </a:spcBef>
              <a:buClr>
                <a:srgbClr val="93D4CC"/>
              </a:buClr>
              <a:buFont typeface="Calibri"/>
              <a:buAutoNum type="arabicPeriod"/>
            </a:pPr>
            <a:r>
              <a:rPr lang="el-GR" dirty="0">
                <a:solidFill>
                  <a:srgbClr val="636A6F"/>
                </a:solidFill>
              </a:rPr>
              <a:t>Οργανώστε και καταγράψτε τη λίστα των πηγών (άρθρα, κείμενα, συνδέσμους) που χρησιμοποιήσατε για να ολοκληρώσετε τα πιο πάνω βήματα.</a:t>
            </a:r>
            <a:endParaRPr dirty="0"/>
          </a:p>
          <a:p>
            <a:pPr marL="0" lvl="0" indent="0" algn="just" rtl="0">
              <a:lnSpc>
                <a:spcPct val="90000"/>
              </a:lnSpc>
              <a:spcBef>
                <a:spcPts val="1800"/>
              </a:spcBef>
              <a:spcAft>
                <a:spcPts val="0"/>
              </a:spcAft>
              <a:buClr>
                <a:schemeClr val="lt2"/>
              </a:buClr>
              <a:buSzPts val="1800"/>
              <a:buNone/>
            </a:pPr>
            <a:endParaRPr dirty="0"/>
          </a:p>
        </p:txBody>
      </p:sp>
      <p:pic>
        <p:nvPicPr>
          <p:cNvPr id="219" name="Google Shape;219;p8" descr="Ampulheta 90% com preenchimento sólido"/>
          <p:cNvPicPr preferRelativeResize="0">
            <a:picLocks noGrp="1"/>
          </p:cNvPicPr>
          <p:nvPr>
            <p:ph type="body" idx="2"/>
          </p:nvPr>
        </p:nvPicPr>
        <p:blipFill rotWithShape="1">
          <a:blip r:embed="rId3">
            <a:alphaModFix/>
          </a:blip>
          <a:srcRect/>
          <a:stretch/>
        </p:blipFill>
        <p:spPr>
          <a:xfrm>
            <a:off x="7410451" y="1637338"/>
            <a:ext cx="3476624" cy="3476624"/>
          </a:xfrm>
          <a:prstGeom prst="rect">
            <a:avLst/>
          </a:prstGeom>
          <a:noFill/>
          <a:ln>
            <a:noFill/>
          </a:ln>
        </p:spPr>
      </p:pic>
      <p:sp>
        <p:nvSpPr>
          <p:cNvPr id="220" name="Google Shape;220;p8"/>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Δραστηριότητα 2.1.: Εξέταση εννοιών</a:t>
            </a:r>
            <a:endParaRPr dirty="0"/>
          </a:p>
        </p:txBody>
      </p:sp>
      <p:sp>
        <p:nvSpPr>
          <p:cNvPr id="221" name="Google Shape;221;p8"/>
          <p:cNvSpPr txBox="1">
            <a:spLocks noGrp="1"/>
          </p:cNvSpPr>
          <p:nvPr>
            <p:ph type="title"/>
          </p:nvPr>
        </p:nvSpPr>
        <p:spPr>
          <a:xfrm>
            <a:off x="0" y="81642"/>
            <a:ext cx="12042321" cy="715879"/>
          </a:xfrm>
          <a:prstGeom prst="rect">
            <a:avLst/>
          </a:prstGeom>
          <a:noFill/>
          <a:ln>
            <a:noFill/>
          </a:ln>
        </p:spPr>
        <p:txBody>
          <a:bodyPr spcFirstLastPara="1" wrap="square" lIns="91425" tIns="54000" rIns="54000" bIns="54000" anchor="ctr" anchorCtr="0">
            <a:noAutofit/>
          </a:bodyPr>
          <a:lstStyle/>
          <a:p>
            <a:pPr lvl="0">
              <a:buSzPts val="3000"/>
            </a:pPr>
            <a:r>
              <a:rPr lang="el-GR" sz="2400" dirty="0"/>
              <a:t>Κεφάλαιο 2: Καλλιέργεια θετικών στάσεων απέναντι στην αντίστροφη καθοδήγηση</a:t>
            </a:r>
            <a:endParaRPr sz="2400" dirty="0"/>
          </a:p>
        </p:txBody>
      </p:sp>
      <p:sp>
        <p:nvSpPr>
          <p:cNvPr id="222" name="Google Shape;222;p8"/>
          <p:cNvSpPr txBox="1"/>
          <p:nvPr/>
        </p:nvSpPr>
        <p:spPr>
          <a:xfrm>
            <a:off x="8204597" y="4913907"/>
            <a:ext cx="1888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chemeClr val="accent6"/>
                </a:solidFill>
                <a:latin typeface="Open Sans Light"/>
                <a:ea typeface="Open Sans Light"/>
                <a:cs typeface="Open Sans Light"/>
                <a:sym typeface="Open Sans Light"/>
              </a:rPr>
              <a:t>[20 </a:t>
            </a:r>
            <a:r>
              <a:rPr lang="el-GR" sz="2000" b="1" dirty="0">
                <a:solidFill>
                  <a:schemeClr val="accent6"/>
                </a:solidFill>
                <a:latin typeface="Open Sans Light"/>
                <a:ea typeface="Open Sans Light"/>
                <a:cs typeface="Open Sans Light"/>
                <a:sym typeface="Open Sans Light"/>
              </a:rPr>
              <a:t>λεπτά</a:t>
            </a:r>
            <a:r>
              <a:rPr lang="en-GB" sz="2000" b="1" dirty="0">
                <a:solidFill>
                  <a:schemeClr val="accent6"/>
                </a:solidFill>
                <a:latin typeface="Open Sans Light"/>
                <a:ea typeface="Open Sans Light"/>
                <a:cs typeface="Open Sans Light"/>
                <a:sym typeface="Open Sans Light"/>
              </a:rPr>
              <a:t>]</a:t>
            </a:r>
            <a:endParaRPr sz="2000" b="1" dirty="0">
              <a:solidFill>
                <a:schemeClr val="accent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9"/>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dirty="0">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rgbClr val="93D4CC"/>
              </a:buClr>
              <a:buSzPts val="1800"/>
              <a:buNone/>
            </a:pPr>
            <a:r>
              <a:rPr lang="el-GR" sz="1800" b="1" dirty="0">
                <a:solidFill>
                  <a:srgbClr val="93D4CC"/>
                </a:solidFill>
                <a:latin typeface="Open Sans Light"/>
                <a:ea typeface="Open Sans Light"/>
                <a:cs typeface="Open Sans Light"/>
                <a:sym typeface="Open Sans Light"/>
              </a:rPr>
              <a:t>Απολογισμός</a:t>
            </a:r>
            <a:endParaRPr dirty="0"/>
          </a:p>
          <a:p>
            <a:pPr marL="0" lvl="0" indent="0" algn="just" rtl="0">
              <a:lnSpc>
                <a:spcPct val="90000"/>
              </a:lnSpc>
              <a:spcBef>
                <a:spcPts val="1000"/>
              </a:spcBef>
              <a:spcAft>
                <a:spcPts val="0"/>
              </a:spcAft>
              <a:buClr>
                <a:schemeClr val="lt2"/>
              </a:buClr>
              <a:buSzPts val="1800"/>
              <a:buNone/>
            </a:pPr>
            <a:endParaRPr dirty="0"/>
          </a:p>
        </p:txBody>
      </p:sp>
      <p:pic>
        <p:nvPicPr>
          <p:cNvPr id="229" name="Google Shape;229;p9" descr="Ampulheta 90% com preenchimento sólido"/>
          <p:cNvPicPr preferRelativeResize="0">
            <a:picLocks noGrp="1"/>
          </p:cNvPicPr>
          <p:nvPr>
            <p:ph type="body" idx="2"/>
          </p:nvPr>
        </p:nvPicPr>
        <p:blipFill rotWithShape="1">
          <a:blip r:embed="rId3">
            <a:alphaModFix/>
          </a:blip>
          <a:srcRect/>
          <a:stretch/>
        </p:blipFill>
        <p:spPr>
          <a:xfrm>
            <a:off x="7410451" y="1637338"/>
            <a:ext cx="3476624" cy="3476624"/>
          </a:xfrm>
          <a:prstGeom prst="rect">
            <a:avLst/>
          </a:prstGeom>
          <a:noFill/>
          <a:ln>
            <a:noFill/>
          </a:ln>
        </p:spPr>
      </p:pic>
      <p:sp>
        <p:nvSpPr>
          <p:cNvPr id="230" name="Google Shape;230;p9"/>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l-GR" dirty="0">
                <a:latin typeface="Open Sans Light"/>
                <a:ea typeface="Open Sans Light"/>
                <a:cs typeface="Open Sans Light"/>
                <a:sym typeface="Open Sans Light"/>
              </a:rPr>
              <a:t>Δραστηριότητα 2.1.: Εξέταση εννοιών</a:t>
            </a:r>
            <a:endParaRPr dirty="0"/>
          </a:p>
        </p:txBody>
      </p:sp>
      <p:sp>
        <p:nvSpPr>
          <p:cNvPr id="231" name="Google Shape;231;p9"/>
          <p:cNvSpPr txBox="1">
            <a:spLocks noGrp="1"/>
          </p:cNvSpPr>
          <p:nvPr>
            <p:ph type="title"/>
          </p:nvPr>
        </p:nvSpPr>
        <p:spPr>
          <a:xfrm>
            <a:off x="0" y="81642"/>
            <a:ext cx="12042321" cy="715879"/>
          </a:xfrm>
          <a:prstGeom prst="rect">
            <a:avLst/>
          </a:prstGeom>
          <a:noFill/>
          <a:ln>
            <a:noFill/>
          </a:ln>
        </p:spPr>
        <p:txBody>
          <a:bodyPr spcFirstLastPara="1" wrap="square" lIns="91425" tIns="54000" rIns="54000" bIns="54000" anchor="ctr" anchorCtr="0">
            <a:noAutofit/>
          </a:bodyPr>
          <a:lstStyle/>
          <a:p>
            <a:pPr lvl="0"/>
            <a:r>
              <a:rPr lang="el-GR" sz="2400" dirty="0"/>
              <a:t>Κεφάλαιο 2: Καλλιέργεια θετικών στάσεων απέναντι στην αντίστροφη καθοδήγηση</a:t>
            </a:r>
            <a:endParaRPr sz="2400" dirty="0"/>
          </a:p>
        </p:txBody>
      </p:sp>
      <p:sp>
        <p:nvSpPr>
          <p:cNvPr id="232" name="Google Shape;232;p9"/>
          <p:cNvSpPr txBox="1"/>
          <p:nvPr/>
        </p:nvSpPr>
        <p:spPr>
          <a:xfrm>
            <a:off x="8303517" y="4937123"/>
            <a:ext cx="1888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chemeClr val="accent6"/>
                </a:solidFill>
                <a:latin typeface="Open Sans Light"/>
                <a:ea typeface="Open Sans Light"/>
                <a:cs typeface="Open Sans Light"/>
                <a:sym typeface="Open Sans Light"/>
              </a:rPr>
              <a:t>[5 </a:t>
            </a:r>
            <a:r>
              <a:rPr lang="el-GR" sz="2000" b="1" dirty="0">
                <a:solidFill>
                  <a:schemeClr val="accent6"/>
                </a:solidFill>
                <a:latin typeface="Open Sans Light"/>
                <a:ea typeface="Open Sans Light"/>
                <a:cs typeface="Open Sans Light"/>
                <a:sym typeface="Open Sans Light"/>
              </a:rPr>
              <a:t>λεπτά</a:t>
            </a:r>
            <a:r>
              <a:rPr lang="en-GB" sz="2000" b="1" dirty="0">
                <a:solidFill>
                  <a:schemeClr val="accent6"/>
                </a:solidFill>
                <a:latin typeface="Open Sans Light"/>
                <a:ea typeface="Open Sans Light"/>
                <a:cs typeface="Open Sans Light"/>
                <a:sym typeface="Open Sans Light"/>
              </a:rPr>
              <a:t>]</a:t>
            </a:r>
            <a:endParaRPr sz="2000" b="1" dirty="0">
              <a:solidFill>
                <a:schemeClr val="accent6"/>
              </a:solidFill>
              <a:latin typeface="Calibri"/>
              <a:ea typeface="Calibri"/>
              <a:cs typeface="Calibri"/>
              <a:sym typeface="Calibri"/>
            </a:endParaRPr>
          </a:p>
        </p:txBody>
      </p:sp>
      <p:sp>
        <p:nvSpPr>
          <p:cNvPr id="233" name="Google Shape;233;p9"/>
          <p:cNvSpPr/>
          <p:nvPr/>
        </p:nvSpPr>
        <p:spPr>
          <a:xfrm>
            <a:off x="97970" y="3200455"/>
            <a:ext cx="5910944" cy="1838130"/>
          </a:xfrm>
          <a:prstGeom prst="rect">
            <a:avLst/>
          </a:prstGeom>
          <a:solidFill>
            <a:srgbClr val="F3EDF7"/>
          </a:solidFill>
          <a:ln w="12700" cap="flat" cmpd="sng">
            <a:solidFill>
              <a:srgbClr val="9868BD"/>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l-GR" sz="1600" i="1" dirty="0">
                <a:solidFill>
                  <a:srgbClr val="663B88"/>
                </a:solidFill>
                <a:latin typeface="Open Sans Light"/>
                <a:ea typeface="Open Sans Light"/>
                <a:cs typeface="Open Sans Light"/>
                <a:sym typeface="Open Sans Light"/>
              </a:rPr>
              <a:t>«Ένα ηλεκτρονικό πορτφόλιο είναι μια απτή σύνοψη των επαγγελματικών επιτευγμάτων ενός ατόμου, οι δεξιότητες και ικανότητές του παρουσιασμένες σε ψηφιακή μορφή»</a:t>
            </a:r>
            <a:endParaRPr sz="1600" i="1" dirty="0">
              <a:solidFill>
                <a:srgbClr val="663B88"/>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1597</Words>
  <Application>Microsoft Office PowerPoint</Application>
  <PresentationFormat>Widescreen</PresentationFormat>
  <Paragraphs>157</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Calibri</vt:lpstr>
      <vt:lpstr>Arial</vt:lpstr>
      <vt:lpstr>Open Sans Light</vt:lpstr>
      <vt:lpstr>Open Sans</vt:lpstr>
      <vt:lpstr>Lato Light</vt:lpstr>
      <vt:lpstr>CARDET Course template - Cover page</vt:lpstr>
      <vt:lpstr>CARDET Course template</vt:lpstr>
      <vt:lpstr>Εκπαιδευτικό Υλικό για Διαγενεακή Μάθηση </vt:lpstr>
      <vt:lpstr>Στόχοι και σύνοψη</vt:lpstr>
      <vt:lpstr>Μαθησιακά αποτελέσματα</vt:lpstr>
      <vt:lpstr>Κεφάλαιο 2: Καλλιέργεια θετικών στάσεων απέναντι στην αντίστροφη καθοδήγηση</vt:lpstr>
      <vt:lpstr>Κεφάλαιο 2: Καλλιέργεια θετικών στάσεων απέναντι στην αντίστροφη καθοδήγηση</vt:lpstr>
      <vt:lpstr>PowerPoint Presentation</vt:lpstr>
      <vt:lpstr>Κεφάλαιο 2: Καλλιέργεια θετικών στάσεων απέναντι στην αντίστροφη καθοδήγηση</vt:lpstr>
      <vt:lpstr>Κεφάλαιο 2: Καλλιέργεια θετικών στάσεων απέναντι στην αντίστροφη καθοδήγηση</vt:lpstr>
      <vt:lpstr>Κεφάλαιο 2: Καλλιέργεια θετικών στάσεων απέναντι στην αντίστροφη καθοδήγηση</vt:lpstr>
      <vt:lpstr>Κεφάλαιο 2: Καλλιέργεια θετικών στάσεων απέναντι στην αντίστροφη καθοδήγηση</vt:lpstr>
      <vt:lpstr>Κεφάλαιο 2: Καλλιέργεια θετικών στάσεων απέναντι στην αντίστροφη καθοδήγηση</vt:lpstr>
      <vt:lpstr>PowerPoint Presentation</vt:lpstr>
      <vt:lpstr>PowerPoint Presentation</vt:lpstr>
      <vt:lpstr>Κεφάλαιο 2: Καλλιέργεια θετικών στάσεων απέναντι στην αντίστροφη καθοδήγηση</vt:lpstr>
      <vt:lpstr>Αναπτύχθηκε από  Mindshift Talent Advisory, Πορτογαλία www.mindshift.pt  geral@mindshift.pt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Εκπαιδευτικό Υλικό για Διαγενεακή Μάθηση </dc:title>
  <dc:creator>2Fast4u</dc:creator>
  <cp:lastModifiedBy>Kiki Kallis</cp:lastModifiedBy>
  <cp:revision>13</cp:revision>
  <dcterms:created xsi:type="dcterms:W3CDTF">2014-07-11T09:12:14Z</dcterms:created>
  <dcterms:modified xsi:type="dcterms:W3CDTF">2021-08-12T15:48:26Z</dcterms:modified>
</cp:coreProperties>
</file>