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2" r:id="rId2"/>
  </p:sldMasterIdLst>
  <p:notesMasterIdLst>
    <p:notesMasterId r:id="rId15"/>
  </p:notesMasterIdLst>
  <p:handoutMasterIdLst>
    <p:handoutMasterId r:id="rId16"/>
  </p:handoutMasterIdLst>
  <p:sldIdLst>
    <p:sldId id="256" r:id="rId3"/>
    <p:sldId id="257" r:id="rId4"/>
    <p:sldId id="282" r:id="rId5"/>
    <p:sldId id="259" r:id="rId6"/>
    <p:sldId id="285" r:id="rId7"/>
    <p:sldId id="280" r:id="rId8"/>
    <p:sldId id="258" r:id="rId9"/>
    <p:sldId id="283" r:id="rId10"/>
    <p:sldId id="284" r:id="rId11"/>
    <p:sldId id="271" r:id="rId12"/>
    <p:sldId id="261" r:id="rId13"/>
    <p:sldId id="286" r:id="rId14"/>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Open Sans" panose="020B0606030504020204" pitchFamily="34" charset="0"/>
      <p:regular r:id="rId21"/>
      <p:bold r:id="rId22"/>
      <p:italic r:id="rId23"/>
      <p:boldItalic r:id="rId24"/>
    </p:embeddedFont>
    <p:embeddedFont>
      <p:font typeface="Open Sans Light" panose="020B0306030504020204" pitchFamily="34" charset="0"/>
      <p:regular r:id="rId25"/>
      <p: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j8Z458BOVhVkQ811y9ZluPOBOHE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B9B9"/>
    <a:srgbClr val="9CA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49" autoAdjust="0"/>
    <p:restoredTop sz="81871" autoAdjust="0"/>
  </p:normalViewPr>
  <p:slideViewPr>
    <p:cSldViewPr snapToGrid="0">
      <p:cViewPr varScale="1">
        <p:scale>
          <a:sx n="94" d="100"/>
          <a:sy n="94" d="100"/>
        </p:scale>
        <p:origin x="888" y="7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77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7.fntdata"/><Relationship Id="rId36" Type="http://customschemas.google.com/relationships/presentationmetadata" Target="metadata"/><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BFA81B-FB5A-47A3-A958-0EC91DD962C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IE"/>
        </a:p>
      </dgm:t>
    </dgm:pt>
    <dgm:pt modelId="{0C3A0A47-725E-433E-AB55-79CA95649BBB}">
      <dgm:prSet phldrT="[Text]"/>
      <dgm:spPr/>
      <dgm:t>
        <a:bodyPr/>
        <a:lstStyle/>
        <a:p>
          <a:r>
            <a:rPr lang="el-GR" dirty="0">
              <a:solidFill>
                <a:schemeClr val="tx1"/>
              </a:solidFill>
            </a:rPr>
            <a:t>Άμεσες Διακρίσεις</a:t>
          </a:r>
          <a:endParaRPr lang="en-IE" dirty="0">
            <a:solidFill>
              <a:schemeClr val="tx1"/>
            </a:solidFill>
          </a:endParaRPr>
        </a:p>
      </dgm:t>
    </dgm:pt>
    <dgm:pt modelId="{E28BA9A2-A146-433D-B56E-8A66DD10755D}" type="parTrans" cxnId="{659C21B5-C9A0-446B-A4B1-57B1ABE47409}">
      <dgm:prSet/>
      <dgm:spPr/>
      <dgm:t>
        <a:bodyPr/>
        <a:lstStyle/>
        <a:p>
          <a:endParaRPr lang="en-IE"/>
        </a:p>
      </dgm:t>
    </dgm:pt>
    <dgm:pt modelId="{F9891295-402F-4DFD-BE96-E8454E194432}" type="sibTrans" cxnId="{659C21B5-C9A0-446B-A4B1-57B1ABE47409}">
      <dgm:prSet/>
      <dgm:spPr/>
      <dgm:t>
        <a:bodyPr/>
        <a:lstStyle/>
        <a:p>
          <a:endParaRPr lang="en-IE"/>
        </a:p>
      </dgm:t>
    </dgm:pt>
    <dgm:pt modelId="{2CA37B67-3883-472E-B45B-2130F11F61B1}">
      <dgm:prSet phldrT="[Text]"/>
      <dgm:spPr/>
      <dgm:t>
        <a:bodyPr/>
        <a:lstStyle/>
        <a:p>
          <a:r>
            <a:rPr lang="el-GR" dirty="0">
              <a:solidFill>
                <a:schemeClr val="tx1"/>
              </a:solidFill>
            </a:rPr>
            <a:t>Έμμεσες Διακρίσεις</a:t>
          </a:r>
          <a:endParaRPr lang="en-IE" dirty="0">
            <a:solidFill>
              <a:schemeClr val="tx1"/>
            </a:solidFill>
          </a:endParaRPr>
        </a:p>
      </dgm:t>
    </dgm:pt>
    <dgm:pt modelId="{C8465F41-FA0A-4D4F-A491-3E9F0F447C6D}" type="parTrans" cxnId="{8F6DAA29-A181-4FE0-9034-A34C71C134E8}">
      <dgm:prSet/>
      <dgm:spPr/>
      <dgm:t>
        <a:bodyPr/>
        <a:lstStyle/>
        <a:p>
          <a:endParaRPr lang="en-IE"/>
        </a:p>
      </dgm:t>
    </dgm:pt>
    <dgm:pt modelId="{9E376611-6895-4EA5-9B23-57CF69019AEF}" type="sibTrans" cxnId="{8F6DAA29-A181-4FE0-9034-A34C71C134E8}">
      <dgm:prSet/>
      <dgm:spPr/>
      <dgm:t>
        <a:bodyPr/>
        <a:lstStyle/>
        <a:p>
          <a:endParaRPr lang="en-IE"/>
        </a:p>
      </dgm:t>
    </dgm:pt>
    <dgm:pt modelId="{DA8DA25C-A451-423A-9058-F68732DB31F3}">
      <dgm:prSet phldrT="[Text]"/>
      <dgm:spPr/>
      <dgm:t>
        <a:bodyPr/>
        <a:lstStyle/>
        <a:p>
          <a:r>
            <a:rPr lang="el-GR" dirty="0">
              <a:solidFill>
                <a:schemeClr val="tx1"/>
              </a:solidFill>
            </a:rPr>
            <a:t>Να μην μπορείτε να υποβάλετε αίτηση για προαγωγή, επειδή δεν είστε αρκετά «μεγάλοι» για να έχετε αποκτήσει επαρκή πείρα και υψηλά επίπεδα εκπαίδευσης.</a:t>
          </a:r>
          <a:endParaRPr lang="en-IE" dirty="0">
            <a:solidFill>
              <a:schemeClr val="tx1"/>
            </a:solidFill>
          </a:endParaRPr>
        </a:p>
      </dgm:t>
    </dgm:pt>
    <dgm:pt modelId="{DC562579-6BAA-46E6-A1DC-AA373374D0CD}" type="parTrans" cxnId="{31588815-4F80-42A4-A0A9-5CFF8C38D787}">
      <dgm:prSet/>
      <dgm:spPr/>
      <dgm:t>
        <a:bodyPr/>
        <a:lstStyle/>
        <a:p>
          <a:endParaRPr lang="en-IE"/>
        </a:p>
      </dgm:t>
    </dgm:pt>
    <dgm:pt modelId="{2A0AAB6B-76B3-4F60-A72D-37CE174F25AF}" type="sibTrans" cxnId="{31588815-4F80-42A4-A0A9-5CFF8C38D787}">
      <dgm:prSet/>
      <dgm:spPr/>
      <dgm:t>
        <a:bodyPr/>
        <a:lstStyle/>
        <a:p>
          <a:endParaRPr lang="en-IE"/>
        </a:p>
      </dgm:t>
    </dgm:pt>
    <dgm:pt modelId="{7C5E4839-BD0D-41AD-8E78-DEAEB64F82ED}">
      <dgm:prSet phldrT="[Text]"/>
      <dgm:spPr/>
      <dgm:t>
        <a:bodyPr/>
        <a:lstStyle/>
        <a:p>
          <a:r>
            <a:rPr lang="el-GR" dirty="0">
              <a:solidFill>
                <a:schemeClr val="tx1"/>
              </a:solidFill>
            </a:rPr>
            <a:t>Να θεωρείστε «πολύ μεγάλοι» ή «πολύ νέοι» για να έχετε πρόσβαση σε ευκαιρίες.</a:t>
          </a:r>
          <a:endParaRPr lang="en-IE" dirty="0">
            <a:solidFill>
              <a:schemeClr val="tx1"/>
            </a:solidFill>
          </a:endParaRPr>
        </a:p>
      </dgm:t>
    </dgm:pt>
    <dgm:pt modelId="{2A8CFA18-CC7F-4723-A409-89AB267C8739}" type="parTrans" cxnId="{590A6E4B-AE1F-4E6F-B0CC-4BF77611BCC9}">
      <dgm:prSet/>
      <dgm:spPr/>
      <dgm:t>
        <a:bodyPr/>
        <a:lstStyle/>
        <a:p>
          <a:endParaRPr lang="en-IE"/>
        </a:p>
      </dgm:t>
    </dgm:pt>
    <dgm:pt modelId="{2D8CAB48-5EDC-4122-9016-ADA38E4385EF}" type="sibTrans" cxnId="{590A6E4B-AE1F-4E6F-B0CC-4BF77611BCC9}">
      <dgm:prSet/>
      <dgm:spPr/>
      <dgm:t>
        <a:bodyPr/>
        <a:lstStyle/>
        <a:p>
          <a:endParaRPr lang="en-IE"/>
        </a:p>
      </dgm:t>
    </dgm:pt>
    <dgm:pt modelId="{6FA10C59-A77C-4F28-AF81-E72C603773B9}">
      <dgm:prSet phldrT="[Text]"/>
      <dgm:spPr/>
      <dgm:t>
        <a:bodyPr/>
        <a:lstStyle/>
        <a:p>
          <a:r>
            <a:rPr lang="el-GR" dirty="0">
              <a:solidFill>
                <a:schemeClr val="tx1"/>
              </a:solidFill>
            </a:rPr>
            <a:t>Παρενόχληση</a:t>
          </a:r>
          <a:endParaRPr lang="en-IE" dirty="0">
            <a:solidFill>
              <a:schemeClr val="tx1"/>
            </a:solidFill>
          </a:endParaRPr>
        </a:p>
      </dgm:t>
    </dgm:pt>
    <dgm:pt modelId="{2A267247-9756-487E-B578-B04F5AA3186F}" type="parTrans" cxnId="{33638AB9-D775-42C6-93F6-A6131FE49006}">
      <dgm:prSet/>
      <dgm:spPr/>
      <dgm:t>
        <a:bodyPr/>
        <a:lstStyle/>
        <a:p>
          <a:endParaRPr lang="en-IE"/>
        </a:p>
      </dgm:t>
    </dgm:pt>
    <dgm:pt modelId="{8B04B46D-7309-4210-98E2-AAEF1248CC60}" type="sibTrans" cxnId="{33638AB9-D775-42C6-93F6-A6131FE49006}">
      <dgm:prSet/>
      <dgm:spPr/>
      <dgm:t>
        <a:bodyPr/>
        <a:lstStyle/>
        <a:p>
          <a:endParaRPr lang="en-IE"/>
        </a:p>
      </dgm:t>
    </dgm:pt>
    <dgm:pt modelId="{975F7A64-108D-4E9B-B18D-1DB9160E95B9}">
      <dgm:prSet phldrT="[Text]"/>
      <dgm:spPr/>
      <dgm:t>
        <a:bodyPr/>
        <a:lstStyle/>
        <a:p>
          <a:r>
            <a:rPr lang="el-GR" dirty="0">
              <a:solidFill>
                <a:schemeClr val="tx1"/>
              </a:solidFill>
            </a:rPr>
            <a:t>Να εξευτελίζεστε ή να δέχεστε προσβολές, π.χ. «είστε πολύ αργόστροφος λόγω της ηλικίας σας».</a:t>
          </a:r>
          <a:endParaRPr lang="en-IE" dirty="0">
            <a:solidFill>
              <a:schemeClr val="tx1"/>
            </a:solidFill>
          </a:endParaRPr>
        </a:p>
      </dgm:t>
    </dgm:pt>
    <dgm:pt modelId="{5BA6F701-F441-49FF-A074-D9AC54F3CAAF}" type="parTrans" cxnId="{00745321-14A2-4FEA-97A0-FEBD1797BDE0}">
      <dgm:prSet/>
      <dgm:spPr/>
      <dgm:t>
        <a:bodyPr/>
        <a:lstStyle/>
        <a:p>
          <a:endParaRPr lang="en-IE"/>
        </a:p>
      </dgm:t>
    </dgm:pt>
    <dgm:pt modelId="{2E63AD94-3A36-4E2E-A3A0-13ACAD2D0D45}" type="sibTrans" cxnId="{00745321-14A2-4FEA-97A0-FEBD1797BDE0}">
      <dgm:prSet/>
      <dgm:spPr/>
      <dgm:t>
        <a:bodyPr/>
        <a:lstStyle/>
        <a:p>
          <a:endParaRPr lang="en-IE"/>
        </a:p>
      </dgm:t>
    </dgm:pt>
    <dgm:pt modelId="{552AC7D6-11F1-40B6-AFA6-19D4D39FD863}">
      <dgm:prSet phldrT="[Text]"/>
      <dgm:spPr/>
      <dgm:t>
        <a:bodyPr/>
        <a:lstStyle/>
        <a:p>
          <a:r>
            <a:rPr lang="el-GR" dirty="0" err="1">
              <a:solidFill>
                <a:schemeClr val="tx1"/>
              </a:solidFill>
            </a:rPr>
            <a:t>Θυματοποίηση</a:t>
          </a:r>
          <a:endParaRPr lang="en-IE" dirty="0">
            <a:solidFill>
              <a:schemeClr val="tx1"/>
            </a:solidFill>
          </a:endParaRPr>
        </a:p>
      </dgm:t>
    </dgm:pt>
    <dgm:pt modelId="{6B7C840C-1C66-45C2-8E0E-5C56FC168A3C}" type="parTrans" cxnId="{50EDC0E1-4120-4F1B-B8F6-466C65BEAE11}">
      <dgm:prSet/>
      <dgm:spPr/>
      <dgm:t>
        <a:bodyPr/>
        <a:lstStyle/>
        <a:p>
          <a:endParaRPr lang="en-IE"/>
        </a:p>
      </dgm:t>
    </dgm:pt>
    <dgm:pt modelId="{DD556268-FE1F-45E6-93EB-0AD380BB5826}" type="sibTrans" cxnId="{50EDC0E1-4120-4F1B-B8F6-466C65BEAE11}">
      <dgm:prSet/>
      <dgm:spPr/>
      <dgm:t>
        <a:bodyPr/>
        <a:lstStyle/>
        <a:p>
          <a:endParaRPr lang="en-IE"/>
        </a:p>
      </dgm:t>
    </dgm:pt>
    <dgm:pt modelId="{5429E4A9-E762-434A-8CB4-E72384164796}">
      <dgm:prSet phldrT="[Text]"/>
      <dgm:spPr/>
      <dgm:t>
        <a:bodyPr/>
        <a:lstStyle/>
        <a:p>
          <a:r>
            <a:rPr lang="el-GR" dirty="0">
              <a:solidFill>
                <a:schemeClr val="tx1"/>
              </a:solidFill>
            </a:rPr>
            <a:t>Να εκφράζετε ένα παράπονο που σχετίζεται με την ηλικία ενός συναδέλφου και να αρχίσετε να τυγχάνετε κακομεταχείρισης από άλλα άτομα στην εταιρεία.</a:t>
          </a:r>
          <a:endParaRPr lang="en-IE" dirty="0">
            <a:solidFill>
              <a:schemeClr val="tx1"/>
            </a:solidFill>
          </a:endParaRPr>
        </a:p>
      </dgm:t>
    </dgm:pt>
    <dgm:pt modelId="{04DA13F5-02BA-405B-8182-8CFE8A3E43E0}" type="parTrans" cxnId="{14AFC73F-6B63-475E-854B-8A2F26CDD0E9}">
      <dgm:prSet/>
      <dgm:spPr/>
      <dgm:t>
        <a:bodyPr/>
        <a:lstStyle/>
        <a:p>
          <a:endParaRPr lang="en-IE"/>
        </a:p>
      </dgm:t>
    </dgm:pt>
    <dgm:pt modelId="{CF4F50B9-9DB6-4B32-BA8F-BFEEC8F8EF59}" type="sibTrans" cxnId="{14AFC73F-6B63-475E-854B-8A2F26CDD0E9}">
      <dgm:prSet/>
      <dgm:spPr/>
      <dgm:t>
        <a:bodyPr/>
        <a:lstStyle/>
        <a:p>
          <a:endParaRPr lang="en-IE"/>
        </a:p>
      </dgm:t>
    </dgm:pt>
    <dgm:pt modelId="{699380DB-E4C4-4C22-AB65-0A192F96DCB4}" type="pres">
      <dgm:prSet presAssocID="{67BFA81B-FB5A-47A3-A958-0EC91DD962C7}" presName="linear" presStyleCnt="0">
        <dgm:presLayoutVars>
          <dgm:dir/>
          <dgm:animLvl val="lvl"/>
          <dgm:resizeHandles val="exact"/>
        </dgm:presLayoutVars>
      </dgm:prSet>
      <dgm:spPr/>
    </dgm:pt>
    <dgm:pt modelId="{55D9645D-3327-4080-86B8-103AB3CC397E}" type="pres">
      <dgm:prSet presAssocID="{0C3A0A47-725E-433E-AB55-79CA95649BBB}" presName="parentLin" presStyleCnt="0"/>
      <dgm:spPr/>
    </dgm:pt>
    <dgm:pt modelId="{15462286-2FA5-475A-8F0D-E189EFC1F107}" type="pres">
      <dgm:prSet presAssocID="{0C3A0A47-725E-433E-AB55-79CA95649BBB}" presName="parentLeftMargin" presStyleLbl="node1" presStyleIdx="0" presStyleCnt="4"/>
      <dgm:spPr/>
    </dgm:pt>
    <dgm:pt modelId="{4F741C5A-4241-4651-BF2E-5132F57D1E3C}" type="pres">
      <dgm:prSet presAssocID="{0C3A0A47-725E-433E-AB55-79CA95649BBB}" presName="parentText" presStyleLbl="node1" presStyleIdx="0" presStyleCnt="4">
        <dgm:presLayoutVars>
          <dgm:chMax val="0"/>
          <dgm:bulletEnabled val="1"/>
        </dgm:presLayoutVars>
      </dgm:prSet>
      <dgm:spPr/>
    </dgm:pt>
    <dgm:pt modelId="{6AD26E8B-D4E8-466F-B45B-805229C574E0}" type="pres">
      <dgm:prSet presAssocID="{0C3A0A47-725E-433E-AB55-79CA95649BBB}" presName="negativeSpace" presStyleCnt="0"/>
      <dgm:spPr/>
    </dgm:pt>
    <dgm:pt modelId="{4C2BDBAC-9DB2-4647-B4DF-083B0440AC3D}" type="pres">
      <dgm:prSet presAssocID="{0C3A0A47-725E-433E-AB55-79CA95649BBB}" presName="childText" presStyleLbl="conFgAcc1" presStyleIdx="0" presStyleCnt="4">
        <dgm:presLayoutVars>
          <dgm:bulletEnabled val="1"/>
        </dgm:presLayoutVars>
      </dgm:prSet>
      <dgm:spPr/>
    </dgm:pt>
    <dgm:pt modelId="{6391DD50-289C-42E5-B212-FA424B0363F0}" type="pres">
      <dgm:prSet presAssocID="{F9891295-402F-4DFD-BE96-E8454E194432}" presName="spaceBetweenRectangles" presStyleCnt="0"/>
      <dgm:spPr/>
    </dgm:pt>
    <dgm:pt modelId="{70C74800-A281-4608-8DE3-14DAEDFDA4F4}" type="pres">
      <dgm:prSet presAssocID="{2CA37B67-3883-472E-B45B-2130F11F61B1}" presName="parentLin" presStyleCnt="0"/>
      <dgm:spPr/>
    </dgm:pt>
    <dgm:pt modelId="{4E2A32BD-F9FE-495E-BEE5-1484AD953A8C}" type="pres">
      <dgm:prSet presAssocID="{2CA37B67-3883-472E-B45B-2130F11F61B1}" presName="parentLeftMargin" presStyleLbl="node1" presStyleIdx="0" presStyleCnt="4"/>
      <dgm:spPr/>
    </dgm:pt>
    <dgm:pt modelId="{6D5647E4-23CF-41AB-9AC3-0EACD36D6898}" type="pres">
      <dgm:prSet presAssocID="{2CA37B67-3883-472E-B45B-2130F11F61B1}" presName="parentText" presStyleLbl="node1" presStyleIdx="1" presStyleCnt="4">
        <dgm:presLayoutVars>
          <dgm:chMax val="0"/>
          <dgm:bulletEnabled val="1"/>
        </dgm:presLayoutVars>
      </dgm:prSet>
      <dgm:spPr/>
    </dgm:pt>
    <dgm:pt modelId="{113F5CA3-A621-4FE7-9AAA-8F5E9657CD66}" type="pres">
      <dgm:prSet presAssocID="{2CA37B67-3883-472E-B45B-2130F11F61B1}" presName="negativeSpace" presStyleCnt="0"/>
      <dgm:spPr/>
    </dgm:pt>
    <dgm:pt modelId="{4312D7B0-FF12-4EC2-AB4A-D73C20A4A816}" type="pres">
      <dgm:prSet presAssocID="{2CA37B67-3883-472E-B45B-2130F11F61B1}" presName="childText" presStyleLbl="conFgAcc1" presStyleIdx="1" presStyleCnt="4">
        <dgm:presLayoutVars>
          <dgm:bulletEnabled val="1"/>
        </dgm:presLayoutVars>
      </dgm:prSet>
      <dgm:spPr/>
    </dgm:pt>
    <dgm:pt modelId="{766AD228-E493-4700-851A-92C7CCBD0D70}" type="pres">
      <dgm:prSet presAssocID="{9E376611-6895-4EA5-9B23-57CF69019AEF}" presName="spaceBetweenRectangles" presStyleCnt="0"/>
      <dgm:spPr/>
    </dgm:pt>
    <dgm:pt modelId="{D19DA92F-6A43-4FE3-8CB1-05FD88F96F21}" type="pres">
      <dgm:prSet presAssocID="{6FA10C59-A77C-4F28-AF81-E72C603773B9}" presName="parentLin" presStyleCnt="0"/>
      <dgm:spPr/>
    </dgm:pt>
    <dgm:pt modelId="{020C48AA-F81D-4ED0-8893-852A79015DB3}" type="pres">
      <dgm:prSet presAssocID="{6FA10C59-A77C-4F28-AF81-E72C603773B9}" presName="parentLeftMargin" presStyleLbl="node1" presStyleIdx="1" presStyleCnt="4"/>
      <dgm:spPr/>
    </dgm:pt>
    <dgm:pt modelId="{4FAD3C16-4FBB-43A1-B04D-F04B09C1C165}" type="pres">
      <dgm:prSet presAssocID="{6FA10C59-A77C-4F28-AF81-E72C603773B9}" presName="parentText" presStyleLbl="node1" presStyleIdx="2" presStyleCnt="4">
        <dgm:presLayoutVars>
          <dgm:chMax val="0"/>
          <dgm:bulletEnabled val="1"/>
        </dgm:presLayoutVars>
      </dgm:prSet>
      <dgm:spPr/>
    </dgm:pt>
    <dgm:pt modelId="{7EA16B6B-3618-4DFB-918C-5C1518C4863B}" type="pres">
      <dgm:prSet presAssocID="{6FA10C59-A77C-4F28-AF81-E72C603773B9}" presName="negativeSpace" presStyleCnt="0"/>
      <dgm:spPr/>
    </dgm:pt>
    <dgm:pt modelId="{390C8930-7F9D-470C-B008-005676CC0715}" type="pres">
      <dgm:prSet presAssocID="{6FA10C59-A77C-4F28-AF81-E72C603773B9}" presName="childText" presStyleLbl="conFgAcc1" presStyleIdx="2" presStyleCnt="4">
        <dgm:presLayoutVars>
          <dgm:bulletEnabled val="1"/>
        </dgm:presLayoutVars>
      </dgm:prSet>
      <dgm:spPr/>
    </dgm:pt>
    <dgm:pt modelId="{E55A5B02-CCB9-470A-8E7B-8484C0352A89}" type="pres">
      <dgm:prSet presAssocID="{8B04B46D-7309-4210-98E2-AAEF1248CC60}" presName="spaceBetweenRectangles" presStyleCnt="0"/>
      <dgm:spPr/>
    </dgm:pt>
    <dgm:pt modelId="{9FF96438-7757-4412-A21F-EEE784E5912C}" type="pres">
      <dgm:prSet presAssocID="{552AC7D6-11F1-40B6-AFA6-19D4D39FD863}" presName="parentLin" presStyleCnt="0"/>
      <dgm:spPr/>
    </dgm:pt>
    <dgm:pt modelId="{D4BD2CA6-BA0F-4924-A351-481FD30746EC}" type="pres">
      <dgm:prSet presAssocID="{552AC7D6-11F1-40B6-AFA6-19D4D39FD863}" presName="parentLeftMargin" presStyleLbl="node1" presStyleIdx="2" presStyleCnt="4"/>
      <dgm:spPr/>
    </dgm:pt>
    <dgm:pt modelId="{8DC4AAEB-CB0F-450C-99FC-D083E4E312DB}" type="pres">
      <dgm:prSet presAssocID="{552AC7D6-11F1-40B6-AFA6-19D4D39FD863}" presName="parentText" presStyleLbl="node1" presStyleIdx="3" presStyleCnt="4">
        <dgm:presLayoutVars>
          <dgm:chMax val="0"/>
          <dgm:bulletEnabled val="1"/>
        </dgm:presLayoutVars>
      </dgm:prSet>
      <dgm:spPr/>
    </dgm:pt>
    <dgm:pt modelId="{91C4A165-69C5-4F76-8254-6F38B2C14D76}" type="pres">
      <dgm:prSet presAssocID="{552AC7D6-11F1-40B6-AFA6-19D4D39FD863}" presName="negativeSpace" presStyleCnt="0"/>
      <dgm:spPr/>
    </dgm:pt>
    <dgm:pt modelId="{D0BCC1E1-42B7-41CD-B801-6E0A5B4976C1}" type="pres">
      <dgm:prSet presAssocID="{552AC7D6-11F1-40B6-AFA6-19D4D39FD863}" presName="childText" presStyleLbl="conFgAcc1" presStyleIdx="3" presStyleCnt="4">
        <dgm:presLayoutVars>
          <dgm:bulletEnabled val="1"/>
        </dgm:presLayoutVars>
      </dgm:prSet>
      <dgm:spPr/>
    </dgm:pt>
  </dgm:ptLst>
  <dgm:cxnLst>
    <dgm:cxn modelId="{DDFEF40C-BC2C-4685-B40F-C9398153D7EB}" type="presOf" srcId="{975F7A64-108D-4E9B-B18D-1DB9160E95B9}" destId="{390C8930-7F9D-470C-B008-005676CC0715}" srcOrd="0" destOrd="0" presId="urn:microsoft.com/office/officeart/2005/8/layout/list1"/>
    <dgm:cxn modelId="{FF12BC11-519B-4C17-878C-E154BFDDA445}" type="presOf" srcId="{67BFA81B-FB5A-47A3-A958-0EC91DD962C7}" destId="{699380DB-E4C4-4C22-AB65-0A192F96DCB4}" srcOrd="0" destOrd="0" presId="urn:microsoft.com/office/officeart/2005/8/layout/list1"/>
    <dgm:cxn modelId="{31588815-4F80-42A4-A0A9-5CFF8C38D787}" srcId="{2CA37B67-3883-472E-B45B-2130F11F61B1}" destId="{DA8DA25C-A451-423A-9058-F68732DB31F3}" srcOrd="0" destOrd="0" parTransId="{DC562579-6BAA-46E6-A1DC-AA373374D0CD}" sibTransId="{2A0AAB6B-76B3-4F60-A72D-37CE174F25AF}"/>
    <dgm:cxn modelId="{DF0C3719-37DD-41B6-9CCC-15CD2952E4F6}" type="presOf" srcId="{7C5E4839-BD0D-41AD-8E78-DEAEB64F82ED}" destId="{4C2BDBAC-9DB2-4647-B4DF-083B0440AC3D}" srcOrd="0" destOrd="0" presId="urn:microsoft.com/office/officeart/2005/8/layout/list1"/>
    <dgm:cxn modelId="{00745321-14A2-4FEA-97A0-FEBD1797BDE0}" srcId="{6FA10C59-A77C-4F28-AF81-E72C603773B9}" destId="{975F7A64-108D-4E9B-B18D-1DB9160E95B9}" srcOrd="0" destOrd="0" parTransId="{5BA6F701-F441-49FF-A074-D9AC54F3CAAF}" sibTransId="{2E63AD94-3A36-4E2E-A3A0-13ACAD2D0D45}"/>
    <dgm:cxn modelId="{8F6DAA29-A181-4FE0-9034-A34C71C134E8}" srcId="{67BFA81B-FB5A-47A3-A958-0EC91DD962C7}" destId="{2CA37B67-3883-472E-B45B-2130F11F61B1}" srcOrd="1" destOrd="0" parTransId="{C8465F41-FA0A-4D4F-A491-3E9F0F447C6D}" sibTransId="{9E376611-6895-4EA5-9B23-57CF69019AEF}"/>
    <dgm:cxn modelId="{7D7FBA30-95B1-4E35-9831-707FCD2A311C}" type="presOf" srcId="{552AC7D6-11F1-40B6-AFA6-19D4D39FD863}" destId="{D4BD2CA6-BA0F-4924-A351-481FD30746EC}" srcOrd="0" destOrd="0" presId="urn:microsoft.com/office/officeart/2005/8/layout/list1"/>
    <dgm:cxn modelId="{14AFC73F-6B63-475E-854B-8A2F26CDD0E9}" srcId="{552AC7D6-11F1-40B6-AFA6-19D4D39FD863}" destId="{5429E4A9-E762-434A-8CB4-E72384164796}" srcOrd="0" destOrd="0" parTransId="{04DA13F5-02BA-405B-8182-8CFE8A3E43E0}" sibTransId="{CF4F50B9-9DB6-4B32-BA8F-BFEEC8F8EF59}"/>
    <dgm:cxn modelId="{9E51D33F-DE71-4DD4-BA89-9AAE8F265761}" type="presOf" srcId="{DA8DA25C-A451-423A-9058-F68732DB31F3}" destId="{4312D7B0-FF12-4EC2-AB4A-D73C20A4A816}" srcOrd="0" destOrd="0" presId="urn:microsoft.com/office/officeart/2005/8/layout/list1"/>
    <dgm:cxn modelId="{1EDF8C45-69B0-4E94-8425-AD3D777EE557}" type="presOf" srcId="{6FA10C59-A77C-4F28-AF81-E72C603773B9}" destId="{4FAD3C16-4FBB-43A1-B04D-F04B09C1C165}" srcOrd="1" destOrd="0" presId="urn:microsoft.com/office/officeart/2005/8/layout/list1"/>
    <dgm:cxn modelId="{590A6E4B-AE1F-4E6F-B0CC-4BF77611BCC9}" srcId="{0C3A0A47-725E-433E-AB55-79CA95649BBB}" destId="{7C5E4839-BD0D-41AD-8E78-DEAEB64F82ED}" srcOrd="0" destOrd="0" parTransId="{2A8CFA18-CC7F-4723-A409-89AB267C8739}" sibTransId="{2D8CAB48-5EDC-4122-9016-ADA38E4385EF}"/>
    <dgm:cxn modelId="{D2B8DE4F-BD35-4A28-A362-2858E48E71B8}" type="presOf" srcId="{552AC7D6-11F1-40B6-AFA6-19D4D39FD863}" destId="{8DC4AAEB-CB0F-450C-99FC-D083E4E312DB}" srcOrd="1" destOrd="0" presId="urn:microsoft.com/office/officeart/2005/8/layout/list1"/>
    <dgm:cxn modelId="{48E3BC88-1C15-44D8-A22D-94E49C0A83E0}" type="presOf" srcId="{2CA37B67-3883-472E-B45B-2130F11F61B1}" destId="{4E2A32BD-F9FE-495E-BEE5-1484AD953A8C}" srcOrd="0" destOrd="0" presId="urn:microsoft.com/office/officeart/2005/8/layout/list1"/>
    <dgm:cxn modelId="{C1E56D90-C174-41B0-935B-6C9A919C4ABB}" type="presOf" srcId="{0C3A0A47-725E-433E-AB55-79CA95649BBB}" destId="{15462286-2FA5-475A-8F0D-E189EFC1F107}" srcOrd="0" destOrd="0" presId="urn:microsoft.com/office/officeart/2005/8/layout/list1"/>
    <dgm:cxn modelId="{659C21B5-C9A0-446B-A4B1-57B1ABE47409}" srcId="{67BFA81B-FB5A-47A3-A958-0EC91DD962C7}" destId="{0C3A0A47-725E-433E-AB55-79CA95649BBB}" srcOrd="0" destOrd="0" parTransId="{E28BA9A2-A146-433D-B56E-8A66DD10755D}" sibTransId="{F9891295-402F-4DFD-BE96-E8454E194432}"/>
    <dgm:cxn modelId="{33638AB9-D775-42C6-93F6-A6131FE49006}" srcId="{67BFA81B-FB5A-47A3-A958-0EC91DD962C7}" destId="{6FA10C59-A77C-4F28-AF81-E72C603773B9}" srcOrd="2" destOrd="0" parTransId="{2A267247-9756-487E-B578-B04F5AA3186F}" sibTransId="{8B04B46D-7309-4210-98E2-AAEF1248CC60}"/>
    <dgm:cxn modelId="{F423E6BD-4BE5-4249-867C-4DF5FB9D25E0}" type="presOf" srcId="{6FA10C59-A77C-4F28-AF81-E72C603773B9}" destId="{020C48AA-F81D-4ED0-8893-852A79015DB3}" srcOrd="0" destOrd="0" presId="urn:microsoft.com/office/officeart/2005/8/layout/list1"/>
    <dgm:cxn modelId="{42FA9CBF-4DF9-414F-A9FA-F359A569089C}" type="presOf" srcId="{0C3A0A47-725E-433E-AB55-79CA95649BBB}" destId="{4F741C5A-4241-4651-BF2E-5132F57D1E3C}" srcOrd="1" destOrd="0" presId="urn:microsoft.com/office/officeart/2005/8/layout/list1"/>
    <dgm:cxn modelId="{50EDC0E1-4120-4F1B-B8F6-466C65BEAE11}" srcId="{67BFA81B-FB5A-47A3-A958-0EC91DD962C7}" destId="{552AC7D6-11F1-40B6-AFA6-19D4D39FD863}" srcOrd="3" destOrd="0" parTransId="{6B7C840C-1C66-45C2-8E0E-5C56FC168A3C}" sibTransId="{DD556268-FE1F-45E6-93EB-0AD380BB5826}"/>
    <dgm:cxn modelId="{542B89E7-DF04-4F67-8F45-23D45D9A52A3}" type="presOf" srcId="{2CA37B67-3883-472E-B45B-2130F11F61B1}" destId="{6D5647E4-23CF-41AB-9AC3-0EACD36D6898}" srcOrd="1" destOrd="0" presId="urn:microsoft.com/office/officeart/2005/8/layout/list1"/>
    <dgm:cxn modelId="{E38922F6-372C-4AB3-8510-D3C911EEAB39}" type="presOf" srcId="{5429E4A9-E762-434A-8CB4-E72384164796}" destId="{D0BCC1E1-42B7-41CD-B801-6E0A5B4976C1}" srcOrd="0" destOrd="0" presId="urn:microsoft.com/office/officeart/2005/8/layout/list1"/>
    <dgm:cxn modelId="{EE7E6AE0-8C26-428E-A699-072E981D92DB}" type="presParOf" srcId="{699380DB-E4C4-4C22-AB65-0A192F96DCB4}" destId="{55D9645D-3327-4080-86B8-103AB3CC397E}" srcOrd="0" destOrd="0" presId="urn:microsoft.com/office/officeart/2005/8/layout/list1"/>
    <dgm:cxn modelId="{5038D550-1B3C-46FF-B2E5-036B15E1921A}" type="presParOf" srcId="{55D9645D-3327-4080-86B8-103AB3CC397E}" destId="{15462286-2FA5-475A-8F0D-E189EFC1F107}" srcOrd="0" destOrd="0" presId="urn:microsoft.com/office/officeart/2005/8/layout/list1"/>
    <dgm:cxn modelId="{D6B603C2-DD51-4DBF-A613-9C52C0473F56}" type="presParOf" srcId="{55D9645D-3327-4080-86B8-103AB3CC397E}" destId="{4F741C5A-4241-4651-BF2E-5132F57D1E3C}" srcOrd="1" destOrd="0" presId="urn:microsoft.com/office/officeart/2005/8/layout/list1"/>
    <dgm:cxn modelId="{ACD21053-FCF8-4436-BA13-751657F2AA4F}" type="presParOf" srcId="{699380DB-E4C4-4C22-AB65-0A192F96DCB4}" destId="{6AD26E8B-D4E8-466F-B45B-805229C574E0}" srcOrd="1" destOrd="0" presId="urn:microsoft.com/office/officeart/2005/8/layout/list1"/>
    <dgm:cxn modelId="{605A8295-1196-4E7F-982D-8AA9EBE88A5F}" type="presParOf" srcId="{699380DB-E4C4-4C22-AB65-0A192F96DCB4}" destId="{4C2BDBAC-9DB2-4647-B4DF-083B0440AC3D}" srcOrd="2" destOrd="0" presId="urn:microsoft.com/office/officeart/2005/8/layout/list1"/>
    <dgm:cxn modelId="{CEE2D6D9-DA82-4A27-B181-ADCCC6C1496C}" type="presParOf" srcId="{699380DB-E4C4-4C22-AB65-0A192F96DCB4}" destId="{6391DD50-289C-42E5-B212-FA424B0363F0}" srcOrd="3" destOrd="0" presId="urn:microsoft.com/office/officeart/2005/8/layout/list1"/>
    <dgm:cxn modelId="{85B30A0B-D2FD-4552-87A2-EAB031FD4C33}" type="presParOf" srcId="{699380DB-E4C4-4C22-AB65-0A192F96DCB4}" destId="{70C74800-A281-4608-8DE3-14DAEDFDA4F4}" srcOrd="4" destOrd="0" presId="urn:microsoft.com/office/officeart/2005/8/layout/list1"/>
    <dgm:cxn modelId="{7B7FCEC2-3DD8-405B-B5A3-1109A3488CCA}" type="presParOf" srcId="{70C74800-A281-4608-8DE3-14DAEDFDA4F4}" destId="{4E2A32BD-F9FE-495E-BEE5-1484AD953A8C}" srcOrd="0" destOrd="0" presId="urn:microsoft.com/office/officeart/2005/8/layout/list1"/>
    <dgm:cxn modelId="{2FA83395-017C-4A6B-86C8-0720B4419E95}" type="presParOf" srcId="{70C74800-A281-4608-8DE3-14DAEDFDA4F4}" destId="{6D5647E4-23CF-41AB-9AC3-0EACD36D6898}" srcOrd="1" destOrd="0" presId="urn:microsoft.com/office/officeart/2005/8/layout/list1"/>
    <dgm:cxn modelId="{54CCB293-01E1-42B0-A1D0-80F36D89FB5F}" type="presParOf" srcId="{699380DB-E4C4-4C22-AB65-0A192F96DCB4}" destId="{113F5CA3-A621-4FE7-9AAA-8F5E9657CD66}" srcOrd="5" destOrd="0" presId="urn:microsoft.com/office/officeart/2005/8/layout/list1"/>
    <dgm:cxn modelId="{E3CB7B4A-9604-4C37-BC32-C4B92791D423}" type="presParOf" srcId="{699380DB-E4C4-4C22-AB65-0A192F96DCB4}" destId="{4312D7B0-FF12-4EC2-AB4A-D73C20A4A816}" srcOrd="6" destOrd="0" presId="urn:microsoft.com/office/officeart/2005/8/layout/list1"/>
    <dgm:cxn modelId="{A3290212-C46B-4180-B03D-71344733FCEA}" type="presParOf" srcId="{699380DB-E4C4-4C22-AB65-0A192F96DCB4}" destId="{766AD228-E493-4700-851A-92C7CCBD0D70}" srcOrd="7" destOrd="0" presId="urn:microsoft.com/office/officeart/2005/8/layout/list1"/>
    <dgm:cxn modelId="{9C64738B-BE6C-4CEF-812C-DDD88BAC5F3C}" type="presParOf" srcId="{699380DB-E4C4-4C22-AB65-0A192F96DCB4}" destId="{D19DA92F-6A43-4FE3-8CB1-05FD88F96F21}" srcOrd="8" destOrd="0" presId="urn:microsoft.com/office/officeart/2005/8/layout/list1"/>
    <dgm:cxn modelId="{12E1B5A6-0D0B-4156-9564-042672F7EB31}" type="presParOf" srcId="{D19DA92F-6A43-4FE3-8CB1-05FD88F96F21}" destId="{020C48AA-F81D-4ED0-8893-852A79015DB3}" srcOrd="0" destOrd="0" presId="urn:microsoft.com/office/officeart/2005/8/layout/list1"/>
    <dgm:cxn modelId="{8B111BCB-A3FD-4FE6-92EF-CF2B60191350}" type="presParOf" srcId="{D19DA92F-6A43-4FE3-8CB1-05FD88F96F21}" destId="{4FAD3C16-4FBB-43A1-B04D-F04B09C1C165}" srcOrd="1" destOrd="0" presId="urn:microsoft.com/office/officeart/2005/8/layout/list1"/>
    <dgm:cxn modelId="{494D4A0E-E8C3-4FA3-BA30-82B0C204E635}" type="presParOf" srcId="{699380DB-E4C4-4C22-AB65-0A192F96DCB4}" destId="{7EA16B6B-3618-4DFB-918C-5C1518C4863B}" srcOrd="9" destOrd="0" presId="urn:microsoft.com/office/officeart/2005/8/layout/list1"/>
    <dgm:cxn modelId="{89A04E14-6BB4-46E9-A25D-85CEADDACC25}" type="presParOf" srcId="{699380DB-E4C4-4C22-AB65-0A192F96DCB4}" destId="{390C8930-7F9D-470C-B008-005676CC0715}" srcOrd="10" destOrd="0" presId="urn:microsoft.com/office/officeart/2005/8/layout/list1"/>
    <dgm:cxn modelId="{2D27902F-7B98-48F5-B717-B375F806EF66}" type="presParOf" srcId="{699380DB-E4C4-4C22-AB65-0A192F96DCB4}" destId="{E55A5B02-CCB9-470A-8E7B-8484C0352A89}" srcOrd="11" destOrd="0" presId="urn:microsoft.com/office/officeart/2005/8/layout/list1"/>
    <dgm:cxn modelId="{F66747A6-FEA8-4B67-8729-FD6E971B93A3}" type="presParOf" srcId="{699380DB-E4C4-4C22-AB65-0A192F96DCB4}" destId="{9FF96438-7757-4412-A21F-EEE784E5912C}" srcOrd="12" destOrd="0" presId="urn:microsoft.com/office/officeart/2005/8/layout/list1"/>
    <dgm:cxn modelId="{71E7BE45-D4C0-40B5-A624-D9C6116EEDE9}" type="presParOf" srcId="{9FF96438-7757-4412-A21F-EEE784E5912C}" destId="{D4BD2CA6-BA0F-4924-A351-481FD30746EC}" srcOrd="0" destOrd="0" presId="urn:microsoft.com/office/officeart/2005/8/layout/list1"/>
    <dgm:cxn modelId="{9156B401-3203-4B05-B5D1-4DD105B84B2F}" type="presParOf" srcId="{9FF96438-7757-4412-A21F-EEE784E5912C}" destId="{8DC4AAEB-CB0F-450C-99FC-D083E4E312DB}" srcOrd="1" destOrd="0" presId="urn:microsoft.com/office/officeart/2005/8/layout/list1"/>
    <dgm:cxn modelId="{0BA36C86-2FF7-458D-BA6C-4C4911C0BC53}" type="presParOf" srcId="{699380DB-E4C4-4C22-AB65-0A192F96DCB4}" destId="{91C4A165-69C5-4F76-8254-6F38B2C14D76}" srcOrd="13" destOrd="0" presId="urn:microsoft.com/office/officeart/2005/8/layout/list1"/>
    <dgm:cxn modelId="{9B0591FC-DEE1-4954-9008-A8703A1D3273}" type="presParOf" srcId="{699380DB-E4C4-4C22-AB65-0A192F96DCB4}" destId="{D0BCC1E1-42B7-41CD-B801-6E0A5B4976C1}"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AF929C-0E52-430B-A4FF-7CCB5598E303}" type="doc">
      <dgm:prSet loTypeId="urn:diagrams.loki3.com/TabbedArc+Icon" loCatId="relationship" qsTypeId="urn:microsoft.com/office/officeart/2005/8/quickstyle/simple1" qsCatId="simple" csTypeId="urn:microsoft.com/office/officeart/2005/8/colors/accent1_2" csCatId="accent1" phldr="1"/>
      <dgm:spPr/>
      <dgm:t>
        <a:bodyPr/>
        <a:lstStyle/>
        <a:p>
          <a:endParaRPr lang="en-IE"/>
        </a:p>
      </dgm:t>
    </dgm:pt>
    <dgm:pt modelId="{E45FD82A-6B7D-42B9-B1AD-AE6E91518269}">
      <dgm:prSet phldrT="[Text]"/>
      <dgm:spPr/>
      <dgm:t>
        <a:bodyPr/>
        <a:lstStyle/>
        <a:p>
          <a:r>
            <a:rPr lang="el-GR" dirty="0">
              <a:solidFill>
                <a:schemeClr val="tx1"/>
              </a:solidFill>
            </a:rPr>
            <a:t>Απόντες</a:t>
          </a:r>
          <a:endParaRPr lang="en-IE" dirty="0">
            <a:solidFill>
              <a:schemeClr val="tx1"/>
            </a:solidFill>
          </a:endParaRPr>
        </a:p>
      </dgm:t>
    </dgm:pt>
    <dgm:pt modelId="{24DFC481-7CF4-4084-9FC0-7D7188BB9D5F}" type="parTrans" cxnId="{47FAC830-E215-4246-AE20-A6EEAA71A87F}">
      <dgm:prSet/>
      <dgm:spPr/>
      <dgm:t>
        <a:bodyPr/>
        <a:lstStyle/>
        <a:p>
          <a:endParaRPr lang="en-IE"/>
        </a:p>
      </dgm:t>
    </dgm:pt>
    <dgm:pt modelId="{8DDBED34-E518-444B-B5B0-F172FAD9CD81}" type="sibTrans" cxnId="{47FAC830-E215-4246-AE20-A6EEAA71A87F}">
      <dgm:prSet/>
      <dgm:spPr/>
      <dgm:t>
        <a:bodyPr/>
        <a:lstStyle/>
        <a:p>
          <a:endParaRPr lang="en-IE"/>
        </a:p>
      </dgm:t>
    </dgm:pt>
    <dgm:pt modelId="{4D83E1D5-6F9F-45C7-9D07-0A8B0E57CBF7}">
      <dgm:prSet phldrT="[Text]"/>
      <dgm:spPr/>
      <dgm:t>
        <a:bodyPr/>
        <a:lstStyle/>
        <a:p>
          <a:r>
            <a:rPr lang="el-GR" dirty="0">
              <a:solidFill>
                <a:schemeClr val="tx1"/>
              </a:solidFill>
            </a:rPr>
            <a:t>Καινοτόμοι</a:t>
          </a:r>
          <a:r>
            <a:rPr lang="en-IE" dirty="0">
              <a:solidFill>
                <a:schemeClr val="tx1"/>
              </a:solidFill>
            </a:rPr>
            <a:t> </a:t>
          </a:r>
        </a:p>
      </dgm:t>
    </dgm:pt>
    <dgm:pt modelId="{FBA9B8E7-CB99-4181-A1B9-F4A37163FC36}" type="parTrans" cxnId="{061B429D-CE68-43EC-AC78-1095716C4880}">
      <dgm:prSet/>
      <dgm:spPr/>
      <dgm:t>
        <a:bodyPr/>
        <a:lstStyle/>
        <a:p>
          <a:endParaRPr lang="en-IE"/>
        </a:p>
      </dgm:t>
    </dgm:pt>
    <dgm:pt modelId="{6B978858-2410-4BAC-95D5-07EA2221C57E}" type="sibTrans" cxnId="{061B429D-CE68-43EC-AC78-1095716C4880}">
      <dgm:prSet/>
      <dgm:spPr/>
      <dgm:t>
        <a:bodyPr/>
        <a:lstStyle/>
        <a:p>
          <a:endParaRPr lang="en-IE"/>
        </a:p>
      </dgm:t>
    </dgm:pt>
    <dgm:pt modelId="{54C77D2B-1F1F-4D02-B1BE-5ADF85616D4C}">
      <dgm:prSet phldrT="[Text]"/>
      <dgm:spPr/>
      <dgm:t>
        <a:bodyPr/>
        <a:lstStyle/>
        <a:p>
          <a:r>
            <a:rPr lang="el-GR" dirty="0">
              <a:solidFill>
                <a:schemeClr val="tx1"/>
              </a:solidFill>
            </a:rPr>
            <a:t>Πρόθυμοι για μάθηση</a:t>
          </a:r>
          <a:endParaRPr lang="en-IE" dirty="0">
            <a:solidFill>
              <a:schemeClr val="tx1"/>
            </a:solidFill>
          </a:endParaRPr>
        </a:p>
      </dgm:t>
    </dgm:pt>
    <dgm:pt modelId="{1CD2FD98-1366-4523-A020-82A84B50886B}" type="parTrans" cxnId="{CF8AC10B-EE3D-41F4-9199-C86D9978A515}">
      <dgm:prSet/>
      <dgm:spPr/>
      <dgm:t>
        <a:bodyPr/>
        <a:lstStyle/>
        <a:p>
          <a:endParaRPr lang="en-IE"/>
        </a:p>
      </dgm:t>
    </dgm:pt>
    <dgm:pt modelId="{DC124DD6-A463-48CC-BD24-306473E81D7A}" type="sibTrans" cxnId="{CF8AC10B-EE3D-41F4-9199-C86D9978A515}">
      <dgm:prSet/>
      <dgm:spPr/>
      <dgm:t>
        <a:bodyPr/>
        <a:lstStyle/>
        <a:p>
          <a:endParaRPr lang="en-IE"/>
        </a:p>
      </dgm:t>
    </dgm:pt>
    <dgm:pt modelId="{B79C1905-75DD-42EB-8242-684667242B13}">
      <dgm:prSet phldrT="[Text]"/>
      <dgm:spPr/>
      <dgm:t>
        <a:bodyPr/>
        <a:lstStyle/>
        <a:p>
          <a:r>
            <a:rPr lang="el-GR" dirty="0">
              <a:solidFill>
                <a:schemeClr val="tx1"/>
              </a:solidFill>
            </a:rPr>
            <a:t>Γεννήθηκαν στην ψηφιακή εποχή</a:t>
          </a:r>
          <a:endParaRPr lang="en-IE" dirty="0">
            <a:solidFill>
              <a:schemeClr val="tx1"/>
            </a:solidFill>
          </a:endParaRPr>
        </a:p>
      </dgm:t>
    </dgm:pt>
    <dgm:pt modelId="{F42D13C5-4CFD-4A9D-AC0D-403040478BA7}" type="parTrans" cxnId="{95F4A412-0C36-43C1-88A3-521CC0FA92F6}">
      <dgm:prSet/>
      <dgm:spPr/>
      <dgm:t>
        <a:bodyPr/>
        <a:lstStyle/>
        <a:p>
          <a:endParaRPr lang="en-IE"/>
        </a:p>
      </dgm:t>
    </dgm:pt>
    <dgm:pt modelId="{3E1F3A30-548D-42FB-9C4F-CDCA0598C4BF}" type="sibTrans" cxnId="{95F4A412-0C36-43C1-88A3-521CC0FA92F6}">
      <dgm:prSet/>
      <dgm:spPr/>
      <dgm:t>
        <a:bodyPr/>
        <a:lstStyle/>
        <a:p>
          <a:endParaRPr lang="en-IE"/>
        </a:p>
      </dgm:t>
    </dgm:pt>
    <dgm:pt modelId="{611B4FB2-AD3E-4278-96B5-DEF5075C2A67}">
      <dgm:prSet phldrT="[Text]"/>
      <dgm:spPr/>
      <dgm:t>
        <a:bodyPr/>
        <a:lstStyle/>
        <a:p>
          <a:r>
            <a:rPr lang="el-GR" dirty="0">
              <a:solidFill>
                <a:schemeClr val="tx1"/>
              </a:solidFill>
            </a:rPr>
            <a:t>Αντιστέκονται στις αλλαγές</a:t>
          </a:r>
          <a:endParaRPr lang="en-IE" dirty="0">
            <a:solidFill>
              <a:schemeClr val="tx1"/>
            </a:solidFill>
          </a:endParaRPr>
        </a:p>
      </dgm:t>
    </dgm:pt>
    <dgm:pt modelId="{317D5342-FDC0-4565-998C-CB830E94E759}" type="parTrans" cxnId="{08A43B2D-C679-4B05-B2A8-E70CC3D49B21}">
      <dgm:prSet/>
      <dgm:spPr/>
      <dgm:t>
        <a:bodyPr/>
        <a:lstStyle/>
        <a:p>
          <a:endParaRPr lang="en-IE"/>
        </a:p>
      </dgm:t>
    </dgm:pt>
    <dgm:pt modelId="{0D0FC4BB-F28A-4161-A728-D7637712F009}" type="sibTrans" cxnId="{08A43B2D-C679-4B05-B2A8-E70CC3D49B21}">
      <dgm:prSet/>
      <dgm:spPr/>
      <dgm:t>
        <a:bodyPr/>
        <a:lstStyle/>
        <a:p>
          <a:endParaRPr lang="en-IE"/>
        </a:p>
      </dgm:t>
    </dgm:pt>
    <dgm:pt modelId="{0B2B102A-09D9-413B-955C-D20BB876B612}">
      <dgm:prSet phldrT="[Text]"/>
      <dgm:spPr/>
      <dgm:t>
        <a:bodyPr/>
        <a:lstStyle/>
        <a:p>
          <a:r>
            <a:rPr lang="el-GR" dirty="0">
              <a:solidFill>
                <a:schemeClr val="tx1"/>
              </a:solidFill>
            </a:rPr>
            <a:t>Δεν έχουν κίνητρα</a:t>
          </a:r>
          <a:endParaRPr lang="en-IE" dirty="0">
            <a:solidFill>
              <a:schemeClr val="tx1"/>
            </a:solidFill>
          </a:endParaRPr>
        </a:p>
      </dgm:t>
    </dgm:pt>
    <dgm:pt modelId="{FFDF626C-079A-4032-8BA5-907A5464407F}" type="parTrans" cxnId="{95E7A2DE-CE58-4683-A95F-DC9DC56AEDF8}">
      <dgm:prSet/>
      <dgm:spPr/>
      <dgm:t>
        <a:bodyPr/>
        <a:lstStyle/>
        <a:p>
          <a:endParaRPr lang="en-IE"/>
        </a:p>
      </dgm:t>
    </dgm:pt>
    <dgm:pt modelId="{E5C36460-71EF-490C-A1C9-69336B36FA1B}" type="sibTrans" cxnId="{95E7A2DE-CE58-4683-A95F-DC9DC56AEDF8}">
      <dgm:prSet/>
      <dgm:spPr/>
      <dgm:t>
        <a:bodyPr/>
        <a:lstStyle/>
        <a:p>
          <a:endParaRPr lang="en-IE"/>
        </a:p>
      </dgm:t>
    </dgm:pt>
    <dgm:pt modelId="{03ED386C-AA1C-4930-B2FB-B8E1530E97D7}">
      <dgm:prSet phldrT="[Text]"/>
      <dgm:spPr/>
      <dgm:t>
        <a:bodyPr/>
        <a:lstStyle/>
        <a:p>
          <a:r>
            <a:rPr lang="el-GR" dirty="0">
              <a:solidFill>
                <a:schemeClr val="tx1"/>
              </a:solidFill>
            </a:rPr>
            <a:t>Απουσιάζουν με άδειες «ασθενείας»</a:t>
          </a:r>
          <a:endParaRPr lang="en-IE" dirty="0">
            <a:solidFill>
              <a:schemeClr val="tx1"/>
            </a:solidFill>
          </a:endParaRPr>
        </a:p>
      </dgm:t>
    </dgm:pt>
    <dgm:pt modelId="{4D115C1C-F17D-406A-8F7D-5DF8EA8FAEAF}" type="parTrans" cxnId="{6F9A0CC3-131C-4836-92D1-D15BB6155562}">
      <dgm:prSet/>
      <dgm:spPr/>
      <dgm:t>
        <a:bodyPr/>
        <a:lstStyle/>
        <a:p>
          <a:endParaRPr lang="en-IE"/>
        </a:p>
      </dgm:t>
    </dgm:pt>
    <dgm:pt modelId="{F1E9682B-C14D-468A-A940-ADC541CF857A}" type="sibTrans" cxnId="{6F9A0CC3-131C-4836-92D1-D15BB6155562}">
      <dgm:prSet/>
      <dgm:spPr/>
      <dgm:t>
        <a:bodyPr/>
        <a:lstStyle/>
        <a:p>
          <a:endParaRPr lang="en-IE"/>
        </a:p>
      </dgm:t>
    </dgm:pt>
    <dgm:pt modelId="{66D5B6C5-F482-45C2-ADCD-6A3626D629BD}" type="pres">
      <dgm:prSet presAssocID="{8CAF929C-0E52-430B-A4FF-7CCB5598E303}" presName="Name0" presStyleCnt="0">
        <dgm:presLayoutVars>
          <dgm:dir/>
          <dgm:resizeHandles val="exact"/>
        </dgm:presLayoutVars>
      </dgm:prSet>
      <dgm:spPr/>
    </dgm:pt>
    <dgm:pt modelId="{B792FDDA-654A-476F-BB8B-FFCCE4C4F6EC}" type="pres">
      <dgm:prSet presAssocID="{E45FD82A-6B7D-42B9-B1AD-AE6E91518269}" presName="twoplus" presStyleLbl="node1" presStyleIdx="0" presStyleCnt="7">
        <dgm:presLayoutVars>
          <dgm:bulletEnabled val="1"/>
        </dgm:presLayoutVars>
      </dgm:prSet>
      <dgm:spPr/>
    </dgm:pt>
    <dgm:pt modelId="{92834B10-9712-463C-8663-58E3FA0E9873}" type="pres">
      <dgm:prSet presAssocID="{4D83E1D5-6F9F-45C7-9D07-0A8B0E57CBF7}" presName="twoplus" presStyleLbl="node1" presStyleIdx="1" presStyleCnt="7">
        <dgm:presLayoutVars>
          <dgm:bulletEnabled val="1"/>
        </dgm:presLayoutVars>
      </dgm:prSet>
      <dgm:spPr/>
    </dgm:pt>
    <dgm:pt modelId="{C4320820-C777-4357-B048-B6CE03717397}" type="pres">
      <dgm:prSet presAssocID="{54C77D2B-1F1F-4D02-B1BE-5ADF85616D4C}" presName="twoplus" presStyleLbl="node1" presStyleIdx="2" presStyleCnt="7">
        <dgm:presLayoutVars>
          <dgm:bulletEnabled val="1"/>
        </dgm:presLayoutVars>
      </dgm:prSet>
      <dgm:spPr/>
    </dgm:pt>
    <dgm:pt modelId="{C278E978-05E8-4725-A66F-C395212C91AD}" type="pres">
      <dgm:prSet presAssocID="{B79C1905-75DD-42EB-8242-684667242B13}" presName="twoplus" presStyleLbl="node1" presStyleIdx="3" presStyleCnt="7">
        <dgm:presLayoutVars>
          <dgm:bulletEnabled val="1"/>
        </dgm:presLayoutVars>
      </dgm:prSet>
      <dgm:spPr/>
    </dgm:pt>
    <dgm:pt modelId="{CCC925E2-075C-44B9-9650-A8E72A566E50}" type="pres">
      <dgm:prSet presAssocID="{611B4FB2-AD3E-4278-96B5-DEF5075C2A67}" presName="twoplus" presStyleLbl="node1" presStyleIdx="4" presStyleCnt="7">
        <dgm:presLayoutVars>
          <dgm:bulletEnabled val="1"/>
        </dgm:presLayoutVars>
      </dgm:prSet>
      <dgm:spPr/>
    </dgm:pt>
    <dgm:pt modelId="{36252BD1-4AA7-43D2-953A-EE03F2BEA2B0}" type="pres">
      <dgm:prSet presAssocID="{0B2B102A-09D9-413B-955C-D20BB876B612}" presName="twoplus" presStyleLbl="node1" presStyleIdx="5" presStyleCnt="7">
        <dgm:presLayoutVars>
          <dgm:bulletEnabled val="1"/>
        </dgm:presLayoutVars>
      </dgm:prSet>
      <dgm:spPr/>
    </dgm:pt>
    <dgm:pt modelId="{0DE948D6-3981-40C5-891F-C234D183B673}" type="pres">
      <dgm:prSet presAssocID="{03ED386C-AA1C-4930-B2FB-B8E1530E97D7}" presName="twoplus" presStyleLbl="node1" presStyleIdx="6" presStyleCnt="7">
        <dgm:presLayoutVars>
          <dgm:bulletEnabled val="1"/>
        </dgm:presLayoutVars>
      </dgm:prSet>
      <dgm:spPr/>
    </dgm:pt>
  </dgm:ptLst>
  <dgm:cxnLst>
    <dgm:cxn modelId="{CF8AC10B-EE3D-41F4-9199-C86D9978A515}" srcId="{8CAF929C-0E52-430B-A4FF-7CCB5598E303}" destId="{54C77D2B-1F1F-4D02-B1BE-5ADF85616D4C}" srcOrd="2" destOrd="0" parTransId="{1CD2FD98-1366-4523-A020-82A84B50886B}" sibTransId="{DC124DD6-A463-48CC-BD24-306473E81D7A}"/>
    <dgm:cxn modelId="{95F4A412-0C36-43C1-88A3-521CC0FA92F6}" srcId="{8CAF929C-0E52-430B-A4FF-7CCB5598E303}" destId="{B79C1905-75DD-42EB-8242-684667242B13}" srcOrd="3" destOrd="0" parTransId="{F42D13C5-4CFD-4A9D-AC0D-403040478BA7}" sibTransId="{3E1F3A30-548D-42FB-9C4F-CDCA0598C4BF}"/>
    <dgm:cxn modelId="{A7FB5B21-0747-4704-8312-3560A983B086}" type="presOf" srcId="{4D83E1D5-6F9F-45C7-9D07-0A8B0E57CBF7}" destId="{92834B10-9712-463C-8663-58E3FA0E9873}" srcOrd="0" destOrd="0" presId="urn:diagrams.loki3.com/TabbedArc+Icon"/>
    <dgm:cxn modelId="{11B3F626-256C-47C0-B0E5-743E89AEB46D}" type="presOf" srcId="{8CAF929C-0E52-430B-A4FF-7CCB5598E303}" destId="{66D5B6C5-F482-45C2-ADCD-6A3626D629BD}" srcOrd="0" destOrd="0" presId="urn:diagrams.loki3.com/TabbedArc+Icon"/>
    <dgm:cxn modelId="{27207128-81F7-4B90-A753-35569AFE6068}" type="presOf" srcId="{E45FD82A-6B7D-42B9-B1AD-AE6E91518269}" destId="{B792FDDA-654A-476F-BB8B-FFCCE4C4F6EC}" srcOrd="0" destOrd="0" presId="urn:diagrams.loki3.com/TabbedArc+Icon"/>
    <dgm:cxn modelId="{08A43B2D-C679-4B05-B2A8-E70CC3D49B21}" srcId="{8CAF929C-0E52-430B-A4FF-7CCB5598E303}" destId="{611B4FB2-AD3E-4278-96B5-DEF5075C2A67}" srcOrd="4" destOrd="0" parTransId="{317D5342-FDC0-4565-998C-CB830E94E759}" sibTransId="{0D0FC4BB-F28A-4161-A728-D7637712F009}"/>
    <dgm:cxn modelId="{47FAC830-E215-4246-AE20-A6EEAA71A87F}" srcId="{8CAF929C-0E52-430B-A4FF-7CCB5598E303}" destId="{E45FD82A-6B7D-42B9-B1AD-AE6E91518269}" srcOrd="0" destOrd="0" parTransId="{24DFC481-7CF4-4084-9FC0-7D7188BB9D5F}" sibTransId="{8DDBED34-E518-444B-B5B0-F172FAD9CD81}"/>
    <dgm:cxn modelId="{50C11F82-7B25-42CC-B25B-0AC005113B3B}" type="presOf" srcId="{03ED386C-AA1C-4930-B2FB-B8E1530E97D7}" destId="{0DE948D6-3981-40C5-891F-C234D183B673}" srcOrd="0" destOrd="0" presId="urn:diagrams.loki3.com/TabbedArc+Icon"/>
    <dgm:cxn modelId="{061B429D-CE68-43EC-AC78-1095716C4880}" srcId="{8CAF929C-0E52-430B-A4FF-7CCB5598E303}" destId="{4D83E1D5-6F9F-45C7-9D07-0A8B0E57CBF7}" srcOrd="1" destOrd="0" parTransId="{FBA9B8E7-CB99-4181-A1B9-F4A37163FC36}" sibTransId="{6B978858-2410-4BAC-95D5-07EA2221C57E}"/>
    <dgm:cxn modelId="{A95D81B0-A81A-4BDB-909D-E84053294DE3}" type="presOf" srcId="{B79C1905-75DD-42EB-8242-684667242B13}" destId="{C278E978-05E8-4725-A66F-C395212C91AD}" srcOrd="0" destOrd="0" presId="urn:diagrams.loki3.com/TabbedArc+Icon"/>
    <dgm:cxn modelId="{07E7BAC1-1795-44E4-8436-C40F24C97ECA}" type="presOf" srcId="{611B4FB2-AD3E-4278-96B5-DEF5075C2A67}" destId="{CCC925E2-075C-44B9-9650-A8E72A566E50}" srcOrd="0" destOrd="0" presId="urn:diagrams.loki3.com/TabbedArc+Icon"/>
    <dgm:cxn modelId="{6F9A0CC3-131C-4836-92D1-D15BB6155562}" srcId="{8CAF929C-0E52-430B-A4FF-7CCB5598E303}" destId="{03ED386C-AA1C-4930-B2FB-B8E1530E97D7}" srcOrd="6" destOrd="0" parTransId="{4D115C1C-F17D-406A-8F7D-5DF8EA8FAEAF}" sibTransId="{F1E9682B-C14D-468A-A940-ADC541CF857A}"/>
    <dgm:cxn modelId="{B9C658D3-304A-4D39-8DE8-B69CC30A7A36}" type="presOf" srcId="{54C77D2B-1F1F-4D02-B1BE-5ADF85616D4C}" destId="{C4320820-C777-4357-B048-B6CE03717397}" srcOrd="0" destOrd="0" presId="urn:diagrams.loki3.com/TabbedArc+Icon"/>
    <dgm:cxn modelId="{0609A0D5-BB80-40EB-B48F-1C03F47F3428}" type="presOf" srcId="{0B2B102A-09D9-413B-955C-D20BB876B612}" destId="{36252BD1-4AA7-43D2-953A-EE03F2BEA2B0}" srcOrd="0" destOrd="0" presId="urn:diagrams.loki3.com/TabbedArc+Icon"/>
    <dgm:cxn modelId="{95E7A2DE-CE58-4683-A95F-DC9DC56AEDF8}" srcId="{8CAF929C-0E52-430B-A4FF-7CCB5598E303}" destId="{0B2B102A-09D9-413B-955C-D20BB876B612}" srcOrd="5" destOrd="0" parTransId="{FFDF626C-079A-4032-8BA5-907A5464407F}" sibTransId="{E5C36460-71EF-490C-A1C9-69336B36FA1B}"/>
    <dgm:cxn modelId="{3209D6DD-9F4E-488C-82E4-A6C52F5F352F}" type="presParOf" srcId="{66D5B6C5-F482-45C2-ADCD-6A3626D629BD}" destId="{B792FDDA-654A-476F-BB8B-FFCCE4C4F6EC}" srcOrd="0" destOrd="0" presId="urn:diagrams.loki3.com/TabbedArc+Icon"/>
    <dgm:cxn modelId="{BF55DF18-A717-4125-B3C8-7F1A7B5540A7}" type="presParOf" srcId="{66D5B6C5-F482-45C2-ADCD-6A3626D629BD}" destId="{92834B10-9712-463C-8663-58E3FA0E9873}" srcOrd="1" destOrd="0" presId="urn:diagrams.loki3.com/TabbedArc+Icon"/>
    <dgm:cxn modelId="{B440F64D-736A-4307-9FFC-A26A9A9540FE}" type="presParOf" srcId="{66D5B6C5-F482-45C2-ADCD-6A3626D629BD}" destId="{C4320820-C777-4357-B048-B6CE03717397}" srcOrd="2" destOrd="0" presId="urn:diagrams.loki3.com/TabbedArc+Icon"/>
    <dgm:cxn modelId="{CF13FD0F-C60D-4105-BC28-BF62E1AFB58C}" type="presParOf" srcId="{66D5B6C5-F482-45C2-ADCD-6A3626D629BD}" destId="{C278E978-05E8-4725-A66F-C395212C91AD}" srcOrd="3" destOrd="0" presId="urn:diagrams.loki3.com/TabbedArc+Icon"/>
    <dgm:cxn modelId="{203A94C2-C4D9-42F0-AA73-D6BD66DCE485}" type="presParOf" srcId="{66D5B6C5-F482-45C2-ADCD-6A3626D629BD}" destId="{CCC925E2-075C-44B9-9650-A8E72A566E50}" srcOrd="4" destOrd="0" presId="urn:diagrams.loki3.com/TabbedArc+Icon"/>
    <dgm:cxn modelId="{2BB121B4-37E9-4CC7-9BFF-C41C6B953145}" type="presParOf" srcId="{66D5B6C5-F482-45C2-ADCD-6A3626D629BD}" destId="{36252BD1-4AA7-43D2-953A-EE03F2BEA2B0}" srcOrd="5" destOrd="0" presId="urn:diagrams.loki3.com/TabbedArc+Icon"/>
    <dgm:cxn modelId="{7F8710AC-B71F-409B-9D21-84875A172B24}" type="presParOf" srcId="{66D5B6C5-F482-45C2-ADCD-6A3626D629BD}" destId="{0DE948D6-3981-40C5-891F-C234D183B673}" srcOrd="6" destOrd="0" presId="urn:diagrams.loki3.com/TabbedArc+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AF929C-0E52-430B-A4FF-7CCB5598E303}" type="doc">
      <dgm:prSet loTypeId="urn:diagrams.loki3.com/TabbedArc+Icon" loCatId="relationship" qsTypeId="urn:microsoft.com/office/officeart/2005/8/quickstyle/simple1" qsCatId="simple" csTypeId="urn:microsoft.com/office/officeart/2005/8/colors/accent1_2" csCatId="accent1" phldr="1"/>
      <dgm:spPr/>
      <dgm:t>
        <a:bodyPr/>
        <a:lstStyle/>
        <a:p>
          <a:endParaRPr lang="en-IE"/>
        </a:p>
      </dgm:t>
    </dgm:pt>
    <dgm:pt modelId="{E45FD82A-6B7D-42B9-B1AD-AE6E91518269}">
      <dgm:prSet phldrT="[Text]"/>
      <dgm:spPr/>
      <dgm:t>
        <a:bodyPr/>
        <a:lstStyle/>
        <a:p>
          <a:r>
            <a:rPr lang="el-GR" dirty="0">
              <a:solidFill>
                <a:schemeClr val="tx1"/>
              </a:solidFill>
            </a:rPr>
            <a:t>Αφοσιωμένοι</a:t>
          </a:r>
          <a:r>
            <a:rPr lang="en-IE" dirty="0">
              <a:solidFill>
                <a:schemeClr val="tx1"/>
              </a:solidFill>
            </a:rPr>
            <a:t> </a:t>
          </a:r>
        </a:p>
      </dgm:t>
    </dgm:pt>
    <dgm:pt modelId="{24DFC481-7CF4-4084-9FC0-7D7188BB9D5F}" type="parTrans" cxnId="{47FAC830-E215-4246-AE20-A6EEAA71A87F}">
      <dgm:prSet/>
      <dgm:spPr/>
      <dgm:t>
        <a:bodyPr/>
        <a:lstStyle/>
        <a:p>
          <a:endParaRPr lang="en-IE"/>
        </a:p>
      </dgm:t>
    </dgm:pt>
    <dgm:pt modelId="{8DDBED34-E518-444B-B5B0-F172FAD9CD81}" type="sibTrans" cxnId="{47FAC830-E215-4246-AE20-A6EEAA71A87F}">
      <dgm:prSet/>
      <dgm:spPr/>
      <dgm:t>
        <a:bodyPr/>
        <a:lstStyle/>
        <a:p>
          <a:endParaRPr lang="en-IE"/>
        </a:p>
      </dgm:t>
    </dgm:pt>
    <dgm:pt modelId="{ED14B6A1-3341-4053-AE2E-F99C2444489D}">
      <dgm:prSet phldrT="[Text]"/>
      <dgm:spPr/>
      <dgm:t>
        <a:bodyPr/>
        <a:lstStyle/>
        <a:p>
          <a:r>
            <a:rPr lang="el-GR" dirty="0">
              <a:solidFill>
                <a:schemeClr val="tx1"/>
              </a:solidFill>
            </a:rPr>
            <a:t>Εργάζονται σκληρά</a:t>
          </a:r>
          <a:r>
            <a:rPr lang="en-IE" dirty="0">
              <a:solidFill>
                <a:schemeClr val="tx1"/>
              </a:solidFill>
            </a:rPr>
            <a:t> </a:t>
          </a:r>
        </a:p>
      </dgm:t>
    </dgm:pt>
    <dgm:pt modelId="{32B3FD41-5DDE-49EC-B26B-9ECC808B277C}" type="parTrans" cxnId="{5F5EA938-718D-4078-A645-FB02756713C2}">
      <dgm:prSet/>
      <dgm:spPr/>
      <dgm:t>
        <a:bodyPr/>
        <a:lstStyle/>
        <a:p>
          <a:endParaRPr lang="en-IE"/>
        </a:p>
      </dgm:t>
    </dgm:pt>
    <dgm:pt modelId="{9F169F36-82EB-4839-8944-2093766AE718}" type="sibTrans" cxnId="{5F5EA938-718D-4078-A645-FB02756713C2}">
      <dgm:prSet/>
      <dgm:spPr/>
      <dgm:t>
        <a:bodyPr/>
        <a:lstStyle/>
        <a:p>
          <a:endParaRPr lang="en-IE"/>
        </a:p>
      </dgm:t>
    </dgm:pt>
    <dgm:pt modelId="{1BDB6133-132D-46B7-9148-B78FCD8290C4}">
      <dgm:prSet phldrT="[Text]"/>
      <dgm:spPr/>
      <dgm:t>
        <a:bodyPr/>
        <a:lstStyle/>
        <a:p>
          <a:r>
            <a:rPr lang="el-GR" dirty="0">
              <a:solidFill>
                <a:schemeClr val="tx1"/>
              </a:solidFill>
            </a:rPr>
            <a:t>Δεν είναι τόσο καλοί γνώστες της τεχνολογίας όσο οι νεότεροι</a:t>
          </a:r>
          <a:endParaRPr lang="en-IE" dirty="0">
            <a:solidFill>
              <a:schemeClr val="tx1"/>
            </a:solidFill>
          </a:endParaRPr>
        </a:p>
      </dgm:t>
    </dgm:pt>
    <dgm:pt modelId="{253EFDD3-23B8-42D9-AC70-6AE0FE986B01}" type="parTrans" cxnId="{35D3D4D9-E8D2-40A2-BB21-9D6978202E79}">
      <dgm:prSet/>
      <dgm:spPr/>
      <dgm:t>
        <a:bodyPr/>
        <a:lstStyle/>
        <a:p>
          <a:endParaRPr lang="en-IE"/>
        </a:p>
      </dgm:t>
    </dgm:pt>
    <dgm:pt modelId="{0F65C05B-4331-44F5-BE96-B589ADF92F52}" type="sibTrans" cxnId="{35D3D4D9-E8D2-40A2-BB21-9D6978202E79}">
      <dgm:prSet/>
      <dgm:spPr/>
      <dgm:t>
        <a:bodyPr/>
        <a:lstStyle/>
        <a:p>
          <a:endParaRPr lang="en-IE"/>
        </a:p>
      </dgm:t>
    </dgm:pt>
    <dgm:pt modelId="{3D86179D-CE50-4E27-9614-E367670DC52E}">
      <dgm:prSet phldrT="[Text]"/>
      <dgm:spPr/>
      <dgm:t>
        <a:bodyPr/>
        <a:lstStyle/>
        <a:p>
          <a:r>
            <a:rPr lang="el-GR" dirty="0">
              <a:solidFill>
                <a:schemeClr val="tx1"/>
              </a:solidFill>
            </a:rPr>
            <a:t>Αντιστέκονται σε αλλαγές που αφορούν στις εργασιακές πρακτικές</a:t>
          </a:r>
          <a:endParaRPr lang="en-IE" dirty="0">
            <a:solidFill>
              <a:schemeClr val="tx1"/>
            </a:solidFill>
          </a:endParaRPr>
        </a:p>
      </dgm:t>
    </dgm:pt>
    <dgm:pt modelId="{B2E0FA15-A893-404E-A291-27F62A27643F}" type="parTrans" cxnId="{9C8E1368-B4A0-422C-BFB2-F8660315C7D7}">
      <dgm:prSet/>
      <dgm:spPr/>
      <dgm:t>
        <a:bodyPr/>
        <a:lstStyle/>
        <a:p>
          <a:endParaRPr lang="en-IE"/>
        </a:p>
      </dgm:t>
    </dgm:pt>
    <dgm:pt modelId="{EFC5DC8C-7E99-41AE-A3A7-44FB21B73D70}" type="sibTrans" cxnId="{9C8E1368-B4A0-422C-BFB2-F8660315C7D7}">
      <dgm:prSet/>
      <dgm:spPr/>
      <dgm:t>
        <a:bodyPr/>
        <a:lstStyle/>
        <a:p>
          <a:endParaRPr lang="en-IE"/>
        </a:p>
      </dgm:t>
    </dgm:pt>
    <dgm:pt modelId="{3A42FAAF-B5E1-4538-BE24-D0856A639B5D}">
      <dgm:prSet phldrT="[Text]"/>
      <dgm:spPr/>
      <dgm:t>
        <a:bodyPr/>
        <a:lstStyle/>
        <a:p>
          <a:r>
            <a:rPr lang="el-GR" dirty="0">
              <a:solidFill>
                <a:schemeClr val="tx1"/>
              </a:solidFill>
            </a:rPr>
            <a:t>Κοστίζουν περισσότερο</a:t>
          </a:r>
          <a:endParaRPr lang="en-IE" dirty="0">
            <a:solidFill>
              <a:schemeClr val="tx1"/>
            </a:solidFill>
          </a:endParaRPr>
        </a:p>
      </dgm:t>
    </dgm:pt>
    <dgm:pt modelId="{F545D297-7BD2-40C8-BEC4-D6B775D11A6D}" type="parTrans" cxnId="{DDD4A247-44E7-465F-B7CF-EB5837CEAE72}">
      <dgm:prSet/>
      <dgm:spPr/>
      <dgm:t>
        <a:bodyPr/>
        <a:lstStyle/>
        <a:p>
          <a:endParaRPr lang="en-IE"/>
        </a:p>
      </dgm:t>
    </dgm:pt>
    <dgm:pt modelId="{20214B3B-D728-4A9F-9187-423ED5C00469}" type="sibTrans" cxnId="{DDD4A247-44E7-465F-B7CF-EB5837CEAE72}">
      <dgm:prSet/>
      <dgm:spPr/>
      <dgm:t>
        <a:bodyPr/>
        <a:lstStyle/>
        <a:p>
          <a:endParaRPr lang="en-IE"/>
        </a:p>
      </dgm:t>
    </dgm:pt>
    <dgm:pt modelId="{69558D9D-E17E-407E-B4B3-EE539332ABD0}">
      <dgm:prSet phldrT="[Text]"/>
      <dgm:spPr/>
      <dgm:t>
        <a:bodyPr/>
        <a:lstStyle/>
        <a:p>
          <a:r>
            <a:rPr lang="el-GR" dirty="0">
              <a:solidFill>
                <a:schemeClr val="tx1"/>
              </a:solidFill>
            </a:rPr>
            <a:t>Η κατάσταση της υγείας τους επιδεινώνεται διαρκώς</a:t>
          </a:r>
          <a:r>
            <a:rPr lang="en-IE" dirty="0">
              <a:solidFill>
                <a:schemeClr val="tx1"/>
              </a:solidFill>
            </a:rPr>
            <a:t> </a:t>
          </a:r>
        </a:p>
      </dgm:t>
    </dgm:pt>
    <dgm:pt modelId="{8F72F6D0-E128-443D-BC33-617ED0CE225B}" type="parTrans" cxnId="{76BB2223-889F-451D-8833-6A218533EC51}">
      <dgm:prSet/>
      <dgm:spPr/>
      <dgm:t>
        <a:bodyPr/>
        <a:lstStyle/>
        <a:p>
          <a:endParaRPr lang="en-IE"/>
        </a:p>
      </dgm:t>
    </dgm:pt>
    <dgm:pt modelId="{EC851CC1-E38D-4BF5-9B95-A08432D6F51E}" type="sibTrans" cxnId="{76BB2223-889F-451D-8833-6A218533EC51}">
      <dgm:prSet/>
      <dgm:spPr/>
      <dgm:t>
        <a:bodyPr/>
        <a:lstStyle/>
        <a:p>
          <a:endParaRPr lang="en-IE"/>
        </a:p>
      </dgm:t>
    </dgm:pt>
    <dgm:pt modelId="{797DF34D-8E7B-4F9C-853E-9E74C69900E3}">
      <dgm:prSet phldrT="[Text]"/>
      <dgm:spPr/>
      <dgm:t>
        <a:bodyPr/>
        <a:lstStyle/>
        <a:p>
          <a:r>
            <a:rPr lang="el-GR" dirty="0">
              <a:solidFill>
                <a:schemeClr val="tx1"/>
              </a:solidFill>
            </a:rPr>
            <a:t>Καλοί Ηγέτες</a:t>
          </a:r>
          <a:endParaRPr lang="en-IE" dirty="0">
            <a:solidFill>
              <a:schemeClr val="tx1"/>
            </a:solidFill>
          </a:endParaRPr>
        </a:p>
      </dgm:t>
    </dgm:pt>
    <dgm:pt modelId="{1D09EF36-EE37-49DC-9FBF-4DA10A3AF544}" type="parTrans" cxnId="{64B81308-937E-4A2F-B50F-5A80989E83B0}">
      <dgm:prSet/>
      <dgm:spPr/>
      <dgm:t>
        <a:bodyPr/>
        <a:lstStyle/>
        <a:p>
          <a:endParaRPr lang="en-US"/>
        </a:p>
      </dgm:t>
    </dgm:pt>
    <dgm:pt modelId="{F1138C84-2214-4DFD-83B6-4109A98A9DB7}" type="sibTrans" cxnId="{64B81308-937E-4A2F-B50F-5A80989E83B0}">
      <dgm:prSet/>
      <dgm:spPr/>
      <dgm:t>
        <a:bodyPr/>
        <a:lstStyle/>
        <a:p>
          <a:endParaRPr lang="en-US"/>
        </a:p>
      </dgm:t>
    </dgm:pt>
    <dgm:pt modelId="{58B122AD-07D0-4290-9EF9-774EE5125F29}">
      <dgm:prSet phldrT="[Text]"/>
      <dgm:spPr/>
      <dgm:t>
        <a:bodyPr/>
        <a:lstStyle/>
        <a:p>
          <a:r>
            <a:rPr lang="el-GR" dirty="0">
              <a:solidFill>
                <a:schemeClr val="tx1"/>
              </a:solidFill>
            </a:rPr>
            <a:t>Έχουν καλύτερες διαπροσωπικές δεξιότητες</a:t>
          </a:r>
          <a:r>
            <a:rPr lang="en-IE" dirty="0">
              <a:solidFill>
                <a:schemeClr val="tx1"/>
              </a:solidFill>
            </a:rPr>
            <a:t> </a:t>
          </a:r>
        </a:p>
      </dgm:t>
    </dgm:pt>
    <dgm:pt modelId="{2AB8A324-D5C6-4FEC-AF63-F2FC3899D0B1}" type="sibTrans" cxnId="{905F8449-3745-468A-B9ED-493984471F22}">
      <dgm:prSet/>
      <dgm:spPr/>
      <dgm:t>
        <a:bodyPr/>
        <a:lstStyle/>
        <a:p>
          <a:endParaRPr lang="en-IE"/>
        </a:p>
      </dgm:t>
    </dgm:pt>
    <dgm:pt modelId="{7A9593C1-1F4E-4D40-A14C-18C4657B3F4A}" type="parTrans" cxnId="{905F8449-3745-468A-B9ED-493984471F22}">
      <dgm:prSet/>
      <dgm:spPr/>
      <dgm:t>
        <a:bodyPr/>
        <a:lstStyle/>
        <a:p>
          <a:endParaRPr lang="en-IE"/>
        </a:p>
      </dgm:t>
    </dgm:pt>
    <dgm:pt modelId="{66D5B6C5-F482-45C2-ADCD-6A3626D629BD}" type="pres">
      <dgm:prSet presAssocID="{8CAF929C-0E52-430B-A4FF-7CCB5598E303}" presName="Name0" presStyleCnt="0">
        <dgm:presLayoutVars>
          <dgm:dir/>
          <dgm:resizeHandles val="exact"/>
        </dgm:presLayoutVars>
      </dgm:prSet>
      <dgm:spPr/>
    </dgm:pt>
    <dgm:pt modelId="{2C7F13A6-38DB-440F-8ED8-B344C4B0ECE5}" type="pres">
      <dgm:prSet presAssocID="{E45FD82A-6B7D-42B9-B1AD-AE6E91518269}" presName="twoplus" presStyleLbl="node1" presStyleIdx="0" presStyleCnt="8">
        <dgm:presLayoutVars>
          <dgm:bulletEnabled val="1"/>
        </dgm:presLayoutVars>
      </dgm:prSet>
      <dgm:spPr/>
    </dgm:pt>
    <dgm:pt modelId="{5D2B990F-AFF3-4F96-B2AA-9D38799503F4}" type="pres">
      <dgm:prSet presAssocID="{ED14B6A1-3341-4053-AE2E-F99C2444489D}" presName="twoplus" presStyleLbl="node1" presStyleIdx="1" presStyleCnt="8" custRadScaleRad="98562" custRadScaleInc="2020">
        <dgm:presLayoutVars>
          <dgm:bulletEnabled val="1"/>
        </dgm:presLayoutVars>
      </dgm:prSet>
      <dgm:spPr/>
    </dgm:pt>
    <dgm:pt modelId="{483839F5-CD36-40D1-88D9-EEF7ADD9A72C}" type="pres">
      <dgm:prSet presAssocID="{1BDB6133-132D-46B7-9148-B78FCD8290C4}" presName="twoplus" presStyleLbl="node1" presStyleIdx="2" presStyleCnt="8">
        <dgm:presLayoutVars>
          <dgm:bulletEnabled val="1"/>
        </dgm:presLayoutVars>
      </dgm:prSet>
      <dgm:spPr/>
    </dgm:pt>
    <dgm:pt modelId="{014073ED-E36F-4DD2-B1CD-53C84A197A56}" type="pres">
      <dgm:prSet presAssocID="{58B122AD-07D0-4290-9EF9-774EE5125F29}" presName="twoplus" presStyleLbl="node1" presStyleIdx="3" presStyleCnt="8">
        <dgm:presLayoutVars>
          <dgm:bulletEnabled val="1"/>
        </dgm:presLayoutVars>
      </dgm:prSet>
      <dgm:spPr/>
    </dgm:pt>
    <dgm:pt modelId="{0CF17A00-24CC-4495-AA60-28A6E42124EB}" type="pres">
      <dgm:prSet presAssocID="{3D86179D-CE50-4E27-9614-E367670DC52E}" presName="twoplus" presStyleLbl="node1" presStyleIdx="4" presStyleCnt="8">
        <dgm:presLayoutVars>
          <dgm:bulletEnabled val="1"/>
        </dgm:presLayoutVars>
      </dgm:prSet>
      <dgm:spPr/>
    </dgm:pt>
    <dgm:pt modelId="{CFA0B686-9930-4391-AD61-DB8C30F865D3}" type="pres">
      <dgm:prSet presAssocID="{3A42FAAF-B5E1-4538-BE24-D0856A639B5D}" presName="twoplus" presStyleLbl="node1" presStyleIdx="5" presStyleCnt="8">
        <dgm:presLayoutVars>
          <dgm:bulletEnabled val="1"/>
        </dgm:presLayoutVars>
      </dgm:prSet>
      <dgm:spPr/>
    </dgm:pt>
    <dgm:pt modelId="{3E9CA65E-FE13-4FD9-971D-09607D9CB2A9}" type="pres">
      <dgm:prSet presAssocID="{69558D9D-E17E-407E-B4B3-EE539332ABD0}" presName="twoplus" presStyleLbl="node1" presStyleIdx="6" presStyleCnt="8">
        <dgm:presLayoutVars>
          <dgm:bulletEnabled val="1"/>
        </dgm:presLayoutVars>
      </dgm:prSet>
      <dgm:spPr/>
    </dgm:pt>
    <dgm:pt modelId="{8A29EA84-5FF4-43C2-B5C1-1F6BE5820191}" type="pres">
      <dgm:prSet presAssocID="{797DF34D-8E7B-4F9C-853E-9E74C69900E3}" presName="twoplus" presStyleLbl="node1" presStyleIdx="7" presStyleCnt="8">
        <dgm:presLayoutVars>
          <dgm:bulletEnabled val="1"/>
        </dgm:presLayoutVars>
      </dgm:prSet>
      <dgm:spPr/>
    </dgm:pt>
  </dgm:ptLst>
  <dgm:cxnLst>
    <dgm:cxn modelId="{64B81308-937E-4A2F-B50F-5A80989E83B0}" srcId="{8CAF929C-0E52-430B-A4FF-7CCB5598E303}" destId="{797DF34D-8E7B-4F9C-853E-9E74C69900E3}" srcOrd="7" destOrd="0" parTransId="{1D09EF36-EE37-49DC-9FBF-4DA10A3AF544}" sibTransId="{F1138C84-2214-4DFD-83B6-4109A98A9DB7}"/>
    <dgm:cxn modelId="{76BB2223-889F-451D-8833-6A218533EC51}" srcId="{8CAF929C-0E52-430B-A4FF-7CCB5598E303}" destId="{69558D9D-E17E-407E-B4B3-EE539332ABD0}" srcOrd="6" destOrd="0" parTransId="{8F72F6D0-E128-443D-BC33-617ED0CE225B}" sibTransId="{EC851CC1-E38D-4BF5-9B95-A08432D6F51E}"/>
    <dgm:cxn modelId="{11B3F626-256C-47C0-B0E5-743E89AEB46D}" type="presOf" srcId="{8CAF929C-0E52-430B-A4FF-7CCB5598E303}" destId="{66D5B6C5-F482-45C2-ADCD-6A3626D629BD}" srcOrd="0" destOrd="0" presId="urn:diagrams.loki3.com/TabbedArc+Icon"/>
    <dgm:cxn modelId="{47FAC830-E215-4246-AE20-A6EEAA71A87F}" srcId="{8CAF929C-0E52-430B-A4FF-7CCB5598E303}" destId="{E45FD82A-6B7D-42B9-B1AD-AE6E91518269}" srcOrd="0" destOrd="0" parTransId="{24DFC481-7CF4-4084-9FC0-7D7188BB9D5F}" sibTransId="{8DDBED34-E518-444B-B5B0-F172FAD9CD81}"/>
    <dgm:cxn modelId="{5F5EA938-718D-4078-A645-FB02756713C2}" srcId="{8CAF929C-0E52-430B-A4FF-7CCB5598E303}" destId="{ED14B6A1-3341-4053-AE2E-F99C2444489D}" srcOrd="1" destOrd="0" parTransId="{32B3FD41-5DDE-49EC-B26B-9ECC808B277C}" sibTransId="{9F169F36-82EB-4839-8944-2093766AE718}"/>
    <dgm:cxn modelId="{DDD4A247-44E7-465F-B7CF-EB5837CEAE72}" srcId="{8CAF929C-0E52-430B-A4FF-7CCB5598E303}" destId="{3A42FAAF-B5E1-4538-BE24-D0856A639B5D}" srcOrd="5" destOrd="0" parTransId="{F545D297-7BD2-40C8-BEC4-D6B775D11A6D}" sibTransId="{20214B3B-D728-4A9F-9187-423ED5C00469}"/>
    <dgm:cxn modelId="{9C8E1368-B4A0-422C-BFB2-F8660315C7D7}" srcId="{8CAF929C-0E52-430B-A4FF-7CCB5598E303}" destId="{3D86179D-CE50-4E27-9614-E367670DC52E}" srcOrd="4" destOrd="0" parTransId="{B2E0FA15-A893-404E-A291-27F62A27643F}" sibTransId="{EFC5DC8C-7E99-41AE-A3A7-44FB21B73D70}"/>
    <dgm:cxn modelId="{905F8449-3745-468A-B9ED-493984471F22}" srcId="{8CAF929C-0E52-430B-A4FF-7CCB5598E303}" destId="{58B122AD-07D0-4290-9EF9-774EE5125F29}" srcOrd="3" destOrd="0" parTransId="{7A9593C1-1F4E-4D40-A14C-18C4657B3F4A}" sibTransId="{2AB8A324-D5C6-4FEC-AF63-F2FC3899D0B1}"/>
    <dgm:cxn modelId="{54135D4B-AD1A-44F9-9676-5C7B01602565}" type="presOf" srcId="{E45FD82A-6B7D-42B9-B1AD-AE6E91518269}" destId="{2C7F13A6-38DB-440F-8ED8-B344C4B0ECE5}" srcOrd="0" destOrd="0" presId="urn:diagrams.loki3.com/TabbedArc+Icon"/>
    <dgm:cxn modelId="{E1FC4E4E-75C3-44C0-A4F0-58754FD05DED}" type="presOf" srcId="{69558D9D-E17E-407E-B4B3-EE539332ABD0}" destId="{3E9CA65E-FE13-4FD9-971D-09607D9CB2A9}" srcOrd="0" destOrd="0" presId="urn:diagrams.loki3.com/TabbedArc+Icon"/>
    <dgm:cxn modelId="{55566D85-349A-4C3D-913A-C353F76872A2}" type="presOf" srcId="{3A42FAAF-B5E1-4538-BE24-D0856A639B5D}" destId="{CFA0B686-9930-4391-AD61-DB8C30F865D3}" srcOrd="0" destOrd="0" presId="urn:diagrams.loki3.com/TabbedArc+Icon"/>
    <dgm:cxn modelId="{1F05E8A5-BC7E-4304-A9DE-2D89ADA17365}" type="presOf" srcId="{58B122AD-07D0-4290-9EF9-774EE5125F29}" destId="{014073ED-E36F-4DD2-B1CD-53C84A197A56}" srcOrd="0" destOrd="0" presId="urn:diagrams.loki3.com/TabbedArc+Icon"/>
    <dgm:cxn modelId="{B45D1BC1-C9C8-4EAB-A3DB-FF2E1155D505}" type="presOf" srcId="{797DF34D-8E7B-4F9C-853E-9E74C69900E3}" destId="{8A29EA84-5FF4-43C2-B5C1-1F6BE5820191}" srcOrd="0" destOrd="0" presId="urn:diagrams.loki3.com/TabbedArc+Icon"/>
    <dgm:cxn modelId="{35D3D4D9-E8D2-40A2-BB21-9D6978202E79}" srcId="{8CAF929C-0E52-430B-A4FF-7CCB5598E303}" destId="{1BDB6133-132D-46B7-9148-B78FCD8290C4}" srcOrd="2" destOrd="0" parTransId="{253EFDD3-23B8-42D9-AC70-6AE0FE986B01}" sibTransId="{0F65C05B-4331-44F5-BE96-B589ADF92F52}"/>
    <dgm:cxn modelId="{9D6AF1D9-23F8-4689-9675-05C153F430F8}" type="presOf" srcId="{3D86179D-CE50-4E27-9614-E367670DC52E}" destId="{0CF17A00-24CC-4495-AA60-28A6E42124EB}" srcOrd="0" destOrd="0" presId="urn:diagrams.loki3.com/TabbedArc+Icon"/>
    <dgm:cxn modelId="{E4056EDC-C508-4820-91E6-54058439CDDA}" type="presOf" srcId="{ED14B6A1-3341-4053-AE2E-F99C2444489D}" destId="{5D2B990F-AFF3-4F96-B2AA-9D38799503F4}" srcOrd="0" destOrd="0" presId="urn:diagrams.loki3.com/TabbedArc+Icon"/>
    <dgm:cxn modelId="{D75183FD-FDF1-4A67-BF79-B0204967873C}" type="presOf" srcId="{1BDB6133-132D-46B7-9148-B78FCD8290C4}" destId="{483839F5-CD36-40D1-88D9-EEF7ADD9A72C}" srcOrd="0" destOrd="0" presId="urn:diagrams.loki3.com/TabbedArc+Icon"/>
    <dgm:cxn modelId="{F495AA4C-CE80-44FD-B444-3C9FCDE816EA}" type="presParOf" srcId="{66D5B6C5-F482-45C2-ADCD-6A3626D629BD}" destId="{2C7F13A6-38DB-440F-8ED8-B344C4B0ECE5}" srcOrd="0" destOrd="0" presId="urn:diagrams.loki3.com/TabbedArc+Icon"/>
    <dgm:cxn modelId="{F24C0CE0-BE45-4CDD-9D84-8FC9C17E7B7F}" type="presParOf" srcId="{66D5B6C5-F482-45C2-ADCD-6A3626D629BD}" destId="{5D2B990F-AFF3-4F96-B2AA-9D38799503F4}" srcOrd="1" destOrd="0" presId="urn:diagrams.loki3.com/TabbedArc+Icon"/>
    <dgm:cxn modelId="{317CDE68-3DDC-45C3-A77E-BE49FDFDDE7A}" type="presParOf" srcId="{66D5B6C5-F482-45C2-ADCD-6A3626D629BD}" destId="{483839F5-CD36-40D1-88D9-EEF7ADD9A72C}" srcOrd="2" destOrd="0" presId="urn:diagrams.loki3.com/TabbedArc+Icon"/>
    <dgm:cxn modelId="{7765547D-AEB0-4898-B83D-CF6CC7FF2F84}" type="presParOf" srcId="{66D5B6C5-F482-45C2-ADCD-6A3626D629BD}" destId="{014073ED-E36F-4DD2-B1CD-53C84A197A56}" srcOrd="3" destOrd="0" presId="urn:diagrams.loki3.com/TabbedArc+Icon"/>
    <dgm:cxn modelId="{2AA90E66-99E0-4159-BCB2-8746CE92954F}" type="presParOf" srcId="{66D5B6C5-F482-45C2-ADCD-6A3626D629BD}" destId="{0CF17A00-24CC-4495-AA60-28A6E42124EB}" srcOrd="4" destOrd="0" presId="urn:diagrams.loki3.com/TabbedArc+Icon"/>
    <dgm:cxn modelId="{24310AD1-E004-4382-BA9B-3BC21E75DB61}" type="presParOf" srcId="{66D5B6C5-F482-45C2-ADCD-6A3626D629BD}" destId="{CFA0B686-9930-4391-AD61-DB8C30F865D3}" srcOrd="5" destOrd="0" presId="urn:diagrams.loki3.com/TabbedArc+Icon"/>
    <dgm:cxn modelId="{9CEF8EEF-8902-4B11-907B-FCEF69F6A20B}" type="presParOf" srcId="{66D5B6C5-F482-45C2-ADCD-6A3626D629BD}" destId="{3E9CA65E-FE13-4FD9-971D-09607D9CB2A9}" srcOrd="6" destOrd="0" presId="urn:diagrams.loki3.com/TabbedArc+Icon"/>
    <dgm:cxn modelId="{E26EFD1A-B31A-41A1-AC53-2EF3181496B7}" type="presParOf" srcId="{66D5B6C5-F482-45C2-ADCD-6A3626D629BD}" destId="{8A29EA84-5FF4-43C2-B5C1-1F6BE5820191}" srcOrd="7" destOrd="0" presId="urn:diagrams.loki3.com/TabbedArc+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2BDBAC-9DB2-4647-B4DF-083B0440AC3D}">
      <dsp:nvSpPr>
        <dsp:cNvPr id="0" name=""/>
        <dsp:cNvSpPr/>
      </dsp:nvSpPr>
      <dsp:spPr>
        <a:xfrm>
          <a:off x="0" y="311095"/>
          <a:ext cx="11161486" cy="70953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66255" tIns="354076" rIns="866255" bIns="120904" numCol="1" spcCol="1270" anchor="t" anchorCtr="0">
          <a:noAutofit/>
        </a:bodyPr>
        <a:lstStyle/>
        <a:p>
          <a:pPr marL="171450" lvl="1" indent="-171450" algn="l" defTabSz="755650">
            <a:lnSpc>
              <a:spcPct val="90000"/>
            </a:lnSpc>
            <a:spcBef>
              <a:spcPct val="0"/>
            </a:spcBef>
            <a:spcAft>
              <a:spcPct val="15000"/>
            </a:spcAft>
            <a:buChar char="•"/>
          </a:pPr>
          <a:r>
            <a:rPr lang="el-GR" sz="1700" kern="1200" dirty="0">
              <a:solidFill>
                <a:schemeClr val="tx1"/>
              </a:solidFill>
            </a:rPr>
            <a:t>Να θεωρείστε «πολύ μεγάλοι» ή «πολύ νέοι» για να έχετε πρόσβαση σε ευκαιρίες.</a:t>
          </a:r>
          <a:endParaRPr lang="en-IE" sz="1700" kern="1200" dirty="0">
            <a:solidFill>
              <a:schemeClr val="tx1"/>
            </a:solidFill>
          </a:endParaRPr>
        </a:p>
      </dsp:txBody>
      <dsp:txXfrm>
        <a:off x="0" y="311095"/>
        <a:ext cx="11161486" cy="709537"/>
      </dsp:txXfrm>
    </dsp:sp>
    <dsp:sp modelId="{4F741C5A-4241-4651-BF2E-5132F57D1E3C}">
      <dsp:nvSpPr>
        <dsp:cNvPr id="0" name=""/>
        <dsp:cNvSpPr/>
      </dsp:nvSpPr>
      <dsp:spPr>
        <a:xfrm>
          <a:off x="558074" y="60175"/>
          <a:ext cx="7813040"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5314" tIns="0" rIns="295314" bIns="0" numCol="1" spcCol="1270" anchor="ctr" anchorCtr="0">
          <a:noAutofit/>
        </a:bodyPr>
        <a:lstStyle/>
        <a:p>
          <a:pPr marL="0" lvl="0" indent="0" algn="l" defTabSz="755650">
            <a:lnSpc>
              <a:spcPct val="90000"/>
            </a:lnSpc>
            <a:spcBef>
              <a:spcPct val="0"/>
            </a:spcBef>
            <a:spcAft>
              <a:spcPct val="35000"/>
            </a:spcAft>
            <a:buNone/>
          </a:pPr>
          <a:r>
            <a:rPr lang="el-GR" sz="1700" kern="1200" dirty="0">
              <a:solidFill>
                <a:schemeClr val="tx1"/>
              </a:solidFill>
            </a:rPr>
            <a:t>Άμεσες Διακρίσεις</a:t>
          </a:r>
          <a:endParaRPr lang="en-IE" sz="1700" kern="1200" dirty="0">
            <a:solidFill>
              <a:schemeClr val="tx1"/>
            </a:solidFill>
          </a:endParaRPr>
        </a:p>
      </dsp:txBody>
      <dsp:txXfrm>
        <a:off x="582572" y="84673"/>
        <a:ext cx="7764044" cy="452844"/>
      </dsp:txXfrm>
    </dsp:sp>
    <dsp:sp modelId="{4312D7B0-FF12-4EC2-AB4A-D73C20A4A816}">
      <dsp:nvSpPr>
        <dsp:cNvPr id="0" name=""/>
        <dsp:cNvSpPr/>
      </dsp:nvSpPr>
      <dsp:spPr>
        <a:xfrm>
          <a:off x="0" y="1363352"/>
          <a:ext cx="11161486" cy="9371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66255" tIns="354076" rIns="866255" bIns="120904" numCol="1" spcCol="1270" anchor="t" anchorCtr="0">
          <a:noAutofit/>
        </a:bodyPr>
        <a:lstStyle/>
        <a:p>
          <a:pPr marL="171450" lvl="1" indent="-171450" algn="l" defTabSz="755650">
            <a:lnSpc>
              <a:spcPct val="90000"/>
            </a:lnSpc>
            <a:spcBef>
              <a:spcPct val="0"/>
            </a:spcBef>
            <a:spcAft>
              <a:spcPct val="15000"/>
            </a:spcAft>
            <a:buChar char="•"/>
          </a:pPr>
          <a:r>
            <a:rPr lang="el-GR" sz="1700" kern="1200" dirty="0">
              <a:solidFill>
                <a:schemeClr val="tx1"/>
              </a:solidFill>
            </a:rPr>
            <a:t>Να μην μπορείτε να υποβάλετε αίτηση για προαγωγή, επειδή δεν είστε αρκετά «μεγάλοι» για να έχετε αποκτήσει επαρκή πείρα και υψηλά επίπεδα εκπαίδευσης.</a:t>
          </a:r>
          <a:endParaRPr lang="en-IE" sz="1700" kern="1200" dirty="0">
            <a:solidFill>
              <a:schemeClr val="tx1"/>
            </a:solidFill>
          </a:endParaRPr>
        </a:p>
      </dsp:txBody>
      <dsp:txXfrm>
        <a:off x="0" y="1363352"/>
        <a:ext cx="11161486" cy="937125"/>
      </dsp:txXfrm>
    </dsp:sp>
    <dsp:sp modelId="{6D5647E4-23CF-41AB-9AC3-0EACD36D6898}">
      <dsp:nvSpPr>
        <dsp:cNvPr id="0" name=""/>
        <dsp:cNvSpPr/>
      </dsp:nvSpPr>
      <dsp:spPr>
        <a:xfrm>
          <a:off x="558074" y="1112432"/>
          <a:ext cx="7813040"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5314" tIns="0" rIns="295314" bIns="0" numCol="1" spcCol="1270" anchor="ctr" anchorCtr="0">
          <a:noAutofit/>
        </a:bodyPr>
        <a:lstStyle/>
        <a:p>
          <a:pPr marL="0" lvl="0" indent="0" algn="l" defTabSz="755650">
            <a:lnSpc>
              <a:spcPct val="90000"/>
            </a:lnSpc>
            <a:spcBef>
              <a:spcPct val="0"/>
            </a:spcBef>
            <a:spcAft>
              <a:spcPct val="35000"/>
            </a:spcAft>
            <a:buNone/>
          </a:pPr>
          <a:r>
            <a:rPr lang="el-GR" sz="1700" kern="1200" dirty="0">
              <a:solidFill>
                <a:schemeClr val="tx1"/>
              </a:solidFill>
            </a:rPr>
            <a:t>Έμμεσες Διακρίσεις</a:t>
          </a:r>
          <a:endParaRPr lang="en-IE" sz="1700" kern="1200" dirty="0">
            <a:solidFill>
              <a:schemeClr val="tx1"/>
            </a:solidFill>
          </a:endParaRPr>
        </a:p>
      </dsp:txBody>
      <dsp:txXfrm>
        <a:off x="582572" y="1136930"/>
        <a:ext cx="7764044" cy="452844"/>
      </dsp:txXfrm>
    </dsp:sp>
    <dsp:sp modelId="{390C8930-7F9D-470C-B008-005676CC0715}">
      <dsp:nvSpPr>
        <dsp:cNvPr id="0" name=""/>
        <dsp:cNvSpPr/>
      </dsp:nvSpPr>
      <dsp:spPr>
        <a:xfrm>
          <a:off x="0" y="2643197"/>
          <a:ext cx="11161486" cy="9371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66255" tIns="354076" rIns="866255" bIns="120904" numCol="1" spcCol="1270" anchor="t" anchorCtr="0">
          <a:noAutofit/>
        </a:bodyPr>
        <a:lstStyle/>
        <a:p>
          <a:pPr marL="171450" lvl="1" indent="-171450" algn="l" defTabSz="755650">
            <a:lnSpc>
              <a:spcPct val="90000"/>
            </a:lnSpc>
            <a:spcBef>
              <a:spcPct val="0"/>
            </a:spcBef>
            <a:spcAft>
              <a:spcPct val="15000"/>
            </a:spcAft>
            <a:buChar char="•"/>
          </a:pPr>
          <a:r>
            <a:rPr lang="el-GR" sz="1700" kern="1200" dirty="0">
              <a:solidFill>
                <a:schemeClr val="tx1"/>
              </a:solidFill>
            </a:rPr>
            <a:t>Να εξευτελίζεστε ή να δέχεστε προσβολές, π.χ. «είστε πολύ αργόστροφος λόγω της ηλικίας σας».</a:t>
          </a:r>
          <a:endParaRPr lang="en-IE" sz="1700" kern="1200" dirty="0">
            <a:solidFill>
              <a:schemeClr val="tx1"/>
            </a:solidFill>
          </a:endParaRPr>
        </a:p>
      </dsp:txBody>
      <dsp:txXfrm>
        <a:off x="0" y="2643197"/>
        <a:ext cx="11161486" cy="937125"/>
      </dsp:txXfrm>
    </dsp:sp>
    <dsp:sp modelId="{4FAD3C16-4FBB-43A1-B04D-F04B09C1C165}">
      <dsp:nvSpPr>
        <dsp:cNvPr id="0" name=""/>
        <dsp:cNvSpPr/>
      </dsp:nvSpPr>
      <dsp:spPr>
        <a:xfrm>
          <a:off x="558074" y="2392277"/>
          <a:ext cx="7813040"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5314" tIns="0" rIns="295314" bIns="0" numCol="1" spcCol="1270" anchor="ctr" anchorCtr="0">
          <a:noAutofit/>
        </a:bodyPr>
        <a:lstStyle/>
        <a:p>
          <a:pPr marL="0" lvl="0" indent="0" algn="l" defTabSz="755650">
            <a:lnSpc>
              <a:spcPct val="90000"/>
            </a:lnSpc>
            <a:spcBef>
              <a:spcPct val="0"/>
            </a:spcBef>
            <a:spcAft>
              <a:spcPct val="35000"/>
            </a:spcAft>
            <a:buNone/>
          </a:pPr>
          <a:r>
            <a:rPr lang="el-GR" sz="1700" kern="1200" dirty="0">
              <a:solidFill>
                <a:schemeClr val="tx1"/>
              </a:solidFill>
            </a:rPr>
            <a:t>Παρενόχληση</a:t>
          </a:r>
          <a:endParaRPr lang="en-IE" sz="1700" kern="1200" dirty="0">
            <a:solidFill>
              <a:schemeClr val="tx1"/>
            </a:solidFill>
          </a:endParaRPr>
        </a:p>
      </dsp:txBody>
      <dsp:txXfrm>
        <a:off x="582572" y="2416775"/>
        <a:ext cx="7764044" cy="452844"/>
      </dsp:txXfrm>
    </dsp:sp>
    <dsp:sp modelId="{D0BCC1E1-42B7-41CD-B801-6E0A5B4976C1}">
      <dsp:nvSpPr>
        <dsp:cNvPr id="0" name=""/>
        <dsp:cNvSpPr/>
      </dsp:nvSpPr>
      <dsp:spPr>
        <a:xfrm>
          <a:off x="0" y="3923042"/>
          <a:ext cx="11161486" cy="9371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66255" tIns="354076" rIns="866255" bIns="120904" numCol="1" spcCol="1270" anchor="t" anchorCtr="0">
          <a:noAutofit/>
        </a:bodyPr>
        <a:lstStyle/>
        <a:p>
          <a:pPr marL="171450" lvl="1" indent="-171450" algn="l" defTabSz="755650">
            <a:lnSpc>
              <a:spcPct val="90000"/>
            </a:lnSpc>
            <a:spcBef>
              <a:spcPct val="0"/>
            </a:spcBef>
            <a:spcAft>
              <a:spcPct val="15000"/>
            </a:spcAft>
            <a:buChar char="•"/>
          </a:pPr>
          <a:r>
            <a:rPr lang="el-GR" sz="1700" kern="1200" dirty="0">
              <a:solidFill>
                <a:schemeClr val="tx1"/>
              </a:solidFill>
            </a:rPr>
            <a:t>Να εκφράζετε ένα παράπονο που σχετίζεται με την ηλικία ενός συναδέλφου και να αρχίσετε να τυγχάνετε κακομεταχείρισης από άλλα άτομα στην εταιρεία.</a:t>
          </a:r>
          <a:endParaRPr lang="en-IE" sz="1700" kern="1200" dirty="0">
            <a:solidFill>
              <a:schemeClr val="tx1"/>
            </a:solidFill>
          </a:endParaRPr>
        </a:p>
      </dsp:txBody>
      <dsp:txXfrm>
        <a:off x="0" y="3923042"/>
        <a:ext cx="11161486" cy="937125"/>
      </dsp:txXfrm>
    </dsp:sp>
    <dsp:sp modelId="{8DC4AAEB-CB0F-450C-99FC-D083E4E312DB}">
      <dsp:nvSpPr>
        <dsp:cNvPr id="0" name=""/>
        <dsp:cNvSpPr/>
      </dsp:nvSpPr>
      <dsp:spPr>
        <a:xfrm>
          <a:off x="558074" y="3672122"/>
          <a:ext cx="7813040"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5314" tIns="0" rIns="295314" bIns="0" numCol="1" spcCol="1270" anchor="ctr" anchorCtr="0">
          <a:noAutofit/>
        </a:bodyPr>
        <a:lstStyle/>
        <a:p>
          <a:pPr marL="0" lvl="0" indent="0" algn="l" defTabSz="755650">
            <a:lnSpc>
              <a:spcPct val="90000"/>
            </a:lnSpc>
            <a:spcBef>
              <a:spcPct val="0"/>
            </a:spcBef>
            <a:spcAft>
              <a:spcPct val="35000"/>
            </a:spcAft>
            <a:buNone/>
          </a:pPr>
          <a:r>
            <a:rPr lang="el-GR" sz="1700" kern="1200" dirty="0" err="1">
              <a:solidFill>
                <a:schemeClr val="tx1"/>
              </a:solidFill>
            </a:rPr>
            <a:t>Θυματοποίηση</a:t>
          </a:r>
          <a:endParaRPr lang="en-IE" sz="1700" kern="1200" dirty="0">
            <a:solidFill>
              <a:schemeClr val="tx1"/>
            </a:solidFill>
          </a:endParaRPr>
        </a:p>
      </dsp:txBody>
      <dsp:txXfrm>
        <a:off x="582572" y="3696620"/>
        <a:ext cx="7764044" cy="452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92FDDA-654A-476F-BB8B-FFCCE4C4F6EC}">
      <dsp:nvSpPr>
        <dsp:cNvPr id="0" name=""/>
        <dsp:cNvSpPr/>
      </dsp:nvSpPr>
      <dsp:spPr>
        <a:xfrm rot="18000000">
          <a:off x="3478" y="3983144"/>
          <a:ext cx="1546200" cy="1005030"/>
        </a:xfrm>
        <a:prstGeom prst="round2Same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21590" rIns="64770" bIns="21590" numCol="1" spcCol="1270" anchor="ctr" anchorCtr="0">
          <a:noAutofit/>
        </a:bodyPr>
        <a:lstStyle/>
        <a:p>
          <a:pPr marL="0" lvl="0" indent="0" algn="ctr" defTabSz="755650">
            <a:lnSpc>
              <a:spcPct val="90000"/>
            </a:lnSpc>
            <a:spcBef>
              <a:spcPct val="0"/>
            </a:spcBef>
            <a:spcAft>
              <a:spcPct val="35000"/>
            </a:spcAft>
            <a:buNone/>
          </a:pPr>
          <a:r>
            <a:rPr lang="el-GR" sz="1700" kern="1200" dirty="0">
              <a:solidFill>
                <a:schemeClr val="tx1"/>
              </a:solidFill>
            </a:rPr>
            <a:t>Απόντες</a:t>
          </a:r>
          <a:endParaRPr lang="en-IE" sz="1700" kern="1200" dirty="0">
            <a:solidFill>
              <a:schemeClr val="tx1"/>
            </a:solidFill>
          </a:endParaRPr>
        </a:p>
      </dsp:txBody>
      <dsp:txXfrm>
        <a:off x="73784" y="4019941"/>
        <a:ext cx="1448076" cy="955968"/>
      </dsp:txXfrm>
    </dsp:sp>
    <dsp:sp modelId="{92834B10-9712-463C-8663-58E3FA0E9873}">
      <dsp:nvSpPr>
        <dsp:cNvPr id="0" name=""/>
        <dsp:cNvSpPr/>
      </dsp:nvSpPr>
      <dsp:spPr>
        <a:xfrm rot="19200000">
          <a:off x="1292837" y="2446546"/>
          <a:ext cx="1546200" cy="1005030"/>
        </a:xfrm>
        <a:prstGeom prst="round2Same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21590" rIns="64770" bIns="21590" numCol="1" spcCol="1270" anchor="ctr" anchorCtr="0">
          <a:noAutofit/>
        </a:bodyPr>
        <a:lstStyle/>
        <a:p>
          <a:pPr marL="0" lvl="0" indent="0" algn="ctr" defTabSz="755650">
            <a:lnSpc>
              <a:spcPct val="90000"/>
            </a:lnSpc>
            <a:spcBef>
              <a:spcPct val="0"/>
            </a:spcBef>
            <a:spcAft>
              <a:spcPct val="35000"/>
            </a:spcAft>
            <a:buNone/>
          </a:pPr>
          <a:r>
            <a:rPr lang="el-GR" sz="1700" kern="1200" dirty="0">
              <a:solidFill>
                <a:schemeClr val="tx1"/>
              </a:solidFill>
            </a:rPr>
            <a:t>Καινοτόμοι</a:t>
          </a:r>
          <a:r>
            <a:rPr lang="en-IE" sz="1700" kern="1200" dirty="0">
              <a:solidFill>
                <a:schemeClr val="tx1"/>
              </a:solidFill>
            </a:rPr>
            <a:t> </a:t>
          </a:r>
        </a:p>
      </dsp:txBody>
      <dsp:txXfrm>
        <a:off x="1357667" y="2489869"/>
        <a:ext cx="1448076" cy="955968"/>
      </dsp:txXfrm>
    </dsp:sp>
    <dsp:sp modelId="{C4320820-C777-4357-B048-B6CE03717397}">
      <dsp:nvSpPr>
        <dsp:cNvPr id="0" name=""/>
        <dsp:cNvSpPr/>
      </dsp:nvSpPr>
      <dsp:spPr>
        <a:xfrm rot="20400000">
          <a:off x="3029986" y="1443602"/>
          <a:ext cx="1546200" cy="1005030"/>
        </a:xfrm>
        <a:prstGeom prst="round2Same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21590" rIns="64770" bIns="21590" numCol="1" spcCol="1270" anchor="ctr" anchorCtr="0">
          <a:noAutofit/>
        </a:bodyPr>
        <a:lstStyle/>
        <a:p>
          <a:pPr marL="0" lvl="0" indent="0" algn="ctr" defTabSz="755650">
            <a:lnSpc>
              <a:spcPct val="90000"/>
            </a:lnSpc>
            <a:spcBef>
              <a:spcPct val="0"/>
            </a:spcBef>
            <a:spcAft>
              <a:spcPct val="35000"/>
            </a:spcAft>
            <a:buNone/>
          </a:pPr>
          <a:r>
            <a:rPr lang="el-GR" sz="1700" kern="1200" dirty="0">
              <a:solidFill>
                <a:schemeClr val="tx1"/>
              </a:solidFill>
            </a:rPr>
            <a:t>Πρόθυμοι για μάθηση</a:t>
          </a:r>
          <a:endParaRPr lang="en-IE" sz="1700" kern="1200" dirty="0">
            <a:solidFill>
              <a:schemeClr val="tx1"/>
            </a:solidFill>
          </a:endParaRPr>
        </a:p>
      </dsp:txBody>
      <dsp:txXfrm>
        <a:off x="3087438" y="1491185"/>
        <a:ext cx="1448076" cy="955968"/>
      </dsp:txXfrm>
    </dsp:sp>
    <dsp:sp modelId="{C278E978-05E8-4725-A66F-C395212C91AD}">
      <dsp:nvSpPr>
        <dsp:cNvPr id="0" name=""/>
        <dsp:cNvSpPr/>
      </dsp:nvSpPr>
      <dsp:spPr>
        <a:xfrm>
          <a:off x="5005399" y="1095284"/>
          <a:ext cx="1546200" cy="1005030"/>
        </a:xfrm>
        <a:prstGeom prst="round2Same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21590" rIns="64770" bIns="21590" numCol="1" spcCol="1270" anchor="ctr" anchorCtr="0">
          <a:noAutofit/>
        </a:bodyPr>
        <a:lstStyle/>
        <a:p>
          <a:pPr marL="0" lvl="0" indent="0" algn="ctr" defTabSz="755650">
            <a:lnSpc>
              <a:spcPct val="90000"/>
            </a:lnSpc>
            <a:spcBef>
              <a:spcPct val="0"/>
            </a:spcBef>
            <a:spcAft>
              <a:spcPct val="35000"/>
            </a:spcAft>
            <a:buNone/>
          </a:pPr>
          <a:r>
            <a:rPr lang="el-GR" sz="1700" kern="1200" dirty="0">
              <a:solidFill>
                <a:schemeClr val="tx1"/>
              </a:solidFill>
            </a:rPr>
            <a:t>Γεννήθηκαν στην ψηφιακή εποχή</a:t>
          </a:r>
          <a:endParaRPr lang="en-IE" sz="1700" kern="1200" dirty="0">
            <a:solidFill>
              <a:schemeClr val="tx1"/>
            </a:solidFill>
          </a:endParaRPr>
        </a:p>
      </dsp:txBody>
      <dsp:txXfrm>
        <a:off x="5054461" y="1144346"/>
        <a:ext cx="1448076" cy="955968"/>
      </dsp:txXfrm>
    </dsp:sp>
    <dsp:sp modelId="{CCC925E2-075C-44B9-9650-A8E72A566E50}">
      <dsp:nvSpPr>
        <dsp:cNvPr id="0" name=""/>
        <dsp:cNvSpPr/>
      </dsp:nvSpPr>
      <dsp:spPr>
        <a:xfrm rot="1200000">
          <a:off x="6980812" y="1443602"/>
          <a:ext cx="1546200" cy="1005030"/>
        </a:xfrm>
        <a:prstGeom prst="round2Same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21590" rIns="64770" bIns="21590" numCol="1" spcCol="1270" anchor="ctr" anchorCtr="0">
          <a:noAutofit/>
        </a:bodyPr>
        <a:lstStyle/>
        <a:p>
          <a:pPr marL="0" lvl="0" indent="0" algn="ctr" defTabSz="755650">
            <a:lnSpc>
              <a:spcPct val="90000"/>
            </a:lnSpc>
            <a:spcBef>
              <a:spcPct val="0"/>
            </a:spcBef>
            <a:spcAft>
              <a:spcPct val="35000"/>
            </a:spcAft>
            <a:buNone/>
          </a:pPr>
          <a:r>
            <a:rPr lang="el-GR" sz="1700" kern="1200" dirty="0">
              <a:solidFill>
                <a:schemeClr val="tx1"/>
              </a:solidFill>
            </a:rPr>
            <a:t>Αντιστέκονται στις αλλαγές</a:t>
          </a:r>
          <a:endParaRPr lang="en-IE" sz="1700" kern="1200" dirty="0">
            <a:solidFill>
              <a:schemeClr val="tx1"/>
            </a:solidFill>
          </a:endParaRPr>
        </a:p>
      </dsp:txBody>
      <dsp:txXfrm>
        <a:off x="7021484" y="1491185"/>
        <a:ext cx="1448076" cy="955968"/>
      </dsp:txXfrm>
    </dsp:sp>
    <dsp:sp modelId="{36252BD1-4AA7-43D2-953A-EE03F2BEA2B0}">
      <dsp:nvSpPr>
        <dsp:cNvPr id="0" name=""/>
        <dsp:cNvSpPr/>
      </dsp:nvSpPr>
      <dsp:spPr>
        <a:xfrm rot="2400000">
          <a:off x="8717961" y="2446546"/>
          <a:ext cx="1546200" cy="1005030"/>
        </a:xfrm>
        <a:prstGeom prst="round2Same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21590" rIns="64770" bIns="21590" numCol="1" spcCol="1270" anchor="ctr" anchorCtr="0">
          <a:noAutofit/>
        </a:bodyPr>
        <a:lstStyle/>
        <a:p>
          <a:pPr marL="0" lvl="0" indent="0" algn="ctr" defTabSz="755650">
            <a:lnSpc>
              <a:spcPct val="90000"/>
            </a:lnSpc>
            <a:spcBef>
              <a:spcPct val="0"/>
            </a:spcBef>
            <a:spcAft>
              <a:spcPct val="35000"/>
            </a:spcAft>
            <a:buNone/>
          </a:pPr>
          <a:r>
            <a:rPr lang="el-GR" sz="1700" kern="1200" dirty="0">
              <a:solidFill>
                <a:schemeClr val="tx1"/>
              </a:solidFill>
            </a:rPr>
            <a:t>Δεν έχουν κίνητρα</a:t>
          </a:r>
          <a:endParaRPr lang="en-IE" sz="1700" kern="1200" dirty="0">
            <a:solidFill>
              <a:schemeClr val="tx1"/>
            </a:solidFill>
          </a:endParaRPr>
        </a:p>
      </dsp:txBody>
      <dsp:txXfrm>
        <a:off x="8751255" y="2489869"/>
        <a:ext cx="1448076" cy="955968"/>
      </dsp:txXfrm>
    </dsp:sp>
    <dsp:sp modelId="{0DE948D6-3981-40C5-891F-C234D183B673}">
      <dsp:nvSpPr>
        <dsp:cNvPr id="0" name=""/>
        <dsp:cNvSpPr/>
      </dsp:nvSpPr>
      <dsp:spPr>
        <a:xfrm rot="3600000">
          <a:off x="10007321" y="3983144"/>
          <a:ext cx="1546200" cy="1005030"/>
        </a:xfrm>
        <a:prstGeom prst="round2Same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21590" rIns="64770" bIns="21590" numCol="1" spcCol="1270" anchor="ctr" anchorCtr="0">
          <a:noAutofit/>
        </a:bodyPr>
        <a:lstStyle/>
        <a:p>
          <a:pPr marL="0" lvl="0" indent="0" algn="ctr" defTabSz="755650">
            <a:lnSpc>
              <a:spcPct val="90000"/>
            </a:lnSpc>
            <a:spcBef>
              <a:spcPct val="0"/>
            </a:spcBef>
            <a:spcAft>
              <a:spcPct val="35000"/>
            </a:spcAft>
            <a:buNone/>
          </a:pPr>
          <a:r>
            <a:rPr lang="el-GR" sz="1700" kern="1200" dirty="0">
              <a:solidFill>
                <a:schemeClr val="tx1"/>
              </a:solidFill>
            </a:rPr>
            <a:t>Απουσιάζουν με άδειες «ασθενείας»</a:t>
          </a:r>
          <a:endParaRPr lang="en-IE" sz="1700" kern="1200" dirty="0">
            <a:solidFill>
              <a:schemeClr val="tx1"/>
            </a:solidFill>
          </a:endParaRPr>
        </a:p>
      </dsp:txBody>
      <dsp:txXfrm>
        <a:off x="10035139" y="4019941"/>
        <a:ext cx="1448076" cy="9559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7F13A6-38DB-440F-8ED8-B344C4B0ECE5}">
      <dsp:nvSpPr>
        <dsp:cNvPr id="0" name=""/>
        <dsp:cNvSpPr/>
      </dsp:nvSpPr>
      <dsp:spPr>
        <a:xfrm rot="18000000">
          <a:off x="1282" y="4152754"/>
          <a:ext cx="1404937" cy="913209"/>
        </a:xfrm>
        <a:prstGeom prst="round2Same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15240" rIns="45720" bIns="15240" numCol="1" spcCol="1270" anchor="ctr" anchorCtr="0">
          <a:noAutofit/>
        </a:bodyPr>
        <a:lstStyle/>
        <a:p>
          <a:pPr marL="0" lvl="0" indent="0" algn="ctr" defTabSz="533400">
            <a:lnSpc>
              <a:spcPct val="90000"/>
            </a:lnSpc>
            <a:spcBef>
              <a:spcPct val="0"/>
            </a:spcBef>
            <a:spcAft>
              <a:spcPct val="35000"/>
            </a:spcAft>
            <a:buNone/>
          </a:pPr>
          <a:r>
            <a:rPr lang="el-GR" sz="1200" kern="1200" dirty="0">
              <a:solidFill>
                <a:schemeClr val="tx1"/>
              </a:solidFill>
            </a:rPr>
            <a:t>Αφοσιωμένοι</a:t>
          </a:r>
          <a:r>
            <a:rPr lang="en-IE" sz="1200" kern="1200" dirty="0">
              <a:solidFill>
                <a:schemeClr val="tx1"/>
              </a:solidFill>
            </a:rPr>
            <a:t> </a:t>
          </a:r>
        </a:p>
      </dsp:txBody>
      <dsp:txXfrm>
        <a:off x="65164" y="4186188"/>
        <a:ext cx="1315779" cy="868630"/>
      </dsp:txXfrm>
    </dsp:sp>
    <dsp:sp modelId="{5D2B990F-AFF3-4F96-B2AA-9D38799503F4}">
      <dsp:nvSpPr>
        <dsp:cNvPr id="0" name=""/>
        <dsp:cNvSpPr/>
      </dsp:nvSpPr>
      <dsp:spPr>
        <a:xfrm rot="19028571">
          <a:off x="1266969" y="2728994"/>
          <a:ext cx="1404937" cy="913209"/>
        </a:xfrm>
        <a:prstGeom prst="round2Same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15240" rIns="45720" bIns="15240" numCol="1" spcCol="1270" anchor="ctr" anchorCtr="0">
          <a:noAutofit/>
        </a:bodyPr>
        <a:lstStyle/>
        <a:p>
          <a:pPr marL="0" lvl="0" indent="0" algn="ctr" defTabSz="533400">
            <a:lnSpc>
              <a:spcPct val="90000"/>
            </a:lnSpc>
            <a:spcBef>
              <a:spcPct val="0"/>
            </a:spcBef>
            <a:spcAft>
              <a:spcPct val="35000"/>
            </a:spcAft>
            <a:buNone/>
          </a:pPr>
          <a:r>
            <a:rPr lang="el-GR" sz="1200" kern="1200" dirty="0">
              <a:solidFill>
                <a:schemeClr val="tx1"/>
              </a:solidFill>
            </a:rPr>
            <a:t>Εργάζονται σκληρά</a:t>
          </a:r>
          <a:r>
            <a:rPr lang="en-IE" sz="1200" kern="1200" dirty="0">
              <a:solidFill>
                <a:schemeClr val="tx1"/>
              </a:solidFill>
            </a:rPr>
            <a:t> </a:t>
          </a:r>
        </a:p>
      </dsp:txBody>
      <dsp:txXfrm>
        <a:off x="1326709" y="2767623"/>
        <a:ext cx="1315779" cy="868630"/>
      </dsp:txXfrm>
    </dsp:sp>
    <dsp:sp modelId="{483839F5-CD36-40D1-88D9-EEF7ADD9A72C}">
      <dsp:nvSpPr>
        <dsp:cNvPr id="0" name=""/>
        <dsp:cNvSpPr/>
      </dsp:nvSpPr>
      <dsp:spPr>
        <a:xfrm rot="20057143">
          <a:off x="2641285" y="1703189"/>
          <a:ext cx="1404937" cy="913209"/>
        </a:xfrm>
        <a:prstGeom prst="round2Same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15240" rIns="45720" bIns="15240" numCol="1" spcCol="1270" anchor="ctr" anchorCtr="0">
          <a:noAutofit/>
        </a:bodyPr>
        <a:lstStyle/>
        <a:p>
          <a:pPr marL="0" lvl="0" indent="0" algn="ctr" defTabSz="533400">
            <a:lnSpc>
              <a:spcPct val="90000"/>
            </a:lnSpc>
            <a:spcBef>
              <a:spcPct val="0"/>
            </a:spcBef>
            <a:spcAft>
              <a:spcPct val="35000"/>
            </a:spcAft>
            <a:buNone/>
          </a:pPr>
          <a:r>
            <a:rPr lang="el-GR" sz="1200" kern="1200" dirty="0">
              <a:solidFill>
                <a:schemeClr val="tx1"/>
              </a:solidFill>
            </a:rPr>
            <a:t>Δεν είναι τόσο καλοί γνώστες της τεχνολογίας όσο οι νεότεροι</a:t>
          </a:r>
          <a:endParaRPr lang="en-IE" sz="1200" kern="1200" dirty="0">
            <a:solidFill>
              <a:schemeClr val="tx1"/>
            </a:solidFill>
          </a:endParaRPr>
        </a:p>
      </dsp:txBody>
      <dsp:txXfrm>
        <a:off x="2695535" y="1745561"/>
        <a:ext cx="1315779" cy="868630"/>
      </dsp:txXfrm>
    </dsp:sp>
    <dsp:sp modelId="{014073ED-E36F-4DD2-B1CD-53C84A197A56}">
      <dsp:nvSpPr>
        <dsp:cNvPr id="0" name=""/>
        <dsp:cNvSpPr/>
      </dsp:nvSpPr>
      <dsp:spPr>
        <a:xfrm rot="21085714">
          <a:off x="4381415" y="1166430"/>
          <a:ext cx="1404937" cy="913209"/>
        </a:xfrm>
        <a:prstGeom prst="round2Same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15240" rIns="45720" bIns="15240" numCol="1" spcCol="1270" anchor="ctr" anchorCtr="0">
          <a:noAutofit/>
        </a:bodyPr>
        <a:lstStyle/>
        <a:p>
          <a:pPr marL="0" lvl="0" indent="0" algn="ctr" defTabSz="533400">
            <a:lnSpc>
              <a:spcPct val="90000"/>
            </a:lnSpc>
            <a:spcBef>
              <a:spcPct val="0"/>
            </a:spcBef>
            <a:spcAft>
              <a:spcPct val="35000"/>
            </a:spcAft>
            <a:buNone/>
          </a:pPr>
          <a:r>
            <a:rPr lang="el-GR" sz="1200" kern="1200" dirty="0">
              <a:solidFill>
                <a:schemeClr val="tx1"/>
              </a:solidFill>
            </a:rPr>
            <a:t>Έχουν καλύτερες διαπροσωπικές δεξιότητες</a:t>
          </a:r>
          <a:r>
            <a:rPr lang="en-IE" sz="1200" kern="1200" dirty="0">
              <a:solidFill>
                <a:schemeClr val="tx1"/>
              </a:solidFill>
            </a:rPr>
            <a:t> </a:t>
          </a:r>
        </a:p>
      </dsp:txBody>
      <dsp:txXfrm>
        <a:off x="4429316" y="1210760"/>
        <a:ext cx="1315779" cy="868630"/>
      </dsp:txXfrm>
    </dsp:sp>
    <dsp:sp modelId="{0CF17A00-24CC-4495-AA60-28A6E42124EB}">
      <dsp:nvSpPr>
        <dsp:cNvPr id="0" name=""/>
        <dsp:cNvSpPr/>
      </dsp:nvSpPr>
      <dsp:spPr>
        <a:xfrm rot="514286">
          <a:off x="6202448" y="1166430"/>
          <a:ext cx="1404937" cy="913209"/>
        </a:xfrm>
        <a:prstGeom prst="round2Same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15240" rIns="45720" bIns="15240" numCol="1" spcCol="1270" anchor="ctr" anchorCtr="0">
          <a:noAutofit/>
        </a:bodyPr>
        <a:lstStyle/>
        <a:p>
          <a:pPr marL="0" lvl="0" indent="0" algn="ctr" defTabSz="533400">
            <a:lnSpc>
              <a:spcPct val="90000"/>
            </a:lnSpc>
            <a:spcBef>
              <a:spcPct val="0"/>
            </a:spcBef>
            <a:spcAft>
              <a:spcPct val="35000"/>
            </a:spcAft>
            <a:buNone/>
          </a:pPr>
          <a:r>
            <a:rPr lang="el-GR" sz="1200" kern="1200" dirty="0">
              <a:solidFill>
                <a:schemeClr val="tx1"/>
              </a:solidFill>
            </a:rPr>
            <a:t>Αντιστέκονται σε αλλαγές που αφορούν στις εργασιακές πρακτικές</a:t>
          </a:r>
          <a:endParaRPr lang="en-IE" sz="1200" kern="1200" dirty="0">
            <a:solidFill>
              <a:schemeClr val="tx1"/>
            </a:solidFill>
          </a:endParaRPr>
        </a:p>
      </dsp:txBody>
      <dsp:txXfrm>
        <a:off x="6243705" y="1210760"/>
        <a:ext cx="1315779" cy="868630"/>
      </dsp:txXfrm>
    </dsp:sp>
    <dsp:sp modelId="{CFA0B686-9930-4391-AD61-DB8C30F865D3}">
      <dsp:nvSpPr>
        <dsp:cNvPr id="0" name=""/>
        <dsp:cNvSpPr/>
      </dsp:nvSpPr>
      <dsp:spPr>
        <a:xfrm rot="1542857">
          <a:off x="7942577" y="1703189"/>
          <a:ext cx="1404937" cy="913209"/>
        </a:xfrm>
        <a:prstGeom prst="round2Same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15240" rIns="45720" bIns="15240" numCol="1" spcCol="1270" anchor="ctr" anchorCtr="0">
          <a:noAutofit/>
        </a:bodyPr>
        <a:lstStyle/>
        <a:p>
          <a:pPr marL="0" lvl="0" indent="0" algn="ctr" defTabSz="533400">
            <a:lnSpc>
              <a:spcPct val="90000"/>
            </a:lnSpc>
            <a:spcBef>
              <a:spcPct val="0"/>
            </a:spcBef>
            <a:spcAft>
              <a:spcPct val="35000"/>
            </a:spcAft>
            <a:buNone/>
          </a:pPr>
          <a:r>
            <a:rPr lang="el-GR" sz="1200" kern="1200" dirty="0">
              <a:solidFill>
                <a:schemeClr val="tx1"/>
              </a:solidFill>
            </a:rPr>
            <a:t>Κοστίζουν περισσότερο</a:t>
          </a:r>
          <a:endParaRPr lang="en-IE" sz="1200" kern="1200" dirty="0">
            <a:solidFill>
              <a:schemeClr val="tx1"/>
            </a:solidFill>
          </a:endParaRPr>
        </a:p>
      </dsp:txBody>
      <dsp:txXfrm>
        <a:off x="7977485" y="1745561"/>
        <a:ext cx="1315779" cy="868630"/>
      </dsp:txXfrm>
    </dsp:sp>
    <dsp:sp modelId="{3E9CA65E-FE13-4FD9-971D-09607D9CB2A9}">
      <dsp:nvSpPr>
        <dsp:cNvPr id="0" name=""/>
        <dsp:cNvSpPr/>
      </dsp:nvSpPr>
      <dsp:spPr>
        <a:xfrm rot="2571429">
          <a:off x="9447185" y="2729013"/>
          <a:ext cx="1404937" cy="913209"/>
        </a:xfrm>
        <a:prstGeom prst="round2Same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15240" rIns="45720" bIns="15240" numCol="1" spcCol="1270" anchor="ctr" anchorCtr="0">
          <a:noAutofit/>
        </a:bodyPr>
        <a:lstStyle/>
        <a:p>
          <a:pPr marL="0" lvl="0" indent="0" algn="ctr" defTabSz="533400">
            <a:lnSpc>
              <a:spcPct val="90000"/>
            </a:lnSpc>
            <a:spcBef>
              <a:spcPct val="0"/>
            </a:spcBef>
            <a:spcAft>
              <a:spcPct val="35000"/>
            </a:spcAft>
            <a:buNone/>
          </a:pPr>
          <a:r>
            <a:rPr lang="el-GR" sz="1200" kern="1200" dirty="0">
              <a:solidFill>
                <a:schemeClr val="tx1"/>
              </a:solidFill>
            </a:rPr>
            <a:t>Η κατάσταση της υγείας τους επιδεινώνεται διαρκώς</a:t>
          </a:r>
          <a:r>
            <a:rPr lang="en-IE" sz="1200" kern="1200" dirty="0">
              <a:solidFill>
                <a:schemeClr val="tx1"/>
              </a:solidFill>
            </a:rPr>
            <a:t> </a:t>
          </a:r>
        </a:p>
      </dsp:txBody>
      <dsp:txXfrm>
        <a:off x="9476603" y="2767642"/>
        <a:ext cx="1315779" cy="868630"/>
      </dsp:txXfrm>
    </dsp:sp>
    <dsp:sp modelId="{8A29EA84-5FF4-43C2-B5C1-1F6BE5820191}">
      <dsp:nvSpPr>
        <dsp:cNvPr id="0" name=""/>
        <dsp:cNvSpPr/>
      </dsp:nvSpPr>
      <dsp:spPr>
        <a:xfrm rot="3600000">
          <a:off x="10582580" y="4152754"/>
          <a:ext cx="1404937" cy="913209"/>
        </a:xfrm>
        <a:prstGeom prst="round2Same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15240" rIns="45720" bIns="15240" numCol="1" spcCol="1270" anchor="ctr" anchorCtr="0">
          <a:noAutofit/>
        </a:bodyPr>
        <a:lstStyle/>
        <a:p>
          <a:pPr marL="0" lvl="0" indent="0" algn="ctr" defTabSz="533400">
            <a:lnSpc>
              <a:spcPct val="90000"/>
            </a:lnSpc>
            <a:spcBef>
              <a:spcPct val="0"/>
            </a:spcBef>
            <a:spcAft>
              <a:spcPct val="35000"/>
            </a:spcAft>
            <a:buNone/>
          </a:pPr>
          <a:r>
            <a:rPr lang="el-GR" sz="1200" kern="1200" dirty="0">
              <a:solidFill>
                <a:schemeClr val="tx1"/>
              </a:solidFill>
            </a:rPr>
            <a:t>Καλοί Ηγέτες</a:t>
          </a:r>
          <a:endParaRPr lang="en-IE" sz="1200" kern="1200" dirty="0">
            <a:solidFill>
              <a:schemeClr val="tx1"/>
            </a:solidFill>
          </a:endParaRPr>
        </a:p>
      </dsp:txBody>
      <dsp:txXfrm>
        <a:off x="10607856" y="4186188"/>
        <a:ext cx="1315779" cy="86863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diagrams.loki3.com/TabbedArc+Icon">
  <dgm:title val="Tabbed Arc"/>
  <dgm:desc val="Use to show a set of related items arcing over a common area.  Best with small amounts of text."/>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diagrams.loki3.com/TabbedArc+Icon">
  <dgm:title val="Tabbed Arc"/>
  <dgm:desc val="Use to show a set of related items arcing over a common area.  Best with small amounts of text."/>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286A0C-395F-4C14-8C50-01B9EEAC3FB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A65806F6-AF6B-4F71-BF0B-E24F22BEF39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56F03E8-9F82-42CA-A2C9-349EF04B1272}" type="datetimeFigureOut">
              <a:rPr lang="en-IE" smtClean="0"/>
              <a:t>12/08/2021</a:t>
            </a:fld>
            <a:endParaRPr lang="en-IE"/>
          </a:p>
        </p:txBody>
      </p:sp>
      <p:sp>
        <p:nvSpPr>
          <p:cNvPr id="4" name="Footer Placeholder 3">
            <a:extLst>
              <a:ext uri="{FF2B5EF4-FFF2-40B4-BE49-F238E27FC236}">
                <a16:creationId xmlns:a16="http://schemas.microsoft.com/office/drawing/2014/main" id="{E440E9AA-574A-4828-8B37-F2ED6146EE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5939B48E-DCF2-4DD0-9CF1-E795A331004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AF6F74-1648-4529-BB7D-39782D6BA576}" type="slidenum">
              <a:rPr lang="en-IE" smtClean="0"/>
              <a:t>‹#›</a:t>
            </a:fld>
            <a:endParaRPr lang="en-IE"/>
          </a:p>
        </p:txBody>
      </p:sp>
    </p:spTree>
    <p:extLst>
      <p:ext uri="{BB962C8B-B14F-4D97-AF65-F5344CB8AC3E}">
        <p14:creationId xmlns:p14="http://schemas.microsoft.com/office/powerpoint/2010/main" val="16714340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4906471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6711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dirty="0"/>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 </a:t>
            </a:r>
            <a:endParaRPr dirty="0"/>
          </a:p>
        </p:txBody>
      </p:sp>
      <p:sp>
        <p:nvSpPr>
          <p:cNvPr id="68" name="Google Shape;6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2306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0" name="Google Shape;9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4889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2" name="Google Shape;6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0513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46021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dirty="0"/>
              <a:t> </a:t>
            </a:r>
            <a:endParaRPr lang="en-US" dirty="0"/>
          </a:p>
          <a:p>
            <a:pPr marL="0" lvl="0" indent="0" algn="l" rtl="0">
              <a:spcBef>
                <a:spcPts val="0"/>
              </a:spcBef>
              <a:spcAft>
                <a:spcPts val="0"/>
              </a:spcAft>
              <a:buNone/>
            </a:pPr>
            <a:r>
              <a:rPr lang="en-US" dirty="0"/>
              <a:t> </a:t>
            </a:r>
            <a:endParaRPr dirty="0"/>
          </a:p>
        </p:txBody>
      </p:sp>
      <p:sp>
        <p:nvSpPr>
          <p:cNvPr id="75" name="Google Shape;7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0491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IE" sz="12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IE" dirty="0"/>
          </a:p>
          <a:p>
            <a:r>
              <a:rPr lang="en-IE" dirty="0"/>
              <a:t>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87836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94091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dirty="0"/>
              <a:t> </a:t>
            </a:r>
            <a:endParaRPr dirty="0"/>
          </a:p>
        </p:txBody>
      </p:sp>
      <p:sp>
        <p:nvSpPr>
          <p:cNvPr id="68" name="Google Shape;6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529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76805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294825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5"/>
        <p:cNvGrpSpPr/>
        <p:nvPr/>
      </p:nvGrpSpPr>
      <p:grpSpPr>
        <a:xfrm>
          <a:off x="0" y="0"/>
          <a:ext cx="0" cy="0"/>
          <a:chOff x="0" y="0"/>
          <a:chExt cx="0" cy="0"/>
        </a:xfrm>
      </p:grpSpPr>
      <p:sp>
        <p:nvSpPr>
          <p:cNvPr id="16" name="Google Shape;16;p10"/>
          <p:cNvSpPr/>
          <p:nvPr/>
        </p:nvSpPr>
        <p:spPr>
          <a:xfrm>
            <a:off x="0" y="4530723"/>
            <a:ext cx="5910895" cy="1331189"/>
          </a:xfrm>
          <a:prstGeom prst="rect">
            <a:avLst/>
          </a:prstGeom>
          <a:solidFill>
            <a:srgbClr val="E8F6F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a:ea typeface="Open Sans"/>
              <a:cs typeface="Open Sans"/>
              <a:sym typeface="Open Sans"/>
            </a:endParaRPr>
          </a:p>
        </p:txBody>
      </p:sp>
      <p:pic>
        <p:nvPicPr>
          <p:cNvPr id="17" name="Google Shape;17;p10"/>
          <p:cNvPicPr preferRelativeResize="0"/>
          <p:nvPr/>
        </p:nvPicPr>
        <p:blipFill rotWithShape="1">
          <a:blip r:embed="rId2">
            <a:alphaModFix/>
          </a:blip>
          <a:srcRect/>
          <a:stretch/>
        </p:blipFill>
        <p:spPr>
          <a:xfrm>
            <a:off x="981767" y="673128"/>
            <a:ext cx="9616599" cy="3657570"/>
          </a:xfrm>
          <a:prstGeom prst="rect">
            <a:avLst/>
          </a:prstGeom>
          <a:noFill/>
          <a:ln>
            <a:noFill/>
          </a:ln>
        </p:spPr>
      </p:pic>
      <p:pic>
        <p:nvPicPr>
          <p:cNvPr id="18" name="Google Shape;18;p10"/>
          <p:cNvPicPr preferRelativeResize="0"/>
          <p:nvPr/>
        </p:nvPicPr>
        <p:blipFill rotWithShape="1">
          <a:blip r:embed="rId3">
            <a:alphaModFix/>
          </a:blip>
          <a:srcRect/>
          <a:stretch/>
        </p:blipFill>
        <p:spPr>
          <a:xfrm>
            <a:off x="395265" y="306605"/>
            <a:ext cx="1712791" cy="1064995"/>
          </a:xfrm>
          <a:prstGeom prst="rect">
            <a:avLst/>
          </a:prstGeom>
          <a:noFill/>
          <a:ln>
            <a:noFill/>
          </a:ln>
        </p:spPr>
      </p:pic>
      <p:pic>
        <p:nvPicPr>
          <p:cNvPr id="19" name="Google Shape;19;p10"/>
          <p:cNvPicPr preferRelativeResize="0"/>
          <p:nvPr/>
        </p:nvPicPr>
        <p:blipFill rotWithShape="1">
          <a:blip r:embed="rId4">
            <a:alphaModFix/>
          </a:blip>
          <a:srcRect/>
          <a:stretch/>
        </p:blipFill>
        <p:spPr>
          <a:xfrm>
            <a:off x="1032127" y="6188473"/>
            <a:ext cx="2281165" cy="469502"/>
          </a:xfrm>
          <a:prstGeom prst="rect">
            <a:avLst/>
          </a:prstGeom>
          <a:noFill/>
          <a:ln>
            <a:noFill/>
          </a:ln>
        </p:spPr>
      </p:pic>
      <p:sp>
        <p:nvSpPr>
          <p:cNvPr id="20" name="Google Shape;20;p10"/>
          <p:cNvSpPr txBox="1"/>
          <p:nvPr/>
        </p:nvSpPr>
        <p:spPr>
          <a:xfrm>
            <a:off x="3313292" y="6150114"/>
            <a:ext cx="775335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0" i="0" u="none" strike="noStrike" cap="none" dirty="0">
                <a:solidFill>
                  <a:schemeClr val="lt1"/>
                </a:solidFill>
                <a:latin typeface="Open Sans"/>
                <a:ea typeface="Open Sans"/>
                <a:cs typeface="Open Sans"/>
                <a:sym typeface="Open Sans"/>
              </a:rPr>
              <a:t>This project has been funded with support from the European Commission. This publication reflects the views only of the author, and the Commission cannot be held responsible for any use which may be made of the information contained therein. Project Number: 2020-1-</a:t>
            </a:r>
            <a:r>
              <a:rPr lang="en-US" sz="1000" dirty="0">
                <a:solidFill>
                  <a:schemeClr val="lt1"/>
                </a:solidFill>
                <a:latin typeface="Open Sans"/>
                <a:ea typeface="Open Sans"/>
                <a:cs typeface="Open Sans"/>
                <a:sym typeface="Open Sans"/>
              </a:rPr>
              <a:t>BG01-KA202-079064</a:t>
            </a:r>
            <a:endParaRPr dirty="0"/>
          </a:p>
          <a:p>
            <a:pPr marL="0" marR="0" lvl="0" indent="0" algn="l" rtl="0">
              <a:spcBef>
                <a:spcPts val="0"/>
              </a:spcBef>
              <a:spcAft>
                <a:spcPts val="0"/>
              </a:spcAft>
              <a:buNone/>
            </a:pPr>
            <a:endParaRPr sz="1000" dirty="0">
              <a:solidFill>
                <a:schemeClr val="lt1"/>
              </a:solidFill>
              <a:latin typeface="Open Sans"/>
              <a:ea typeface="Open Sans"/>
              <a:cs typeface="Open Sans"/>
              <a:sym typeface="Open Sans"/>
            </a:endParaRPr>
          </a:p>
        </p:txBody>
      </p:sp>
      <p:sp>
        <p:nvSpPr>
          <p:cNvPr id="21" name="Google Shape;21;p10"/>
          <p:cNvSpPr txBox="1">
            <a:spLocks noGrp="1"/>
          </p:cNvSpPr>
          <p:nvPr>
            <p:ph type="ctrTitle"/>
          </p:nvPr>
        </p:nvSpPr>
        <p:spPr>
          <a:xfrm>
            <a:off x="715688" y="4530725"/>
            <a:ext cx="5195207" cy="13340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2BAAD"/>
              </a:buClr>
              <a:buSzPts val="2000"/>
              <a:buFont typeface="Open Sans"/>
              <a:buNone/>
              <a:defRPr sz="2000" b="1">
                <a:solidFill>
                  <a:srgbClr val="52BAAD"/>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0"/>
          <p:cNvSpPr txBox="1">
            <a:spLocks noGrp="1"/>
          </p:cNvSpPr>
          <p:nvPr>
            <p:ph type="subTitle" idx="1"/>
          </p:nvPr>
        </p:nvSpPr>
        <p:spPr>
          <a:xfrm>
            <a:off x="6086475" y="4549902"/>
            <a:ext cx="5178855" cy="12928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accent1"/>
              </a:buClr>
              <a:buSzPts val="1600"/>
              <a:buNone/>
              <a:defRPr sz="1600" b="0" i="1">
                <a:solidFill>
                  <a:schemeClr val="accent1"/>
                </a:solidFill>
                <a:latin typeface="Open Sans"/>
                <a:ea typeface="Open Sans"/>
                <a:cs typeface="Open Sans"/>
                <a:sym typeface="Open Sans"/>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23" name="Google Shape;23;p10"/>
          <p:cNvSpPr/>
          <p:nvPr/>
        </p:nvSpPr>
        <p:spPr>
          <a:xfrm rot="-5400000" flipH="1">
            <a:off x="5396988" y="5172425"/>
            <a:ext cx="1331189" cy="4778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4"/>
        <p:cNvGrpSpPr/>
        <p:nvPr/>
      </p:nvGrpSpPr>
      <p:grpSpPr>
        <a:xfrm>
          <a:off x="0" y="0"/>
          <a:ext cx="0" cy="0"/>
          <a:chOff x="0" y="0"/>
          <a:chExt cx="0" cy="0"/>
        </a:xfrm>
      </p:grpSpPr>
      <p:sp>
        <p:nvSpPr>
          <p:cNvPr id="25" name="Google Shape;25;p16"/>
          <p:cNvSpPr/>
          <p:nvPr/>
        </p:nvSpPr>
        <p:spPr>
          <a:xfrm>
            <a:off x="0" y="0"/>
            <a:ext cx="12192000" cy="6858000"/>
          </a:xfrm>
          <a:prstGeom prst="rect">
            <a:avLst/>
          </a:prstGeom>
          <a:solidFill>
            <a:srgbClr val="E8F6F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26" name="Google Shape;26;p16"/>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2BAAD"/>
              </a:buClr>
              <a:buSzPts val="2000"/>
              <a:buFont typeface="Open Sans"/>
              <a:buNone/>
              <a:defRPr sz="2000" b="1">
                <a:solidFill>
                  <a:srgbClr val="52BAAD"/>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6"/>
          <p:cNvSpPr/>
          <p:nvPr/>
        </p:nvSpPr>
        <p:spPr>
          <a:xfrm flipH="1">
            <a:off x="2172708" y="2774849"/>
            <a:ext cx="7839428" cy="45719"/>
          </a:xfrm>
          <a:prstGeom prst="rect">
            <a:avLst/>
          </a:prstGeom>
          <a:solidFill>
            <a:srgbClr val="52BAA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8"/>
        <p:cNvGrpSpPr/>
        <p:nvPr/>
      </p:nvGrpSpPr>
      <p:grpSpPr>
        <a:xfrm>
          <a:off x="0" y="0"/>
          <a:ext cx="0" cy="0"/>
          <a:chOff x="0" y="0"/>
          <a:chExt cx="0" cy="0"/>
        </a:xfrm>
      </p:grpSpPr>
      <p:sp>
        <p:nvSpPr>
          <p:cNvPr id="29" name="Google Shape;29;p17"/>
          <p:cNvSpPr/>
          <p:nvPr/>
        </p:nvSpPr>
        <p:spPr>
          <a:xfrm>
            <a:off x="0" y="0"/>
            <a:ext cx="12192000"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30" name="Google Shape;30;p17"/>
          <p:cNvSpPr txBox="1">
            <a:spLocks noGrp="1"/>
          </p:cNvSpPr>
          <p:nvPr>
            <p:ph type="ctrTitle"/>
          </p:nvPr>
        </p:nvSpPr>
        <p:spPr>
          <a:xfrm>
            <a:off x="2179865" y="2937536"/>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2000"/>
              <a:buFont typeface="Open Sans"/>
              <a:buNone/>
              <a:defRPr sz="2000" b="1">
                <a:solidFill>
                  <a:schemeClr val="accent1"/>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1" name="Google Shape;31;p17"/>
          <p:cNvPicPr preferRelativeResize="0"/>
          <p:nvPr/>
        </p:nvPicPr>
        <p:blipFill rotWithShape="1">
          <a:blip r:embed="rId2">
            <a:alphaModFix/>
          </a:blip>
          <a:srcRect/>
          <a:stretch/>
        </p:blipFill>
        <p:spPr>
          <a:xfrm>
            <a:off x="5239605" y="1688651"/>
            <a:ext cx="1712791" cy="1064995"/>
          </a:xfrm>
          <a:prstGeom prst="rect">
            <a:avLst/>
          </a:prstGeom>
          <a:noFill/>
          <a:ln>
            <a:noFill/>
          </a:ln>
        </p:spPr>
      </p:pic>
      <p:pic>
        <p:nvPicPr>
          <p:cNvPr id="32" name="Google Shape;32;p17"/>
          <p:cNvPicPr preferRelativeResize="0"/>
          <p:nvPr/>
        </p:nvPicPr>
        <p:blipFill rotWithShape="1">
          <a:blip r:embed="rId3">
            <a:alphaModFix/>
          </a:blip>
          <a:srcRect/>
          <a:stretch/>
        </p:blipFill>
        <p:spPr>
          <a:xfrm>
            <a:off x="1032127" y="6188473"/>
            <a:ext cx="2281165" cy="469502"/>
          </a:xfrm>
          <a:prstGeom prst="rect">
            <a:avLst/>
          </a:prstGeom>
          <a:noFill/>
          <a:ln>
            <a:noFill/>
          </a:ln>
        </p:spPr>
      </p:pic>
      <p:sp>
        <p:nvSpPr>
          <p:cNvPr id="33" name="Google Shape;33;p17"/>
          <p:cNvSpPr txBox="1"/>
          <p:nvPr/>
        </p:nvSpPr>
        <p:spPr>
          <a:xfrm>
            <a:off x="3313292" y="6150114"/>
            <a:ext cx="775335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0" i="0" u="none" strike="noStrike" cap="none" dirty="0">
                <a:solidFill>
                  <a:schemeClr val="lt1"/>
                </a:solidFill>
                <a:latin typeface="Open Sans"/>
                <a:ea typeface="Open Sans"/>
                <a:cs typeface="Open Sans"/>
                <a:sym typeface="Open Sans"/>
              </a:rPr>
              <a:t>This project has been funded with support from the European Commission. This publication reflects the views only of the author, and the Commission cannot be held responsible for any use which may be made of the information contained therein. Project Number: 2020-1-</a:t>
            </a:r>
            <a:r>
              <a:rPr lang="en-US" sz="1000" dirty="0">
                <a:solidFill>
                  <a:schemeClr val="lt1"/>
                </a:solidFill>
                <a:latin typeface="Open Sans"/>
                <a:ea typeface="Open Sans"/>
                <a:cs typeface="Open Sans"/>
                <a:sym typeface="Open Sans"/>
              </a:rPr>
              <a:t>BG01-KA202-079064</a:t>
            </a:r>
            <a:endParaRPr lang="en-US" sz="1000" dirty="0"/>
          </a:p>
          <a:p>
            <a:pPr marL="0" marR="0" lvl="0" indent="0" algn="l" rtl="0">
              <a:spcBef>
                <a:spcPts val="0"/>
              </a:spcBef>
              <a:spcAft>
                <a:spcPts val="0"/>
              </a:spcAft>
              <a:buNone/>
            </a:pPr>
            <a:endParaRPr sz="1000" dirty="0">
              <a:solidFill>
                <a:schemeClr val="lt1"/>
              </a:solidFill>
              <a:latin typeface="Open Sans"/>
              <a:ea typeface="Open Sans"/>
              <a:cs typeface="Open Sans"/>
              <a:sym typeface="Open Sans"/>
            </a:endParaRPr>
          </a:p>
        </p:txBody>
      </p:sp>
      <p:sp>
        <p:nvSpPr>
          <p:cNvPr id="34" name="Google Shape;34;p17"/>
          <p:cNvSpPr/>
          <p:nvPr/>
        </p:nvSpPr>
        <p:spPr>
          <a:xfrm flipH="1">
            <a:off x="2172707" y="2913643"/>
            <a:ext cx="7839428" cy="4571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38"/>
        <p:cNvGrpSpPr/>
        <p:nvPr/>
      </p:nvGrpSpPr>
      <p:grpSpPr>
        <a:xfrm>
          <a:off x="0" y="0"/>
          <a:ext cx="0" cy="0"/>
          <a:chOff x="0" y="0"/>
          <a:chExt cx="0" cy="0"/>
        </a:xfrm>
      </p:grpSpPr>
      <p:sp>
        <p:nvSpPr>
          <p:cNvPr id="39" name="Google Shape;39;p12"/>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chemeClr val="dk1"/>
              </a:buClr>
              <a:buSzPts val="38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2"/>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chemeClr val="dk1"/>
              </a:buClr>
              <a:buSzPts val="3800"/>
              <a:buFont typeface="Open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13"/>
          <p:cNvSpPr txBox="1">
            <a:spLocks noGrp="1"/>
          </p:cNvSpPr>
          <p:nvPr>
            <p:ph type="body" idx="1"/>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lvl1pPr marL="457200" marR="0" lvl="0" indent="-228600" algn="just" rtl="0">
              <a:lnSpc>
                <a:spcPct val="90000"/>
              </a:lnSpc>
              <a:spcBef>
                <a:spcPts val="1000"/>
              </a:spcBef>
              <a:spcAft>
                <a:spcPts val="0"/>
              </a:spcAft>
              <a:buClr>
                <a:schemeClr val="accent6"/>
              </a:buClr>
              <a:buSzPts val="2400"/>
              <a:buFont typeface="Arial"/>
              <a:buNone/>
              <a:defRPr sz="2400" b="1" i="0" u="none" strike="noStrike" cap="none">
                <a:solidFill>
                  <a:schemeClr val="accent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44" name="Google Shape;44;p13"/>
          <p:cNvSpPr txBox="1">
            <a:spLocks noGrp="1"/>
          </p:cNvSpPr>
          <p:nvPr>
            <p:ph type="body" idx="2"/>
          </p:nvPr>
        </p:nvSpPr>
        <p:spPr>
          <a:xfrm>
            <a:off x="97971" y="1462685"/>
            <a:ext cx="11944350" cy="5289179"/>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45"/>
        <p:cNvGrpSpPr/>
        <p:nvPr/>
      </p:nvGrpSpPr>
      <p:grpSpPr>
        <a:xfrm>
          <a:off x="0" y="0"/>
          <a:ext cx="0" cy="0"/>
          <a:chOff x="0" y="0"/>
          <a:chExt cx="0" cy="0"/>
        </a:xfrm>
      </p:grpSpPr>
      <p:sp>
        <p:nvSpPr>
          <p:cNvPr id="46" name="Google Shape;46;p14"/>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chemeClr val="dk1"/>
              </a:buClr>
              <a:buSzPts val="3800"/>
              <a:buFont typeface="Open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4"/>
          <p:cNvSpPr txBox="1">
            <a:spLocks noGrp="1"/>
          </p:cNvSpPr>
          <p:nvPr>
            <p:ph type="body" idx="1"/>
          </p:nvPr>
        </p:nvSpPr>
        <p:spPr>
          <a:xfrm>
            <a:off x="97971" y="873580"/>
            <a:ext cx="5910944" cy="5902778"/>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48" name="Google Shape;48;p14"/>
          <p:cNvSpPr txBox="1">
            <a:spLocks noGrp="1"/>
          </p:cNvSpPr>
          <p:nvPr>
            <p:ph type="body" idx="2"/>
          </p:nvPr>
        </p:nvSpPr>
        <p:spPr>
          <a:xfrm>
            <a:off x="6131377" y="873580"/>
            <a:ext cx="5910944" cy="5902778"/>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8"/>
        <p:cNvGrpSpPr/>
        <p:nvPr/>
      </p:nvGrpSpPr>
      <p:grpSpPr>
        <a:xfrm>
          <a:off x="0" y="0"/>
          <a:ext cx="0" cy="0"/>
          <a:chOff x="0" y="0"/>
          <a:chExt cx="0" cy="0"/>
        </a:xfrm>
      </p:grpSpPr>
      <p:sp>
        <p:nvSpPr>
          <p:cNvPr id="29" name="Google Shape;29;p17"/>
          <p:cNvSpPr/>
          <p:nvPr/>
        </p:nvSpPr>
        <p:spPr>
          <a:xfrm>
            <a:off x="0" y="0"/>
            <a:ext cx="12192000"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30" name="Google Shape;30;p17"/>
          <p:cNvSpPr txBox="1">
            <a:spLocks noGrp="1"/>
          </p:cNvSpPr>
          <p:nvPr>
            <p:ph type="ctrTitle"/>
          </p:nvPr>
        </p:nvSpPr>
        <p:spPr>
          <a:xfrm>
            <a:off x="2179865" y="2937536"/>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2000"/>
              <a:buFont typeface="Open Sans"/>
              <a:buNone/>
              <a:defRPr sz="2000" b="1">
                <a:solidFill>
                  <a:schemeClr val="accent1"/>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1" name="Google Shape;31;p17"/>
          <p:cNvPicPr preferRelativeResize="0"/>
          <p:nvPr/>
        </p:nvPicPr>
        <p:blipFill rotWithShape="1">
          <a:blip r:embed="rId2">
            <a:alphaModFix/>
          </a:blip>
          <a:srcRect/>
          <a:stretch/>
        </p:blipFill>
        <p:spPr>
          <a:xfrm>
            <a:off x="5239605" y="1688651"/>
            <a:ext cx="1712791" cy="1064995"/>
          </a:xfrm>
          <a:prstGeom prst="rect">
            <a:avLst/>
          </a:prstGeom>
          <a:noFill/>
          <a:ln>
            <a:noFill/>
          </a:ln>
        </p:spPr>
      </p:pic>
      <p:pic>
        <p:nvPicPr>
          <p:cNvPr id="32" name="Google Shape;32;p17"/>
          <p:cNvPicPr preferRelativeResize="0"/>
          <p:nvPr/>
        </p:nvPicPr>
        <p:blipFill rotWithShape="1">
          <a:blip r:embed="rId3">
            <a:alphaModFix/>
          </a:blip>
          <a:srcRect/>
          <a:stretch/>
        </p:blipFill>
        <p:spPr>
          <a:xfrm>
            <a:off x="1032127" y="6188473"/>
            <a:ext cx="2281165" cy="469502"/>
          </a:xfrm>
          <a:prstGeom prst="rect">
            <a:avLst/>
          </a:prstGeom>
          <a:noFill/>
          <a:ln>
            <a:noFill/>
          </a:ln>
        </p:spPr>
      </p:pic>
      <p:sp>
        <p:nvSpPr>
          <p:cNvPr id="33" name="Google Shape;33;p17"/>
          <p:cNvSpPr txBox="1"/>
          <p:nvPr/>
        </p:nvSpPr>
        <p:spPr>
          <a:xfrm>
            <a:off x="3313292" y="6150114"/>
            <a:ext cx="775335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0" i="0" u="none" strike="noStrike" cap="none" dirty="0">
                <a:solidFill>
                  <a:schemeClr val="lt1"/>
                </a:solidFill>
                <a:latin typeface="Open Sans"/>
                <a:ea typeface="Open Sans"/>
                <a:cs typeface="Open Sans"/>
                <a:sym typeface="Open Sans"/>
              </a:rPr>
              <a:t>This project has been funded with support from the European Commission. This publication reflects the views only of the author, and the Commission cannot be held responsible for any use which may be made of the information contained therein. Project Number: 2020-1-</a:t>
            </a:r>
            <a:r>
              <a:rPr lang="en-US" sz="1000" dirty="0">
                <a:solidFill>
                  <a:schemeClr val="lt1"/>
                </a:solidFill>
                <a:latin typeface="Open Sans"/>
                <a:ea typeface="Open Sans"/>
                <a:cs typeface="Open Sans"/>
                <a:sym typeface="Open Sans"/>
              </a:rPr>
              <a:t>BG01-KA202-079064</a:t>
            </a:r>
            <a:endParaRPr lang="en-US" sz="1000" dirty="0"/>
          </a:p>
          <a:p>
            <a:pPr marL="0" marR="0" lvl="0" indent="0" algn="l" rtl="0">
              <a:spcBef>
                <a:spcPts val="0"/>
              </a:spcBef>
              <a:spcAft>
                <a:spcPts val="0"/>
              </a:spcAft>
              <a:buNone/>
            </a:pPr>
            <a:endParaRPr sz="1000" dirty="0">
              <a:solidFill>
                <a:schemeClr val="lt1"/>
              </a:solidFill>
              <a:latin typeface="Open Sans"/>
              <a:ea typeface="Open Sans"/>
              <a:cs typeface="Open Sans"/>
              <a:sym typeface="Open Sans"/>
            </a:endParaRPr>
          </a:p>
        </p:txBody>
      </p:sp>
      <p:sp>
        <p:nvSpPr>
          <p:cNvPr id="34" name="Google Shape;34;p17"/>
          <p:cNvSpPr/>
          <p:nvPr/>
        </p:nvSpPr>
        <p:spPr>
          <a:xfrm flipH="1">
            <a:off x="2172707" y="2913643"/>
            <a:ext cx="7839428" cy="4571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Tree>
    <p:extLst>
      <p:ext uri="{BB962C8B-B14F-4D97-AF65-F5344CB8AC3E}">
        <p14:creationId xmlns:p14="http://schemas.microsoft.com/office/powerpoint/2010/main" val="2013560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Open Sans"/>
              <a:buNone/>
              <a:defRPr sz="4400" b="0" i="0" u="none" strike="noStrike" cap="none">
                <a:solidFill>
                  <a:schemeClr val="lt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9pPr>
          </a:lstStyle>
          <a:p>
            <a:endParaRPr/>
          </a:p>
        </p:txBody>
      </p:sp>
      <p:sp>
        <p:nvSpPr>
          <p:cNvPr id="12" name="Google Shape;12;p9"/>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AEB3B5"/>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9pPr>
          </a:lstStyle>
          <a:p>
            <a:endParaRPr/>
          </a:p>
        </p:txBody>
      </p:sp>
      <p:sp>
        <p:nvSpPr>
          <p:cNvPr id="13" name="Google Shape;13;p9"/>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AEB3B5"/>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9pPr>
          </a:lstStyle>
          <a:p>
            <a:endParaRPr/>
          </a:p>
        </p:txBody>
      </p:sp>
      <p:sp>
        <p:nvSpPr>
          <p:cNvPr id="14" name="Google Shape;14;p9"/>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AEB3B5"/>
                </a:solidFill>
                <a:latin typeface="Open Sans"/>
                <a:ea typeface="Open Sans"/>
                <a:cs typeface="Open Sans"/>
                <a:sym typeface="Open Sans"/>
              </a:defRPr>
            </a:lvl1pPr>
            <a:lvl2pPr marL="0" marR="0" lvl="1" indent="0" algn="r" rtl="0">
              <a:spcBef>
                <a:spcPts val="0"/>
              </a:spcBef>
              <a:buNone/>
              <a:defRPr sz="1200" b="0" i="0" u="none" strike="noStrike" cap="none">
                <a:solidFill>
                  <a:srgbClr val="AEB3B5"/>
                </a:solidFill>
                <a:latin typeface="Open Sans"/>
                <a:ea typeface="Open Sans"/>
                <a:cs typeface="Open Sans"/>
                <a:sym typeface="Open Sans"/>
              </a:defRPr>
            </a:lvl2pPr>
            <a:lvl3pPr marL="0" marR="0" lvl="2" indent="0" algn="r" rtl="0">
              <a:spcBef>
                <a:spcPts val="0"/>
              </a:spcBef>
              <a:buNone/>
              <a:defRPr sz="1200" b="0" i="0" u="none" strike="noStrike" cap="none">
                <a:solidFill>
                  <a:srgbClr val="AEB3B5"/>
                </a:solidFill>
                <a:latin typeface="Open Sans"/>
                <a:ea typeface="Open Sans"/>
                <a:cs typeface="Open Sans"/>
                <a:sym typeface="Open Sans"/>
              </a:defRPr>
            </a:lvl3pPr>
            <a:lvl4pPr marL="0" marR="0" lvl="3" indent="0" algn="r" rtl="0">
              <a:spcBef>
                <a:spcPts val="0"/>
              </a:spcBef>
              <a:buNone/>
              <a:defRPr sz="1200" b="0" i="0" u="none" strike="noStrike" cap="none">
                <a:solidFill>
                  <a:srgbClr val="AEB3B5"/>
                </a:solidFill>
                <a:latin typeface="Open Sans"/>
                <a:ea typeface="Open Sans"/>
                <a:cs typeface="Open Sans"/>
                <a:sym typeface="Open Sans"/>
              </a:defRPr>
            </a:lvl4pPr>
            <a:lvl5pPr marL="0" marR="0" lvl="4" indent="0" algn="r" rtl="0">
              <a:spcBef>
                <a:spcPts val="0"/>
              </a:spcBef>
              <a:buNone/>
              <a:defRPr sz="1200" b="0" i="0" u="none" strike="noStrike" cap="none">
                <a:solidFill>
                  <a:srgbClr val="AEB3B5"/>
                </a:solidFill>
                <a:latin typeface="Open Sans"/>
                <a:ea typeface="Open Sans"/>
                <a:cs typeface="Open Sans"/>
                <a:sym typeface="Open Sans"/>
              </a:defRPr>
            </a:lvl5pPr>
            <a:lvl6pPr marL="0" marR="0" lvl="5" indent="0" algn="r" rtl="0">
              <a:spcBef>
                <a:spcPts val="0"/>
              </a:spcBef>
              <a:buNone/>
              <a:defRPr sz="1200" b="0" i="0" u="none" strike="noStrike" cap="none">
                <a:solidFill>
                  <a:srgbClr val="AEB3B5"/>
                </a:solidFill>
                <a:latin typeface="Open Sans"/>
                <a:ea typeface="Open Sans"/>
                <a:cs typeface="Open Sans"/>
                <a:sym typeface="Open Sans"/>
              </a:defRPr>
            </a:lvl6pPr>
            <a:lvl7pPr marL="0" marR="0" lvl="6" indent="0" algn="r" rtl="0">
              <a:spcBef>
                <a:spcPts val="0"/>
              </a:spcBef>
              <a:buNone/>
              <a:defRPr sz="1200" b="0" i="0" u="none" strike="noStrike" cap="none">
                <a:solidFill>
                  <a:srgbClr val="AEB3B5"/>
                </a:solidFill>
                <a:latin typeface="Open Sans"/>
                <a:ea typeface="Open Sans"/>
                <a:cs typeface="Open Sans"/>
                <a:sym typeface="Open Sans"/>
              </a:defRPr>
            </a:lvl7pPr>
            <a:lvl8pPr marL="0" marR="0" lvl="7" indent="0" algn="r" rtl="0">
              <a:spcBef>
                <a:spcPts val="0"/>
              </a:spcBef>
              <a:buNone/>
              <a:defRPr sz="1200" b="0" i="0" u="none" strike="noStrike" cap="none">
                <a:solidFill>
                  <a:srgbClr val="AEB3B5"/>
                </a:solidFill>
                <a:latin typeface="Open Sans"/>
                <a:ea typeface="Open Sans"/>
                <a:cs typeface="Open Sans"/>
                <a:sym typeface="Open Sans"/>
              </a:defRPr>
            </a:lvl8pPr>
            <a:lvl9pPr marL="0" marR="0" lvl="8" indent="0" algn="r" rtl="0">
              <a:spcBef>
                <a:spcPts val="0"/>
              </a:spcBef>
              <a:buNone/>
              <a:defRPr sz="1200" b="0" i="0" u="none" strike="noStrike" cap="none">
                <a:solidFill>
                  <a:srgbClr val="AEB3B5"/>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5"/>
        <p:cNvGrpSpPr/>
        <p:nvPr/>
      </p:nvGrpSpPr>
      <p:grpSpPr>
        <a:xfrm>
          <a:off x="0" y="0"/>
          <a:ext cx="0" cy="0"/>
          <a:chOff x="0" y="0"/>
          <a:chExt cx="0" cy="0"/>
        </a:xfrm>
      </p:grpSpPr>
      <p:sp>
        <p:nvSpPr>
          <p:cNvPr id="36" name="Google Shape;36;p11"/>
          <p:cNvSpPr/>
          <p:nvPr/>
        </p:nvSpPr>
        <p:spPr>
          <a:xfrm>
            <a:off x="0" y="0"/>
            <a:ext cx="12192000" cy="79752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37" name="Google Shape;37;p11"/>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marR="0" lvl="0" algn="l" rtl="0">
              <a:lnSpc>
                <a:spcPct val="90000"/>
              </a:lnSpc>
              <a:spcBef>
                <a:spcPts val="0"/>
              </a:spcBef>
              <a:spcAft>
                <a:spcPts val="0"/>
              </a:spcAft>
              <a:buClr>
                <a:schemeClr val="dk1"/>
              </a:buClr>
              <a:buSzPts val="3800"/>
              <a:buFont typeface="Open Sans"/>
              <a:buNone/>
              <a:defRPr sz="38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7"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Hs28FgRxqt0"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https://www.futureinperspective.co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ideo" Target="https://www.youtube.com/embed/Hs28FgRxqt0?feature=oembed" TargetMode="Externa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
          <p:cNvSpPr txBox="1">
            <a:spLocks noGrp="1"/>
          </p:cNvSpPr>
          <p:nvPr>
            <p:ph type="ctrTitle"/>
          </p:nvPr>
        </p:nvSpPr>
        <p:spPr>
          <a:xfrm>
            <a:off x="715688" y="4530725"/>
            <a:ext cx="5195207" cy="13340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2BAAD"/>
              </a:buClr>
              <a:buSzPts val="2000"/>
              <a:buFont typeface="Open Sans"/>
              <a:buNone/>
            </a:pPr>
            <a:r>
              <a:rPr lang="el-GR" dirty="0">
                <a:latin typeface="Open Sans"/>
                <a:ea typeface="Open Sans"/>
                <a:cs typeface="Open Sans"/>
                <a:sym typeface="Open Sans"/>
              </a:rPr>
              <a:t>Ενότητα</a:t>
            </a:r>
            <a:r>
              <a:rPr lang="en-IE" dirty="0">
                <a:latin typeface="Open Sans"/>
                <a:ea typeface="Open Sans"/>
                <a:cs typeface="Open Sans"/>
                <a:sym typeface="Open Sans"/>
              </a:rPr>
              <a:t> 3</a:t>
            </a:r>
            <a:endParaRPr dirty="0">
              <a:latin typeface="Open Sans"/>
              <a:ea typeface="Open Sans"/>
              <a:cs typeface="Open Sans"/>
              <a:sym typeface="Open Sans"/>
            </a:endParaRPr>
          </a:p>
        </p:txBody>
      </p:sp>
      <p:sp>
        <p:nvSpPr>
          <p:cNvPr id="59" name="Google Shape;59;p1"/>
          <p:cNvSpPr txBox="1">
            <a:spLocks noGrp="1"/>
          </p:cNvSpPr>
          <p:nvPr>
            <p:ph type="subTitle" idx="1"/>
          </p:nvPr>
        </p:nvSpPr>
        <p:spPr>
          <a:xfrm>
            <a:off x="6086475" y="4549902"/>
            <a:ext cx="5178855" cy="1292830"/>
          </a:xfrm>
          <a:prstGeom prst="rect">
            <a:avLst/>
          </a:prstGeom>
          <a:noFill/>
          <a:ln>
            <a:noFill/>
          </a:ln>
        </p:spPr>
        <p:txBody>
          <a:bodyPr spcFirstLastPara="1" wrap="square" lIns="91425" tIns="45700" rIns="91425" bIns="45700" anchor="ctr" anchorCtr="0">
            <a:normAutofit/>
          </a:bodyPr>
          <a:lstStyle/>
          <a:p>
            <a:pPr marL="0" lvl="0" indent="0">
              <a:spcBef>
                <a:spcPts val="0"/>
              </a:spcBef>
            </a:pPr>
            <a:r>
              <a:rPr lang="el-GR" dirty="0"/>
              <a:t>Σχεδιασμός Στρατηγικών για Διευθυντές, Υπεύθυνους Ανθρώπινου Δυναμικού και Σύμβουλους Επαγγελματικής Εκπαίδευσης και Κατάρτισης για την αποτελεσματική διαχείριση του ηλικιακού ρατσισμού και του κοινωνικού αποκλεισμού στο χώρο εργασίας</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2" name="Title 1">
            <a:extLst>
              <a:ext uri="{FF2B5EF4-FFF2-40B4-BE49-F238E27FC236}">
                <a16:creationId xmlns:a16="http://schemas.microsoft.com/office/drawing/2014/main" id="{2BA04280-2334-476A-9AF3-05180085DB22}"/>
              </a:ext>
            </a:extLst>
          </p:cNvPr>
          <p:cNvSpPr>
            <a:spLocks noGrp="1"/>
          </p:cNvSpPr>
          <p:nvPr>
            <p:ph type="ctrTitle"/>
          </p:nvPr>
        </p:nvSpPr>
        <p:spPr/>
        <p:txBody>
          <a:bodyPr/>
          <a:lstStyle/>
          <a:p>
            <a:r>
              <a:rPr lang="el-GR" dirty="0"/>
              <a:t>Συζήτηση</a:t>
            </a:r>
            <a:r>
              <a:rPr lang="en-IE" dirty="0"/>
              <a:t>: </a:t>
            </a:r>
            <a:r>
              <a:rPr lang="el-GR" dirty="0"/>
              <a:t>Πώς εκδηλώνεται ο ηλικιακός ρατσισμός στον χώρο εργασίας;</a:t>
            </a:r>
            <a:endParaRPr lang="en-IE" dirty="0"/>
          </a:p>
        </p:txBody>
      </p:sp>
    </p:spTree>
    <p:extLst>
      <p:ext uri="{BB962C8B-B14F-4D97-AF65-F5344CB8AC3E}">
        <p14:creationId xmlns:p14="http://schemas.microsoft.com/office/powerpoint/2010/main" val="3775500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2" name="Title 1">
            <a:extLst>
              <a:ext uri="{FF2B5EF4-FFF2-40B4-BE49-F238E27FC236}">
                <a16:creationId xmlns:a16="http://schemas.microsoft.com/office/drawing/2014/main" id="{7E1BF8E3-C73F-4CA8-B82E-9114944FEC9D}"/>
              </a:ext>
            </a:extLst>
          </p:cNvPr>
          <p:cNvSpPr>
            <a:spLocks noGrp="1"/>
          </p:cNvSpPr>
          <p:nvPr>
            <p:ph type="title"/>
          </p:nvPr>
        </p:nvSpPr>
        <p:spPr/>
        <p:txBody>
          <a:bodyPr/>
          <a:lstStyle/>
          <a:p>
            <a:r>
              <a:rPr lang="el-GR" dirty="0"/>
              <a:t>Αναφορές</a:t>
            </a:r>
            <a:r>
              <a:rPr lang="en-IE" dirty="0"/>
              <a:t> </a:t>
            </a:r>
          </a:p>
        </p:txBody>
      </p:sp>
      <p:sp>
        <p:nvSpPr>
          <p:cNvPr id="3" name="Text Placeholder 2">
            <a:extLst>
              <a:ext uri="{FF2B5EF4-FFF2-40B4-BE49-F238E27FC236}">
                <a16:creationId xmlns:a16="http://schemas.microsoft.com/office/drawing/2014/main" id="{35F0DF61-FB55-403B-897B-0C286502F3B2}"/>
              </a:ext>
            </a:extLst>
          </p:cNvPr>
          <p:cNvSpPr>
            <a:spLocks noGrp="1"/>
          </p:cNvSpPr>
          <p:nvPr>
            <p:ph type="body" idx="1"/>
          </p:nvPr>
        </p:nvSpPr>
        <p:spPr/>
        <p:txBody>
          <a:bodyPr/>
          <a:lstStyle/>
          <a:p>
            <a:pPr marL="514350" indent="-285750" algn="l">
              <a:lnSpc>
                <a:spcPct val="150000"/>
              </a:lnSpc>
              <a:buFont typeface="Arial" panose="020B0604020202020204" pitchFamily="34" charset="0"/>
              <a:buChar char="•"/>
            </a:pPr>
            <a:r>
              <a:rPr lang="en-IE" sz="2000" dirty="0"/>
              <a:t>The World Health Organisation (2021) </a:t>
            </a:r>
            <a:r>
              <a:rPr lang="en-IE" sz="2000" i="1" dirty="0"/>
              <a:t>Ageing: Ageism. </a:t>
            </a:r>
            <a:r>
              <a:rPr lang="el-GR" sz="2000" dirty="0"/>
              <a:t>Ανακτήθηκε από</a:t>
            </a:r>
            <a:r>
              <a:rPr lang="en-IE" sz="2000" dirty="0"/>
              <a:t>: https://www.who.int/westernpacific/news/q-a-detail/ageing-ageism </a:t>
            </a:r>
          </a:p>
          <a:p>
            <a:pPr marL="514350" indent="-285750" algn="l">
              <a:lnSpc>
                <a:spcPct val="150000"/>
              </a:lnSpc>
              <a:buFont typeface="Arial" panose="020B0604020202020204" pitchFamily="34" charset="0"/>
              <a:buChar char="•"/>
            </a:pPr>
            <a:r>
              <a:rPr lang="en-IE" sz="2000" dirty="0">
                <a:solidFill>
                  <a:schemeClr val="bg1"/>
                </a:solidFill>
                <a:latin typeface="Open Sans Light" panose="020B0604020202020204" charset="0"/>
                <a:ea typeface="Open Sans Light" panose="020B0604020202020204" charset="0"/>
                <a:cs typeface="Open Sans Light" panose="020B0604020202020204" charset="0"/>
              </a:rPr>
              <a:t>The Benevolent Society (2018) </a:t>
            </a:r>
            <a:r>
              <a:rPr lang="en-IE" sz="2000" i="1" dirty="0">
                <a:solidFill>
                  <a:schemeClr val="bg1"/>
                </a:solidFill>
                <a:latin typeface="Open Sans Light" panose="020B0604020202020204" charset="0"/>
                <a:ea typeface="Open Sans Light" panose="020B0604020202020204" charset="0"/>
                <a:cs typeface="Open Sans Light" panose="020B0604020202020204" charset="0"/>
              </a:rPr>
              <a:t>Imagine a world without ageism. </a:t>
            </a:r>
            <a:r>
              <a:rPr lang="el-GR" sz="2000" dirty="0"/>
              <a:t>Ανακτήθηκε από</a:t>
            </a:r>
            <a:r>
              <a:rPr lang="en-IE" sz="2000" dirty="0"/>
              <a:t>: </a:t>
            </a:r>
            <a:r>
              <a:rPr lang="en-IE" sz="2000" dirty="0">
                <a:solidFill>
                  <a:schemeClr val="bg1"/>
                </a:solidFill>
                <a:latin typeface="Open Sans Light" panose="020B0604020202020204" charset="0"/>
                <a:ea typeface="Open Sans Light" panose="020B0604020202020204" charset="0"/>
                <a:cs typeface="Open Sans Light" panose="020B0604020202020204" charset="0"/>
                <a:hlinkClick r:id="rId3">
                  <a:extLst>
                    <a:ext uri="{A12FA001-AC4F-418D-AE19-62706E023703}">
                      <ahyp:hlinkClr xmlns:ahyp="http://schemas.microsoft.com/office/drawing/2018/hyperlinkcolor" val="tx"/>
                    </a:ext>
                  </a:extLst>
                </a:hlinkClick>
              </a:rPr>
              <a:t>https://www.youtube.com/watch?v=Hs28FgRxqt0</a:t>
            </a:r>
            <a:r>
              <a:rPr lang="en-IE" sz="2000" dirty="0">
                <a:solidFill>
                  <a:schemeClr val="bg1"/>
                </a:solidFill>
                <a:latin typeface="Open Sans Light" panose="020B0604020202020204" charset="0"/>
                <a:ea typeface="Open Sans Light" panose="020B0604020202020204" charset="0"/>
                <a:cs typeface="Open Sans Light" panose="020B0604020202020204" charset="0"/>
              </a:rPr>
              <a:t> </a:t>
            </a:r>
          </a:p>
          <a:p>
            <a:pPr marL="514350" indent="-285750" algn="l">
              <a:lnSpc>
                <a:spcPct val="150000"/>
              </a:lnSpc>
              <a:buFont typeface="Arial" panose="020B0604020202020204" pitchFamily="34" charset="0"/>
              <a:buChar char="•"/>
            </a:pPr>
            <a:r>
              <a:rPr lang="en-IE" sz="2000" dirty="0"/>
              <a:t> William Fry (2016) </a:t>
            </a:r>
            <a:r>
              <a:rPr lang="en-IE" sz="2000" i="1" dirty="0"/>
              <a:t>Age in the Workplace: Employment Report 2016. </a:t>
            </a:r>
            <a:r>
              <a:rPr lang="el-GR" sz="2000" dirty="0"/>
              <a:t>Ανακτήθηκε από</a:t>
            </a:r>
            <a:r>
              <a:rPr lang="en-IE" sz="2000" dirty="0"/>
              <a:t>: https://www.williamfry.com/docs/default-source/reports/age-in-the-workplace-2016.pdf?sfvrsn=0</a:t>
            </a:r>
          </a:p>
          <a:p>
            <a:pPr marL="514350" indent="-285750" algn="l">
              <a:lnSpc>
                <a:spcPct val="150000"/>
              </a:lnSpc>
              <a:buFont typeface="Arial" panose="020B0604020202020204" pitchFamily="34" charset="0"/>
              <a:buChar char="•"/>
            </a:pPr>
            <a:r>
              <a:rPr lang="en-IE" sz="2000" dirty="0"/>
              <a:t>IMECE (2019) </a:t>
            </a:r>
            <a:r>
              <a:rPr lang="en-IE" sz="2000" i="1" dirty="0"/>
              <a:t>Combatting ageism in the world of work. </a:t>
            </a:r>
            <a:r>
              <a:rPr lang="el-GR" sz="2000" dirty="0"/>
              <a:t>Ανακτήθηκε από</a:t>
            </a:r>
            <a:r>
              <a:rPr lang="en-IE" sz="2000" dirty="0"/>
              <a:t>: https://unece.org/DAM/pau/age/Policy_briefs/ECE-WG1-30.pdf </a:t>
            </a:r>
          </a:p>
          <a:p>
            <a:pPr marL="228600" indent="0" algn="l">
              <a:lnSpc>
                <a:spcPct val="150000"/>
              </a:lnSpc>
            </a:pPr>
            <a:endParaRPr lang="en-IE" sz="2000" dirty="0"/>
          </a:p>
          <a:p>
            <a:endParaRPr lang="en-IE"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A7C3A-336B-4738-A463-15A35FD548D8}"/>
              </a:ext>
            </a:extLst>
          </p:cNvPr>
          <p:cNvSpPr>
            <a:spLocks noGrp="1"/>
          </p:cNvSpPr>
          <p:nvPr>
            <p:ph type="ctrTitle"/>
          </p:nvPr>
        </p:nvSpPr>
        <p:spPr/>
        <p:txBody>
          <a:bodyPr/>
          <a:lstStyle/>
          <a:p>
            <a:r>
              <a:rPr lang="el-GR" dirty="0"/>
              <a:t>Αναπτύχθηκε από</a:t>
            </a:r>
            <a:br>
              <a:rPr lang="el-GR" dirty="0"/>
            </a:br>
            <a:r>
              <a:rPr lang="en-GB" b="0" dirty="0"/>
              <a:t>Future in Perspective Limited, </a:t>
            </a:r>
            <a:r>
              <a:rPr lang="el-GR" b="0" dirty="0"/>
              <a:t>Ιρλανδία</a:t>
            </a:r>
            <a:br>
              <a:rPr lang="el-GR" b="0" i="1" dirty="0"/>
            </a:br>
            <a:r>
              <a:rPr lang="en-GB" b="0" i="1" dirty="0">
                <a:hlinkClick r:id="rId2"/>
              </a:rPr>
              <a:t>https://www.futureinperspective.com/</a:t>
            </a:r>
            <a:r>
              <a:rPr lang="en-GB" b="0" i="1" dirty="0"/>
              <a:t> </a:t>
            </a:r>
          </a:p>
        </p:txBody>
      </p:sp>
    </p:spTree>
    <p:extLst>
      <p:ext uri="{BB962C8B-B14F-4D97-AF65-F5344CB8AC3E}">
        <p14:creationId xmlns:p14="http://schemas.microsoft.com/office/powerpoint/2010/main" val="60800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2" name="Title 1">
            <a:extLst>
              <a:ext uri="{FF2B5EF4-FFF2-40B4-BE49-F238E27FC236}">
                <a16:creationId xmlns:a16="http://schemas.microsoft.com/office/drawing/2014/main" id="{23386E62-5F20-4AC4-A161-4390F28F66A6}"/>
              </a:ext>
            </a:extLst>
          </p:cNvPr>
          <p:cNvSpPr>
            <a:spLocks noGrp="1"/>
          </p:cNvSpPr>
          <p:nvPr>
            <p:ph type="title"/>
          </p:nvPr>
        </p:nvSpPr>
        <p:spPr>
          <a:xfrm>
            <a:off x="97971" y="20506"/>
            <a:ext cx="12310225" cy="715879"/>
          </a:xfrm>
        </p:spPr>
        <p:txBody>
          <a:bodyPr/>
          <a:lstStyle/>
          <a:p>
            <a:r>
              <a:rPr lang="el-GR" sz="2900" dirty="0"/>
              <a:t>Κεφάλαιο</a:t>
            </a:r>
            <a:r>
              <a:rPr lang="en-US" sz="2900" dirty="0"/>
              <a:t> 1: </a:t>
            </a:r>
            <a:r>
              <a:rPr lang="el-GR" sz="2900" dirty="0"/>
              <a:t>Ηλικιακός ρατσισμός στο χώρο εργασίας τόσο για τους εργαζόμενους μεγαλύτερης ηλικίας όσο και για τους νεότερους εργαζόμενους</a:t>
            </a:r>
            <a:endParaRPr lang="en-IE" sz="2900" dirty="0"/>
          </a:p>
        </p:txBody>
      </p:sp>
      <p:sp>
        <p:nvSpPr>
          <p:cNvPr id="3" name="Text Placeholder 2">
            <a:extLst>
              <a:ext uri="{FF2B5EF4-FFF2-40B4-BE49-F238E27FC236}">
                <a16:creationId xmlns:a16="http://schemas.microsoft.com/office/drawing/2014/main" id="{6FCC48A4-11E3-4FBA-AFA0-D96823049C36}"/>
              </a:ext>
            </a:extLst>
          </p:cNvPr>
          <p:cNvSpPr>
            <a:spLocks noGrp="1"/>
          </p:cNvSpPr>
          <p:nvPr>
            <p:ph type="body" idx="1"/>
          </p:nvPr>
        </p:nvSpPr>
        <p:spPr/>
        <p:txBody>
          <a:bodyPr/>
          <a:lstStyle/>
          <a:p>
            <a:r>
              <a:rPr lang="el-GR" sz="2400" dirty="0"/>
              <a:t>Με την ολοκλήρωση αυτής της ενότητας</a:t>
            </a:r>
            <a:r>
              <a:rPr lang="en-IE" sz="2400" dirty="0"/>
              <a:t>, </a:t>
            </a:r>
            <a:r>
              <a:rPr lang="el-GR" sz="2400" dirty="0"/>
              <a:t>θα είστε σε θέση να:</a:t>
            </a:r>
            <a:endParaRPr lang="en-IE" sz="2400" dirty="0"/>
          </a:p>
          <a:p>
            <a:endParaRPr lang="en-IE" sz="2400" dirty="0"/>
          </a:p>
          <a:p>
            <a:pPr marL="514350" indent="-285750">
              <a:buFont typeface="Arial" panose="020B0604020202020204" pitchFamily="34" charset="0"/>
              <a:buChar char="•"/>
            </a:pPr>
            <a:r>
              <a:rPr lang="el-GR" sz="2400" dirty="0"/>
              <a:t>Αναγνωρίζετε κοινά φαινόμενα ηλικιακού ρατσισμού που εκδηλώνονται στους χώρους εργασίας εναντίον εργαζομένων μεγαλύτερης ηλικίας και νεότερων εργαζομένων.</a:t>
            </a:r>
          </a:p>
          <a:p>
            <a:pPr marL="514350" indent="-285750">
              <a:buFont typeface="Arial" panose="020B0604020202020204" pitchFamily="34" charset="0"/>
              <a:buChar char="•"/>
            </a:pPr>
            <a:endParaRPr lang="en-IE" sz="2400" dirty="0"/>
          </a:p>
          <a:p>
            <a:pPr marL="514350" indent="-285750">
              <a:buFont typeface="Arial" panose="020B0604020202020204" pitchFamily="34" charset="0"/>
              <a:buChar char="•"/>
            </a:pPr>
            <a:r>
              <a:rPr lang="el-GR" sz="2400" dirty="0"/>
              <a:t>Κατανοείτε το ηλικιακό προφίλ του οργανισμού σας.</a:t>
            </a:r>
          </a:p>
          <a:p>
            <a:pPr marL="514350" indent="-285750">
              <a:buFont typeface="Arial" panose="020B0604020202020204" pitchFamily="34" charset="0"/>
              <a:buChar char="•"/>
            </a:pPr>
            <a:endParaRPr lang="en-IE" sz="2400" dirty="0"/>
          </a:p>
          <a:p>
            <a:pPr marL="514350" indent="-285750">
              <a:buFont typeface="Arial" panose="020B0604020202020204" pitchFamily="34" charset="0"/>
              <a:buChar char="•"/>
            </a:pPr>
            <a:r>
              <a:rPr lang="el-GR" sz="2400" dirty="0"/>
              <a:t>Κατανοείτε τον αντίκτυπο του ηλικιακού ρατσισμού στο χώρο εργασίας.</a:t>
            </a:r>
          </a:p>
          <a:p>
            <a:pPr marL="228600" indent="0"/>
            <a:endParaRPr lang="en-IE" sz="2400" dirty="0"/>
          </a:p>
          <a:p>
            <a:pPr marL="514350" indent="-285750">
              <a:buFont typeface="Arial" panose="020B0604020202020204" pitchFamily="34" charset="0"/>
              <a:buChar char="•"/>
            </a:pPr>
            <a:r>
              <a:rPr lang="el-GR" sz="2400" dirty="0"/>
              <a:t>Προθυμοποιείστε για την καταπολέμηση των διακρίσεων λόγω ηλικίας, των εσφαλμένων αντιλήψεων και του ηλικιακού ρατσισμού στο χώρο εργασίας.</a:t>
            </a:r>
            <a:endParaRPr lang="en-IE"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57704-85FD-4122-824D-C7E1E02C398C}"/>
              </a:ext>
            </a:extLst>
          </p:cNvPr>
          <p:cNvSpPr>
            <a:spLocks noGrp="1"/>
          </p:cNvSpPr>
          <p:nvPr>
            <p:ph type="ctrTitle"/>
          </p:nvPr>
        </p:nvSpPr>
        <p:spPr/>
        <p:txBody>
          <a:bodyPr/>
          <a:lstStyle/>
          <a:p>
            <a:r>
              <a:rPr lang="el-GR" dirty="0"/>
              <a:t>Ερώτηση</a:t>
            </a:r>
            <a:r>
              <a:rPr lang="en-IE" dirty="0"/>
              <a:t>: </a:t>
            </a:r>
            <a:r>
              <a:rPr lang="el-GR" dirty="0"/>
              <a:t>Ποιο είναι το ηλικιακό προφίλ του οργανισμού σας;</a:t>
            </a:r>
            <a:r>
              <a:rPr lang="en-IE" dirty="0"/>
              <a:t> </a:t>
            </a:r>
          </a:p>
        </p:txBody>
      </p:sp>
    </p:spTree>
    <p:extLst>
      <p:ext uri="{BB962C8B-B14F-4D97-AF65-F5344CB8AC3E}">
        <p14:creationId xmlns:p14="http://schemas.microsoft.com/office/powerpoint/2010/main" val="721619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4" name="Title 3">
            <a:extLst>
              <a:ext uri="{FF2B5EF4-FFF2-40B4-BE49-F238E27FC236}">
                <a16:creationId xmlns:a16="http://schemas.microsoft.com/office/drawing/2014/main" id="{7F4984CC-F268-488C-B228-656D180C4B5C}"/>
              </a:ext>
            </a:extLst>
          </p:cNvPr>
          <p:cNvSpPr>
            <a:spLocks noGrp="1"/>
          </p:cNvSpPr>
          <p:nvPr>
            <p:ph type="ctrTitle"/>
          </p:nvPr>
        </p:nvSpPr>
        <p:spPr/>
        <p:txBody>
          <a:bodyPr/>
          <a:lstStyle/>
          <a:p>
            <a:r>
              <a:rPr lang="en-IE" dirty="0"/>
              <a:t> </a:t>
            </a:r>
            <a:r>
              <a:rPr lang="el-GR" dirty="0"/>
              <a:t>Η έρευνα του </a:t>
            </a:r>
            <a:r>
              <a:rPr lang="en-IE" dirty="0"/>
              <a:t>William Fry </a:t>
            </a:r>
            <a:r>
              <a:rPr lang="el-GR" dirty="0"/>
              <a:t>το</a:t>
            </a:r>
            <a:r>
              <a:rPr lang="en-IE" dirty="0"/>
              <a:t> 2016 </a:t>
            </a:r>
            <a:r>
              <a:rPr lang="el-GR" dirty="0"/>
              <a:t>προσδιόρισε τη μέση ηλικία των εργαζομένων:</a:t>
            </a:r>
            <a:r>
              <a:rPr lang="en-IE" dirty="0"/>
              <a:t> </a:t>
            </a:r>
            <a:br>
              <a:rPr lang="en-IE" dirty="0"/>
            </a:br>
            <a:br>
              <a:rPr lang="en-IE" dirty="0"/>
            </a:br>
            <a:r>
              <a:rPr lang="el-GR" dirty="0"/>
              <a:t>Νεότεροι εργαζόμενοι</a:t>
            </a:r>
            <a:r>
              <a:rPr lang="en-IE" dirty="0"/>
              <a:t> = 26 </a:t>
            </a:r>
            <a:r>
              <a:rPr lang="el-GR" dirty="0"/>
              <a:t>ετών</a:t>
            </a:r>
            <a:br>
              <a:rPr lang="en-IE" dirty="0"/>
            </a:br>
            <a:r>
              <a:rPr lang="el-GR" dirty="0"/>
              <a:t>Εργαζόμενοι μεγαλύτερης ηλικίας </a:t>
            </a:r>
            <a:r>
              <a:rPr lang="en-IE" dirty="0"/>
              <a:t>= 51 </a:t>
            </a:r>
            <a:r>
              <a:rPr lang="el-GR" dirty="0"/>
              <a:t>ετών</a:t>
            </a:r>
            <a:r>
              <a:rPr lang="en-IE"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714682-D956-488E-A964-708893AD494B}"/>
              </a:ext>
            </a:extLst>
          </p:cNvPr>
          <p:cNvSpPr>
            <a:spLocks noGrp="1"/>
          </p:cNvSpPr>
          <p:nvPr>
            <p:ph type="title"/>
          </p:nvPr>
        </p:nvSpPr>
        <p:spPr>
          <a:xfrm>
            <a:off x="97970" y="81642"/>
            <a:ext cx="12225165" cy="715879"/>
          </a:xfrm>
        </p:spPr>
        <p:txBody>
          <a:bodyPr/>
          <a:lstStyle/>
          <a:p>
            <a:r>
              <a:rPr lang="el-GR" dirty="0"/>
              <a:t>Ο αντίκτυπος του ηλικιακού ρατσισμού στον χώρο εργασίας</a:t>
            </a:r>
            <a:endParaRPr lang="en-IE" dirty="0"/>
          </a:p>
        </p:txBody>
      </p:sp>
      <p:sp>
        <p:nvSpPr>
          <p:cNvPr id="5" name="Text Placeholder 4">
            <a:extLst>
              <a:ext uri="{FF2B5EF4-FFF2-40B4-BE49-F238E27FC236}">
                <a16:creationId xmlns:a16="http://schemas.microsoft.com/office/drawing/2014/main" id="{A400B0B2-6D15-4ABB-9BD0-828CBD99657D}"/>
              </a:ext>
            </a:extLst>
          </p:cNvPr>
          <p:cNvSpPr>
            <a:spLocks noGrp="1"/>
          </p:cNvSpPr>
          <p:nvPr>
            <p:ph type="body" idx="1"/>
          </p:nvPr>
        </p:nvSpPr>
        <p:spPr/>
        <p:txBody>
          <a:bodyPr/>
          <a:lstStyle/>
          <a:p>
            <a:pPr marL="514350" indent="-285750">
              <a:buFont typeface="Arial" panose="020B0604020202020204" pitchFamily="34" charset="0"/>
              <a:buChar char="•"/>
            </a:pPr>
            <a:r>
              <a:rPr lang="el-GR" dirty="0"/>
              <a:t>Εφόσον η μέση ηλικία του εργατικού δυναμικού ολοένα και θα αυξάνεται, αναμένεται ότι θα υπάρχουν περισσότερα ζητήματα που σχετίζονται με τις διακρίσεις λόγω ηλικίας.</a:t>
            </a:r>
          </a:p>
          <a:p>
            <a:pPr marL="514350" indent="-285750">
              <a:buFont typeface="Arial" panose="020B0604020202020204" pitchFamily="34" charset="0"/>
              <a:buChar char="•"/>
            </a:pPr>
            <a:r>
              <a:rPr lang="el-GR" dirty="0"/>
              <a:t>Στο ακόλουθο βίντεο παρουσιάζονται κοινά ζητήματα, εσφαλμένες αντιλήψεις και στερεότυπα σε θέματα γύρω από τον ηλικιακό ρατσισμό.</a:t>
            </a:r>
            <a:endParaRPr lang="en-US" dirty="0"/>
          </a:p>
          <a:p>
            <a:endParaRPr lang="en-US" dirty="0"/>
          </a:p>
          <a:p>
            <a:r>
              <a:rPr lang="en-US" dirty="0"/>
              <a:t> </a:t>
            </a:r>
          </a:p>
          <a:p>
            <a:endParaRPr lang="en-IE" dirty="0"/>
          </a:p>
        </p:txBody>
      </p:sp>
      <p:pic>
        <p:nvPicPr>
          <p:cNvPr id="6" name="Online Media 4" title="Imagine a world without ageism">
            <a:hlinkClick r:id="" action="ppaction://media"/>
            <a:extLst>
              <a:ext uri="{FF2B5EF4-FFF2-40B4-BE49-F238E27FC236}">
                <a16:creationId xmlns:a16="http://schemas.microsoft.com/office/drawing/2014/main" id="{51CB194F-1E51-438E-9479-662286638D22}"/>
              </a:ext>
            </a:extLst>
          </p:cNvPr>
          <p:cNvPicPr>
            <a:picLocks noRot="1" noChangeAspect="1"/>
          </p:cNvPicPr>
          <p:nvPr>
            <a:videoFile r:link="rId1"/>
          </p:nvPr>
        </p:nvPicPr>
        <p:blipFill>
          <a:blip r:embed="rId4"/>
          <a:stretch>
            <a:fillRect/>
          </a:stretch>
        </p:blipFill>
        <p:spPr>
          <a:xfrm>
            <a:off x="2383693" y="2327772"/>
            <a:ext cx="7653717" cy="4324350"/>
          </a:xfrm>
          <a:prstGeom prst="rect">
            <a:avLst/>
          </a:prstGeom>
        </p:spPr>
      </p:pic>
    </p:spTree>
    <p:extLst>
      <p:ext uri="{BB962C8B-B14F-4D97-AF65-F5344CB8AC3E}">
        <p14:creationId xmlns:p14="http://schemas.microsoft.com/office/powerpoint/2010/main" val="182166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70B28-5C0B-4913-A8E2-B77B07DFD8BF}"/>
              </a:ext>
            </a:extLst>
          </p:cNvPr>
          <p:cNvSpPr>
            <a:spLocks noGrp="1"/>
          </p:cNvSpPr>
          <p:nvPr>
            <p:ph type="title"/>
          </p:nvPr>
        </p:nvSpPr>
        <p:spPr/>
        <p:txBody>
          <a:bodyPr/>
          <a:lstStyle/>
          <a:p>
            <a:r>
              <a:rPr lang="el-GR" dirty="0"/>
              <a:t>Ηλικιακός ρατσισμός στο χώρο εργασίας</a:t>
            </a:r>
            <a:endParaRPr lang="en-IE" dirty="0"/>
          </a:p>
        </p:txBody>
      </p:sp>
      <p:sp>
        <p:nvSpPr>
          <p:cNvPr id="5" name="Text Placeholder 4">
            <a:extLst>
              <a:ext uri="{FF2B5EF4-FFF2-40B4-BE49-F238E27FC236}">
                <a16:creationId xmlns:a16="http://schemas.microsoft.com/office/drawing/2014/main" id="{4B3C5667-8B1D-4EB4-8CF0-BC87F903614D}"/>
              </a:ext>
            </a:extLst>
          </p:cNvPr>
          <p:cNvSpPr>
            <a:spLocks noGrp="1"/>
          </p:cNvSpPr>
          <p:nvPr>
            <p:ph type="body" idx="1"/>
          </p:nvPr>
        </p:nvSpPr>
        <p:spPr>
          <a:xfrm>
            <a:off x="-202293" y="709023"/>
            <a:ext cx="11944350" cy="5870121"/>
          </a:xfrm>
        </p:spPr>
        <p:txBody>
          <a:bodyPr/>
          <a:lstStyle/>
          <a:p>
            <a:pPr marL="514350" indent="-285750">
              <a:buFont typeface="Arial" panose="020B0604020202020204" pitchFamily="34" charset="0"/>
              <a:buChar char="•"/>
            </a:pPr>
            <a:r>
              <a:rPr lang="el-GR" dirty="0"/>
              <a:t>Σύμφωνα με την Επιτροπή για την Ισότητα και τα Ανθρώπινα Δικαιώματα (2021) ο ηλικιακός ρατσισμός, οι διακρίσεις και η κακομεταχείριση που σχετίζονται με την ηλικία μπορούν να εκδηλωθούν σε τέσσερα επίπεδα:</a:t>
            </a:r>
            <a:endParaRPr lang="en-IE" dirty="0"/>
          </a:p>
        </p:txBody>
      </p:sp>
      <p:graphicFrame>
        <p:nvGraphicFramePr>
          <p:cNvPr id="6" name="Diagram 5">
            <a:extLst>
              <a:ext uri="{FF2B5EF4-FFF2-40B4-BE49-F238E27FC236}">
                <a16:creationId xmlns:a16="http://schemas.microsoft.com/office/drawing/2014/main" id="{84AB73E1-2691-4D78-AA37-602358FE0E69}"/>
              </a:ext>
            </a:extLst>
          </p:cNvPr>
          <p:cNvGraphicFramePr/>
          <p:nvPr>
            <p:extLst>
              <p:ext uri="{D42A27DB-BD31-4B8C-83A1-F6EECF244321}">
                <p14:modId xmlns:p14="http://schemas.microsoft.com/office/powerpoint/2010/main" val="2037570230"/>
              </p:ext>
            </p:extLst>
          </p:nvPr>
        </p:nvGraphicFramePr>
        <p:xfrm>
          <a:off x="580571" y="1582056"/>
          <a:ext cx="11161486" cy="4920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727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2" name="Title 1">
            <a:extLst>
              <a:ext uri="{FF2B5EF4-FFF2-40B4-BE49-F238E27FC236}">
                <a16:creationId xmlns:a16="http://schemas.microsoft.com/office/drawing/2014/main" id="{2BA04280-2334-476A-9AF3-05180085DB22}"/>
              </a:ext>
            </a:extLst>
          </p:cNvPr>
          <p:cNvSpPr>
            <a:spLocks noGrp="1"/>
          </p:cNvSpPr>
          <p:nvPr>
            <p:ph type="ctrTitle"/>
          </p:nvPr>
        </p:nvSpPr>
        <p:spPr/>
        <p:txBody>
          <a:bodyPr/>
          <a:lstStyle/>
          <a:p>
            <a:r>
              <a:rPr lang="el-GR" dirty="0"/>
              <a:t>Συζήτηση</a:t>
            </a:r>
            <a:r>
              <a:rPr lang="en-IE" dirty="0"/>
              <a:t>: </a:t>
            </a:r>
            <a:r>
              <a:rPr lang="el-GR" dirty="0"/>
              <a:t>Ποια είναι τα κοινά στερεότυπα που συνδέονται με το εργατικό δυναμικό;</a:t>
            </a:r>
            <a:endParaRPr lang="en-IE"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B6575B-3199-43D2-A209-605BA9BBD7CC}"/>
              </a:ext>
            </a:extLst>
          </p:cNvPr>
          <p:cNvSpPr>
            <a:spLocks noGrp="1"/>
          </p:cNvSpPr>
          <p:nvPr>
            <p:ph type="title"/>
          </p:nvPr>
        </p:nvSpPr>
        <p:spPr>
          <a:xfrm>
            <a:off x="97970" y="116848"/>
            <a:ext cx="11944351" cy="715879"/>
          </a:xfrm>
        </p:spPr>
        <p:txBody>
          <a:bodyPr/>
          <a:lstStyle/>
          <a:p>
            <a:r>
              <a:rPr lang="el-GR" sz="3200" dirty="0"/>
              <a:t>Στερεοτυπικά, οι νεότεροι εργαζόμενοι χαρακτηρίζονται από τα εξής:</a:t>
            </a:r>
            <a:endParaRPr lang="en-IE" sz="3200" dirty="0"/>
          </a:p>
        </p:txBody>
      </p:sp>
      <p:sp>
        <p:nvSpPr>
          <p:cNvPr id="4" name="Text Placeholder 3">
            <a:extLst>
              <a:ext uri="{FF2B5EF4-FFF2-40B4-BE49-F238E27FC236}">
                <a16:creationId xmlns:a16="http://schemas.microsoft.com/office/drawing/2014/main" id="{0EE69912-A0BF-4F55-B67F-669E3E3145BE}"/>
              </a:ext>
            </a:extLst>
          </p:cNvPr>
          <p:cNvSpPr>
            <a:spLocks noGrp="1"/>
          </p:cNvSpPr>
          <p:nvPr>
            <p:ph type="body" idx="1"/>
          </p:nvPr>
        </p:nvSpPr>
        <p:spPr/>
        <p:txBody>
          <a:bodyPr/>
          <a:lstStyle/>
          <a:p>
            <a:r>
              <a:rPr lang="en-IE" dirty="0"/>
              <a:t> </a:t>
            </a:r>
          </a:p>
        </p:txBody>
      </p:sp>
      <p:graphicFrame>
        <p:nvGraphicFramePr>
          <p:cNvPr id="5" name="Diagram 4">
            <a:extLst>
              <a:ext uri="{FF2B5EF4-FFF2-40B4-BE49-F238E27FC236}">
                <a16:creationId xmlns:a16="http://schemas.microsoft.com/office/drawing/2014/main" id="{ECFC4D32-1B13-47C2-BEA1-21AD77D1188E}"/>
              </a:ext>
            </a:extLst>
          </p:cNvPr>
          <p:cNvGraphicFramePr/>
          <p:nvPr>
            <p:extLst>
              <p:ext uri="{D42A27DB-BD31-4B8C-83A1-F6EECF244321}">
                <p14:modId xmlns:p14="http://schemas.microsoft.com/office/powerpoint/2010/main" val="1069675221"/>
              </p:ext>
            </p:extLst>
          </p:nvPr>
        </p:nvGraphicFramePr>
        <p:xfrm>
          <a:off x="537029" y="797521"/>
          <a:ext cx="11557000" cy="60834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11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8980D75-BE4A-4C38-9453-1E9524AAC84F}"/>
              </a:ext>
            </a:extLst>
          </p:cNvPr>
          <p:cNvSpPr>
            <a:spLocks noGrp="1"/>
          </p:cNvSpPr>
          <p:nvPr>
            <p:ph type="title"/>
          </p:nvPr>
        </p:nvSpPr>
        <p:spPr>
          <a:xfrm>
            <a:off x="97969" y="81642"/>
            <a:ext cx="11944351" cy="715879"/>
          </a:xfrm>
        </p:spPr>
        <p:txBody>
          <a:bodyPr/>
          <a:lstStyle/>
          <a:p>
            <a:r>
              <a:rPr lang="el-GR" sz="3200" dirty="0"/>
              <a:t>Στερεοτυπικά, οι εργαζόμενοι μεγαλύτερης ηλικίας χαρακτηρίζονται από τα εξής:</a:t>
            </a:r>
            <a:endParaRPr lang="en-IE" sz="3200" dirty="0"/>
          </a:p>
        </p:txBody>
      </p:sp>
      <p:graphicFrame>
        <p:nvGraphicFramePr>
          <p:cNvPr id="5" name="Diagram 4">
            <a:extLst>
              <a:ext uri="{FF2B5EF4-FFF2-40B4-BE49-F238E27FC236}">
                <a16:creationId xmlns:a16="http://schemas.microsoft.com/office/drawing/2014/main" id="{4668B2D6-D557-4CD6-A73A-7540511C7C55}"/>
              </a:ext>
            </a:extLst>
          </p:cNvPr>
          <p:cNvGraphicFramePr/>
          <p:nvPr>
            <p:extLst>
              <p:ext uri="{D42A27DB-BD31-4B8C-83A1-F6EECF244321}">
                <p14:modId xmlns:p14="http://schemas.microsoft.com/office/powerpoint/2010/main" val="2389701569"/>
              </p:ext>
            </p:extLst>
          </p:nvPr>
        </p:nvGraphicFramePr>
        <p:xfrm>
          <a:off x="203199" y="648586"/>
          <a:ext cx="11988801" cy="62323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558860"/>
      </p:ext>
    </p:extLst>
  </p:cSld>
  <p:clrMapOvr>
    <a:masterClrMapping/>
  </p:clrMapOvr>
</p:sld>
</file>

<file path=ppt/theme/theme1.xml><?xml version="1.0" encoding="utf-8"?>
<a:theme xmlns:a="http://schemas.openxmlformats.org/drawingml/2006/main" name="CARDET Course template - Cover page">
  <a:themeElements>
    <a:clrScheme name="LearnGen">
      <a:dk1>
        <a:srgbClr val="FFFFFF"/>
      </a:dk1>
      <a:lt1>
        <a:srgbClr val="868E93"/>
      </a:lt1>
      <a:dk2>
        <a:srgbClr val="E1E2E3"/>
      </a:dk2>
      <a:lt2>
        <a:srgbClr val="868E93"/>
      </a:lt2>
      <a:accent1>
        <a:srgbClr val="F47F5D"/>
      </a:accent1>
      <a:accent2>
        <a:srgbClr val="93D4CC"/>
      </a:accent2>
      <a:accent3>
        <a:srgbClr val="C7ADDB"/>
      </a:accent3>
      <a:accent4>
        <a:srgbClr val="9DA57C"/>
      </a:accent4>
      <a:accent5>
        <a:srgbClr val="858AA8"/>
      </a:accent5>
      <a:accent6>
        <a:srgbClr val="F2613A"/>
      </a:accent6>
      <a:hlink>
        <a:srgbClr val="93D4CC"/>
      </a:hlink>
      <a:folHlink>
        <a:srgbClr val="70C6B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LearnGen">
      <a:dk1>
        <a:srgbClr val="FFFFFF"/>
      </a:dk1>
      <a:lt1>
        <a:srgbClr val="868E93"/>
      </a:lt1>
      <a:dk2>
        <a:srgbClr val="E1E2E3"/>
      </a:dk2>
      <a:lt2>
        <a:srgbClr val="868E93"/>
      </a:lt2>
      <a:accent1>
        <a:srgbClr val="F47F5D"/>
      </a:accent1>
      <a:accent2>
        <a:srgbClr val="93D4CC"/>
      </a:accent2>
      <a:accent3>
        <a:srgbClr val="C7ADDB"/>
      </a:accent3>
      <a:accent4>
        <a:srgbClr val="9DA57C"/>
      </a:accent4>
      <a:accent5>
        <a:srgbClr val="858AA8"/>
      </a:accent5>
      <a:accent6>
        <a:srgbClr val="F2613A"/>
      </a:accent6>
      <a:hlink>
        <a:srgbClr val="93D4CC"/>
      </a:hlink>
      <a:folHlink>
        <a:srgbClr val="70C6B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696</TotalTime>
  <Words>612</Words>
  <Application>Microsoft Office PowerPoint</Application>
  <PresentationFormat>Widescreen</PresentationFormat>
  <Paragraphs>68</Paragraphs>
  <Slides>12</Slides>
  <Notes>11</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Calibri</vt:lpstr>
      <vt:lpstr>Arial</vt:lpstr>
      <vt:lpstr>Open Sans</vt:lpstr>
      <vt:lpstr>Open Sans Light</vt:lpstr>
      <vt:lpstr>CARDET Course template - Cover page</vt:lpstr>
      <vt:lpstr>CARDET Course template</vt:lpstr>
      <vt:lpstr>Ενότητα 3</vt:lpstr>
      <vt:lpstr>Κεφάλαιο 1: Ηλικιακός ρατσισμός στο χώρο εργασίας τόσο για τους εργαζόμενους μεγαλύτερης ηλικίας όσο και για τους νεότερους εργαζόμενους</vt:lpstr>
      <vt:lpstr>Ερώτηση: Ποιο είναι το ηλικιακό προφίλ του οργανισμού σας; </vt:lpstr>
      <vt:lpstr> Η έρευνα του William Fry το 2016 προσδιόρισε τη μέση ηλικία των εργαζομένων:   Νεότεροι εργαζόμενοι = 26 ετών Εργαζόμενοι μεγαλύτερης ηλικίας = 51 ετών </vt:lpstr>
      <vt:lpstr>Ο αντίκτυπος του ηλικιακού ρατσισμού στον χώρο εργασίας</vt:lpstr>
      <vt:lpstr>Ηλικιακός ρατσισμός στο χώρο εργασίας</vt:lpstr>
      <vt:lpstr>Συζήτηση: Ποια είναι τα κοινά στερεότυπα που συνδέονται με το εργατικό δυναμικό;</vt:lpstr>
      <vt:lpstr>Στερεοτυπικά, οι νεότεροι εργαζόμενοι χαρακτηρίζονται από τα εξής:</vt:lpstr>
      <vt:lpstr>Στερεοτυπικά, οι εργαζόμενοι μεγαλύτερης ηλικίας χαρακτηρίζονται από τα εξής:</vt:lpstr>
      <vt:lpstr>Συζήτηση: Πώς εκδηλώνεται ο ηλικιακός ρατσισμός στον χώρο εργασίας;</vt:lpstr>
      <vt:lpstr>Αναφορές </vt:lpstr>
      <vt:lpstr>Αναπτύχθηκε από Future in Perspective Limited, Ιρλανδία https://www.futureinperspective.com/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2Fast4u</dc:creator>
  <cp:lastModifiedBy>Kiki Kallis</cp:lastModifiedBy>
  <cp:revision>47</cp:revision>
  <dcterms:created xsi:type="dcterms:W3CDTF">2014-07-11T09:12:14Z</dcterms:created>
  <dcterms:modified xsi:type="dcterms:W3CDTF">2021-08-12T15:33:43Z</dcterms:modified>
</cp:coreProperties>
</file>