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ato Light" panose="020F0302020204030203" charset="0"/>
      <p:regular r:id="rId21"/>
    </p:embeddedFont>
    <p:embeddedFont>
      <p:font typeface="Lucida Sans" panose="020B060203050402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Poppi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H/Nz7GN5VFoPAmVRUmPOwdNrF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p:cViewPr varScale="1">
        <p:scale>
          <a:sx n="90" d="100"/>
          <a:sy n="90" d="100"/>
        </p:scale>
        <p:origin x="13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762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178970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l-GR" sz="1200" b="1" dirty="0"/>
              <a:t>Προτεινόμενα</a:t>
            </a:r>
            <a:r>
              <a:rPr lang="el-GR" sz="1200" b="1" baseline="0" dirty="0"/>
              <a:t> θέματα/σημεία για παρουσίαση στους συμμετέχοντες:</a:t>
            </a:r>
          </a:p>
          <a:p>
            <a:pPr marL="0" lvl="0" indent="0" algn="l" rtl="0">
              <a:spcBef>
                <a:spcPts val="0"/>
              </a:spcBef>
              <a:spcAft>
                <a:spcPts val="0"/>
              </a:spcAft>
              <a:buNone/>
            </a:pPr>
            <a:endParaRPr dirty="0"/>
          </a:p>
          <a:p>
            <a:pPr marL="0" lvl="0" indent="0" algn="l" rtl="0">
              <a:spcBef>
                <a:spcPts val="0"/>
              </a:spcBef>
              <a:spcAft>
                <a:spcPts val="0"/>
              </a:spcAft>
              <a:buNone/>
            </a:pPr>
            <a:r>
              <a:rPr lang="el-GR" sz="1800" dirty="0">
                <a:latin typeface="Avenir"/>
                <a:ea typeface="Avenir"/>
                <a:cs typeface="Avenir"/>
                <a:sym typeface="Avenir"/>
              </a:rPr>
              <a:t>Τα βασικά χαρακτηριστικά</a:t>
            </a:r>
            <a:r>
              <a:rPr lang="el-GR" sz="1800" baseline="0" dirty="0">
                <a:latin typeface="Avenir"/>
                <a:ea typeface="Avenir"/>
                <a:cs typeface="Avenir"/>
                <a:sym typeface="Avenir"/>
              </a:rPr>
              <a:t> ενός/μίας καλού/</a:t>
            </a:r>
            <a:r>
              <a:rPr lang="el-GR" sz="1800" baseline="0" dirty="0" err="1">
                <a:latin typeface="Avenir"/>
                <a:ea typeface="Avenir"/>
                <a:cs typeface="Avenir"/>
                <a:sym typeface="Avenir"/>
              </a:rPr>
              <a:t>ής</a:t>
            </a:r>
            <a:r>
              <a:rPr lang="el-GR" sz="1800" baseline="0" dirty="0">
                <a:latin typeface="Avenir"/>
                <a:ea typeface="Avenir"/>
                <a:cs typeface="Avenir"/>
                <a:sym typeface="Avenir"/>
              </a:rPr>
              <a:t> </a:t>
            </a:r>
            <a:r>
              <a:rPr lang="el-GR" sz="1800" b="1" baseline="0" dirty="0">
                <a:latin typeface="Avenir"/>
                <a:ea typeface="Avenir"/>
                <a:cs typeface="Avenir"/>
                <a:sym typeface="Avenir"/>
              </a:rPr>
              <a:t>μέντορα/</a:t>
            </a:r>
            <a:r>
              <a:rPr lang="el-GR" sz="1800" b="1" baseline="0" dirty="0" err="1">
                <a:latin typeface="Avenir"/>
                <a:ea typeface="Avenir"/>
                <a:cs typeface="Avenir"/>
                <a:sym typeface="Avenir"/>
              </a:rPr>
              <a:t>ος</a:t>
            </a:r>
            <a:r>
              <a:rPr lang="el-GR" sz="1800" baseline="0" dirty="0">
                <a:latin typeface="Avenir"/>
                <a:ea typeface="Avenir"/>
                <a:cs typeface="Avenir"/>
                <a:sym typeface="Avenir"/>
              </a:rPr>
              <a:t> είναι: έχει την ικανότητα να αναπτύσσει δεξιότητες, να εμπνέει, να θέτει αποτελεσματικά ερωτήματα, να παρέχει εποικοδομητική κριτική, να διαχειρίζεται κινδύνους και να ανοίγει πόρτες.</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sz="1800" dirty="0">
                <a:latin typeface="Avenir"/>
                <a:ea typeface="Avenir"/>
                <a:cs typeface="Avenir"/>
                <a:sym typeface="Avenir"/>
              </a:rPr>
              <a:t>Οι ικανότητες που αναμένονται από έναν/μια </a:t>
            </a:r>
            <a:r>
              <a:rPr lang="el-GR" sz="1800" b="1" dirty="0">
                <a:latin typeface="Avenir"/>
                <a:ea typeface="Avenir"/>
                <a:cs typeface="Avenir"/>
                <a:sym typeface="Avenir"/>
              </a:rPr>
              <a:t>καθοδηγούμενο/η</a:t>
            </a:r>
            <a:r>
              <a:rPr lang="el-GR" sz="1800" dirty="0">
                <a:latin typeface="Avenir"/>
                <a:ea typeface="Avenir"/>
                <a:cs typeface="Avenir"/>
                <a:sym typeface="Avenir"/>
              </a:rPr>
              <a:t> είναι: να συμμετέχει ενεργά στη μάθηση,</a:t>
            </a:r>
            <a:r>
              <a:rPr lang="el-GR" sz="1800" baseline="0" dirty="0">
                <a:latin typeface="Avenir"/>
                <a:ea typeface="Avenir"/>
                <a:cs typeface="Avenir"/>
                <a:sym typeface="Avenir"/>
              </a:rPr>
              <a:t> να είναι ευέλικτος, να αναλαμβάνει πρωτοβουλίες, να ολοκληρώνει αυτά που αρχίζει και να διαχειρίζεται σχέσεις.</a:t>
            </a:r>
            <a:endParaRPr dirty="0"/>
          </a:p>
          <a:p>
            <a:pPr marL="0" lvl="0" indent="0" algn="l" rtl="0">
              <a:spcBef>
                <a:spcPts val="0"/>
              </a:spcBef>
              <a:spcAft>
                <a:spcPts val="0"/>
              </a:spcAft>
              <a:buNone/>
            </a:pPr>
            <a:endParaRPr sz="1800" b="1" dirty="0">
              <a:latin typeface="Avenir"/>
              <a:ea typeface="Avenir"/>
              <a:cs typeface="Avenir"/>
              <a:sym typeface="Avenir"/>
            </a:endParaRPr>
          </a:p>
          <a:p>
            <a:pPr marL="0" lvl="0" indent="0" algn="l" rtl="0">
              <a:spcBef>
                <a:spcPts val="0"/>
              </a:spcBef>
              <a:spcAft>
                <a:spcPts val="0"/>
              </a:spcAft>
              <a:buNone/>
            </a:pPr>
            <a:r>
              <a:rPr lang="el-GR" sz="1800" b="1" dirty="0">
                <a:latin typeface="Avenir"/>
                <a:ea typeface="Avenir"/>
                <a:cs typeface="Avenir"/>
                <a:sym typeface="Avenir"/>
              </a:rPr>
              <a:t>Σε μια σχέση καθοδήγησης,</a:t>
            </a:r>
            <a:r>
              <a:rPr lang="el-GR" sz="1800" b="1" baseline="0" dirty="0">
                <a:latin typeface="Avenir"/>
                <a:ea typeface="Avenir"/>
                <a:cs typeface="Avenir"/>
                <a:sym typeface="Avenir"/>
              </a:rPr>
              <a:t> οι ακόλουθες δεξιότητες απαιτούνται τόσο για τον/ην μέντορα όσο και για τον/ην καθοδηγούμενο/η</a:t>
            </a:r>
            <a:r>
              <a:rPr lang="en-GB" sz="1800" b="1" dirty="0">
                <a:latin typeface="Avenir"/>
                <a:ea typeface="Avenir"/>
                <a:cs typeface="Avenir"/>
                <a:sym typeface="Avenir"/>
              </a:rPr>
              <a:t>:</a:t>
            </a:r>
            <a:endParaRPr dirty="0"/>
          </a:p>
          <a:p>
            <a:pPr marL="0" lvl="0" indent="0" algn="l" rtl="0">
              <a:spcBef>
                <a:spcPts val="0"/>
              </a:spcBef>
              <a:spcAft>
                <a:spcPts val="0"/>
              </a:spcAft>
              <a:buNone/>
            </a:pPr>
            <a:endParaRPr sz="1800" b="1" dirty="0">
              <a:latin typeface="Avenir"/>
              <a:ea typeface="Avenir"/>
              <a:cs typeface="Avenir"/>
              <a:sym typeface="Avenir"/>
            </a:endParaRPr>
          </a:p>
          <a:p>
            <a:pPr marL="0" lvl="0" indent="0" algn="l" rtl="0">
              <a:spcBef>
                <a:spcPts val="0"/>
              </a:spcBef>
              <a:spcAft>
                <a:spcPts val="0"/>
              </a:spcAft>
              <a:buNone/>
            </a:pPr>
            <a:r>
              <a:rPr lang="el-GR" sz="1800" b="1" dirty="0">
                <a:latin typeface="Avenir"/>
                <a:ea typeface="Avenir"/>
                <a:cs typeface="Avenir"/>
                <a:sym typeface="Avenir"/>
              </a:rPr>
              <a:t>Επικοινωνιακές</a:t>
            </a:r>
            <a:r>
              <a:rPr lang="el-GR" sz="1800" b="1" baseline="0" dirty="0">
                <a:latin typeface="Avenir"/>
                <a:ea typeface="Avenir"/>
                <a:cs typeface="Avenir"/>
                <a:sym typeface="Avenir"/>
              </a:rPr>
              <a:t> δεξιότητες</a:t>
            </a:r>
            <a:r>
              <a:rPr lang="en-GB" sz="1800" b="0" dirty="0">
                <a:latin typeface="Avenir"/>
                <a:ea typeface="Avenir"/>
                <a:cs typeface="Avenir"/>
                <a:sym typeface="Avenir"/>
              </a:rPr>
              <a:t>: </a:t>
            </a:r>
            <a:r>
              <a:rPr lang="el-GR" sz="1800" b="0" dirty="0">
                <a:latin typeface="Avenir"/>
                <a:ea typeface="Avenir"/>
                <a:cs typeface="Avenir"/>
                <a:sym typeface="Avenir"/>
              </a:rPr>
              <a:t>η ικανότητα να ακούνε ενεργά, να θέτουν τα κατάλληλα ερωτήματα (διερεύνηση),</a:t>
            </a:r>
            <a:r>
              <a:rPr lang="el-GR" sz="1800" b="0" baseline="0" dirty="0">
                <a:latin typeface="Avenir"/>
                <a:ea typeface="Avenir"/>
                <a:cs typeface="Avenir"/>
                <a:sym typeface="Avenir"/>
              </a:rPr>
              <a:t> να παρέχουν εποικοδομητική ανατροφοδότηση, να ενθαρρύνουν (ενίσχυση) και να αναστοχάζονται.</a:t>
            </a:r>
            <a:r>
              <a:rPr lang="en-GB" sz="1800" b="0" dirty="0">
                <a:latin typeface="Avenir"/>
                <a:ea typeface="Avenir"/>
                <a:cs typeface="Avenir"/>
                <a:sym typeface="Avenir"/>
              </a:rPr>
              <a:t> </a:t>
            </a:r>
            <a:endParaRPr dirty="0"/>
          </a:p>
          <a:p>
            <a:pPr marL="0" lvl="0" indent="0" algn="l" rtl="0">
              <a:spcBef>
                <a:spcPts val="0"/>
              </a:spcBef>
              <a:spcAft>
                <a:spcPts val="0"/>
              </a:spcAft>
              <a:buNone/>
            </a:pPr>
            <a:endParaRPr sz="1800" b="1" dirty="0">
              <a:latin typeface="Avenir"/>
              <a:ea typeface="Avenir"/>
              <a:cs typeface="Avenir"/>
              <a:sym typeface="Avenir"/>
            </a:endParaRPr>
          </a:p>
          <a:p>
            <a:pPr marL="0" lvl="0" indent="0" algn="l" rtl="0">
              <a:spcBef>
                <a:spcPts val="0"/>
              </a:spcBef>
              <a:spcAft>
                <a:spcPts val="0"/>
              </a:spcAft>
              <a:buNone/>
            </a:pPr>
            <a:r>
              <a:rPr lang="el-GR" sz="1800" b="1" dirty="0">
                <a:latin typeface="Avenir"/>
                <a:ea typeface="Avenir"/>
                <a:cs typeface="Avenir"/>
                <a:sym typeface="Avenir"/>
              </a:rPr>
              <a:t>Δεξιότητες σχέσεων</a:t>
            </a:r>
            <a:r>
              <a:rPr lang="en-GB" sz="1800" b="1" dirty="0">
                <a:latin typeface="Avenir"/>
                <a:ea typeface="Avenir"/>
                <a:cs typeface="Avenir"/>
                <a:sym typeface="Avenir"/>
              </a:rPr>
              <a:t>: </a:t>
            </a:r>
            <a:r>
              <a:rPr lang="el-GR" sz="1800" b="0" dirty="0">
                <a:latin typeface="Avenir"/>
                <a:ea typeface="Avenir"/>
                <a:cs typeface="Avenir"/>
                <a:sym typeface="Avenir"/>
              </a:rPr>
              <a:t>η</a:t>
            </a:r>
            <a:r>
              <a:rPr lang="el-GR" sz="1800" b="0" baseline="0" dirty="0">
                <a:latin typeface="Avenir"/>
                <a:ea typeface="Avenir"/>
                <a:cs typeface="Avenir"/>
                <a:sym typeface="Avenir"/>
              </a:rPr>
              <a:t> ικανότητα να δημιουργούν και να διατηρούν σχέσεις, να ενισχύουν την αίσθηση του ανήκειν και της εμπιστοσύνης και να αναπτύσσουν δικτύωση (ειδικά από την πλευρά του μέντορα)</a:t>
            </a:r>
            <a:r>
              <a:rPr lang="en-GB" sz="1800" b="0" dirty="0">
                <a:latin typeface="Avenir"/>
                <a:ea typeface="Avenir"/>
                <a:cs typeface="Avenir"/>
                <a:sym typeface="Avenir"/>
              </a:rPr>
              <a:t>.</a:t>
            </a:r>
            <a:endParaRPr dirty="0"/>
          </a:p>
          <a:p>
            <a:pPr marL="0" lvl="0" indent="0" algn="l" rtl="0">
              <a:spcBef>
                <a:spcPts val="0"/>
              </a:spcBef>
              <a:spcAft>
                <a:spcPts val="0"/>
              </a:spcAft>
              <a:buNone/>
            </a:pPr>
            <a:endParaRPr b="1" dirty="0"/>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5413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800" dirty="0">
                <a:latin typeface="Open Sans Light"/>
                <a:ea typeface="Open Sans Light"/>
                <a:cs typeface="Open Sans Light"/>
                <a:sym typeface="Open Sans Light"/>
              </a:rPr>
              <a:t>Οι συμμετέχοντες/</a:t>
            </a:r>
            <a:r>
              <a:rPr lang="el-GR" sz="1800" dirty="0" err="1">
                <a:latin typeface="Open Sans Light"/>
                <a:ea typeface="Open Sans Light"/>
                <a:cs typeface="Open Sans Light"/>
                <a:sym typeface="Open Sans Light"/>
              </a:rPr>
              <a:t>ουσες</a:t>
            </a:r>
            <a:r>
              <a:rPr lang="el-GR" sz="1800" dirty="0">
                <a:latin typeface="Open Sans Light"/>
                <a:ea typeface="Open Sans Light"/>
                <a:cs typeface="Open Sans Light"/>
                <a:sym typeface="Open Sans Light"/>
              </a:rPr>
              <a:t> θα πρέπει να ολοκληρώσουν</a:t>
            </a:r>
            <a:r>
              <a:rPr lang="el-GR" sz="1800" baseline="0" dirty="0">
                <a:latin typeface="Open Sans Light"/>
                <a:ea typeface="Open Sans Light"/>
                <a:cs typeface="Open Sans Light"/>
                <a:sym typeface="Open Sans Light"/>
              </a:rPr>
              <a:t> τις ασκήσεις που παρουσιάζονται στο «</a:t>
            </a:r>
            <a:r>
              <a:rPr lang="el-GR" sz="1800" b="1" baseline="0" dirty="0">
                <a:latin typeface="Open Sans Light"/>
                <a:ea typeface="Open Sans Light"/>
                <a:cs typeface="Open Sans Light"/>
                <a:sym typeface="Open Sans Light"/>
              </a:rPr>
              <a:t>Σενάριο 1: Πώς αρχίζουμε ένα πρόγραμμα καθοδήγησης;</a:t>
            </a:r>
            <a:r>
              <a:rPr lang="el-GR" sz="1800" b="0" baseline="0" dirty="0">
                <a:latin typeface="Open Sans Light"/>
                <a:ea typeface="Open Sans Light"/>
                <a:cs typeface="Open Sans Light"/>
                <a:sym typeface="Open Sans Light"/>
              </a:rPr>
              <a:t>». Στην εκπαίδευση με φυσική παρουσία, ο βασικός σκοπός είναι να ολοκληρώσουν τουλάχιστον τις ασκήσεις 1 έως 4. Η άσκηση 5 μπορεί να ανατεθεί ως αυτόνομη μάθηση μετά το τέλος της συνεδρίας.</a:t>
            </a:r>
            <a:endParaRPr lang="el-GR" sz="1800" dirty="0">
              <a:latin typeface="Open Sans Light"/>
              <a:ea typeface="Open Sans Light"/>
              <a:cs typeface="Open Sans Light"/>
              <a:sym typeface="Open Sans Light"/>
            </a:endParaRPr>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26511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A6F"/>
              </a:buClr>
              <a:buSzPts val="1800"/>
              <a:buFont typeface="Open Sans Light"/>
              <a:buNone/>
            </a:pPr>
            <a:r>
              <a:rPr lang="el-GR" sz="1200" b="0" i="0" u="none" strike="noStrike" cap="none" dirty="0">
                <a:solidFill>
                  <a:schemeClr val="dk1"/>
                </a:solidFill>
                <a:effectLst/>
                <a:latin typeface="Calibri"/>
                <a:ea typeface="Calibri"/>
                <a:cs typeface="Calibri"/>
                <a:sym typeface="Calibri"/>
              </a:rPr>
              <a:t>Για να ολοκληρώσει τη δραστηριότητα,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ζητά από τους/</a:t>
            </a:r>
            <a:r>
              <a:rPr lang="el-GR" sz="1200" b="0" i="0" u="none" strike="noStrike" cap="none" dirty="0" err="1">
                <a:solidFill>
                  <a:schemeClr val="dk1"/>
                </a:solidFill>
                <a:effectLst/>
                <a:latin typeface="Calibri"/>
                <a:ea typeface="Calibri"/>
                <a:cs typeface="Calibri"/>
                <a:sym typeface="Calibri"/>
              </a:rPr>
              <a:t>ις</a:t>
            </a:r>
            <a:r>
              <a:rPr lang="el-GR" sz="1200" b="0" i="0" u="none" strike="noStrike" cap="none" dirty="0">
                <a:solidFill>
                  <a:schemeClr val="dk1"/>
                </a:solidFill>
                <a:effectLst/>
                <a:latin typeface="Calibri"/>
                <a:ea typeface="Calibri"/>
                <a:cs typeface="Calibri"/>
                <a:sym typeface="Calibri"/>
              </a:rPr>
              <a:t> συμμετέχοντες/</a:t>
            </a:r>
            <a:r>
              <a:rPr lang="el-GR" sz="1200" b="0" i="0" u="none" strike="noStrike" cap="none" dirty="0" err="1">
                <a:solidFill>
                  <a:schemeClr val="dk1"/>
                </a:solidFill>
                <a:effectLst/>
                <a:latin typeface="Calibri"/>
                <a:ea typeface="Calibri"/>
                <a:cs typeface="Calibri"/>
                <a:sym typeface="Calibri"/>
              </a:rPr>
              <a:t>ουσες</a:t>
            </a:r>
            <a:r>
              <a:rPr lang="el-GR" sz="1200" b="0" i="0" u="none" strike="noStrike" cap="none" dirty="0">
                <a:solidFill>
                  <a:schemeClr val="dk1"/>
                </a:solidFill>
                <a:effectLst/>
                <a:latin typeface="Calibri"/>
                <a:ea typeface="Calibri"/>
                <a:cs typeface="Calibri"/>
                <a:sym typeface="Calibri"/>
              </a:rPr>
              <a:t> να πουν τις ιδέες τους για το πώς έλυσαν το Σενάριο 1.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θα χρησιμοποιήσει τις ιδέες των συμμετεχόντων για να συνοψίσει τις βασικές έννοιες της καθοδήγησης. </a:t>
            </a:r>
            <a:endParaRPr dirty="0"/>
          </a:p>
          <a:p>
            <a:pPr marL="0" lvl="0" indent="0" algn="l" rtl="0">
              <a:spcBef>
                <a:spcPts val="0"/>
              </a:spcBef>
              <a:spcAft>
                <a:spcPts val="0"/>
              </a:spcAft>
              <a:buNone/>
            </a:pPr>
            <a:endParaRPr dirty="0"/>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24526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65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65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30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5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24336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03490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3D4CC"/>
              </a:buClr>
              <a:buSzPts val="1800"/>
              <a:buFont typeface="Open Sans Light"/>
              <a:buNone/>
            </a:pPr>
            <a:r>
              <a:rPr lang="el-GR" sz="1800" b="1" dirty="0">
                <a:solidFill>
                  <a:srgbClr val="93D4CC"/>
                </a:solidFill>
                <a:latin typeface="Open Sans Light"/>
                <a:ea typeface="Open Sans Light"/>
                <a:cs typeface="Open Sans Light"/>
                <a:sym typeface="Open Sans Light"/>
              </a:rPr>
              <a:t>Θεωρία</a:t>
            </a:r>
            <a:r>
              <a:rPr lang="el-GR" sz="1800" b="1" baseline="0" dirty="0">
                <a:solidFill>
                  <a:srgbClr val="93D4CC"/>
                </a:solidFill>
                <a:latin typeface="Open Sans Light"/>
                <a:ea typeface="Open Sans Light"/>
                <a:cs typeface="Open Sans Light"/>
                <a:sym typeface="Open Sans Light"/>
              </a:rPr>
              <a:t> </a:t>
            </a:r>
            <a:r>
              <a:rPr lang="en-GB" sz="1800" dirty="0">
                <a:solidFill>
                  <a:srgbClr val="636A6F"/>
                </a:solidFill>
                <a:latin typeface="Open Sans Light"/>
                <a:ea typeface="Open Sans Light"/>
                <a:cs typeface="Open Sans Light"/>
                <a:sym typeface="Open Sans Light"/>
              </a:rPr>
              <a:t>[</a:t>
            </a:r>
            <a:r>
              <a:rPr lang="el-GR" sz="1800" dirty="0">
                <a:solidFill>
                  <a:srgbClr val="636A6F"/>
                </a:solidFill>
                <a:latin typeface="Open Sans Light"/>
                <a:ea typeface="Open Sans Light"/>
                <a:cs typeface="Open Sans Light"/>
                <a:sym typeface="Open Sans Light"/>
              </a:rPr>
              <a:t>περίπου</a:t>
            </a:r>
            <a:r>
              <a:rPr lang="en-GB" sz="1800" dirty="0">
                <a:solidFill>
                  <a:srgbClr val="636A6F"/>
                </a:solidFill>
                <a:latin typeface="Open Sans Light"/>
                <a:ea typeface="Open Sans Light"/>
                <a:cs typeface="Open Sans Light"/>
                <a:sym typeface="Open Sans Light"/>
              </a:rPr>
              <a:t> 15 </a:t>
            </a:r>
            <a:r>
              <a:rPr lang="el-GR" sz="1800" dirty="0">
                <a:solidFill>
                  <a:srgbClr val="636A6F"/>
                </a:solidFill>
                <a:latin typeface="Open Sans Light"/>
                <a:ea typeface="Open Sans Light"/>
                <a:cs typeface="Open Sans Light"/>
                <a:sym typeface="Open Sans Light"/>
              </a:rPr>
              <a:t>λεπτά</a:t>
            </a:r>
            <a:r>
              <a:rPr lang="en-GB" sz="1800" dirty="0">
                <a:solidFill>
                  <a:srgbClr val="636A6F"/>
                </a:solidFill>
                <a:latin typeface="Open Sans Light"/>
                <a:ea typeface="Open Sans Light"/>
                <a:cs typeface="Open Sans Light"/>
                <a:sym typeface="Open Sans Light"/>
              </a:rPr>
              <a:t>]</a:t>
            </a:r>
            <a:endParaRPr sz="1800" dirty="0">
              <a:latin typeface="Open Sans Light"/>
              <a:ea typeface="Open Sans Light"/>
              <a:cs typeface="Open Sans Light"/>
              <a:sym typeface="Open Sans Light"/>
            </a:endParaRPr>
          </a:p>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χρησιμοποιεί τις απαντήσεις των συμμετεχόντων για να εισαγάγει τις βασικές έννοιες της καθοδήγησης</a:t>
            </a:r>
            <a:endParaRPr dirty="0"/>
          </a:p>
          <a:p>
            <a:pPr marL="0" lvl="0" indent="0" algn="l" rtl="0">
              <a:spcBef>
                <a:spcPts val="0"/>
              </a:spcBef>
              <a:spcAft>
                <a:spcPts val="0"/>
              </a:spcAft>
              <a:buNone/>
            </a:pPr>
            <a:endParaRPr sz="1800" dirty="0">
              <a:latin typeface="Open Sans Light"/>
              <a:ea typeface="Open Sans Light"/>
              <a:cs typeface="Open Sans Light"/>
              <a:sym typeface="Open Sans Light"/>
            </a:endParaRPr>
          </a:p>
          <a:p>
            <a:pPr marL="0" lvl="0" indent="0" algn="l" rtl="0">
              <a:spcBef>
                <a:spcPts val="0"/>
              </a:spcBef>
              <a:spcAft>
                <a:spcPts val="0"/>
              </a:spcAft>
              <a:buNone/>
            </a:pPr>
            <a:r>
              <a:rPr lang="el-GR" sz="1800" b="1" dirty="0">
                <a:latin typeface="Open Sans Light"/>
                <a:ea typeface="Open Sans Light"/>
                <a:cs typeface="Open Sans Light"/>
                <a:sym typeface="Open Sans Light"/>
              </a:rPr>
              <a:t>Πρόσθετο υλικό για ανάγνωση</a:t>
            </a:r>
            <a:r>
              <a:rPr lang="en-GB" sz="1800" b="1" dirty="0">
                <a:latin typeface="Open Sans Light"/>
                <a:ea typeface="Open Sans Light"/>
                <a:cs typeface="Open Sans Light"/>
                <a:sym typeface="Open Sans Light"/>
              </a:rPr>
              <a:t> (</a:t>
            </a:r>
            <a:r>
              <a:rPr lang="el-GR" sz="1800" b="1" dirty="0">
                <a:latin typeface="Open Sans Light"/>
                <a:ea typeface="Open Sans Light"/>
                <a:cs typeface="Open Sans Light"/>
                <a:sym typeface="Open Sans Light"/>
              </a:rPr>
              <a:t>εκπαιδευτής/</a:t>
            </a:r>
            <a:r>
              <a:rPr lang="el-GR" sz="1800" b="1" dirty="0" err="1">
                <a:latin typeface="Open Sans Light"/>
                <a:ea typeface="Open Sans Light"/>
                <a:cs typeface="Open Sans Light"/>
                <a:sym typeface="Open Sans Light"/>
              </a:rPr>
              <a:t>ρια</a:t>
            </a:r>
            <a:r>
              <a:rPr lang="en-GB" sz="1800" b="1" dirty="0">
                <a:latin typeface="Open Sans Light"/>
                <a:ea typeface="Open Sans Light"/>
                <a:cs typeface="Open Sans Light"/>
                <a:sym typeface="Open Sans Light"/>
              </a:rPr>
              <a:t>):</a:t>
            </a:r>
            <a:endParaRPr dirty="0"/>
          </a:p>
          <a:p>
            <a:pPr marL="0" marR="0" lvl="0" indent="0" algn="l" rtl="0">
              <a:lnSpc>
                <a:spcPct val="100000"/>
              </a:lnSpc>
              <a:spcBef>
                <a:spcPts val="0"/>
              </a:spcBef>
              <a:spcAft>
                <a:spcPts val="0"/>
              </a:spcAft>
              <a:buClr>
                <a:srgbClr val="050505"/>
              </a:buClr>
              <a:buSzPts val="1200"/>
              <a:buFont typeface="Arial"/>
              <a:buNone/>
            </a:pPr>
            <a:r>
              <a:rPr lang="el-GR" b="0" i="0" dirty="0">
                <a:solidFill>
                  <a:srgbClr val="050505"/>
                </a:solidFill>
                <a:latin typeface="Arial"/>
                <a:ea typeface="Arial"/>
                <a:cs typeface="Arial"/>
                <a:sym typeface="Arial"/>
              </a:rPr>
              <a:t>Τι είναι η καθοδήγηση;</a:t>
            </a:r>
            <a:r>
              <a:rPr lang="en-GB" b="0" i="0" dirty="0">
                <a:solidFill>
                  <a:srgbClr val="050505"/>
                </a:solidFill>
                <a:latin typeface="Arial"/>
                <a:ea typeface="Arial"/>
                <a:cs typeface="Arial"/>
                <a:sym typeface="Arial"/>
              </a:rPr>
              <a:t>: https://www.skillsyouneed.com/learn/mentoring.html </a:t>
            </a:r>
            <a:endParaRPr dirty="0"/>
          </a:p>
          <a:p>
            <a:pPr marL="0" marR="0" lvl="0" indent="0" algn="l" rtl="0">
              <a:lnSpc>
                <a:spcPct val="100000"/>
              </a:lnSpc>
              <a:spcBef>
                <a:spcPts val="0"/>
              </a:spcBef>
              <a:spcAft>
                <a:spcPts val="0"/>
              </a:spcAft>
              <a:buClr>
                <a:srgbClr val="008C7D"/>
              </a:buClr>
              <a:buSzPts val="1200"/>
              <a:buFont typeface="Lucida Sans"/>
              <a:buNone/>
            </a:pPr>
            <a:r>
              <a:rPr lang="el-GR" b="0" i="0" dirty="0">
                <a:solidFill>
                  <a:srgbClr val="008C7D"/>
                </a:solidFill>
                <a:latin typeface="Lucida Sans"/>
                <a:ea typeface="Lucida Sans"/>
                <a:cs typeface="Lucida Sans"/>
                <a:sym typeface="Lucida Sans"/>
              </a:rPr>
              <a:t>Καθοδήγηση</a:t>
            </a:r>
            <a:r>
              <a:rPr lang="en-GB" b="0" i="0" dirty="0">
                <a:solidFill>
                  <a:srgbClr val="008C7D"/>
                </a:solidFill>
                <a:latin typeface="Lucida Sans"/>
                <a:ea typeface="Lucida Sans"/>
                <a:cs typeface="Lucida Sans"/>
                <a:sym typeface="Lucida Sans"/>
              </a:rPr>
              <a:t>: </a:t>
            </a:r>
            <a:r>
              <a:rPr lang="el-GR" b="0" i="0" dirty="0">
                <a:solidFill>
                  <a:srgbClr val="008C7D"/>
                </a:solidFill>
                <a:latin typeface="Lucida Sans"/>
                <a:ea typeface="Lucida Sans"/>
                <a:cs typeface="Lucida Sans"/>
                <a:sym typeface="Lucida Sans"/>
              </a:rPr>
              <a:t>ορισμοί και αρχές</a:t>
            </a:r>
            <a:r>
              <a:rPr lang="en-GB" b="0" i="0" dirty="0">
                <a:solidFill>
                  <a:srgbClr val="008C7D"/>
                </a:solidFill>
                <a:latin typeface="Lucida Sans"/>
                <a:ea typeface="Lucida Sans"/>
                <a:cs typeface="Lucida Sans"/>
                <a:sym typeface="Lucida Sans"/>
              </a:rPr>
              <a:t>: https://www.reading.ac.uk/engageinmentoring/what-is-mentoring/eim-definitions.aspx</a:t>
            </a:r>
            <a:endParaRPr dirty="0"/>
          </a:p>
          <a:p>
            <a:pPr marL="0" marR="0" lvl="0" indent="0" algn="l" rtl="0">
              <a:lnSpc>
                <a:spcPct val="100000"/>
              </a:lnSpc>
              <a:spcBef>
                <a:spcPts val="0"/>
              </a:spcBef>
              <a:spcAft>
                <a:spcPts val="0"/>
              </a:spcAft>
              <a:buClr>
                <a:schemeClr val="dk1"/>
              </a:buClr>
              <a:buSzPts val="1200"/>
              <a:buFont typeface="Calibri"/>
              <a:buNone/>
            </a:pPr>
            <a:endParaRPr b="0" i="0" dirty="0">
              <a:solidFill>
                <a:srgbClr val="05050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dirty="0">
              <a:solidFill>
                <a:srgbClr val="050505"/>
              </a:solidFill>
              <a:latin typeface="Arial"/>
              <a:ea typeface="Arial"/>
              <a:cs typeface="Arial"/>
              <a:sym typeface="Arial"/>
            </a:endParaRPr>
          </a:p>
          <a:p>
            <a:pPr marL="0" lvl="0" indent="0" algn="l" rtl="0">
              <a:spcBef>
                <a:spcPts val="0"/>
              </a:spcBef>
              <a:spcAft>
                <a:spcPts val="0"/>
              </a:spcAft>
              <a:buNone/>
            </a:pPr>
            <a:endParaRPr dirty="0"/>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29590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l-GR" sz="1200" b="1" dirty="0"/>
              <a:t>Προτεινόμενα</a:t>
            </a:r>
            <a:r>
              <a:rPr lang="el-GR" sz="1200" b="1" baseline="0" dirty="0"/>
              <a:t> θέματα/σημεία για παρουσίαση στους συμμετέχοντες:</a:t>
            </a:r>
            <a:endParaRPr dirty="0"/>
          </a:p>
          <a:p>
            <a:pPr marL="0" lvl="0" indent="0" algn="l" rtl="0">
              <a:spcBef>
                <a:spcPts val="0"/>
              </a:spcBef>
              <a:spcAft>
                <a:spcPts val="0"/>
              </a:spcAft>
              <a:buClr>
                <a:schemeClr val="dk1"/>
              </a:buClr>
              <a:buSzPts val="1200"/>
              <a:buFont typeface="Calibri"/>
              <a:buNone/>
            </a:pPr>
            <a:endParaRPr sz="1200" b="1" dirty="0"/>
          </a:p>
          <a:p>
            <a:pPr marL="0" lvl="0" indent="0" algn="l" rtl="0">
              <a:spcBef>
                <a:spcPts val="0"/>
              </a:spcBef>
              <a:spcAft>
                <a:spcPts val="0"/>
              </a:spcAft>
              <a:buClr>
                <a:schemeClr val="dk1"/>
              </a:buClr>
              <a:buSzPts val="1200"/>
              <a:buFont typeface="Calibri"/>
              <a:buNone/>
            </a:pPr>
            <a:r>
              <a:rPr lang="el-GR" sz="1200" b="1" dirty="0"/>
              <a:t>Οι σχέσεις καθοδήγησης</a:t>
            </a:r>
            <a:r>
              <a:rPr lang="en-GB" sz="1200" b="1" dirty="0"/>
              <a:t> </a:t>
            </a:r>
            <a:r>
              <a:rPr lang="el-GR" sz="1200" b="0" i="0" u="none" strike="noStrike" cap="none" dirty="0">
                <a:solidFill>
                  <a:schemeClr val="dk1"/>
                </a:solidFill>
                <a:effectLst/>
                <a:latin typeface="Calibri"/>
                <a:ea typeface="Calibri"/>
                <a:cs typeface="Calibri"/>
                <a:sym typeface="Calibri"/>
              </a:rPr>
              <a:t>εστιάζουν στην προσωπική και επαγγελματική ανάπτυξη. Σχεδιασμένη ώστε να αναπτύξει την αυτοπεποίθηση του/ης καθοδηγούμενου/ης, η σχέση καθοδήγησης βασίζεται στην ειλικρίνεια, την εμπιστοσύνη, την ανταλλαγή γνώσης, την ενθάρρυνση και την ενδυνάμωση.</a:t>
            </a:r>
            <a:r>
              <a:rPr lang="en-GB" sz="1200" dirty="0"/>
              <a:t> </a:t>
            </a:r>
            <a:r>
              <a:rPr lang="el-GR" sz="1200" b="0" i="0" u="none" strike="noStrike" cap="none" dirty="0">
                <a:solidFill>
                  <a:schemeClr val="dk1"/>
                </a:solidFill>
                <a:effectLst/>
                <a:latin typeface="Calibri"/>
                <a:ea typeface="Calibri"/>
                <a:cs typeface="Calibri"/>
                <a:sym typeface="Calibri"/>
              </a:rPr>
              <a:t>Ανεξαρτήτως του πλαισίου και του σκοπού, όλα τα προγράμματα καθοδήγησης πρέπει να έχουν ως επίκεντρο τον/ην καθοδηγούμενο/η</a:t>
            </a:r>
            <a:r>
              <a:rPr lang="en-GB" sz="1200" dirty="0"/>
              <a:t> </a:t>
            </a:r>
            <a:r>
              <a:rPr lang="el-GR" sz="1200" b="0" i="0" u="none" strike="noStrike" cap="none" dirty="0">
                <a:solidFill>
                  <a:schemeClr val="dk1"/>
                </a:solidFill>
                <a:effectLst/>
                <a:latin typeface="Calibri"/>
                <a:ea typeface="Calibri"/>
                <a:cs typeface="Calibri"/>
                <a:sym typeface="Calibri"/>
              </a:rPr>
              <a:t>Υπάρχουν διάφορα </a:t>
            </a:r>
            <a:r>
              <a:rPr lang="el-GR" sz="1200" b="1" i="0" u="none" strike="noStrike" cap="none" dirty="0">
                <a:solidFill>
                  <a:schemeClr val="dk1"/>
                </a:solidFill>
                <a:effectLst/>
                <a:latin typeface="Calibri"/>
                <a:ea typeface="Calibri"/>
                <a:cs typeface="Calibri"/>
                <a:sym typeface="Calibri"/>
              </a:rPr>
              <a:t>μοντέλα καθοδήγησης</a:t>
            </a:r>
            <a:r>
              <a:rPr lang="en-GB" sz="1200" dirty="0"/>
              <a:t>: </a:t>
            </a:r>
            <a:r>
              <a:rPr lang="el-GR" sz="1200" b="0" i="0" u="none" strike="noStrike" cap="none" dirty="0">
                <a:solidFill>
                  <a:schemeClr val="dk1"/>
                </a:solidFill>
                <a:effectLst/>
                <a:latin typeface="Calibri"/>
                <a:ea typeface="Calibri"/>
                <a:cs typeface="Calibri"/>
                <a:sym typeface="Calibri"/>
              </a:rPr>
              <a:t>καθοδήγηση ένας προς έναν μεταξύ συναδέλφων, ομαδική καθοδήγηση μεταξύ συναδέλφων, καθοδήγηση ομάδας συναδέλφων</a:t>
            </a:r>
            <a:r>
              <a:rPr lang="en-GB" sz="1200" b="0" i="0" u="none" strike="noStrike" cap="none" dirty="0">
                <a:solidFill>
                  <a:schemeClr val="dk1"/>
                </a:solidFill>
                <a:effectLst/>
                <a:latin typeface="Calibri"/>
                <a:ea typeface="Calibri"/>
                <a:cs typeface="Calibri"/>
                <a:sym typeface="Calibri"/>
              </a:rPr>
              <a:t>.</a:t>
            </a:r>
            <a:endParaRPr dirty="0">
              <a:solidFill>
                <a:srgbClr val="FF0000"/>
              </a:solidFill>
            </a:endParaRPr>
          </a:p>
          <a:p>
            <a:pPr marL="0" lvl="0" indent="0" algn="l" rtl="0">
              <a:spcBef>
                <a:spcPts val="0"/>
              </a:spcBef>
              <a:spcAft>
                <a:spcPts val="0"/>
              </a:spcAft>
              <a:buClr>
                <a:schemeClr val="dk1"/>
              </a:buClr>
              <a:buSzPts val="1200"/>
              <a:buFont typeface="Calibri"/>
              <a:buNone/>
            </a:pPr>
            <a:r>
              <a:rPr lang="el-GR" sz="1200" b="0" i="0" u="none" strike="noStrike" cap="none" dirty="0">
                <a:solidFill>
                  <a:schemeClr val="dk1"/>
                </a:solidFill>
                <a:effectLst/>
                <a:latin typeface="Calibri"/>
                <a:ea typeface="Calibri"/>
                <a:cs typeface="Calibri"/>
                <a:sym typeface="Calibri"/>
              </a:rPr>
              <a:t>Όλα τα μοντέλα απαιτούν ένα επίσημο πλαίσιο που να ορίζει τη σχέση καθοδήγησης</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None/>
            </a:pPr>
            <a:endParaRPr dirty="0"/>
          </a:p>
        </p:txBody>
      </p:sp>
      <p:sp>
        <p:nvSpPr>
          <p:cNvPr id="126" name="Google Shape;1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30129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l-GR" sz="1200" b="1" dirty="0"/>
              <a:t>Προτεινόμενα</a:t>
            </a:r>
            <a:r>
              <a:rPr lang="el-GR" sz="1200" b="1" baseline="0" dirty="0"/>
              <a:t> θέματα/σημεία για παρουσίαση στους συμμετέχοντες:</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dirty="0"/>
          </a:p>
          <a:p>
            <a:pPr marL="0" marR="0" lvl="0" indent="0" algn="l" rtl="0">
              <a:lnSpc>
                <a:spcPct val="100000"/>
              </a:lnSpc>
              <a:spcBef>
                <a:spcPts val="0"/>
              </a:spcBef>
              <a:spcAft>
                <a:spcPts val="0"/>
              </a:spcAft>
              <a:buClr>
                <a:schemeClr val="dk1"/>
              </a:buClr>
              <a:buSzPts val="1200"/>
              <a:buFont typeface="Calibri"/>
              <a:buNone/>
            </a:pPr>
            <a:r>
              <a:rPr lang="el-GR" sz="1200" dirty="0"/>
              <a:t>Η αρχική </a:t>
            </a:r>
            <a:r>
              <a:rPr lang="el-GR" sz="1200" b="1" dirty="0"/>
              <a:t>φάση της προετοιμασίας</a:t>
            </a:r>
            <a:r>
              <a:rPr lang="el-GR" sz="1200" baseline="0" dirty="0"/>
              <a:t> είναι κρίσιμης σημασίας για οποιαδήποτε σχέση καθοδήγησης. Είναι πολύ σημαντικό ο μέντορας να σχεδιάσει το πρόγραμμα καθοδήγησης ώστε να έχει ένα επίπεδο επισημότητας. Αυτό θα έχει παιδαγωγικά οφέλη για τον καθοδηγούμενο και θα μπορεί να το αναπαράγει στις επαγγελματικές του πρακτικές.</a:t>
            </a:r>
            <a:endParaRPr lang="el-GR" sz="1200" dirty="0"/>
          </a:p>
          <a:p>
            <a:pPr marL="0" marR="0" lvl="0" indent="0" algn="l" rtl="0">
              <a:lnSpc>
                <a:spcPct val="100000"/>
              </a:lnSpc>
              <a:spcBef>
                <a:spcPts val="0"/>
              </a:spcBef>
              <a:spcAft>
                <a:spcPts val="0"/>
              </a:spcAft>
              <a:buClr>
                <a:schemeClr val="dk1"/>
              </a:buClr>
              <a:buSzPts val="1200"/>
              <a:buFont typeface="Calibri"/>
              <a:buNone/>
            </a:pPr>
            <a:endParaRPr sz="1200" b="1" dirty="0"/>
          </a:p>
          <a:p>
            <a:pPr marL="0" marR="0" lvl="0" indent="0" algn="l" rtl="0">
              <a:lnSpc>
                <a:spcPct val="100000"/>
              </a:lnSpc>
              <a:spcBef>
                <a:spcPts val="0"/>
              </a:spcBef>
              <a:spcAft>
                <a:spcPts val="0"/>
              </a:spcAft>
              <a:buClr>
                <a:schemeClr val="dk1"/>
              </a:buClr>
              <a:buSzPts val="1200"/>
              <a:buFont typeface="Calibri"/>
              <a:buNone/>
            </a:pPr>
            <a:r>
              <a:rPr lang="el-GR" sz="1200" b="1" dirty="0"/>
              <a:t>Οι συναντήσεις</a:t>
            </a:r>
            <a:r>
              <a:rPr lang="el-GR" sz="1200" b="1" baseline="0" dirty="0"/>
              <a:t> καθοδήγησης</a:t>
            </a:r>
            <a:r>
              <a:rPr lang="el-GR" sz="1200" b="1" dirty="0"/>
              <a:t> </a:t>
            </a:r>
            <a:r>
              <a:rPr lang="el-GR" sz="1200" dirty="0"/>
              <a:t>πρέπει να</a:t>
            </a:r>
            <a:r>
              <a:rPr lang="el-GR" sz="1200" baseline="0" dirty="0"/>
              <a:t> γίνονται σε τακτική βάση και να ακολουθούν μια επίσημη δομή.</a:t>
            </a:r>
            <a:r>
              <a:rPr lang="en-GB" sz="1200" dirty="0"/>
              <a:t> </a:t>
            </a:r>
            <a:endParaRPr dirty="0"/>
          </a:p>
          <a:p>
            <a:pPr marL="0" marR="0" lvl="0" indent="0" algn="l" rtl="0">
              <a:lnSpc>
                <a:spcPct val="100000"/>
              </a:lnSpc>
              <a:spcBef>
                <a:spcPts val="0"/>
              </a:spcBef>
              <a:spcAft>
                <a:spcPts val="0"/>
              </a:spcAft>
              <a:buClr>
                <a:schemeClr val="dk1"/>
              </a:buClr>
              <a:buSzPts val="1200"/>
              <a:buFont typeface="Calibri"/>
              <a:buNone/>
            </a:pPr>
            <a:endParaRPr sz="1200" b="1" dirty="0"/>
          </a:p>
          <a:p>
            <a:pPr marL="0" marR="0" lvl="0" indent="0" algn="l" rtl="0">
              <a:lnSpc>
                <a:spcPct val="100000"/>
              </a:lnSpc>
              <a:spcBef>
                <a:spcPts val="0"/>
              </a:spcBef>
              <a:spcAft>
                <a:spcPts val="0"/>
              </a:spcAft>
              <a:buClr>
                <a:schemeClr val="dk1"/>
              </a:buClr>
              <a:buSzPts val="1200"/>
              <a:buFont typeface="Calibri"/>
              <a:buNone/>
            </a:pPr>
            <a:r>
              <a:rPr lang="el-GR" sz="1200" b="1" dirty="0"/>
              <a:t>Οι μέντορες </a:t>
            </a:r>
            <a:r>
              <a:rPr lang="el-GR" sz="1200" b="0" dirty="0"/>
              <a:t>μπορούν</a:t>
            </a:r>
            <a:r>
              <a:rPr lang="el-GR" sz="1200" b="0" baseline="0" dirty="0"/>
              <a:t> να είναι ευέλικτοι στις συζητήσεις τους, αλλά πρέπει να έχουν σαφείς στόχους και ενέργειες για κάθε συνάντηση/συνεδρία καθοδήγησης.  Η καταγραφή της </a:t>
            </a:r>
            <a:r>
              <a:rPr lang="el-GR" sz="1200" b="1" baseline="0" dirty="0"/>
              <a:t>προόδου του/ης καθοδηγούμενου/ης,</a:t>
            </a:r>
            <a:r>
              <a:rPr lang="el-GR" sz="1200" b="0" baseline="0" dirty="0"/>
              <a:t> συγκρίνοντας τους αρχικούς στόχους που τέθηκαν με τα τελικά αποτελέσματα πρέπει επίσης να ληφθεί υπόψη κατά τον σχεδιασμό της επίσημης αυτής διαδικασίας.</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l-GR" sz="1200" dirty="0"/>
              <a:t>Στην αρχή</a:t>
            </a:r>
            <a:r>
              <a:rPr lang="el-GR" sz="1200" baseline="0" dirty="0"/>
              <a:t> της σχέσης καθοδήγησης, ο/η μέντορας πρέπει να καθορίσει πώς και πότε </a:t>
            </a:r>
            <a:r>
              <a:rPr lang="el-GR" sz="1200" b="1" baseline="0" dirty="0"/>
              <a:t>θα ολοκληρωθεί</a:t>
            </a:r>
            <a:r>
              <a:rPr lang="el-GR" sz="1200" baseline="0" dirty="0"/>
              <a:t> το πρόγραμμα καθοδήγησης.</a:t>
            </a:r>
            <a:r>
              <a:rPr lang="el-GR" sz="1200" dirty="0"/>
              <a:t> Το </a:t>
            </a:r>
            <a:r>
              <a:rPr lang="el-GR" sz="1200" b="1" dirty="0"/>
              <a:t>τέλος του προγράμματος</a:t>
            </a:r>
            <a:r>
              <a:rPr lang="el-GR" sz="1200" baseline="0" dirty="0"/>
              <a:t> είναι η αρχή κάτι νέου τόσο για τον/η μέντορα όσο και για τον/ην καθοδηγούμενο/η. Αυτό δεν σημαίνει ότι θα σταματήσει η επικοινωνία μεταξύ τους. Σημαίνει ότι έχουν ολοκληρώσει </a:t>
            </a:r>
            <a:r>
              <a:rPr lang="el-GR" sz="1200" b="1" baseline="0" dirty="0"/>
              <a:t>ένα πρόγραμμα με συγκεκριμένο χρονοδιάγραμμα</a:t>
            </a:r>
            <a:r>
              <a:rPr lang="el-GR" sz="1200" baseline="0" dirty="0"/>
              <a:t>.</a:t>
            </a:r>
            <a:endParaRPr sz="1200" b="1" dirty="0"/>
          </a:p>
          <a:p>
            <a:pPr marL="0" marR="0" lvl="0" indent="0" algn="l" rtl="0">
              <a:lnSpc>
                <a:spcPct val="100000"/>
              </a:lnSpc>
              <a:spcBef>
                <a:spcPts val="0"/>
              </a:spcBef>
              <a:spcAft>
                <a:spcPts val="0"/>
              </a:spcAft>
              <a:buClr>
                <a:schemeClr val="dk1"/>
              </a:buClr>
              <a:buSzPts val="1200"/>
              <a:buFont typeface="Calibri"/>
              <a:buNone/>
            </a:pPr>
            <a:endParaRPr sz="1200" b="1" dirty="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l-GR" sz="1200" b="1" dirty="0">
                <a:latin typeface="Open Sans Light"/>
                <a:ea typeface="Open Sans Light"/>
                <a:cs typeface="Open Sans Light"/>
                <a:sym typeface="Open Sans Light"/>
              </a:rPr>
              <a:t>Πρόσθετο</a:t>
            </a:r>
            <a:r>
              <a:rPr lang="el-GR" sz="1200" b="1" baseline="0" dirty="0">
                <a:latin typeface="Open Sans Light"/>
                <a:ea typeface="Open Sans Light"/>
                <a:cs typeface="Open Sans Light"/>
                <a:sym typeface="Open Sans Light"/>
              </a:rPr>
              <a:t> </a:t>
            </a:r>
            <a:r>
              <a:rPr lang="el-GR" sz="1200" b="1" dirty="0">
                <a:latin typeface="Open Sans Light"/>
                <a:ea typeface="Open Sans Light"/>
                <a:cs typeface="Open Sans Light"/>
                <a:sym typeface="Open Sans Light"/>
              </a:rPr>
              <a:t>υλικό για ανάγνωση</a:t>
            </a:r>
            <a:r>
              <a:rPr lang="en-GB" sz="1200" b="1" dirty="0">
                <a:latin typeface="Open Sans Light"/>
                <a:ea typeface="Open Sans Light"/>
                <a:cs typeface="Open Sans Light"/>
                <a:sym typeface="Open Sans Light"/>
              </a:rPr>
              <a:t> (</a:t>
            </a:r>
            <a:r>
              <a:rPr lang="el-GR" sz="1200" b="1" dirty="0">
                <a:latin typeface="Open Sans Light"/>
                <a:ea typeface="Open Sans Light"/>
                <a:cs typeface="Open Sans Light"/>
                <a:sym typeface="Open Sans Light"/>
              </a:rPr>
              <a:t>εκπαιδευτής/</a:t>
            </a:r>
            <a:r>
              <a:rPr lang="el-GR" sz="1200" b="1" dirty="0" err="1">
                <a:latin typeface="Open Sans Light"/>
                <a:ea typeface="Open Sans Light"/>
                <a:cs typeface="Open Sans Light"/>
                <a:sym typeface="Open Sans Light"/>
              </a:rPr>
              <a:t>ρια</a:t>
            </a:r>
            <a:r>
              <a:rPr lang="en-GB" sz="1200" b="1" dirty="0">
                <a:latin typeface="Open Sans Light"/>
                <a:ea typeface="Open Sans Light"/>
                <a:cs typeface="Open Sans Light"/>
                <a:sym typeface="Open Sans Light"/>
              </a:rPr>
              <a:t>):</a:t>
            </a:r>
            <a:endParaRPr dirty="0"/>
          </a:p>
          <a:p>
            <a:pPr marL="0" lvl="0" indent="0" algn="l" rtl="0">
              <a:spcBef>
                <a:spcPts val="0"/>
              </a:spcBef>
              <a:spcAft>
                <a:spcPts val="0"/>
              </a:spcAft>
              <a:buNone/>
            </a:pPr>
            <a:r>
              <a:rPr lang="el-GR" dirty="0"/>
              <a:t>Εγχειρίδιο</a:t>
            </a:r>
            <a:r>
              <a:rPr lang="el-GR" baseline="0" dirty="0"/>
              <a:t> μέντορα</a:t>
            </a:r>
            <a:r>
              <a:rPr lang="en-GB" dirty="0"/>
              <a:t>: https://hr.un.org/sites/hr.un.org/files/Mentor-Handbook-05_0.pdf </a:t>
            </a:r>
            <a:endParaRPr dirty="0"/>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750848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5"/>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5"/>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21" name="Google Shape;21;p1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9"/>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9"/>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2"/>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2"/>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2"/>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2"/>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34" name="Google Shape;34;p22"/>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8"/>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0"/>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2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23"/>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6"/>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0" y="4530725"/>
            <a:ext cx="5910895" cy="1334065"/>
          </a:xfrm>
          <a:prstGeom prst="rect">
            <a:avLst/>
          </a:prstGeom>
          <a:noFill/>
          <a:ln>
            <a:noFill/>
          </a:ln>
        </p:spPr>
        <p:txBody>
          <a:bodyPr spcFirstLastPara="1" wrap="square" lIns="91425" tIns="45700" rIns="91425" bIns="45700" anchor="ctr" anchorCtr="0">
            <a:normAutofit/>
          </a:bodyPr>
          <a:lstStyle/>
          <a:p>
            <a:pPr lvl="0" algn="ctr"/>
            <a:r>
              <a:rPr lang="el-GR" dirty="0"/>
              <a:t>Εκπαιδευτικό Υλικό για Διαγενεακή Μάθηση </a:t>
            </a:r>
            <a:endParaRPr dirty="0"/>
          </a:p>
        </p:txBody>
      </p:sp>
      <p:sp>
        <p:nvSpPr>
          <p:cNvPr id="61" name="Google Shape;61;p1"/>
          <p:cNvSpPr txBox="1">
            <a:spLocks noGrp="1"/>
          </p:cNvSpPr>
          <p:nvPr>
            <p:ph type="subTitle" idx="1"/>
          </p:nvPr>
        </p:nvSpPr>
        <p:spPr>
          <a:xfrm>
            <a:off x="6086475" y="4549902"/>
            <a:ext cx="5482133"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dirty="0"/>
              <a:t>Ενότητα </a:t>
            </a:r>
            <a:r>
              <a:rPr lang="en-GB" dirty="0"/>
              <a:t>5 – </a:t>
            </a:r>
            <a:r>
              <a:rPr lang="el-GR" dirty="0"/>
              <a:t>Πρόγραμμα Σπουδών για την Εκπαίδευση των Μεντόρων</a:t>
            </a:r>
            <a:endParaRPr dirty="0"/>
          </a:p>
          <a:p>
            <a:pPr marL="0" lvl="0" indent="0" algn="l" rtl="0">
              <a:lnSpc>
                <a:spcPct val="90000"/>
              </a:lnSpc>
              <a:spcBef>
                <a:spcPts val="1000"/>
              </a:spcBef>
              <a:spcAft>
                <a:spcPts val="0"/>
              </a:spcAft>
              <a:buClr>
                <a:schemeClr val="accent1"/>
              </a:buClr>
              <a:buSzPts val="1600"/>
              <a:buNone/>
            </a:pPr>
            <a:r>
              <a:rPr lang="el-GR" dirty="0"/>
              <a:t>Κεφάλαιο </a:t>
            </a:r>
            <a:r>
              <a:rPr lang="en-GB" dirty="0"/>
              <a:t>1: </a:t>
            </a:r>
            <a:r>
              <a:rPr lang="el-GR" dirty="0"/>
              <a:t>Οι βασικές έννοιες της καθοδήγησης</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p:nvPr/>
        </p:nvSpPr>
        <p:spPr>
          <a:xfrm>
            <a:off x="5455933" y="5348178"/>
            <a:ext cx="1358954" cy="14346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75" name="Google Shape;175;p10"/>
          <p:cNvSpPr/>
          <p:nvPr/>
        </p:nvSpPr>
        <p:spPr>
          <a:xfrm>
            <a:off x="3856304" y="3261404"/>
            <a:ext cx="1767380" cy="17673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6" name="Google Shape;176;p10"/>
          <p:cNvSpPr/>
          <p:nvPr/>
        </p:nvSpPr>
        <p:spPr>
          <a:xfrm>
            <a:off x="6568317" y="3261404"/>
            <a:ext cx="1767380" cy="17673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7" name="Google Shape;177;p10"/>
          <p:cNvSpPr/>
          <p:nvPr/>
        </p:nvSpPr>
        <p:spPr>
          <a:xfrm>
            <a:off x="5505381" y="3647383"/>
            <a:ext cx="965548" cy="342811"/>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8" name="Google Shape;178;p10"/>
          <p:cNvSpPr/>
          <p:nvPr/>
        </p:nvSpPr>
        <p:spPr>
          <a:xfrm rot="10800000">
            <a:off x="5721074" y="4226353"/>
            <a:ext cx="931042" cy="342811"/>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cxnSp>
        <p:nvCxnSpPr>
          <p:cNvPr id="179" name="Google Shape;179;p10"/>
          <p:cNvCxnSpPr/>
          <p:nvPr/>
        </p:nvCxnSpPr>
        <p:spPr>
          <a:xfrm rot="10800000" flipH="1">
            <a:off x="5198236" y="2286139"/>
            <a:ext cx="521519" cy="1005369"/>
          </a:xfrm>
          <a:prstGeom prst="straightConnector1">
            <a:avLst/>
          </a:prstGeom>
          <a:noFill/>
          <a:ln w="38100" cap="rnd" cmpd="sng">
            <a:solidFill>
              <a:srgbClr val="7F7F7F"/>
            </a:solidFill>
            <a:prstDash val="solid"/>
            <a:round/>
            <a:headEnd type="none" w="sm" len="sm"/>
            <a:tailEnd type="triangle" w="med" len="med"/>
          </a:ln>
        </p:spPr>
      </p:cxnSp>
      <p:sp>
        <p:nvSpPr>
          <p:cNvPr id="180" name="Google Shape;180;p10"/>
          <p:cNvSpPr/>
          <p:nvPr/>
        </p:nvSpPr>
        <p:spPr>
          <a:xfrm>
            <a:off x="9906776" y="3556123"/>
            <a:ext cx="1472660" cy="147266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cxnSp>
        <p:nvCxnSpPr>
          <p:cNvPr id="181" name="Google Shape;181;p10"/>
          <p:cNvCxnSpPr/>
          <p:nvPr/>
        </p:nvCxnSpPr>
        <p:spPr>
          <a:xfrm rot="10800000">
            <a:off x="4701901" y="2444964"/>
            <a:ext cx="40632" cy="727953"/>
          </a:xfrm>
          <a:prstGeom prst="straightConnector1">
            <a:avLst/>
          </a:prstGeom>
          <a:noFill/>
          <a:ln w="38100" cap="rnd" cmpd="sng">
            <a:solidFill>
              <a:srgbClr val="7F7F7F"/>
            </a:solidFill>
            <a:prstDash val="solid"/>
            <a:round/>
            <a:headEnd type="none" w="sm" len="sm"/>
            <a:tailEnd type="triangle" w="med" len="med"/>
          </a:ln>
        </p:spPr>
      </p:cxnSp>
      <p:cxnSp>
        <p:nvCxnSpPr>
          <p:cNvPr id="182" name="Google Shape;182;p10"/>
          <p:cNvCxnSpPr/>
          <p:nvPr/>
        </p:nvCxnSpPr>
        <p:spPr>
          <a:xfrm rot="10800000">
            <a:off x="3461958" y="2271155"/>
            <a:ext cx="780325" cy="1035339"/>
          </a:xfrm>
          <a:prstGeom prst="straightConnector1">
            <a:avLst/>
          </a:prstGeom>
          <a:noFill/>
          <a:ln w="38100" cap="rnd" cmpd="sng">
            <a:solidFill>
              <a:srgbClr val="7F7F7F"/>
            </a:solidFill>
            <a:prstDash val="solid"/>
            <a:round/>
            <a:headEnd type="none" w="sm" len="sm"/>
            <a:tailEnd type="triangle" w="med" len="med"/>
          </a:ln>
        </p:spPr>
      </p:cxnSp>
      <p:cxnSp>
        <p:nvCxnSpPr>
          <p:cNvPr id="183" name="Google Shape;183;p10"/>
          <p:cNvCxnSpPr/>
          <p:nvPr/>
        </p:nvCxnSpPr>
        <p:spPr>
          <a:xfrm rot="10800000">
            <a:off x="2454125" y="2812719"/>
            <a:ext cx="1402178" cy="829624"/>
          </a:xfrm>
          <a:prstGeom prst="straightConnector1">
            <a:avLst/>
          </a:prstGeom>
          <a:noFill/>
          <a:ln w="38100" cap="rnd" cmpd="sng">
            <a:solidFill>
              <a:srgbClr val="7F7F7F"/>
            </a:solidFill>
            <a:prstDash val="solid"/>
            <a:round/>
            <a:headEnd type="none" w="sm" len="sm"/>
            <a:tailEnd type="triangle" w="med" len="med"/>
          </a:ln>
        </p:spPr>
      </p:cxnSp>
      <p:cxnSp>
        <p:nvCxnSpPr>
          <p:cNvPr id="184" name="Google Shape;184;p10"/>
          <p:cNvCxnSpPr/>
          <p:nvPr/>
        </p:nvCxnSpPr>
        <p:spPr>
          <a:xfrm flipH="1">
            <a:off x="2279226" y="4096169"/>
            <a:ext cx="1472550" cy="41504"/>
          </a:xfrm>
          <a:prstGeom prst="straightConnector1">
            <a:avLst/>
          </a:prstGeom>
          <a:noFill/>
          <a:ln w="38100" cap="rnd" cmpd="sng">
            <a:solidFill>
              <a:srgbClr val="7F7F7F"/>
            </a:solidFill>
            <a:prstDash val="solid"/>
            <a:round/>
            <a:headEnd type="none" w="sm" len="sm"/>
            <a:tailEnd type="triangle" w="med" len="med"/>
          </a:ln>
        </p:spPr>
      </p:cxnSp>
      <p:cxnSp>
        <p:nvCxnSpPr>
          <p:cNvPr id="185" name="Google Shape;185;p10"/>
          <p:cNvCxnSpPr/>
          <p:nvPr/>
        </p:nvCxnSpPr>
        <p:spPr>
          <a:xfrm flipH="1">
            <a:off x="1698741" y="4642806"/>
            <a:ext cx="2157561" cy="884975"/>
          </a:xfrm>
          <a:prstGeom prst="straightConnector1">
            <a:avLst/>
          </a:prstGeom>
          <a:noFill/>
          <a:ln w="38100" cap="rnd" cmpd="sng">
            <a:solidFill>
              <a:srgbClr val="7F7F7F"/>
            </a:solidFill>
            <a:prstDash val="solid"/>
            <a:round/>
            <a:headEnd type="none" w="sm" len="sm"/>
            <a:tailEnd type="triangle" w="med" len="med"/>
          </a:ln>
        </p:spPr>
      </p:cxnSp>
      <p:cxnSp>
        <p:nvCxnSpPr>
          <p:cNvPr id="186" name="Google Shape;186;p10"/>
          <p:cNvCxnSpPr/>
          <p:nvPr/>
        </p:nvCxnSpPr>
        <p:spPr>
          <a:xfrm flipH="1">
            <a:off x="3678825" y="4930352"/>
            <a:ext cx="460037" cy="597430"/>
          </a:xfrm>
          <a:prstGeom prst="straightConnector1">
            <a:avLst/>
          </a:prstGeom>
          <a:noFill/>
          <a:ln w="38100" cap="rnd" cmpd="sng">
            <a:solidFill>
              <a:srgbClr val="7F7F7F"/>
            </a:solidFill>
            <a:prstDash val="solid"/>
            <a:round/>
            <a:headEnd type="none" w="sm" len="sm"/>
            <a:tailEnd type="triangle" w="med" len="med"/>
          </a:ln>
        </p:spPr>
      </p:cxnSp>
      <p:cxnSp>
        <p:nvCxnSpPr>
          <p:cNvPr id="187" name="Google Shape;187;p10"/>
          <p:cNvCxnSpPr/>
          <p:nvPr/>
        </p:nvCxnSpPr>
        <p:spPr>
          <a:xfrm flipH="1">
            <a:off x="4632205" y="5095227"/>
            <a:ext cx="23233" cy="557620"/>
          </a:xfrm>
          <a:prstGeom prst="straightConnector1">
            <a:avLst/>
          </a:prstGeom>
          <a:noFill/>
          <a:ln w="38100" cap="rnd" cmpd="sng">
            <a:solidFill>
              <a:srgbClr val="7F7F7F"/>
            </a:solidFill>
            <a:prstDash val="solid"/>
            <a:round/>
            <a:headEnd type="none" w="sm" len="sm"/>
            <a:tailEnd type="triangle" w="med" len="med"/>
          </a:ln>
        </p:spPr>
      </p:cxnSp>
      <p:cxnSp>
        <p:nvCxnSpPr>
          <p:cNvPr id="188" name="Google Shape;188;p10"/>
          <p:cNvCxnSpPr/>
          <p:nvPr/>
        </p:nvCxnSpPr>
        <p:spPr>
          <a:xfrm rot="10800000" flipH="1">
            <a:off x="7672585" y="2309024"/>
            <a:ext cx="71564" cy="877402"/>
          </a:xfrm>
          <a:prstGeom prst="straightConnector1">
            <a:avLst/>
          </a:prstGeom>
          <a:noFill/>
          <a:ln w="38100" cap="rnd" cmpd="sng">
            <a:solidFill>
              <a:srgbClr val="7F7F7F"/>
            </a:solidFill>
            <a:prstDash val="solid"/>
            <a:round/>
            <a:headEnd type="none" w="sm" len="sm"/>
            <a:tailEnd type="triangle" w="med" len="med"/>
          </a:ln>
        </p:spPr>
      </p:cxnSp>
      <p:cxnSp>
        <p:nvCxnSpPr>
          <p:cNvPr id="189" name="Google Shape;189;p10"/>
          <p:cNvCxnSpPr/>
          <p:nvPr/>
        </p:nvCxnSpPr>
        <p:spPr>
          <a:xfrm rot="10800000" flipH="1">
            <a:off x="8046692" y="2113521"/>
            <a:ext cx="1113394" cy="1246298"/>
          </a:xfrm>
          <a:prstGeom prst="straightConnector1">
            <a:avLst/>
          </a:prstGeom>
          <a:noFill/>
          <a:ln w="38100" cap="rnd" cmpd="sng">
            <a:solidFill>
              <a:srgbClr val="7F7F7F"/>
            </a:solidFill>
            <a:prstDash val="solid"/>
            <a:round/>
            <a:headEnd type="none" w="sm" len="sm"/>
            <a:tailEnd type="triangle" w="med" len="med"/>
          </a:ln>
        </p:spPr>
      </p:cxnSp>
      <p:cxnSp>
        <p:nvCxnSpPr>
          <p:cNvPr id="190" name="Google Shape;190;p10"/>
          <p:cNvCxnSpPr/>
          <p:nvPr/>
        </p:nvCxnSpPr>
        <p:spPr>
          <a:xfrm rot="10800000" flipH="1">
            <a:off x="8280311" y="3306494"/>
            <a:ext cx="902629" cy="415987"/>
          </a:xfrm>
          <a:prstGeom prst="straightConnector1">
            <a:avLst/>
          </a:prstGeom>
          <a:noFill/>
          <a:ln w="38100" cap="rnd" cmpd="sng">
            <a:solidFill>
              <a:srgbClr val="7F7F7F"/>
            </a:solidFill>
            <a:prstDash val="solid"/>
            <a:round/>
            <a:headEnd type="none" w="sm" len="sm"/>
            <a:tailEnd type="triangle" w="med" len="med"/>
          </a:ln>
        </p:spPr>
      </p:cxnSp>
      <p:cxnSp>
        <p:nvCxnSpPr>
          <p:cNvPr id="191" name="Google Shape;191;p10"/>
          <p:cNvCxnSpPr/>
          <p:nvPr/>
        </p:nvCxnSpPr>
        <p:spPr>
          <a:xfrm>
            <a:off x="8368737" y="4159912"/>
            <a:ext cx="1365684" cy="38492"/>
          </a:xfrm>
          <a:prstGeom prst="straightConnector1">
            <a:avLst/>
          </a:prstGeom>
          <a:noFill/>
          <a:ln w="38100" cap="rnd" cmpd="sng">
            <a:solidFill>
              <a:srgbClr val="7F7F7F"/>
            </a:solidFill>
            <a:prstDash val="solid"/>
            <a:round/>
            <a:headEnd type="none" w="sm" len="sm"/>
            <a:tailEnd type="triangle" w="med" len="med"/>
          </a:ln>
        </p:spPr>
      </p:cxnSp>
      <p:cxnSp>
        <p:nvCxnSpPr>
          <p:cNvPr id="192" name="Google Shape;192;p10"/>
          <p:cNvCxnSpPr/>
          <p:nvPr/>
        </p:nvCxnSpPr>
        <p:spPr>
          <a:xfrm>
            <a:off x="8315382" y="4557585"/>
            <a:ext cx="1365684" cy="686903"/>
          </a:xfrm>
          <a:prstGeom prst="straightConnector1">
            <a:avLst/>
          </a:prstGeom>
          <a:noFill/>
          <a:ln w="38100" cap="rnd" cmpd="sng">
            <a:solidFill>
              <a:srgbClr val="7F7F7F"/>
            </a:solidFill>
            <a:prstDash val="solid"/>
            <a:round/>
            <a:headEnd type="none" w="sm" len="sm"/>
            <a:tailEnd type="triangle" w="med" len="med"/>
          </a:ln>
        </p:spPr>
      </p:cxnSp>
      <p:cxnSp>
        <p:nvCxnSpPr>
          <p:cNvPr id="193" name="Google Shape;193;p10"/>
          <p:cNvCxnSpPr/>
          <p:nvPr/>
        </p:nvCxnSpPr>
        <p:spPr>
          <a:xfrm>
            <a:off x="7842605" y="5031059"/>
            <a:ext cx="483198" cy="546071"/>
          </a:xfrm>
          <a:prstGeom prst="straightConnector1">
            <a:avLst/>
          </a:prstGeom>
          <a:noFill/>
          <a:ln w="38100" cap="rnd" cmpd="sng">
            <a:solidFill>
              <a:srgbClr val="7F7F7F"/>
            </a:solidFill>
            <a:prstDash val="solid"/>
            <a:round/>
            <a:headEnd type="none" w="sm" len="sm"/>
            <a:tailEnd type="triangle" w="med" len="med"/>
          </a:ln>
        </p:spPr>
      </p:cxnSp>
      <p:cxnSp>
        <p:nvCxnSpPr>
          <p:cNvPr id="194" name="Google Shape;194;p10"/>
          <p:cNvCxnSpPr/>
          <p:nvPr/>
        </p:nvCxnSpPr>
        <p:spPr>
          <a:xfrm>
            <a:off x="5172011" y="5071195"/>
            <a:ext cx="438594" cy="363882"/>
          </a:xfrm>
          <a:prstGeom prst="straightConnector1">
            <a:avLst/>
          </a:prstGeom>
          <a:noFill/>
          <a:ln w="38100" cap="rnd" cmpd="sng">
            <a:solidFill>
              <a:srgbClr val="7F7F7F"/>
            </a:solidFill>
            <a:prstDash val="solid"/>
            <a:round/>
            <a:headEnd type="none" w="sm" len="sm"/>
            <a:tailEnd type="triangle" w="med" len="med"/>
          </a:ln>
        </p:spPr>
      </p:cxnSp>
      <p:sp>
        <p:nvSpPr>
          <p:cNvPr id="195" name="Google Shape;195;p10"/>
          <p:cNvSpPr/>
          <p:nvPr/>
        </p:nvSpPr>
        <p:spPr>
          <a:xfrm>
            <a:off x="4178681" y="1259491"/>
            <a:ext cx="1053496" cy="1065977"/>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6" name="Google Shape;196;p10"/>
          <p:cNvSpPr/>
          <p:nvPr/>
        </p:nvSpPr>
        <p:spPr>
          <a:xfrm>
            <a:off x="5531967" y="878270"/>
            <a:ext cx="1358954" cy="14346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7" name="Google Shape;197;p10"/>
          <p:cNvSpPr/>
          <p:nvPr/>
        </p:nvSpPr>
        <p:spPr>
          <a:xfrm>
            <a:off x="892301" y="3523434"/>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8" name="Google Shape;198;p10"/>
          <p:cNvSpPr/>
          <p:nvPr/>
        </p:nvSpPr>
        <p:spPr>
          <a:xfrm>
            <a:off x="2778077" y="5498596"/>
            <a:ext cx="978443" cy="9784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9" name="Google Shape;199;p10"/>
          <p:cNvSpPr/>
          <p:nvPr/>
        </p:nvSpPr>
        <p:spPr>
          <a:xfrm>
            <a:off x="9223133" y="2521863"/>
            <a:ext cx="1128794" cy="112879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0" name="Google Shape;200;p10"/>
          <p:cNvSpPr/>
          <p:nvPr/>
        </p:nvSpPr>
        <p:spPr>
          <a:xfrm>
            <a:off x="9638690" y="5323884"/>
            <a:ext cx="1095176" cy="1153155"/>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1" name="Google Shape;201;p10"/>
          <p:cNvSpPr/>
          <p:nvPr/>
        </p:nvSpPr>
        <p:spPr>
          <a:xfrm>
            <a:off x="7367404" y="92506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2" name="Google Shape;202;p10"/>
          <p:cNvSpPr/>
          <p:nvPr/>
        </p:nvSpPr>
        <p:spPr>
          <a:xfrm>
            <a:off x="7989276" y="5654094"/>
            <a:ext cx="970027" cy="92575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3" name="Google Shape;203;p10"/>
          <p:cNvSpPr/>
          <p:nvPr/>
        </p:nvSpPr>
        <p:spPr>
          <a:xfrm>
            <a:off x="591036" y="1652144"/>
            <a:ext cx="1758561" cy="165435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4" name="Google Shape;204;p10"/>
          <p:cNvSpPr/>
          <p:nvPr/>
        </p:nvSpPr>
        <p:spPr>
          <a:xfrm>
            <a:off x="550012" y="5348178"/>
            <a:ext cx="1077615" cy="106534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205" name="Google Shape;205;p10"/>
          <p:cNvSpPr/>
          <p:nvPr/>
        </p:nvSpPr>
        <p:spPr>
          <a:xfrm>
            <a:off x="2543434" y="92506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6" name="Google Shape;206;p10"/>
          <p:cNvSpPr/>
          <p:nvPr/>
        </p:nvSpPr>
        <p:spPr>
          <a:xfrm>
            <a:off x="4170370" y="5712889"/>
            <a:ext cx="862667" cy="85337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7" name="Google Shape;207;p10"/>
          <p:cNvSpPr txBox="1"/>
          <p:nvPr/>
        </p:nvSpPr>
        <p:spPr>
          <a:xfrm>
            <a:off x="4079776" y="3914534"/>
            <a:ext cx="139512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b="1" dirty="0">
                <a:solidFill>
                  <a:schemeClr val="dk1"/>
                </a:solidFill>
                <a:latin typeface="Open Sans"/>
                <a:ea typeface="Open Sans"/>
                <a:cs typeface="Open Sans"/>
                <a:sym typeface="Open Sans"/>
              </a:rPr>
              <a:t>ΠΡΟΦΙΛ ΜΕΝΤΟΡΑ</a:t>
            </a:r>
            <a:endParaRPr dirty="0"/>
          </a:p>
        </p:txBody>
      </p:sp>
      <p:sp>
        <p:nvSpPr>
          <p:cNvPr id="208" name="Google Shape;208;p10"/>
          <p:cNvSpPr txBox="1"/>
          <p:nvPr/>
        </p:nvSpPr>
        <p:spPr>
          <a:xfrm>
            <a:off x="2711624" y="5541553"/>
            <a:ext cx="976219" cy="892532"/>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Παροχή εποικοδομητικής ανατροφοδότησης</a:t>
            </a:r>
            <a:endParaRPr dirty="0"/>
          </a:p>
        </p:txBody>
      </p:sp>
      <p:sp>
        <p:nvSpPr>
          <p:cNvPr id="209" name="Google Shape;209;p10"/>
          <p:cNvSpPr txBox="1"/>
          <p:nvPr/>
        </p:nvSpPr>
        <p:spPr>
          <a:xfrm>
            <a:off x="743785" y="1894812"/>
            <a:ext cx="1451912" cy="1231086"/>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Σχετική εμπειρία για τεχνικά θέματα, θέματα διαχείρισης και ζωής, την οποία μπορεί να μοιραστεί</a:t>
            </a:r>
            <a:endParaRPr dirty="0"/>
          </a:p>
        </p:txBody>
      </p:sp>
      <p:sp>
        <p:nvSpPr>
          <p:cNvPr id="210" name="Google Shape;210;p10"/>
          <p:cNvSpPr txBox="1"/>
          <p:nvPr/>
        </p:nvSpPr>
        <p:spPr>
          <a:xfrm>
            <a:off x="5610605" y="5899381"/>
            <a:ext cx="983507" cy="38470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l-GR" sz="1100" b="1" dirty="0">
                <a:solidFill>
                  <a:schemeClr val="lt1"/>
                </a:solidFill>
                <a:latin typeface="Open Sans Light"/>
                <a:ea typeface="Open Sans Light"/>
                <a:cs typeface="Open Sans Light"/>
                <a:sym typeface="Open Sans Light"/>
              </a:rPr>
              <a:t>Δεξιότητες σχέσεων </a:t>
            </a:r>
            <a:endParaRPr dirty="0"/>
          </a:p>
        </p:txBody>
      </p:sp>
      <p:sp>
        <p:nvSpPr>
          <p:cNvPr id="211" name="Google Shape;211;p10"/>
          <p:cNvSpPr txBox="1"/>
          <p:nvPr/>
        </p:nvSpPr>
        <p:spPr>
          <a:xfrm>
            <a:off x="9746849" y="5716869"/>
            <a:ext cx="841089" cy="38470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100"/>
              <a:buFont typeface="Arial"/>
              <a:buNone/>
            </a:pPr>
            <a:r>
              <a:rPr lang="el-GR" sz="1100" b="1" dirty="0">
                <a:solidFill>
                  <a:srgbClr val="93D4CC"/>
                </a:solidFill>
                <a:latin typeface="Open Sans Light"/>
                <a:ea typeface="Open Sans Light"/>
                <a:cs typeface="Open Sans Light"/>
                <a:sym typeface="Open Sans Light"/>
              </a:rPr>
              <a:t>Ενεργή ακρόαση</a:t>
            </a:r>
            <a:endParaRPr dirty="0"/>
          </a:p>
        </p:txBody>
      </p:sp>
      <p:sp>
        <p:nvSpPr>
          <p:cNvPr id="212" name="Google Shape;212;p10"/>
          <p:cNvSpPr txBox="1"/>
          <p:nvPr/>
        </p:nvSpPr>
        <p:spPr>
          <a:xfrm>
            <a:off x="9366985" y="2831407"/>
            <a:ext cx="841089" cy="50781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00"/>
              <a:buFont typeface="Arial"/>
              <a:buNone/>
            </a:pPr>
            <a:r>
              <a:rPr lang="el-GR" sz="1000" b="1" dirty="0">
                <a:solidFill>
                  <a:srgbClr val="93D4CC"/>
                </a:solidFill>
                <a:latin typeface="Open Sans"/>
                <a:ea typeface="Open Sans"/>
                <a:cs typeface="Open Sans"/>
                <a:sym typeface="Open Sans"/>
              </a:rPr>
              <a:t>Συμμετέχει ενεργά στη  μάθηση</a:t>
            </a:r>
            <a:endParaRPr sz="1000" b="1" dirty="0">
              <a:solidFill>
                <a:srgbClr val="93D4CC"/>
              </a:solidFill>
              <a:latin typeface="Open Sans Light"/>
              <a:ea typeface="Open Sans Light"/>
              <a:cs typeface="Open Sans Light"/>
              <a:sym typeface="Open Sans Light"/>
            </a:endParaRPr>
          </a:p>
        </p:txBody>
      </p:sp>
      <p:sp>
        <p:nvSpPr>
          <p:cNvPr id="213" name="Google Shape;213;p10"/>
          <p:cNvSpPr txBox="1"/>
          <p:nvPr/>
        </p:nvSpPr>
        <p:spPr>
          <a:xfrm>
            <a:off x="1016072" y="3921415"/>
            <a:ext cx="1058822" cy="55397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Δεξιότητες προσωπικής ανάπτυξης</a:t>
            </a:r>
            <a:endParaRPr dirty="0"/>
          </a:p>
        </p:txBody>
      </p:sp>
      <p:sp>
        <p:nvSpPr>
          <p:cNvPr id="214" name="Google Shape;214;p10"/>
          <p:cNvSpPr txBox="1"/>
          <p:nvPr/>
        </p:nvSpPr>
        <p:spPr>
          <a:xfrm>
            <a:off x="2543434" y="1304512"/>
            <a:ext cx="1308686" cy="55397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Θέτει αποτελεσματικά ερωτήματα</a:t>
            </a:r>
            <a:endParaRPr dirty="0"/>
          </a:p>
        </p:txBody>
      </p:sp>
      <p:sp>
        <p:nvSpPr>
          <p:cNvPr id="215" name="Google Shape;215;p10"/>
          <p:cNvSpPr txBox="1"/>
          <p:nvPr/>
        </p:nvSpPr>
        <p:spPr>
          <a:xfrm>
            <a:off x="7454046" y="1408284"/>
            <a:ext cx="1226226" cy="369312"/>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050"/>
              <a:buFont typeface="Arial"/>
              <a:buNone/>
            </a:pPr>
            <a:r>
              <a:rPr lang="el-GR" sz="1050" b="1" dirty="0">
                <a:solidFill>
                  <a:schemeClr val="lt1"/>
                </a:solidFill>
                <a:latin typeface="Open Sans Light"/>
                <a:ea typeface="Open Sans Light"/>
                <a:cs typeface="Open Sans Light"/>
                <a:sym typeface="Open Sans Light"/>
              </a:rPr>
              <a:t>Επικοινωνιακές δεξιότητες</a:t>
            </a:r>
            <a:endParaRPr dirty="0"/>
          </a:p>
        </p:txBody>
      </p:sp>
      <p:sp>
        <p:nvSpPr>
          <p:cNvPr id="216" name="Google Shape;216;p10"/>
          <p:cNvSpPr txBox="1"/>
          <p:nvPr/>
        </p:nvSpPr>
        <p:spPr>
          <a:xfrm>
            <a:off x="2103499" y="136345"/>
            <a:ext cx="6856935" cy="677068"/>
          </a:xfrm>
          <a:prstGeom prst="rect">
            <a:avLst/>
          </a:prstGeom>
          <a:noFill/>
          <a:ln>
            <a:noFill/>
          </a:ln>
        </p:spPr>
        <p:txBody>
          <a:bodyPr spcFirstLastPara="1" wrap="square" lIns="91425" tIns="45700" rIns="91425" bIns="45700" anchor="t" anchorCtr="0">
            <a:spAutoFit/>
          </a:bodyPr>
          <a:lstStyle/>
          <a:p>
            <a:pPr lvl="0" algn="ctr"/>
            <a:r>
              <a:rPr lang="el-GR" sz="3800" b="1" dirty="0">
                <a:solidFill>
                  <a:schemeClr val="dk1"/>
                </a:solidFill>
                <a:latin typeface="Open Sans"/>
                <a:ea typeface="Open Sans"/>
                <a:cs typeface="Open Sans"/>
                <a:sym typeface="Open Sans"/>
              </a:rPr>
              <a:t>Τι είναι η καθοδήγηση;</a:t>
            </a:r>
          </a:p>
        </p:txBody>
      </p:sp>
      <p:sp>
        <p:nvSpPr>
          <p:cNvPr id="217" name="Google Shape;217;p10"/>
          <p:cNvSpPr txBox="1"/>
          <p:nvPr/>
        </p:nvSpPr>
        <p:spPr>
          <a:xfrm>
            <a:off x="6778577" y="3782926"/>
            <a:ext cx="138769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b="1" dirty="0">
                <a:solidFill>
                  <a:schemeClr val="dk1"/>
                </a:solidFill>
                <a:latin typeface="Open Sans"/>
                <a:ea typeface="Open Sans"/>
                <a:cs typeface="Open Sans"/>
                <a:sym typeface="Open Sans"/>
              </a:rPr>
              <a:t>ΠΡΟΦΙΛ ΚΑΘΟΔΗΓΟΥΜΕΝΟΥ</a:t>
            </a:r>
            <a:endParaRPr dirty="0"/>
          </a:p>
        </p:txBody>
      </p:sp>
      <p:sp>
        <p:nvSpPr>
          <p:cNvPr id="218" name="Google Shape;218;p10"/>
          <p:cNvSpPr txBox="1"/>
          <p:nvPr/>
        </p:nvSpPr>
        <p:spPr>
          <a:xfrm>
            <a:off x="4079776" y="6032344"/>
            <a:ext cx="1054286" cy="215423"/>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l-GR" sz="1100" b="1" dirty="0">
                <a:solidFill>
                  <a:schemeClr val="lt1"/>
                </a:solidFill>
                <a:latin typeface="Open Sans Light"/>
                <a:ea typeface="Open Sans Light"/>
                <a:cs typeface="Open Sans Light"/>
                <a:sym typeface="Open Sans Light"/>
              </a:rPr>
              <a:t>Εμπιστοσύνη</a:t>
            </a:r>
            <a:endParaRPr sz="1200" b="1" dirty="0">
              <a:solidFill>
                <a:schemeClr val="lt1"/>
              </a:solidFill>
              <a:latin typeface="Open Sans Light"/>
              <a:ea typeface="Open Sans Light"/>
              <a:cs typeface="Open Sans Light"/>
              <a:sym typeface="Open Sans Light"/>
            </a:endParaRPr>
          </a:p>
        </p:txBody>
      </p:sp>
      <p:sp>
        <p:nvSpPr>
          <p:cNvPr id="219" name="Google Shape;219;p10"/>
          <p:cNvSpPr txBox="1"/>
          <p:nvPr/>
        </p:nvSpPr>
        <p:spPr>
          <a:xfrm>
            <a:off x="7914017" y="6034947"/>
            <a:ext cx="1062303" cy="215423"/>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l-GR" sz="1100" b="1" dirty="0">
                <a:solidFill>
                  <a:schemeClr val="lt1"/>
                </a:solidFill>
                <a:latin typeface="Open Sans Light"/>
                <a:ea typeface="Open Sans Light"/>
                <a:cs typeface="Open Sans Light"/>
                <a:sym typeface="Open Sans Light"/>
              </a:rPr>
              <a:t>Εμπιστοσύνη</a:t>
            </a:r>
            <a:endParaRPr dirty="0"/>
          </a:p>
        </p:txBody>
      </p:sp>
      <p:cxnSp>
        <p:nvCxnSpPr>
          <p:cNvPr id="220" name="Google Shape;220;p10"/>
          <p:cNvCxnSpPr/>
          <p:nvPr/>
        </p:nvCxnSpPr>
        <p:spPr>
          <a:xfrm flipH="1">
            <a:off x="6729196" y="5071195"/>
            <a:ext cx="342626" cy="490352"/>
          </a:xfrm>
          <a:prstGeom prst="straightConnector1">
            <a:avLst/>
          </a:prstGeom>
          <a:noFill/>
          <a:ln w="38100" cap="rnd" cmpd="sng">
            <a:solidFill>
              <a:srgbClr val="7F7F7F"/>
            </a:solidFill>
            <a:prstDash val="solid"/>
            <a:round/>
            <a:headEnd type="none" w="sm" len="sm"/>
            <a:tailEnd type="triangle" w="med" len="med"/>
          </a:ln>
        </p:spPr>
      </p:cxnSp>
      <p:sp>
        <p:nvSpPr>
          <p:cNvPr id="221" name="Google Shape;221;p10"/>
          <p:cNvSpPr txBox="1"/>
          <p:nvPr/>
        </p:nvSpPr>
        <p:spPr>
          <a:xfrm>
            <a:off x="657903" y="5716870"/>
            <a:ext cx="841089" cy="38470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Ενεργή ακρόαση</a:t>
            </a:r>
            <a:endParaRPr dirty="0"/>
          </a:p>
        </p:txBody>
      </p:sp>
      <p:sp>
        <p:nvSpPr>
          <p:cNvPr id="222" name="Google Shape;222;p10"/>
          <p:cNvSpPr txBox="1"/>
          <p:nvPr/>
        </p:nvSpPr>
        <p:spPr>
          <a:xfrm>
            <a:off x="4292973" y="1687000"/>
            <a:ext cx="841089" cy="215444"/>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Εμπνέει</a:t>
            </a:r>
            <a:endParaRPr dirty="0"/>
          </a:p>
        </p:txBody>
      </p:sp>
      <p:sp>
        <p:nvSpPr>
          <p:cNvPr id="223" name="Google Shape;223;p10"/>
          <p:cNvSpPr txBox="1"/>
          <p:nvPr/>
        </p:nvSpPr>
        <p:spPr>
          <a:xfrm>
            <a:off x="9345990" y="1444892"/>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00"/>
              <a:buFont typeface="Arial"/>
              <a:buNone/>
            </a:pPr>
            <a:r>
              <a:rPr lang="en-GB" sz="1000" b="1">
                <a:solidFill>
                  <a:srgbClr val="93D4CC"/>
                </a:solidFill>
                <a:latin typeface="Open Sans"/>
                <a:ea typeface="Open Sans"/>
                <a:cs typeface="Open Sans"/>
                <a:sym typeface="Open Sans"/>
              </a:rPr>
              <a:t>Initiative</a:t>
            </a:r>
            <a:endParaRPr/>
          </a:p>
          <a:p>
            <a:pPr marL="0" marR="0" lvl="0" indent="0" algn="ctr" rtl="0">
              <a:lnSpc>
                <a:spcPct val="100000"/>
              </a:lnSpc>
              <a:spcBef>
                <a:spcPts val="200"/>
              </a:spcBef>
              <a:spcAft>
                <a:spcPts val="0"/>
              </a:spcAft>
              <a:buClr>
                <a:srgbClr val="93D4CC"/>
              </a:buClr>
              <a:buSzPts val="1000"/>
              <a:buFont typeface="Arial"/>
              <a:buNone/>
            </a:pPr>
            <a:r>
              <a:rPr lang="en-GB" sz="1000" b="1">
                <a:solidFill>
                  <a:srgbClr val="93D4CC"/>
                </a:solidFill>
                <a:latin typeface="Open Sans"/>
                <a:ea typeface="Open Sans"/>
                <a:cs typeface="Open Sans"/>
                <a:sym typeface="Open Sans"/>
              </a:rPr>
              <a:t>taking</a:t>
            </a:r>
            <a:endParaRPr/>
          </a:p>
        </p:txBody>
      </p:sp>
      <p:sp>
        <p:nvSpPr>
          <p:cNvPr id="224" name="Google Shape;224;p10"/>
          <p:cNvSpPr txBox="1"/>
          <p:nvPr/>
        </p:nvSpPr>
        <p:spPr>
          <a:xfrm>
            <a:off x="10056440" y="4037543"/>
            <a:ext cx="1152127" cy="55397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100"/>
              <a:buFont typeface="Arial"/>
              <a:buNone/>
            </a:pPr>
            <a:r>
              <a:rPr lang="el-GR" sz="1100" b="1" dirty="0">
                <a:solidFill>
                  <a:srgbClr val="93D4CC"/>
                </a:solidFill>
                <a:latin typeface="Open Sans Light"/>
                <a:ea typeface="Open Sans Light"/>
                <a:cs typeface="Open Sans Light"/>
                <a:sym typeface="Open Sans Light"/>
              </a:rPr>
              <a:t>Ολοκληρώνει αυτά που αρχίζει</a:t>
            </a:r>
            <a:endParaRPr dirty="0"/>
          </a:p>
        </p:txBody>
      </p:sp>
      <p:sp>
        <p:nvSpPr>
          <p:cNvPr id="225" name="Google Shape;225;p10"/>
          <p:cNvSpPr/>
          <p:nvPr/>
        </p:nvSpPr>
        <p:spPr>
          <a:xfrm>
            <a:off x="9275070" y="111347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cxnSp>
        <p:nvCxnSpPr>
          <p:cNvPr id="226" name="Google Shape;226;p10"/>
          <p:cNvCxnSpPr/>
          <p:nvPr/>
        </p:nvCxnSpPr>
        <p:spPr>
          <a:xfrm rot="10800000" flipH="1">
            <a:off x="5689741" y="2121948"/>
            <a:ext cx="1688719" cy="1415781"/>
          </a:xfrm>
          <a:prstGeom prst="straightConnector1">
            <a:avLst/>
          </a:prstGeom>
          <a:noFill/>
          <a:ln w="38100" cap="rnd" cmpd="sng">
            <a:solidFill>
              <a:srgbClr val="7F7F7F"/>
            </a:solidFill>
            <a:prstDash val="solid"/>
            <a:round/>
            <a:headEnd type="none" w="sm" len="sm"/>
            <a:tailEnd type="triangle" w="med" len="med"/>
          </a:ln>
        </p:spPr>
      </p:cxnSp>
      <p:sp>
        <p:nvSpPr>
          <p:cNvPr id="227" name="Google Shape;227;p10"/>
          <p:cNvSpPr txBox="1"/>
          <p:nvPr/>
        </p:nvSpPr>
        <p:spPr>
          <a:xfrm>
            <a:off x="5623684" y="1311382"/>
            <a:ext cx="1191203" cy="55397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l-GR" sz="1100" b="1" dirty="0">
                <a:solidFill>
                  <a:srgbClr val="F47F5D"/>
                </a:solidFill>
                <a:latin typeface="Open Sans Light"/>
                <a:ea typeface="Open Sans Light"/>
                <a:cs typeface="Open Sans Light"/>
                <a:sym typeface="Open Sans Light"/>
              </a:rPr>
              <a:t>Δεξιότητες επίλυσης προβλημάτων</a:t>
            </a:r>
            <a:endParaRPr dirty="0"/>
          </a:p>
        </p:txBody>
      </p:sp>
      <p:sp>
        <p:nvSpPr>
          <p:cNvPr id="228" name="Google Shape;228;p10"/>
          <p:cNvSpPr txBox="1"/>
          <p:nvPr/>
        </p:nvSpPr>
        <p:spPr>
          <a:xfrm>
            <a:off x="9526734" y="1347007"/>
            <a:ext cx="841089" cy="854060"/>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50"/>
              <a:buFont typeface="Arial"/>
              <a:buNone/>
            </a:pPr>
            <a:r>
              <a:rPr lang="el-GR" sz="1050" b="1" dirty="0">
                <a:solidFill>
                  <a:srgbClr val="93D4CC"/>
                </a:solidFill>
                <a:latin typeface="Open Sans Light"/>
                <a:ea typeface="Open Sans Light"/>
                <a:cs typeface="Open Sans Light"/>
                <a:sym typeface="Open Sans Light"/>
              </a:rPr>
              <a:t>Ευέλικτος και ανοιχτός στη μάθηση</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b="1" dirty="0">
              <a:solidFill>
                <a:srgbClr val="93D4CC"/>
              </a:solidFill>
              <a:sym typeface="Open Sans Light"/>
            </a:endParaRPr>
          </a:p>
          <a:p>
            <a:pPr marL="0" lvl="0" indent="0" algn="just" rtl="0">
              <a:lnSpc>
                <a:spcPct val="90000"/>
              </a:lnSpc>
              <a:spcBef>
                <a:spcPts val="1000"/>
              </a:spcBef>
              <a:spcAft>
                <a:spcPts val="0"/>
              </a:spcAft>
              <a:buClr>
                <a:srgbClr val="93D4CC"/>
              </a:buClr>
              <a:buSzPts val="1800"/>
              <a:buNone/>
            </a:pPr>
            <a:r>
              <a:rPr lang="el-GR" b="1" dirty="0">
                <a:solidFill>
                  <a:srgbClr val="93D4CC"/>
                </a:solidFill>
                <a:sym typeface="Open Sans Light"/>
              </a:rPr>
              <a:t>Συνεδρία πρακτικής εξάσκησης</a:t>
            </a:r>
            <a:endParaRPr dirty="0"/>
          </a:p>
          <a:p>
            <a:pPr marL="0" lvl="0" indent="0"/>
            <a:r>
              <a:rPr lang="el-GR" b="1" dirty="0"/>
              <a:t>Σενάριο </a:t>
            </a:r>
            <a:r>
              <a:rPr lang="en-GB" b="1" dirty="0"/>
              <a:t>1: </a:t>
            </a:r>
            <a:r>
              <a:rPr lang="el-GR" b="1" dirty="0"/>
              <a:t>Πώς αρχίζουμε ένα πρόγραμμα καθοδήγησης;</a:t>
            </a:r>
            <a:endParaRPr dirty="0"/>
          </a:p>
          <a:p>
            <a:pPr marL="0" lvl="0" indent="0" algn="just" rtl="0">
              <a:lnSpc>
                <a:spcPct val="90000"/>
              </a:lnSpc>
              <a:spcBef>
                <a:spcPts val="1000"/>
              </a:spcBef>
              <a:spcAft>
                <a:spcPts val="0"/>
              </a:spcAft>
              <a:buClr>
                <a:schemeClr val="lt2"/>
              </a:buClr>
              <a:buSzPts val="1800"/>
              <a:buNone/>
            </a:pPr>
            <a:r>
              <a:rPr lang="el-GR" dirty="0"/>
              <a:t>Στόχος: Ολοκληρώστε τις ακόλουθες ασκήσεις:</a:t>
            </a:r>
            <a:endParaRPr dirty="0"/>
          </a:p>
          <a:p>
            <a:pPr marL="342900" lvl="0" indent="-342900">
              <a:lnSpc>
                <a:spcPct val="107000"/>
              </a:lnSpc>
              <a:spcBef>
                <a:spcPts val="1200"/>
              </a:spcBef>
              <a:buClr>
                <a:srgbClr val="93D4CC"/>
              </a:buClr>
              <a:buFont typeface="Calibri"/>
              <a:buAutoNum type="arabicPeriod"/>
            </a:pPr>
            <a:r>
              <a:rPr lang="el-GR" dirty="0"/>
              <a:t>Κάνετε αναζήτηση για τρεις εταιρείες που έχουν το δικό τους πρόγραμμα καθοδήγησης. </a:t>
            </a:r>
            <a:endParaRPr dirty="0"/>
          </a:p>
          <a:p>
            <a:pPr marL="342900" indent="-342900">
              <a:lnSpc>
                <a:spcPct val="107000"/>
              </a:lnSpc>
              <a:spcBef>
                <a:spcPts val="1800"/>
              </a:spcBef>
              <a:buClr>
                <a:srgbClr val="93D4CC"/>
              </a:buClr>
              <a:buFont typeface="Calibri"/>
              <a:buAutoNum type="arabicPeriod"/>
            </a:pPr>
            <a:r>
              <a:rPr lang="el-GR" dirty="0"/>
              <a:t>Επιλέξετε μόνο μία, ως ένα καλό παράδειγμα από το οποίο μπορείτε να μάθετε. </a:t>
            </a:r>
            <a:endParaRPr dirty="0"/>
          </a:p>
          <a:p>
            <a:pPr marL="342900" lvl="0" indent="-342900">
              <a:lnSpc>
                <a:spcPct val="107000"/>
              </a:lnSpc>
              <a:spcBef>
                <a:spcPts val="1800"/>
              </a:spcBef>
              <a:buClr>
                <a:srgbClr val="93D4CC"/>
              </a:buClr>
              <a:buFont typeface="Calibri"/>
              <a:buAutoNum type="arabicPeriod"/>
            </a:pPr>
            <a:r>
              <a:rPr lang="el-GR" dirty="0"/>
              <a:t>Απαριθμήστε τα οφέλη του προγράμματος καθοδήγησης για τη συγκεκριμένη εταιρεία.</a:t>
            </a:r>
            <a:endParaRPr dirty="0"/>
          </a:p>
          <a:p>
            <a:pPr marL="342900" lvl="0" indent="-342900">
              <a:lnSpc>
                <a:spcPct val="107000"/>
              </a:lnSpc>
              <a:spcBef>
                <a:spcPts val="1800"/>
              </a:spcBef>
              <a:buClr>
                <a:srgbClr val="93D4CC"/>
              </a:buClr>
              <a:buFont typeface="Calibri"/>
              <a:buAutoNum type="arabicPeriod"/>
            </a:pPr>
            <a:r>
              <a:rPr lang="el-GR" dirty="0"/>
              <a:t>Απαριθμήστε, αν υπάρχουν, τα μειονεκτήματα του προγράμματος καθοδήγησης για τη συγκεκριμένη εταιρεία.</a:t>
            </a:r>
            <a:endParaRPr dirty="0"/>
          </a:p>
          <a:p>
            <a:pPr marL="0" lvl="0" indent="0" algn="just" rtl="0">
              <a:lnSpc>
                <a:spcPct val="90000"/>
              </a:lnSpc>
              <a:spcBef>
                <a:spcPts val="1800"/>
              </a:spcBef>
              <a:spcAft>
                <a:spcPts val="0"/>
              </a:spcAft>
              <a:buClr>
                <a:schemeClr val="lt2"/>
              </a:buClr>
              <a:buSzPts val="1800"/>
              <a:buNone/>
            </a:pPr>
            <a:endParaRPr dirty="0"/>
          </a:p>
        </p:txBody>
      </p:sp>
      <p:pic>
        <p:nvPicPr>
          <p:cNvPr id="235" name="Google Shape;235;p11"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36" name="Google Shape;236;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1.1.: Πώς αρχίζουμε ένα πρόγραμμα καθοδήγησης;</a:t>
            </a:r>
            <a:endParaRPr lang="el-GR" dirty="0"/>
          </a:p>
        </p:txBody>
      </p:sp>
      <p:sp>
        <p:nvSpPr>
          <p:cNvPr id="237" name="Google Shape;237;p1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t>Κεφάλαιο 1: Οι βασικές έννοιες της καθοδήγησης</a:t>
            </a:r>
            <a:endParaRPr dirty="0"/>
          </a:p>
        </p:txBody>
      </p:sp>
      <p:sp>
        <p:nvSpPr>
          <p:cNvPr id="238" name="Google Shape;238;p11"/>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[25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l-GR" sz="1800" b="1" dirty="0">
                <a:solidFill>
                  <a:srgbClr val="93D4CC"/>
                </a:solidFill>
                <a:latin typeface="Open Sans Light"/>
                <a:ea typeface="Open Sans Light"/>
                <a:cs typeface="Open Sans Light"/>
                <a:sym typeface="Open Sans Light"/>
              </a:rPr>
              <a:t>Απολογισμός</a:t>
            </a:r>
            <a:endParaRPr dirty="0"/>
          </a:p>
          <a:p>
            <a:pPr marL="0" lvl="0" indent="0" algn="just" rtl="0">
              <a:lnSpc>
                <a:spcPct val="90000"/>
              </a:lnSpc>
              <a:spcBef>
                <a:spcPts val="1000"/>
              </a:spcBef>
              <a:spcAft>
                <a:spcPts val="0"/>
              </a:spcAft>
              <a:buClr>
                <a:schemeClr val="lt2"/>
              </a:buClr>
              <a:buSzPts val="1800"/>
              <a:buNone/>
            </a:pPr>
            <a:endParaRPr dirty="0"/>
          </a:p>
        </p:txBody>
      </p:sp>
      <p:pic>
        <p:nvPicPr>
          <p:cNvPr id="245" name="Google Shape;245;p12"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46" name="Google Shape;246;p1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1.1.: Πώς αρχίζουμε ένα πρόγραμμα καθοδήγησης;</a:t>
            </a:r>
            <a:endParaRPr lang="el-GR" dirty="0"/>
          </a:p>
        </p:txBody>
      </p:sp>
      <p:sp>
        <p:nvSpPr>
          <p:cNvPr id="247" name="Google Shape;247;p1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t>Κεφάλαιο 1: Οι βασικές έννοιες της καθοδήγησης</a:t>
            </a:r>
            <a:endParaRPr dirty="0"/>
          </a:p>
        </p:txBody>
      </p:sp>
      <p:sp>
        <p:nvSpPr>
          <p:cNvPr id="248" name="Google Shape;248;p12"/>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[15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
        <p:nvSpPr>
          <p:cNvPr id="249" name="Google Shape;249;p12"/>
          <p:cNvSpPr/>
          <p:nvPr/>
        </p:nvSpPr>
        <p:spPr>
          <a:xfrm>
            <a:off x="97970" y="3200455"/>
            <a:ext cx="5910944" cy="1838130"/>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600" i="1" dirty="0">
                <a:solidFill>
                  <a:srgbClr val="663B88"/>
                </a:solidFill>
                <a:latin typeface="Open Sans Light"/>
                <a:ea typeface="Open Sans Light"/>
                <a:cs typeface="Open Sans Light"/>
                <a:sym typeface="Open Sans Light"/>
              </a:rPr>
              <a:t>«Η καθοδήγηση χρειάζεται μυαλό για να επιλέγουμε, αυτιά για να ακούμε, και ένα σπρώξιμο προς τη σωστή κατεύθυνση» </a:t>
            </a:r>
          </a:p>
          <a:p>
            <a:pPr marL="0" marR="0" lvl="0" indent="0" algn="ctr" rtl="0">
              <a:spcBef>
                <a:spcPts val="0"/>
              </a:spcBef>
              <a:spcAft>
                <a:spcPts val="0"/>
              </a:spcAft>
              <a:buNone/>
            </a:pPr>
            <a:r>
              <a:rPr lang="en-GB" sz="1600" i="1" dirty="0">
                <a:solidFill>
                  <a:srgbClr val="663B88"/>
                </a:solidFill>
                <a:latin typeface="Open Sans Light"/>
                <a:ea typeface="Open Sans Light"/>
                <a:cs typeface="Open Sans Light"/>
                <a:sym typeface="Open Sans Light"/>
              </a:rPr>
              <a:t>— John Crosby</a:t>
            </a:r>
            <a:endParaRPr sz="1600" i="1" dirty="0">
              <a:solidFill>
                <a:srgbClr val="663B88"/>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Αναπτύχθηκε από</a:t>
            </a:r>
            <a:br>
              <a:rPr lang="en-GB" dirty="0"/>
            </a:br>
            <a:r>
              <a:rPr lang="en-GB" b="0" dirty="0"/>
              <a:t> </a:t>
            </a:r>
            <a:r>
              <a:rPr lang="en-GB" b="0" dirty="0" err="1"/>
              <a:t>Mindshift</a:t>
            </a:r>
            <a:r>
              <a:rPr lang="en-GB" b="0" dirty="0"/>
              <a:t> Talent Advisory, </a:t>
            </a:r>
            <a:r>
              <a:rPr lang="el-GR" b="0" dirty="0"/>
              <a:t>Πορτογαλία</a:t>
            </a:r>
            <a:br>
              <a:rPr lang="en-GB" b="0" dirty="0"/>
            </a:br>
            <a:r>
              <a:rPr lang="en-GB" b="0" u="sng" dirty="0">
                <a:solidFill>
                  <a:schemeClr val="hlink"/>
                </a:solidFill>
                <a:hlinkClick r:id="rId3"/>
              </a:rPr>
              <a:t>www.mindshift.pt</a:t>
            </a:r>
            <a:r>
              <a:rPr lang="en-GB" b="0" dirty="0"/>
              <a:t> </a:t>
            </a:r>
            <a:br>
              <a:rPr lang="en-GB" dirty="0"/>
            </a:br>
            <a:r>
              <a:rPr lang="en-GB" b="0" u="sng" dirty="0">
                <a:solidFill>
                  <a:schemeClr val="hlink"/>
                </a:solidFill>
                <a:hlinkClick r:id="rId4"/>
              </a:rPr>
              <a:t>geral@mindshift.pt</a:t>
            </a:r>
            <a:r>
              <a:rPr lang="en-GB" b="0" dirty="0"/>
              <a:t> </a:t>
            </a:r>
            <a:endParaRPr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dirty="0">
                <a:latin typeface="Open Sans"/>
                <a:ea typeface="Open Sans"/>
                <a:cs typeface="Open Sans"/>
                <a:sym typeface="Open Sans"/>
              </a:rPr>
              <a:t>Στόχοι και σύνοψη</a:t>
            </a:r>
            <a:endParaRPr dirty="0">
              <a:latin typeface="Open Sans"/>
              <a:ea typeface="Open Sans"/>
              <a:cs typeface="Open Sans"/>
              <a:sym typeface="Open Sans"/>
            </a:endParaRPr>
          </a:p>
        </p:txBody>
      </p:sp>
      <p:sp>
        <p:nvSpPr>
          <p:cNvPr id="67" name="Google Shape;67;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Clr>
                <a:srgbClr val="636A6F"/>
              </a:buClr>
            </a:pPr>
            <a:r>
              <a:rPr lang="el-GR" dirty="0"/>
              <a:t>Η παρούσα ενότητα αποσκοπεί στο να παρέχει σε διευθυντικά στελέχη, επαγγελματίες Διεύθυνσης Ανθρωπίνου Δυναμικού και εκπαιδευτές χρήσιμες γνώσεις, εργαλεία και υλικά, ώστε να σχεδιάσουν πρόγραμμα για την εκπαίδευση των μεντόρων.</a:t>
            </a:r>
            <a:endParaRPr dirty="0"/>
          </a:p>
          <a:p>
            <a:pPr marL="0" lvl="0" indent="0">
              <a:lnSpc>
                <a:spcPct val="150000"/>
              </a:lnSpc>
              <a:buClr>
                <a:srgbClr val="636A6F"/>
              </a:buClr>
            </a:pPr>
            <a:r>
              <a:rPr lang="el-GR" dirty="0"/>
              <a:t>Χωρίζεται σε τρία κεφάλαια, τα οποία αποτελούνται από τέσσερις βασικές δραστηριότητες:</a:t>
            </a:r>
            <a:endParaRPr dirty="0"/>
          </a:p>
          <a:p>
            <a:pPr marL="0" lvl="0" indent="0">
              <a:lnSpc>
                <a:spcPct val="150000"/>
              </a:lnSpc>
              <a:buClr>
                <a:schemeClr val="accent6"/>
              </a:buClr>
            </a:pPr>
            <a:r>
              <a:rPr lang="el-GR" b="1" dirty="0">
                <a:solidFill>
                  <a:schemeClr val="accent6"/>
                </a:solidFill>
              </a:rPr>
              <a:t>Κεφάλαιο 1: Οι βασικές έννοιες της καθοδήγησης</a:t>
            </a:r>
            <a:endParaRPr dirty="0"/>
          </a:p>
          <a:p>
            <a:pPr marL="0" lvl="0" indent="0">
              <a:lnSpc>
                <a:spcPct val="150000"/>
              </a:lnSpc>
              <a:buClr>
                <a:srgbClr val="636A6F"/>
              </a:buClr>
            </a:pPr>
            <a:r>
              <a:rPr lang="el-GR" dirty="0">
                <a:solidFill>
                  <a:srgbClr val="636A6F"/>
                </a:solidFill>
              </a:rPr>
              <a:t>Δραστηριότητα 1.1.: Πώς αρχίζουμε ένα πρόγραμμα καθοδήγησης;</a:t>
            </a:r>
            <a:endParaRPr dirty="0"/>
          </a:p>
          <a:p>
            <a:pPr marL="0" lvl="0" indent="0">
              <a:lnSpc>
                <a:spcPct val="150000"/>
              </a:lnSpc>
              <a:buClr>
                <a:schemeClr val="accent6"/>
              </a:buClr>
            </a:pPr>
            <a:r>
              <a:rPr lang="el-GR" b="1" dirty="0">
                <a:solidFill>
                  <a:schemeClr val="accent6"/>
                </a:solidFill>
              </a:rPr>
              <a:t>Κεφάλαιο 2: Καλλιέργεια θετικών στάσεων απέναντι στην αντίστροφη καθοδήγηση</a:t>
            </a:r>
            <a:endParaRPr dirty="0"/>
          </a:p>
          <a:p>
            <a:pPr marL="0" lvl="0" indent="0">
              <a:lnSpc>
                <a:spcPct val="150000"/>
              </a:lnSpc>
              <a:buClr>
                <a:srgbClr val="636A6F"/>
              </a:buClr>
            </a:pPr>
            <a:r>
              <a:rPr lang="el-GR" dirty="0">
                <a:solidFill>
                  <a:srgbClr val="636A6F"/>
                </a:solidFill>
              </a:rPr>
              <a:t>Δραστηριότητα 2.1.: Εξέταση εννοιών</a:t>
            </a:r>
            <a:endParaRPr dirty="0"/>
          </a:p>
          <a:p>
            <a:pPr marL="0" lvl="0" indent="0">
              <a:lnSpc>
                <a:spcPct val="150000"/>
              </a:lnSpc>
              <a:buClr>
                <a:srgbClr val="636A6F"/>
              </a:buClr>
            </a:pPr>
            <a:r>
              <a:rPr lang="el-GR" dirty="0">
                <a:solidFill>
                  <a:srgbClr val="636A6F"/>
                </a:solidFill>
              </a:rPr>
              <a:t>Δραστηριότητα 2.2.: Η δύναμη ενός καλού ηλεκτρονικού πορτφόλιου</a:t>
            </a:r>
            <a:endParaRPr b="1" dirty="0">
              <a:solidFill>
                <a:schemeClr val="accent6"/>
              </a:solidFill>
            </a:endParaRPr>
          </a:p>
          <a:p>
            <a:pPr marL="0" lvl="0" indent="0">
              <a:lnSpc>
                <a:spcPct val="150000"/>
              </a:lnSpc>
              <a:buClr>
                <a:schemeClr val="accent6"/>
              </a:buClr>
            </a:pPr>
            <a:r>
              <a:rPr lang="el-GR" b="1" dirty="0">
                <a:solidFill>
                  <a:schemeClr val="accent6"/>
                </a:solidFill>
              </a:rPr>
              <a:t>Κεφάλαιο 3: Λίστα ελέγχου για πρόγραμμα εκπαίδευσης των μεντόρων</a:t>
            </a:r>
            <a:endParaRPr dirty="0"/>
          </a:p>
          <a:p>
            <a:pPr marL="0" lvl="0" indent="0">
              <a:lnSpc>
                <a:spcPct val="150000"/>
              </a:lnSpc>
              <a:buClr>
                <a:srgbClr val="636A6F"/>
              </a:buClr>
            </a:pPr>
            <a:r>
              <a:rPr lang="el-GR" dirty="0">
                <a:solidFill>
                  <a:srgbClr val="636A6F"/>
                </a:solidFill>
              </a:rPr>
              <a:t>Δραστηριότητα 3.1.: Ανάληψη δράσης</a:t>
            </a:r>
            <a:endParaRPr dirty="0"/>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Μετά την ολοκλήρωση της ενότητας, οι συμμετέχοντες/</a:t>
            </a:r>
            <a:r>
              <a:rPr lang="el-GR" dirty="0" err="1">
                <a:latin typeface="Open Sans Light"/>
                <a:ea typeface="Open Sans Light"/>
                <a:cs typeface="Open Sans Light"/>
                <a:sym typeface="Open Sans Light"/>
              </a:rPr>
              <a:t>ουσες</a:t>
            </a:r>
            <a:r>
              <a:rPr lang="el-GR" dirty="0">
                <a:latin typeface="Open Sans Light"/>
                <a:ea typeface="Open Sans Light"/>
                <a:cs typeface="Open Sans Light"/>
                <a:sym typeface="Open Sans Light"/>
              </a:rPr>
              <a:t> θα είναι σε θέση να:</a:t>
            </a:r>
            <a:endParaRPr dirty="0">
              <a:latin typeface="Open Sans Light"/>
              <a:ea typeface="Open Sans Light"/>
              <a:cs typeface="Open Sans Light"/>
              <a:sym typeface="Open Sans Light"/>
            </a:endParaRPr>
          </a:p>
        </p:txBody>
      </p:sp>
      <p:sp>
        <p:nvSpPr>
          <p:cNvPr id="73" name="Google Shape;73;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nSpc>
                <a:spcPct val="150000"/>
              </a:lnSpc>
              <a:spcBef>
                <a:spcPts val="0"/>
              </a:spcBef>
              <a:buClr>
                <a:srgbClr val="93D4CC"/>
              </a:buClr>
              <a:buFont typeface="Arial"/>
              <a:buChar char="•"/>
            </a:pPr>
            <a:r>
              <a:rPr lang="el-GR" dirty="0">
                <a:solidFill>
                  <a:srgbClr val="636A6F"/>
                </a:solidFill>
              </a:rPr>
              <a:t>Ορίζουν τις ακόλουθες έννοιες: καθοδήγηση, </a:t>
            </a:r>
            <a:r>
              <a:rPr lang="el-GR" dirty="0" err="1">
                <a:solidFill>
                  <a:srgbClr val="636A6F"/>
                </a:solidFill>
              </a:rPr>
              <a:t>διαγενεακή</a:t>
            </a:r>
            <a:r>
              <a:rPr lang="el-GR" dirty="0">
                <a:solidFill>
                  <a:srgbClr val="636A6F"/>
                </a:solidFill>
              </a:rPr>
              <a:t> μάθηση, αντίστροφη καθοδήγηση.</a:t>
            </a:r>
            <a:endParaRPr dirty="0"/>
          </a:p>
          <a:p>
            <a:pPr marL="285750" lvl="0" indent="-285750">
              <a:lnSpc>
                <a:spcPct val="150000"/>
              </a:lnSpc>
              <a:spcBef>
                <a:spcPts val="1800"/>
              </a:spcBef>
              <a:buClr>
                <a:srgbClr val="93D4CC"/>
              </a:buClr>
              <a:buFont typeface="Arial"/>
              <a:buChar char="•"/>
            </a:pPr>
            <a:r>
              <a:rPr lang="el-GR" dirty="0">
                <a:solidFill>
                  <a:srgbClr val="636A6F"/>
                </a:solidFill>
              </a:rPr>
              <a:t>Κάνουν τη διάκριση μεταξύ καθοδήγησης και αντίστροφης καθοδήγησης.</a:t>
            </a:r>
            <a:endParaRPr dirty="0"/>
          </a:p>
          <a:p>
            <a:pPr marL="285750" lvl="0" indent="-285750">
              <a:lnSpc>
                <a:spcPct val="150000"/>
              </a:lnSpc>
              <a:spcBef>
                <a:spcPts val="1800"/>
              </a:spcBef>
              <a:buClr>
                <a:srgbClr val="93D4CC"/>
              </a:buClr>
              <a:buFont typeface="Arial"/>
              <a:buChar char="•"/>
            </a:pPr>
            <a:r>
              <a:rPr lang="el-GR" dirty="0">
                <a:solidFill>
                  <a:srgbClr val="636A6F"/>
                </a:solidFill>
              </a:rPr>
              <a:t>Απαριθμούν τα οφέλη και τα μειονεκτήματα της ύπαρξης ενός προγράμματος καθοδήγησης στο χώρο εργασίας.</a:t>
            </a:r>
            <a:endParaRPr dirty="0"/>
          </a:p>
          <a:p>
            <a:pPr marL="285750" lvl="0" indent="-285750">
              <a:lnSpc>
                <a:spcPct val="150000"/>
              </a:lnSpc>
              <a:spcBef>
                <a:spcPts val="1800"/>
              </a:spcBef>
              <a:buClr>
                <a:srgbClr val="93D4CC"/>
              </a:buClr>
              <a:buFont typeface="Arial"/>
              <a:buChar char="•"/>
            </a:pPr>
            <a:r>
              <a:rPr lang="el-GR" dirty="0">
                <a:solidFill>
                  <a:srgbClr val="636A6F"/>
                </a:solidFill>
              </a:rPr>
              <a:t>Ορίζουν στρατηγικές για ανάπτυξη ενός προγράμματος </a:t>
            </a:r>
            <a:r>
              <a:rPr lang="el-GR" dirty="0" err="1">
                <a:solidFill>
                  <a:srgbClr val="636A6F"/>
                </a:solidFill>
              </a:rPr>
              <a:t>διαγενεακής</a:t>
            </a:r>
            <a:r>
              <a:rPr lang="el-GR" dirty="0">
                <a:solidFill>
                  <a:srgbClr val="636A6F"/>
                </a:solidFill>
              </a:rPr>
              <a:t> μάθησης.</a:t>
            </a:r>
            <a:endParaRPr dirty="0"/>
          </a:p>
          <a:p>
            <a:pPr marL="285750" lvl="0" indent="-285750">
              <a:lnSpc>
                <a:spcPct val="150000"/>
              </a:lnSpc>
              <a:spcBef>
                <a:spcPts val="1800"/>
              </a:spcBef>
              <a:buClr>
                <a:srgbClr val="93D4CC"/>
              </a:buClr>
              <a:buFont typeface="Arial"/>
              <a:buChar char="•"/>
            </a:pPr>
            <a:r>
              <a:rPr lang="el-GR" dirty="0">
                <a:solidFill>
                  <a:srgbClr val="636A6F"/>
                </a:solidFill>
              </a:rPr>
              <a:t>Σχεδιάζουν ένα πρόγραμμα εκπαίδευσης μεντόρων.</a:t>
            </a:r>
            <a:endParaRPr dirty="0"/>
          </a:p>
          <a:p>
            <a:pPr marL="285750" lvl="0" indent="-285750">
              <a:lnSpc>
                <a:spcPct val="150000"/>
              </a:lnSpc>
              <a:spcBef>
                <a:spcPts val="1800"/>
              </a:spcBef>
              <a:buClr>
                <a:srgbClr val="93D4CC"/>
              </a:buClr>
              <a:buFont typeface="Arial"/>
              <a:buChar char="•"/>
            </a:pPr>
            <a:r>
              <a:rPr lang="el-GR" dirty="0">
                <a:solidFill>
                  <a:srgbClr val="636A6F"/>
                </a:solidFill>
              </a:rPr>
              <a:t>Εφαρμόζουν ένα πρόγραμμα εκπαίδευσης μεντόρων.</a:t>
            </a:r>
            <a:endParaRPr dirty="0"/>
          </a:p>
          <a:p>
            <a:pPr marL="0" lvl="0" indent="0" algn="just" rtl="0">
              <a:lnSpc>
                <a:spcPct val="90000"/>
              </a:lnSpc>
              <a:spcBef>
                <a:spcPts val="1800"/>
              </a:spcBef>
              <a:spcAft>
                <a:spcPts val="0"/>
              </a:spcAft>
              <a:buClr>
                <a:schemeClr val="lt2"/>
              </a:buClr>
              <a:buSzPts val="1800"/>
              <a:buNone/>
            </a:pPr>
            <a:endParaRPr dirty="0"/>
          </a:p>
        </p:txBody>
      </p:sp>
      <p:sp>
        <p:nvSpPr>
          <p:cNvPr id="74" name="Google Shape;74;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dirty="0"/>
              <a:t>Μαθησιακά αποτελέσματα</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lvl="0"/>
            <a:r>
              <a:rPr lang="el-GR" dirty="0"/>
              <a:t>Κεφάλαιο 1: Οι βασικές έννοιες της καθοδήγησης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6" name="Google Shape;86;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1.1.: Πώς αρχίζουμε ένα πρόγραμμα καθοδήγησης;</a:t>
            </a:r>
            <a:endParaRPr dirty="0"/>
          </a:p>
        </p:txBody>
      </p:sp>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t>Κεφάλαιο 1: Οι βασικές έννοιες της καθοδήγησης</a:t>
            </a:r>
          </a:p>
        </p:txBody>
      </p:sp>
      <p:pic>
        <p:nvPicPr>
          <p:cNvPr id="88" name="Google Shape;88;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89" name="Google Shape;89;p5"/>
          <p:cNvSpPr txBox="1"/>
          <p:nvPr/>
        </p:nvSpPr>
        <p:spPr>
          <a:xfrm>
            <a:off x="6543675" y="2724085"/>
            <a:ext cx="5400675" cy="295679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l-GR" sz="1800" b="1" dirty="0">
                <a:solidFill>
                  <a:srgbClr val="636A6F"/>
                </a:solidFill>
                <a:latin typeface="Open Sans Light"/>
                <a:ea typeface="Open Sans Light"/>
                <a:cs typeface="Open Sans Light"/>
                <a:sym typeface="Open Sans Light"/>
              </a:rPr>
              <a:t>Σε αυτή τη δραστηριότητα θα εξασκήσετε τις ακόλουθες δεξιότητες:</a:t>
            </a:r>
            <a:endParaRPr dirty="0"/>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Δεξιότητες έρευνας </a:t>
            </a:r>
            <a:r>
              <a:rPr lang="el-GR" sz="1800" dirty="0">
                <a:solidFill>
                  <a:srgbClr val="636A6F"/>
                </a:solidFill>
                <a:latin typeface="Open Sans Light"/>
                <a:ea typeface="Open Sans Light"/>
                <a:cs typeface="Open Sans Light"/>
                <a:sym typeface="Open Sans Light"/>
              </a:rPr>
              <a:t>(αναζήτηση και επιλογή πηγών, ανάλυση)</a:t>
            </a:r>
            <a:endParaRPr dirty="0"/>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Σύνταξη εκθέσεων/αναφορών</a:t>
            </a:r>
            <a:r>
              <a:rPr lang="en-GB" sz="1800" dirty="0">
                <a:solidFill>
                  <a:srgbClr val="636A6F"/>
                </a:solidFill>
                <a:latin typeface="Open Sans Light"/>
                <a:ea typeface="Open Sans Light"/>
                <a:cs typeface="Open Sans Light"/>
                <a:sym typeface="Open Sans Light"/>
              </a:rPr>
              <a:t> (</a:t>
            </a:r>
            <a:r>
              <a:rPr lang="el-GR" sz="1800" dirty="0">
                <a:solidFill>
                  <a:srgbClr val="636A6F"/>
                </a:solidFill>
                <a:latin typeface="Open Sans Light"/>
                <a:ea typeface="Open Sans Light"/>
                <a:cs typeface="Open Sans Light"/>
                <a:sym typeface="Open Sans Light"/>
              </a:rPr>
              <a:t>σύνοψη</a:t>
            </a:r>
            <a:r>
              <a:rPr lang="en-GB" sz="1800" dirty="0">
                <a:solidFill>
                  <a:srgbClr val="636A6F"/>
                </a:solidFill>
                <a:latin typeface="Open Sans Light"/>
                <a:ea typeface="Open Sans Light"/>
                <a:cs typeface="Open Sans Light"/>
                <a:sym typeface="Open Sans Light"/>
              </a:rPr>
              <a:t>)</a:t>
            </a:r>
            <a:endParaRPr dirty="0"/>
          </a:p>
          <a:p>
            <a:pPr marL="0" marR="0" lvl="0" indent="0" algn="l" rtl="0">
              <a:lnSpc>
                <a:spcPct val="107000"/>
              </a:lnSpc>
              <a:spcBef>
                <a:spcPts val="800"/>
              </a:spcBef>
              <a:spcAft>
                <a:spcPts val="0"/>
              </a:spcAft>
              <a:buNone/>
            </a:pPr>
            <a:r>
              <a:rPr lang="el-GR" sz="1800" b="1" dirty="0">
                <a:solidFill>
                  <a:srgbClr val="636A6F"/>
                </a:solidFill>
                <a:latin typeface="Open Sans Light"/>
                <a:ea typeface="Open Sans Light"/>
                <a:cs typeface="Open Sans Light"/>
                <a:sym typeface="Open Sans Light"/>
              </a:rPr>
              <a:t>Κριτική σκέψη</a:t>
            </a:r>
            <a:endParaRPr sz="1800" dirty="0">
              <a:solidFill>
                <a:srgbClr val="636A6F"/>
              </a:solidFill>
              <a:latin typeface="Open Sans Light"/>
              <a:ea typeface="Open Sans Light"/>
              <a:cs typeface="Open Sans Light"/>
              <a:sym typeface="Open Sans Light"/>
            </a:endParaRPr>
          </a:p>
          <a:p>
            <a:pPr marL="0" marR="0" lvl="0" indent="0" algn="l" rtl="0">
              <a:lnSpc>
                <a:spcPct val="107000"/>
              </a:lnSpc>
              <a:spcBef>
                <a:spcPts val="800"/>
              </a:spcBef>
              <a:spcAft>
                <a:spcPts val="0"/>
              </a:spcAft>
              <a:buNone/>
            </a:pPr>
            <a:r>
              <a:rPr lang="el-GR" sz="1800" b="1" dirty="0">
                <a:solidFill>
                  <a:srgbClr val="636A6F"/>
                </a:solidFill>
                <a:latin typeface="Open Sans Light"/>
                <a:ea typeface="Open Sans Light"/>
                <a:cs typeface="Open Sans Light"/>
                <a:sym typeface="Open Sans Light"/>
              </a:rPr>
              <a:t>Επίλυση προβλημάτων</a:t>
            </a:r>
            <a:endParaRPr sz="1800" dirty="0">
              <a:solidFill>
                <a:srgbClr val="636A6F"/>
              </a:solidFill>
              <a:latin typeface="Open Sans Light"/>
              <a:ea typeface="Open Sans Light"/>
              <a:cs typeface="Open Sans Light"/>
              <a:sym typeface="Open Sans Light"/>
            </a:endParaRPr>
          </a:p>
          <a:p>
            <a:pPr marL="0" marR="0" lvl="0" indent="0" algn="l" rtl="0">
              <a:spcBef>
                <a:spcPts val="800"/>
              </a:spcBef>
              <a:spcAft>
                <a:spcPts val="0"/>
              </a:spcAft>
              <a:buNone/>
            </a:pPr>
            <a:r>
              <a:rPr lang="el-GR" sz="1800" b="1" dirty="0">
                <a:solidFill>
                  <a:srgbClr val="636A6F"/>
                </a:solidFill>
                <a:latin typeface="Open Sans Light"/>
                <a:ea typeface="Open Sans Light"/>
                <a:cs typeface="Open Sans Light"/>
                <a:sym typeface="Open Sans Light"/>
              </a:rPr>
              <a:t>Δημιουργικότητα</a:t>
            </a:r>
            <a:endParaRPr sz="1800" dirty="0">
              <a:solidFill>
                <a:schemeClr val="lt1"/>
              </a:solidFill>
              <a:latin typeface="Calibri"/>
              <a:ea typeface="Calibri"/>
              <a:cs typeface="Calibri"/>
              <a:sym typeface="Calibri"/>
            </a:endParaRPr>
          </a:p>
        </p:txBody>
      </p:sp>
      <p:sp>
        <p:nvSpPr>
          <p:cNvPr id="90" name="Google Shape;90;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dirty="0">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2057349" lvl="4" indent="-228594">
              <a:buClr>
                <a:srgbClr val="868E93"/>
              </a:buClr>
            </a:pPr>
            <a:r>
              <a:rPr lang="el-GR" b="1" i="1" dirty="0">
                <a:solidFill>
                  <a:srgbClr val="868E93"/>
                </a:solidFill>
                <a:latin typeface="Open Sans Light"/>
                <a:ea typeface="Open Sans Light"/>
                <a:cs typeface="Open Sans Light"/>
                <a:sym typeface="Open Sans Light"/>
              </a:rPr>
              <a:t>Στόχος της δραστηριότητας είναι να εισαγάγει τους εκπαιδευόμενους στις βασικές έννοιες της καθοδήγησης.</a:t>
            </a:r>
            <a:endParaRPr b="1" i="1"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dirty="0"/>
          </a:p>
        </p:txBody>
      </p:sp>
      <p:pic>
        <p:nvPicPr>
          <p:cNvPr id="91" name="Google Shape;91;p5"/>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buClr>
                <a:srgbClr val="93D4CC"/>
              </a:buClr>
            </a:pPr>
            <a:r>
              <a:rPr lang="el-GR" b="1" dirty="0">
                <a:solidFill>
                  <a:srgbClr val="93D4CC"/>
                </a:solidFill>
              </a:rPr>
              <a:t>Γραπτή άσκηση παραγωγής ιδεών</a:t>
            </a:r>
            <a:endParaRPr b="1" dirty="0"/>
          </a:p>
          <a:p>
            <a:pPr marL="0" lvl="0" indent="0" algn="just" rtl="0">
              <a:lnSpc>
                <a:spcPct val="90000"/>
              </a:lnSpc>
              <a:spcBef>
                <a:spcPts val="1000"/>
              </a:spcBef>
              <a:spcAft>
                <a:spcPts val="0"/>
              </a:spcAft>
              <a:buClr>
                <a:schemeClr val="lt2"/>
              </a:buClr>
              <a:buSzPts val="1800"/>
              <a:buNone/>
            </a:pPr>
            <a:r>
              <a:rPr lang="el-GR" b="1" dirty="0"/>
              <a:t>Γύρος </a:t>
            </a:r>
            <a:r>
              <a:rPr lang="en-GB" b="1" dirty="0"/>
              <a:t>1</a:t>
            </a:r>
            <a:endParaRPr dirty="0"/>
          </a:p>
          <a:p>
            <a:pPr marL="0" lvl="0" indent="0"/>
            <a:r>
              <a:rPr lang="el-GR" dirty="0"/>
              <a:t>Τι είναι για σας η καθοδήγηση; </a:t>
            </a:r>
          </a:p>
          <a:p>
            <a:pPr marL="0" lvl="0" indent="0"/>
            <a:endParaRPr b="1" dirty="0"/>
          </a:p>
          <a:p>
            <a:pPr marL="0" lvl="0" indent="0"/>
            <a:r>
              <a:rPr lang="el-GR" b="1" dirty="0"/>
              <a:t>Γύρος </a:t>
            </a:r>
            <a:r>
              <a:rPr lang="en-GB" b="1" dirty="0"/>
              <a:t>2 </a:t>
            </a:r>
            <a:endParaRPr dirty="0"/>
          </a:p>
          <a:p>
            <a:pPr marL="0" lvl="0" indent="0"/>
            <a:r>
              <a:rPr lang="el-GR" dirty="0"/>
              <a:t>Μπορεί οποιοσδήποτε να γίνει μέντορας; </a:t>
            </a:r>
          </a:p>
          <a:p>
            <a:pPr marL="0" lvl="0" indent="0"/>
            <a:r>
              <a:rPr lang="el-GR" dirty="0"/>
              <a:t>Τι χρειάζεται κάποιος για να γίνει μέντορας; </a:t>
            </a:r>
            <a:endParaRPr b="1" dirty="0"/>
          </a:p>
          <a:p>
            <a:pPr marL="0" lvl="0" indent="0"/>
            <a:endParaRPr lang="el-GR" b="1" dirty="0"/>
          </a:p>
          <a:p>
            <a:pPr marL="0" lvl="0" indent="0"/>
            <a:r>
              <a:rPr lang="el-GR" b="1" dirty="0"/>
              <a:t>Γύρος </a:t>
            </a:r>
            <a:r>
              <a:rPr lang="en-GB" b="1" dirty="0"/>
              <a:t>3</a:t>
            </a:r>
            <a:endParaRPr dirty="0"/>
          </a:p>
          <a:p>
            <a:pPr marL="0" lvl="0" indent="0"/>
            <a:r>
              <a:rPr lang="el-GR" dirty="0"/>
              <a:t>Μπορεί οποιοσδήποτε να γίνει καθοδηγούμενος; </a:t>
            </a:r>
          </a:p>
          <a:p>
            <a:pPr marL="0" lvl="0" indent="0"/>
            <a:r>
              <a:rPr lang="el-GR" dirty="0"/>
              <a:t>Τι χρειάζεται κάποιος για να γίνει καθοδηγούμενος;</a:t>
            </a:r>
            <a:endParaRPr dirty="0"/>
          </a:p>
          <a:p>
            <a:pPr marL="0" lvl="0" indent="0" algn="just" rtl="0">
              <a:lnSpc>
                <a:spcPct val="90000"/>
              </a:lnSpc>
              <a:spcBef>
                <a:spcPts val="1000"/>
              </a:spcBef>
              <a:spcAft>
                <a:spcPts val="0"/>
              </a:spcAft>
              <a:buClr>
                <a:schemeClr val="lt2"/>
              </a:buClr>
              <a:buSzPts val="1800"/>
              <a:buNone/>
            </a:pPr>
            <a:endParaRPr dirty="0"/>
          </a:p>
        </p:txBody>
      </p:sp>
      <p:pic>
        <p:nvPicPr>
          <p:cNvPr id="98" name="Google Shape;98;p6"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99" name="Google Shape;99;p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1.1.: Πώς αρχίζουμε ένα πρόγραμμα καθοδήγησης;</a:t>
            </a:r>
          </a:p>
        </p:txBody>
      </p:sp>
      <p:sp>
        <p:nvSpPr>
          <p:cNvPr id="100" name="Google Shape;100;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t>Κεφάλαιο 1: Οι βασικές έννοιες της καθοδήγησης</a:t>
            </a:r>
            <a:endParaRPr dirty="0"/>
          </a:p>
        </p:txBody>
      </p:sp>
      <p:sp>
        <p:nvSpPr>
          <p:cNvPr id="101" name="Google Shape;101;p6"/>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[10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p:nvPr/>
        </p:nvSpPr>
        <p:spPr>
          <a:xfrm>
            <a:off x="1657692" y="1488625"/>
            <a:ext cx="1988467" cy="1996302"/>
          </a:xfrm>
          <a:custGeom>
            <a:avLst/>
            <a:gdLst/>
            <a:ahLst/>
            <a:cxnLst/>
            <a:rect l="l" t="t" r="r" b="b"/>
            <a:pathLst>
              <a:path w="2922853" h="2934371" extrusionOk="0">
                <a:moveTo>
                  <a:pt x="1461426" y="0"/>
                </a:moveTo>
                <a:cubicBezTo>
                  <a:pt x="2266942" y="0"/>
                  <a:pt x="2922853" y="654905"/>
                  <a:pt x="2922853" y="1460640"/>
                </a:cubicBezTo>
                <a:cubicBezTo>
                  <a:pt x="2922853" y="1708759"/>
                  <a:pt x="2864709" y="1926190"/>
                  <a:pt x="2728170" y="2188675"/>
                </a:cubicBezTo>
                <a:cubicBezTo>
                  <a:pt x="2627236" y="2382599"/>
                  <a:pt x="2571501" y="2545305"/>
                  <a:pt x="2549943" y="2715908"/>
                </a:cubicBezTo>
                <a:lnTo>
                  <a:pt x="2543922" y="2815359"/>
                </a:lnTo>
                <a:lnTo>
                  <a:pt x="2656380" y="2701723"/>
                </a:lnTo>
                <a:lnTo>
                  <a:pt x="2698189" y="2743784"/>
                </a:lnTo>
                <a:lnTo>
                  <a:pt x="2508742" y="2934371"/>
                </a:lnTo>
                <a:lnTo>
                  <a:pt x="2318642" y="2743784"/>
                </a:lnTo>
                <a:lnTo>
                  <a:pt x="2360451" y="2701723"/>
                </a:lnTo>
                <a:lnTo>
                  <a:pt x="2483955" y="2825971"/>
                </a:lnTo>
                <a:lnTo>
                  <a:pt x="2491238" y="2709430"/>
                </a:lnTo>
                <a:cubicBezTo>
                  <a:pt x="2514175" y="2531512"/>
                  <a:pt x="2572849" y="2359746"/>
                  <a:pt x="2675253" y="2161904"/>
                </a:cubicBezTo>
                <a:cubicBezTo>
                  <a:pt x="2809179" y="1904643"/>
                  <a:pt x="2864056" y="1701577"/>
                  <a:pt x="2864056" y="1460640"/>
                </a:cubicBezTo>
                <a:cubicBezTo>
                  <a:pt x="2864056" y="687552"/>
                  <a:pt x="2234930" y="58765"/>
                  <a:pt x="1461426" y="58765"/>
                </a:cubicBezTo>
                <a:cubicBezTo>
                  <a:pt x="687922" y="58765"/>
                  <a:pt x="59450" y="687552"/>
                  <a:pt x="59450" y="1460640"/>
                </a:cubicBezTo>
                <a:cubicBezTo>
                  <a:pt x="59450" y="2232422"/>
                  <a:pt x="687922" y="2861862"/>
                  <a:pt x="1461426" y="2861862"/>
                </a:cubicBezTo>
                <a:cubicBezTo>
                  <a:pt x="1708373" y="2861862"/>
                  <a:pt x="1950746" y="2796567"/>
                  <a:pt x="2162414" y="2673813"/>
                </a:cubicBezTo>
                <a:lnTo>
                  <a:pt x="2192466" y="2724743"/>
                </a:lnTo>
                <a:cubicBezTo>
                  <a:pt x="1970998" y="2852721"/>
                  <a:pt x="1718172" y="2919974"/>
                  <a:pt x="1461426" y="2919974"/>
                </a:cubicBezTo>
                <a:cubicBezTo>
                  <a:pt x="655910" y="2919974"/>
                  <a:pt x="0" y="2265069"/>
                  <a:pt x="0" y="1460640"/>
                </a:cubicBezTo>
                <a:cubicBezTo>
                  <a:pt x="0" y="654905"/>
                  <a:pt x="655910" y="0"/>
                  <a:pt x="14614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08" name="Google Shape;108;p7"/>
          <p:cNvSpPr/>
          <p:nvPr/>
        </p:nvSpPr>
        <p:spPr>
          <a:xfrm>
            <a:off x="3380108" y="2452707"/>
            <a:ext cx="1953196" cy="1996305"/>
          </a:xfrm>
          <a:custGeom>
            <a:avLst/>
            <a:gdLst/>
            <a:ahLst/>
            <a:cxnLst/>
            <a:rect l="l" t="t" r="r" b="b"/>
            <a:pathLst>
              <a:path w="2871009" h="2934376" extrusionOk="0">
                <a:moveTo>
                  <a:pt x="1410694" y="11522"/>
                </a:moveTo>
                <a:cubicBezTo>
                  <a:pt x="1667636" y="11522"/>
                  <a:pt x="1920655" y="79494"/>
                  <a:pt x="2142291" y="207596"/>
                </a:cubicBezTo>
                <a:lnTo>
                  <a:pt x="2112217" y="258575"/>
                </a:lnTo>
                <a:cubicBezTo>
                  <a:pt x="1900387" y="135702"/>
                  <a:pt x="1657175" y="70344"/>
                  <a:pt x="1410694" y="70344"/>
                </a:cubicBezTo>
                <a:cubicBezTo>
                  <a:pt x="1164213" y="70344"/>
                  <a:pt x="921001" y="135702"/>
                  <a:pt x="709172" y="258575"/>
                </a:cubicBezTo>
                <a:lnTo>
                  <a:pt x="679751" y="207596"/>
                </a:lnTo>
                <a:cubicBezTo>
                  <a:pt x="900734" y="79494"/>
                  <a:pt x="1153753" y="11522"/>
                  <a:pt x="1410694" y="11522"/>
                </a:cubicBezTo>
                <a:close/>
                <a:moveTo>
                  <a:pt x="2456571" y="0"/>
                </a:moveTo>
                <a:lnTo>
                  <a:pt x="2646344" y="190587"/>
                </a:lnTo>
                <a:lnTo>
                  <a:pt x="2605117" y="232648"/>
                </a:lnTo>
                <a:lnTo>
                  <a:pt x="2492154" y="119200"/>
                </a:lnTo>
                <a:lnTo>
                  <a:pt x="2498128" y="217913"/>
                </a:lnTo>
                <a:cubicBezTo>
                  <a:pt x="2519686" y="388519"/>
                  <a:pt x="2575416" y="551136"/>
                  <a:pt x="2676342" y="744610"/>
                </a:cubicBezTo>
                <a:cubicBezTo>
                  <a:pt x="2812870" y="1007800"/>
                  <a:pt x="2871009" y="1225274"/>
                  <a:pt x="2871009" y="1473443"/>
                </a:cubicBezTo>
                <a:cubicBezTo>
                  <a:pt x="2871009" y="2279340"/>
                  <a:pt x="2215152" y="2934376"/>
                  <a:pt x="1409701" y="2934376"/>
                </a:cubicBezTo>
                <a:cubicBezTo>
                  <a:pt x="751884" y="2934376"/>
                  <a:pt x="172456" y="2491590"/>
                  <a:pt x="0" y="1858105"/>
                </a:cubicBezTo>
                <a:lnTo>
                  <a:pt x="56832" y="1842432"/>
                </a:lnTo>
                <a:cubicBezTo>
                  <a:pt x="222103" y="2451099"/>
                  <a:pt x="778667" y="2875599"/>
                  <a:pt x="1409701" y="2875599"/>
                </a:cubicBezTo>
                <a:cubicBezTo>
                  <a:pt x="2183142" y="2875599"/>
                  <a:pt x="2811564" y="2246686"/>
                  <a:pt x="2811564" y="1473443"/>
                </a:cubicBezTo>
                <a:cubicBezTo>
                  <a:pt x="2811564" y="1232458"/>
                  <a:pt x="2757344" y="1028698"/>
                  <a:pt x="2624082" y="771386"/>
                </a:cubicBezTo>
                <a:cubicBezTo>
                  <a:pt x="2521196" y="573993"/>
                  <a:pt x="2462404" y="402316"/>
                  <a:pt x="2439439" y="224393"/>
                </a:cubicBezTo>
                <a:lnTo>
                  <a:pt x="2432166" y="108083"/>
                </a:lnTo>
                <a:lnTo>
                  <a:pt x="2308679" y="232648"/>
                </a:lnTo>
                <a:lnTo>
                  <a:pt x="2266798" y="1905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09" name="Google Shape;109;p7"/>
          <p:cNvSpPr/>
          <p:nvPr/>
        </p:nvSpPr>
        <p:spPr>
          <a:xfrm>
            <a:off x="5067254" y="1488624"/>
            <a:ext cx="1953195" cy="1996303"/>
          </a:xfrm>
          <a:custGeom>
            <a:avLst/>
            <a:gdLst/>
            <a:ahLst/>
            <a:cxnLst/>
            <a:rect l="l" t="t" r="r" b="b"/>
            <a:pathLst>
              <a:path w="2871007" h="2934372" extrusionOk="0">
                <a:moveTo>
                  <a:pt x="709127" y="2672922"/>
                </a:moveTo>
                <a:cubicBezTo>
                  <a:pt x="920634" y="2796120"/>
                  <a:pt x="1163475" y="2861651"/>
                  <a:pt x="1409581" y="2861651"/>
                </a:cubicBezTo>
                <a:cubicBezTo>
                  <a:pt x="1655033" y="2861651"/>
                  <a:pt x="1897222" y="2796120"/>
                  <a:pt x="2109381" y="2672922"/>
                </a:cubicBezTo>
                <a:lnTo>
                  <a:pt x="2139410" y="2724036"/>
                </a:lnTo>
                <a:cubicBezTo>
                  <a:pt x="1918111" y="2852476"/>
                  <a:pt x="1665478" y="2919973"/>
                  <a:pt x="1409581" y="2919973"/>
                </a:cubicBezTo>
                <a:cubicBezTo>
                  <a:pt x="1153030" y="2919973"/>
                  <a:pt x="900397" y="2852476"/>
                  <a:pt x="679751" y="2724036"/>
                </a:cubicBezTo>
                <a:close/>
                <a:moveTo>
                  <a:pt x="1410021" y="0"/>
                </a:moveTo>
                <a:cubicBezTo>
                  <a:pt x="2215655" y="0"/>
                  <a:pt x="2871007" y="655036"/>
                  <a:pt x="2871007" y="1460933"/>
                </a:cubicBezTo>
                <a:cubicBezTo>
                  <a:pt x="2871007" y="1709102"/>
                  <a:pt x="2812202" y="1926576"/>
                  <a:pt x="2675643" y="2189113"/>
                </a:cubicBezTo>
                <a:cubicBezTo>
                  <a:pt x="2575184" y="2383077"/>
                  <a:pt x="2519197" y="2545816"/>
                  <a:pt x="2497482" y="2716453"/>
                </a:cubicBezTo>
                <a:lnTo>
                  <a:pt x="2491408" y="2815921"/>
                </a:lnTo>
                <a:lnTo>
                  <a:pt x="2605116" y="2701724"/>
                </a:lnTo>
                <a:lnTo>
                  <a:pt x="2646343" y="2743785"/>
                </a:lnTo>
                <a:lnTo>
                  <a:pt x="2456570" y="2934372"/>
                </a:lnTo>
                <a:lnTo>
                  <a:pt x="2266797" y="2743785"/>
                </a:lnTo>
                <a:lnTo>
                  <a:pt x="2308678" y="2701724"/>
                </a:lnTo>
                <a:lnTo>
                  <a:pt x="2432071" y="2826195"/>
                </a:lnTo>
                <a:lnTo>
                  <a:pt x="2439339" y="2709973"/>
                </a:lnTo>
                <a:cubicBezTo>
                  <a:pt x="2462310" y="2532019"/>
                  <a:pt x="2521116" y="2360219"/>
                  <a:pt x="2624025" y="2162337"/>
                </a:cubicBezTo>
                <a:cubicBezTo>
                  <a:pt x="2757317" y="1905025"/>
                  <a:pt x="2812202" y="1701918"/>
                  <a:pt x="2812202" y="1460933"/>
                </a:cubicBezTo>
                <a:cubicBezTo>
                  <a:pt x="2812202" y="687690"/>
                  <a:pt x="2182985" y="58777"/>
                  <a:pt x="1410021" y="58777"/>
                </a:cubicBezTo>
                <a:cubicBezTo>
                  <a:pt x="778844" y="58777"/>
                  <a:pt x="222154" y="483277"/>
                  <a:pt x="56845" y="1091944"/>
                </a:cubicBezTo>
                <a:lnTo>
                  <a:pt x="0" y="1076270"/>
                </a:lnTo>
                <a:cubicBezTo>
                  <a:pt x="172496" y="442133"/>
                  <a:pt x="752055" y="0"/>
                  <a:pt x="1410021" y="0"/>
                </a:cubicBezTo>
                <a:close/>
              </a:path>
            </a:pathLst>
          </a:custGeom>
          <a:solidFill>
            <a:schemeClr val="accent3"/>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0" name="Google Shape;110;p7"/>
          <p:cNvSpPr/>
          <p:nvPr/>
        </p:nvSpPr>
        <p:spPr>
          <a:xfrm>
            <a:off x="6752440" y="2452707"/>
            <a:ext cx="1953196" cy="1996305"/>
          </a:xfrm>
          <a:custGeom>
            <a:avLst/>
            <a:gdLst/>
            <a:ahLst/>
            <a:cxnLst/>
            <a:rect l="l" t="t" r="r" b="b"/>
            <a:pathLst>
              <a:path w="2871008" h="2934376" extrusionOk="0">
                <a:moveTo>
                  <a:pt x="1410694" y="11522"/>
                </a:moveTo>
                <a:cubicBezTo>
                  <a:pt x="1668290" y="11522"/>
                  <a:pt x="1920655" y="79494"/>
                  <a:pt x="2142291" y="207596"/>
                </a:cubicBezTo>
                <a:lnTo>
                  <a:pt x="2112870" y="258575"/>
                </a:lnTo>
                <a:cubicBezTo>
                  <a:pt x="1900387" y="135702"/>
                  <a:pt x="1657829" y="70344"/>
                  <a:pt x="1410694" y="70344"/>
                </a:cubicBezTo>
                <a:cubicBezTo>
                  <a:pt x="1164213" y="70344"/>
                  <a:pt x="921655" y="135702"/>
                  <a:pt x="709172" y="258575"/>
                </a:cubicBezTo>
                <a:lnTo>
                  <a:pt x="679751" y="207596"/>
                </a:lnTo>
                <a:cubicBezTo>
                  <a:pt x="900734" y="79494"/>
                  <a:pt x="1153753" y="11522"/>
                  <a:pt x="1410694" y="11522"/>
                </a:cubicBezTo>
                <a:close/>
                <a:moveTo>
                  <a:pt x="2459778" y="0"/>
                </a:moveTo>
                <a:lnTo>
                  <a:pt x="2649225" y="190587"/>
                </a:lnTo>
                <a:lnTo>
                  <a:pt x="2607416" y="232648"/>
                </a:lnTo>
                <a:lnTo>
                  <a:pt x="2491958" y="115981"/>
                </a:lnTo>
                <a:lnTo>
                  <a:pt x="2498128" y="217913"/>
                </a:lnTo>
                <a:cubicBezTo>
                  <a:pt x="2519685" y="388519"/>
                  <a:pt x="2575415" y="551136"/>
                  <a:pt x="2676341" y="744610"/>
                </a:cubicBezTo>
                <a:cubicBezTo>
                  <a:pt x="2812869" y="1007800"/>
                  <a:pt x="2871008" y="1225274"/>
                  <a:pt x="2871008" y="1473443"/>
                </a:cubicBezTo>
                <a:cubicBezTo>
                  <a:pt x="2871008" y="2279340"/>
                  <a:pt x="2215151" y="2934376"/>
                  <a:pt x="1409701" y="2934376"/>
                </a:cubicBezTo>
                <a:cubicBezTo>
                  <a:pt x="752537" y="2934376"/>
                  <a:pt x="172456" y="2491590"/>
                  <a:pt x="0" y="1858105"/>
                </a:cubicBezTo>
                <a:lnTo>
                  <a:pt x="56832" y="1842432"/>
                </a:lnTo>
                <a:cubicBezTo>
                  <a:pt x="222103" y="2451099"/>
                  <a:pt x="778667" y="2875599"/>
                  <a:pt x="1409701" y="2875599"/>
                </a:cubicBezTo>
                <a:cubicBezTo>
                  <a:pt x="2183142" y="2875599"/>
                  <a:pt x="2812216" y="2246686"/>
                  <a:pt x="2812216" y="1473443"/>
                </a:cubicBezTo>
                <a:cubicBezTo>
                  <a:pt x="2812216" y="1232458"/>
                  <a:pt x="2757343" y="1028698"/>
                  <a:pt x="2624081" y="771386"/>
                </a:cubicBezTo>
                <a:cubicBezTo>
                  <a:pt x="2521195" y="573993"/>
                  <a:pt x="2462403" y="402316"/>
                  <a:pt x="2439438" y="224393"/>
                </a:cubicBezTo>
                <a:lnTo>
                  <a:pt x="2432351" y="111057"/>
                </a:lnTo>
                <a:lnTo>
                  <a:pt x="2311487" y="232648"/>
                </a:lnTo>
                <a:lnTo>
                  <a:pt x="2269678" y="1905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1" name="Google Shape;111;p7"/>
          <p:cNvSpPr/>
          <p:nvPr/>
        </p:nvSpPr>
        <p:spPr>
          <a:xfrm>
            <a:off x="8439584" y="1347540"/>
            <a:ext cx="2094726" cy="2129997"/>
          </a:xfrm>
          <a:custGeom>
            <a:avLst/>
            <a:gdLst/>
            <a:ahLst/>
            <a:cxnLst/>
            <a:rect l="l" t="t" r="r" b="b"/>
            <a:pathLst>
              <a:path w="4712" h="4794" extrusionOk="0">
                <a:moveTo>
                  <a:pt x="2157" y="4788"/>
                </a:moveTo>
                <a:lnTo>
                  <a:pt x="2157" y="4788"/>
                </a:lnTo>
                <a:cubicBezTo>
                  <a:pt x="1771" y="4788"/>
                  <a:pt x="1385" y="4689"/>
                  <a:pt x="1039" y="4490"/>
                </a:cubicBezTo>
                <a:lnTo>
                  <a:pt x="1084" y="4412"/>
                </a:lnTo>
                <a:lnTo>
                  <a:pt x="1084" y="4412"/>
                </a:lnTo>
                <a:cubicBezTo>
                  <a:pt x="1747" y="4793"/>
                  <a:pt x="2570" y="4793"/>
                  <a:pt x="3231" y="4412"/>
                </a:cubicBezTo>
                <a:lnTo>
                  <a:pt x="3231" y="4412"/>
                </a:lnTo>
                <a:cubicBezTo>
                  <a:pt x="3727" y="4125"/>
                  <a:pt x="4083" y="3662"/>
                  <a:pt x="4231" y="3109"/>
                </a:cubicBezTo>
                <a:lnTo>
                  <a:pt x="4231" y="3109"/>
                </a:lnTo>
                <a:cubicBezTo>
                  <a:pt x="4379" y="2556"/>
                  <a:pt x="4303" y="1977"/>
                  <a:pt x="4017" y="1480"/>
                </a:cubicBezTo>
                <a:lnTo>
                  <a:pt x="4017" y="1480"/>
                </a:lnTo>
                <a:cubicBezTo>
                  <a:pt x="3425" y="455"/>
                  <a:pt x="2109" y="103"/>
                  <a:pt x="1084" y="695"/>
                </a:cubicBezTo>
                <a:lnTo>
                  <a:pt x="1084" y="695"/>
                </a:lnTo>
                <a:cubicBezTo>
                  <a:pt x="591" y="980"/>
                  <a:pt x="237" y="1439"/>
                  <a:pt x="87" y="1988"/>
                </a:cubicBezTo>
                <a:lnTo>
                  <a:pt x="0" y="1965"/>
                </a:lnTo>
                <a:lnTo>
                  <a:pt x="0" y="1965"/>
                </a:lnTo>
                <a:cubicBezTo>
                  <a:pt x="156" y="1392"/>
                  <a:pt x="525" y="913"/>
                  <a:pt x="1039" y="617"/>
                </a:cubicBezTo>
                <a:lnTo>
                  <a:pt x="1039" y="617"/>
                </a:lnTo>
                <a:cubicBezTo>
                  <a:pt x="2107" y="0"/>
                  <a:pt x="3478" y="367"/>
                  <a:pt x="4094" y="1435"/>
                </a:cubicBezTo>
                <a:lnTo>
                  <a:pt x="4094" y="1435"/>
                </a:lnTo>
                <a:cubicBezTo>
                  <a:pt x="4711" y="2503"/>
                  <a:pt x="4344" y="3873"/>
                  <a:pt x="3276" y="4490"/>
                </a:cubicBezTo>
                <a:lnTo>
                  <a:pt x="3276" y="4490"/>
                </a:lnTo>
                <a:cubicBezTo>
                  <a:pt x="2932" y="4689"/>
                  <a:pt x="2544" y="4788"/>
                  <a:pt x="2157" y="47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2" name="Google Shape;112;p7"/>
          <p:cNvSpPr txBox="1"/>
          <p:nvPr/>
        </p:nvSpPr>
        <p:spPr>
          <a:xfrm>
            <a:off x="2680235" y="54148"/>
            <a:ext cx="6051800"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800" b="1" dirty="0">
                <a:solidFill>
                  <a:schemeClr val="dk1"/>
                </a:solidFill>
                <a:latin typeface="Open Sans"/>
                <a:ea typeface="Open Sans"/>
                <a:cs typeface="Open Sans"/>
                <a:sym typeface="Open Sans"/>
              </a:rPr>
              <a:t>Τι είναι η καθοδήγηση;</a:t>
            </a:r>
            <a:endParaRPr dirty="0"/>
          </a:p>
        </p:txBody>
      </p:sp>
      <p:sp>
        <p:nvSpPr>
          <p:cNvPr id="113" name="Google Shape;113;p7"/>
          <p:cNvSpPr txBox="1"/>
          <p:nvPr/>
        </p:nvSpPr>
        <p:spPr>
          <a:xfrm>
            <a:off x="1666563" y="3695927"/>
            <a:ext cx="1979700" cy="7851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ΟΡΙΣΜΟΣ ΣΤΟΧΩΝ</a:t>
            </a:r>
            <a:endParaRPr dirty="0"/>
          </a:p>
          <a:p>
            <a:pPr marL="0" marR="0" lvl="0" indent="0" algn="ctr" rtl="0">
              <a:spcBef>
                <a:spcPts val="0"/>
              </a:spcBef>
              <a:spcAft>
                <a:spcPts val="0"/>
              </a:spcAft>
              <a:buNone/>
            </a:pPr>
            <a:r>
              <a:rPr lang="en-GB" sz="1500" b="1" dirty="0">
                <a:solidFill>
                  <a:schemeClr val="lt2"/>
                </a:solidFill>
                <a:latin typeface="Open Sans"/>
                <a:ea typeface="Open Sans"/>
                <a:cs typeface="Open Sans"/>
                <a:sym typeface="Open Sans"/>
              </a:rPr>
              <a:t>&amp;</a:t>
            </a:r>
            <a:endParaRPr dirty="0"/>
          </a:p>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ΕΠΙΤΕΥΓΜΑΤΩΝ</a:t>
            </a:r>
            <a:endParaRPr dirty="0"/>
          </a:p>
        </p:txBody>
      </p:sp>
      <p:sp>
        <p:nvSpPr>
          <p:cNvPr id="114" name="Google Shape;114;p7"/>
          <p:cNvSpPr txBox="1"/>
          <p:nvPr/>
        </p:nvSpPr>
        <p:spPr>
          <a:xfrm>
            <a:off x="5053074" y="3656201"/>
            <a:ext cx="1979595" cy="1015622"/>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ΕΚΠΑΙΔΕΥΣΗ</a:t>
            </a:r>
            <a:endParaRPr dirty="0"/>
          </a:p>
          <a:p>
            <a:pPr marL="0" marR="0" lvl="0" indent="0" algn="ctr" rtl="0">
              <a:spcBef>
                <a:spcPts val="0"/>
              </a:spcBef>
              <a:spcAft>
                <a:spcPts val="0"/>
              </a:spcAft>
              <a:buNone/>
            </a:pPr>
            <a:r>
              <a:rPr lang="en-GB" sz="1500" b="1" dirty="0">
                <a:solidFill>
                  <a:schemeClr val="lt2"/>
                </a:solidFill>
                <a:latin typeface="Open Sans"/>
                <a:ea typeface="Open Sans"/>
                <a:cs typeface="Open Sans"/>
                <a:sym typeface="Open Sans"/>
              </a:rPr>
              <a:t>&amp;</a:t>
            </a:r>
            <a:endParaRPr dirty="0"/>
          </a:p>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ΑΝΤΑΛΛΑΓΗ ΓΝΩΣΗΣ</a:t>
            </a:r>
            <a:endParaRPr dirty="0"/>
          </a:p>
        </p:txBody>
      </p:sp>
      <p:sp>
        <p:nvSpPr>
          <p:cNvPr id="115" name="Google Shape;115;p7"/>
          <p:cNvSpPr txBox="1"/>
          <p:nvPr/>
        </p:nvSpPr>
        <p:spPr>
          <a:xfrm>
            <a:off x="8497149" y="3668631"/>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ΣΥΜΒΟΥΛΕΥΤΙΚΗ</a:t>
            </a:r>
            <a:endParaRPr dirty="0"/>
          </a:p>
          <a:p>
            <a:pPr marL="0" marR="0" lvl="0" indent="0" algn="ctr" rtl="0">
              <a:spcBef>
                <a:spcPts val="0"/>
              </a:spcBef>
              <a:spcAft>
                <a:spcPts val="0"/>
              </a:spcAft>
              <a:buNone/>
            </a:pPr>
            <a:r>
              <a:rPr lang="en-GB" sz="1500" b="1" dirty="0">
                <a:solidFill>
                  <a:schemeClr val="lt2"/>
                </a:solidFill>
                <a:latin typeface="Open Sans"/>
                <a:ea typeface="Open Sans"/>
                <a:cs typeface="Open Sans"/>
                <a:sym typeface="Open Sans"/>
              </a:rPr>
              <a:t>&amp;</a:t>
            </a:r>
            <a:endParaRPr dirty="0"/>
          </a:p>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ΥΠΟΣΤΗΡΙΞΗ</a:t>
            </a:r>
            <a:endParaRPr dirty="0"/>
          </a:p>
        </p:txBody>
      </p:sp>
      <p:sp>
        <p:nvSpPr>
          <p:cNvPr id="116" name="Google Shape;116;p7"/>
          <p:cNvSpPr txBox="1"/>
          <p:nvPr/>
        </p:nvSpPr>
        <p:spPr>
          <a:xfrm>
            <a:off x="6752440" y="4665344"/>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ΗΓΕΣΙΑ</a:t>
            </a:r>
            <a:endParaRPr dirty="0"/>
          </a:p>
          <a:p>
            <a:pPr marL="0" marR="0" lvl="0" indent="0" algn="ctr" rtl="0">
              <a:spcBef>
                <a:spcPts val="0"/>
              </a:spcBef>
              <a:spcAft>
                <a:spcPts val="0"/>
              </a:spcAft>
              <a:buNone/>
            </a:pPr>
            <a:r>
              <a:rPr lang="en-GB" sz="1500" b="1" dirty="0">
                <a:solidFill>
                  <a:schemeClr val="lt2"/>
                </a:solidFill>
                <a:latin typeface="Open Sans"/>
                <a:ea typeface="Open Sans"/>
                <a:cs typeface="Open Sans"/>
                <a:sym typeface="Open Sans"/>
              </a:rPr>
              <a:t>&amp;</a:t>
            </a:r>
            <a:endParaRPr dirty="0"/>
          </a:p>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ΔΙΚΤΥΩΣΗ</a:t>
            </a:r>
            <a:endParaRPr dirty="0"/>
          </a:p>
        </p:txBody>
      </p:sp>
      <p:sp>
        <p:nvSpPr>
          <p:cNvPr id="117" name="Google Shape;117;p7"/>
          <p:cNvSpPr txBox="1"/>
          <p:nvPr/>
        </p:nvSpPr>
        <p:spPr>
          <a:xfrm>
            <a:off x="3359819" y="4612697"/>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ΚΙΝΗΤΡΟ</a:t>
            </a:r>
            <a:endParaRPr dirty="0"/>
          </a:p>
          <a:p>
            <a:pPr marL="0" marR="0" lvl="0" indent="0" algn="ctr" rtl="0">
              <a:spcBef>
                <a:spcPts val="0"/>
              </a:spcBef>
              <a:spcAft>
                <a:spcPts val="0"/>
              </a:spcAft>
              <a:buNone/>
            </a:pPr>
            <a:r>
              <a:rPr lang="en-GB" sz="1500" b="1" dirty="0">
                <a:solidFill>
                  <a:schemeClr val="lt2"/>
                </a:solidFill>
                <a:latin typeface="Open Sans"/>
                <a:ea typeface="Open Sans"/>
                <a:cs typeface="Open Sans"/>
                <a:sym typeface="Open Sans"/>
              </a:rPr>
              <a:t>&amp;</a:t>
            </a:r>
            <a:endParaRPr dirty="0"/>
          </a:p>
          <a:p>
            <a:pPr marL="0" marR="0" lvl="0" indent="0" algn="ctr" rtl="0">
              <a:spcBef>
                <a:spcPts val="0"/>
              </a:spcBef>
              <a:spcAft>
                <a:spcPts val="0"/>
              </a:spcAft>
              <a:buNone/>
            </a:pPr>
            <a:r>
              <a:rPr lang="el-GR" sz="1500" b="1" dirty="0">
                <a:solidFill>
                  <a:schemeClr val="lt2"/>
                </a:solidFill>
                <a:latin typeface="Open Sans"/>
                <a:ea typeface="Open Sans"/>
                <a:cs typeface="Open Sans"/>
                <a:sym typeface="Open Sans"/>
              </a:rPr>
              <a:t>ΕΠΙΤΥΧΙΑ</a:t>
            </a:r>
            <a:endParaRPr dirty="0"/>
          </a:p>
        </p:txBody>
      </p:sp>
      <p:pic>
        <p:nvPicPr>
          <p:cNvPr id="118" name="Google Shape;118;p7" descr="Sala de Aulas destaque"/>
          <p:cNvPicPr preferRelativeResize="0"/>
          <p:nvPr/>
        </p:nvPicPr>
        <p:blipFill rotWithShape="1">
          <a:blip r:embed="rId3">
            <a:alphaModFix/>
          </a:blip>
          <a:srcRect/>
          <a:stretch/>
        </p:blipFill>
        <p:spPr>
          <a:xfrm>
            <a:off x="5584693" y="2036159"/>
            <a:ext cx="914400" cy="914400"/>
          </a:xfrm>
          <a:prstGeom prst="rect">
            <a:avLst/>
          </a:prstGeom>
          <a:noFill/>
          <a:ln>
            <a:noFill/>
          </a:ln>
        </p:spPr>
      </p:pic>
      <p:pic>
        <p:nvPicPr>
          <p:cNvPr id="119" name="Google Shape;119;p7" descr="Ambição com preenchimento sólido"/>
          <p:cNvPicPr preferRelativeResize="0"/>
          <p:nvPr/>
        </p:nvPicPr>
        <p:blipFill rotWithShape="1">
          <a:blip r:embed="rId4">
            <a:alphaModFix/>
          </a:blip>
          <a:srcRect/>
          <a:stretch/>
        </p:blipFill>
        <p:spPr>
          <a:xfrm>
            <a:off x="3901465" y="3091199"/>
            <a:ext cx="914400" cy="914400"/>
          </a:xfrm>
          <a:prstGeom prst="rect">
            <a:avLst/>
          </a:prstGeom>
          <a:noFill/>
          <a:ln>
            <a:noFill/>
          </a:ln>
        </p:spPr>
      </p:pic>
      <p:pic>
        <p:nvPicPr>
          <p:cNvPr id="120" name="Google Shape;120;p7" descr="Crescimento Empresarial destaque"/>
          <p:cNvPicPr preferRelativeResize="0"/>
          <p:nvPr/>
        </p:nvPicPr>
        <p:blipFill rotWithShape="1">
          <a:blip r:embed="rId5">
            <a:alphaModFix/>
          </a:blip>
          <a:srcRect/>
          <a:stretch/>
        </p:blipFill>
        <p:spPr>
          <a:xfrm>
            <a:off x="8927905" y="1974013"/>
            <a:ext cx="1249231" cy="1249231"/>
          </a:xfrm>
          <a:prstGeom prst="rect">
            <a:avLst/>
          </a:prstGeom>
          <a:noFill/>
          <a:ln>
            <a:noFill/>
          </a:ln>
        </p:spPr>
      </p:pic>
      <p:pic>
        <p:nvPicPr>
          <p:cNvPr id="121" name="Google Shape;121;p7" descr="Debate de ideias em grupo com preenchimento sólido"/>
          <p:cNvPicPr preferRelativeResize="0"/>
          <p:nvPr/>
        </p:nvPicPr>
        <p:blipFill rotWithShape="1">
          <a:blip r:embed="rId6">
            <a:alphaModFix/>
          </a:blip>
          <a:srcRect/>
          <a:stretch/>
        </p:blipFill>
        <p:spPr>
          <a:xfrm>
            <a:off x="7101340" y="2788349"/>
            <a:ext cx="1269135" cy="1269135"/>
          </a:xfrm>
          <a:prstGeom prst="rect">
            <a:avLst/>
          </a:prstGeom>
          <a:noFill/>
          <a:ln>
            <a:noFill/>
          </a:ln>
        </p:spPr>
      </p:pic>
      <p:pic>
        <p:nvPicPr>
          <p:cNvPr id="122" name="Google Shape;122;p7" descr="Alvo destaque"/>
          <p:cNvPicPr preferRelativeResize="0"/>
          <p:nvPr/>
        </p:nvPicPr>
        <p:blipFill rotWithShape="1">
          <a:blip r:embed="rId7">
            <a:alphaModFix/>
          </a:blip>
          <a:srcRect/>
          <a:stretch/>
        </p:blipFill>
        <p:spPr>
          <a:xfrm rot="-5400000">
            <a:off x="1997442" y="1902021"/>
            <a:ext cx="1232666" cy="1232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p:nvPr/>
        </p:nvSpPr>
        <p:spPr>
          <a:xfrm>
            <a:off x="269426" y="1537165"/>
            <a:ext cx="5631667" cy="107579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29" name="Google Shape;129;p8"/>
          <p:cNvSpPr/>
          <p:nvPr/>
        </p:nvSpPr>
        <p:spPr>
          <a:xfrm>
            <a:off x="256576" y="2885330"/>
            <a:ext cx="5631667" cy="107723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0" name="Google Shape;130;p8"/>
          <p:cNvSpPr/>
          <p:nvPr/>
        </p:nvSpPr>
        <p:spPr>
          <a:xfrm>
            <a:off x="263029" y="4218085"/>
            <a:ext cx="5631667" cy="1075793"/>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1" name="Google Shape;131;p8"/>
          <p:cNvSpPr/>
          <p:nvPr/>
        </p:nvSpPr>
        <p:spPr>
          <a:xfrm>
            <a:off x="6297306" y="4272929"/>
            <a:ext cx="5631667" cy="1077233"/>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2" name="Google Shape;132;p8"/>
          <p:cNvSpPr txBox="1"/>
          <p:nvPr/>
        </p:nvSpPr>
        <p:spPr>
          <a:xfrm>
            <a:off x="423731" y="1965550"/>
            <a:ext cx="4898896"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ΑΝΑΠΤΥΞΗ ΔΕΞΙΟΤΗΤΩΝ</a:t>
            </a:r>
            <a:endParaRPr dirty="0"/>
          </a:p>
        </p:txBody>
      </p:sp>
      <p:sp>
        <p:nvSpPr>
          <p:cNvPr id="133" name="Google Shape;133;p8"/>
          <p:cNvSpPr txBox="1"/>
          <p:nvPr/>
        </p:nvSpPr>
        <p:spPr>
          <a:xfrm>
            <a:off x="6290908" y="2814238"/>
            <a:ext cx="1089978" cy="338554"/>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600" b="1">
                <a:solidFill>
                  <a:schemeClr val="dk1"/>
                </a:solidFill>
                <a:latin typeface="Poppins"/>
                <a:ea typeface="Poppins"/>
                <a:cs typeface="Poppins"/>
                <a:sym typeface="Poppins"/>
              </a:rPr>
              <a:t>OBJECTIVE</a:t>
            </a:r>
            <a:endParaRPr/>
          </a:p>
        </p:txBody>
      </p:sp>
      <p:sp>
        <p:nvSpPr>
          <p:cNvPr id="134" name="Google Shape;134;p8"/>
          <p:cNvSpPr/>
          <p:nvPr/>
        </p:nvSpPr>
        <p:spPr>
          <a:xfrm>
            <a:off x="8133716" y="2974084"/>
            <a:ext cx="569734" cy="571445"/>
          </a:xfrm>
          <a:custGeom>
            <a:avLst/>
            <a:gdLst/>
            <a:ahLst/>
            <a:cxnLst/>
            <a:rect l="l" t="t" r="r" b="b"/>
            <a:pathLst>
              <a:path w="811" h="811" extrusionOk="0">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Calibri"/>
              <a:ea typeface="Calibri"/>
              <a:cs typeface="Calibri"/>
              <a:sym typeface="Calibri"/>
            </a:endParaRPr>
          </a:p>
        </p:txBody>
      </p:sp>
      <p:sp>
        <p:nvSpPr>
          <p:cNvPr id="135" name="Google Shape;135;p8"/>
          <p:cNvSpPr txBox="1"/>
          <p:nvPr/>
        </p:nvSpPr>
        <p:spPr>
          <a:xfrm>
            <a:off x="2161493" y="54148"/>
            <a:ext cx="6789031"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800" b="1" dirty="0">
                <a:solidFill>
                  <a:schemeClr val="dk1"/>
                </a:solidFill>
                <a:latin typeface="Open Sans"/>
                <a:ea typeface="Open Sans"/>
                <a:cs typeface="Open Sans"/>
                <a:sym typeface="Open Sans"/>
              </a:rPr>
              <a:t>Τι είναι η καθοδήγηση;</a:t>
            </a:r>
            <a:endParaRPr dirty="0"/>
          </a:p>
        </p:txBody>
      </p:sp>
      <p:sp>
        <p:nvSpPr>
          <p:cNvPr id="136" name="Google Shape;136;p8"/>
          <p:cNvSpPr/>
          <p:nvPr/>
        </p:nvSpPr>
        <p:spPr>
          <a:xfrm>
            <a:off x="6290906" y="2875285"/>
            <a:ext cx="5631667" cy="1075794"/>
          </a:xfrm>
          <a:prstGeom prst="roundRect">
            <a:avLst>
              <a:gd name="adj" fmla="val 16667"/>
            </a:avLst>
          </a:prstGeom>
          <a:solidFill>
            <a:srgbClr val="858A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7" name="Google Shape;137;p8"/>
          <p:cNvSpPr/>
          <p:nvPr/>
        </p:nvSpPr>
        <p:spPr>
          <a:xfrm>
            <a:off x="6290907" y="1507839"/>
            <a:ext cx="5631667" cy="1077233"/>
          </a:xfrm>
          <a:prstGeom prst="roundRect">
            <a:avLst>
              <a:gd name="adj" fmla="val 16667"/>
            </a:avLst>
          </a:prstGeom>
          <a:solidFill>
            <a:srgbClr val="59B0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8" name="Google Shape;138;p8"/>
          <p:cNvSpPr txBox="1"/>
          <p:nvPr/>
        </p:nvSpPr>
        <p:spPr>
          <a:xfrm>
            <a:off x="408904" y="3225734"/>
            <a:ext cx="5744278"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ΜΕΓΙΣΤΟΠΟΙΗΣΗ ΔΥΝΑΤΟΤΗΤΩΝ</a:t>
            </a:r>
            <a:endParaRPr dirty="0"/>
          </a:p>
        </p:txBody>
      </p:sp>
      <p:sp>
        <p:nvSpPr>
          <p:cNvPr id="139" name="Google Shape;139;p8"/>
          <p:cNvSpPr txBox="1"/>
          <p:nvPr/>
        </p:nvSpPr>
        <p:spPr>
          <a:xfrm>
            <a:off x="6384032" y="1966883"/>
            <a:ext cx="5679093"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ΣΥΣΤΗΜΑ ΑΝΑΤΡΟΦΟΔΟΤΗΣΗΣ</a:t>
            </a:r>
            <a:endParaRPr dirty="0"/>
          </a:p>
        </p:txBody>
      </p:sp>
      <p:sp>
        <p:nvSpPr>
          <p:cNvPr id="140" name="Google Shape;140;p8"/>
          <p:cNvSpPr txBox="1"/>
          <p:nvPr/>
        </p:nvSpPr>
        <p:spPr>
          <a:xfrm>
            <a:off x="423731" y="4729129"/>
            <a:ext cx="4898896"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ΒΕΛΤΙΩΣΗ ΑΠΟΔΟΣΗΣ</a:t>
            </a:r>
            <a:endParaRPr dirty="0"/>
          </a:p>
        </p:txBody>
      </p:sp>
      <p:sp>
        <p:nvSpPr>
          <p:cNvPr id="141" name="Google Shape;141;p8"/>
          <p:cNvSpPr txBox="1"/>
          <p:nvPr/>
        </p:nvSpPr>
        <p:spPr>
          <a:xfrm>
            <a:off x="6512908" y="3384550"/>
            <a:ext cx="4898896"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ΕΝΕΡΓΗ ΑΚΡΟΑΣΗ</a:t>
            </a:r>
            <a:endParaRPr dirty="0"/>
          </a:p>
        </p:txBody>
      </p:sp>
      <p:sp>
        <p:nvSpPr>
          <p:cNvPr id="142" name="Google Shape;142;p8"/>
          <p:cNvSpPr txBox="1"/>
          <p:nvPr/>
        </p:nvSpPr>
        <p:spPr>
          <a:xfrm>
            <a:off x="423731" y="6027289"/>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OPENNESS</a:t>
            </a:r>
            <a:endParaRPr/>
          </a:p>
        </p:txBody>
      </p:sp>
      <p:sp>
        <p:nvSpPr>
          <p:cNvPr id="143" name="Google Shape;143;p8"/>
          <p:cNvSpPr txBox="1"/>
          <p:nvPr/>
        </p:nvSpPr>
        <p:spPr>
          <a:xfrm>
            <a:off x="6512908" y="4690351"/>
            <a:ext cx="4898896" cy="317631"/>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l-GR" sz="2800" dirty="0">
                <a:solidFill>
                  <a:schemeClr val="dk1"/>
                </a:solidFill>
                <a:latin typeface="Lato Light"/>
                <a:ea typeface="Lato Light"/>
                <a:cs typeface="Lato Light"/>
                <a:sym typeface="Lato Light"/>
              </a:rPr>
              <a:t>ΥΠΟΒΟΛΗ ΕΡΩΤΗΜΑΤΩΝ</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p:nvPr/>
        </p:nvSpPr>
        <p:spPr>
          <a:xfrm>
            <a:off x="3141666" y="787593"/>
            <a:ext cx="590867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dirty="0">
                <a:solidFill>
                  <a:schemeClr val="lt1"/>
                </a:solidFill>
                <a:latin typeface="Open Sans"/>
                <a:ea typeface="Open Sans"/>
                <a:cs typeface="Open Sans"/>
                <a:sym typeface="Open Sans"/>
              </a:rPr>
              <a:t>Επίσημο πλαίσιο για τη σχέση καθοδήγησης</a:t>
            </a:r>
            <a:endParaRPr sz="2000" dirty="0">
              <a:solidFill>
                <a:srgbClr val="A5A5A5"/>
              </a:solidFill>
              <a:latin typeface="Open Sans"/>
              <a:ea typeface="Open Sans"/>
              <a:cs typeface="Open Sans"/>
              <a:sym typeface="Open Sans"/>
            </a:endParaRPr>
          </a:p>
        </p:txBody>
      </p:sp>
      <p:sp>
        <p:nvSpPr>
          <p:cNvPr id="150" name="Google Shape;150;p9"/>
          <p:cNvSpPr/>
          <p:nvPr/>
        </p:nvSpPr>
        <p:spPr>
          <a:xfrm>
            <a:off x="2046982" y="1608783"/>
            <a:ext cx="2979832" cy="922405"/>
          </a:xfrm>
          <a:prstGeom prst="rect">
            <a:avLst/>
          </a:prstGeom>
          <a:solidFill>
            <a:schemeClr val="accen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1" name="Google Shape;151;p9"/>
          <p:cNvSpPr/>
          <p:nvPr/>
        </p:nvSpPr>
        <p:spPr>
          <a:xfrm>
            <a:off x="1312699" y="1481658"/>
            <a:ext cx="1176655" cy="117665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2" name="Google Shape;152;p9"/>
          <p:cNvSpPr txBox="1"/>
          <p:nvPr/>
        </p:nvSpPr>
        <p:spPr>
          <a:xfrm>
            <a:off x="1662820" y="1677571"/>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1</a:t>
            </a:r>
            <a:endParaRPr/>
          </a:p>
        </p:txBody>
      </p:sp>
      <p:sp>
        <p:nvSpPr>
          <p:cNvPr id="153" name="Google Shape;153;p9"/>
          <p:cNvSpPr txBox="1"/>
          <p:nvPr/>
        </p:nvSpPr>
        <p:spPr>
          <a:xfrm>
            <a:off x="2489354" y="1608341"/>
            <a:ext cx="2537460" cy="92328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1800" b="1" cap="none" dirty="0">
                <a:solidFill>
                  <a:schemeClr val="dk1"/>
                </a:solidFill>
                <a:latin typeface="Open Sans"/>
                <a:ea typeface="Open Sans"/>
                <a:cs typeface="Open Sans"/>
                <a:sym typeface="Open Sans"/>
              </a:rPr>
              <a:t>ΣΥΜΦΩΝΙΑ ΤΩΝ ΟΡΩΝ ΓΙΑ ΤΗΝ ΚΑΘΟΔΗΓΗΣΗ</a:t>
            </a:r>
            <a:endParaRPr sz="1800" b="1" cap="none" dirty="0">
              <a:solidFill>
                <a:schemeClr val="dk1"/>
              </a:solidFill>
              <a:latin typeface="Open Sans"/>
              <a:ea typeface="Open Sans"/>
              <a:cs typeface="Open Sans"/>
              <a:sym typeface="Open Sans"/>
            </a:endParaRPr>
          </a:p>
        </p:txBody>
      </p:sp>
      <p:sp>
        <p:nvSpPr>
          <p:cNvPr id="154" name="Google Shape;154;p9"/>
          <p:cNvSpPr/>
          <p:nvPr/>
        </p:nvSpPr>
        <p:spPr>
          <a:xfrm>
            <a:off x="5296591" y="1348645"/>
            <a:ext cx="5582712" cy="1442682"/>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5" name="Google Shape;155;p9"/>
          <p:cNvSpPr/>
          <p:nvPr/>
        </p:nvSpPr>
        <p:spPr>
          <a:xfrm>
            <a:off x="2046982" y="3395942"/>
            <a:ext cx="2979832" cy="922405"/>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6" name="Google Shape;156;p9"/>
          <p:cNvSpPr/>
          <p:nvPr/>
        </p:nvSpPr>
        <p:spPr>
          <a:xfrm>
            <a:off x="1312699" y="3268817"/>
            <a:ext cx="1176655" cy="117665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7" name="Google Shape;157;p9"/>
          <p:cNvSpPr txBox="1"/>
          <p:nvPr/>
        </p:nvSpPr>
        <p:spPr>
          <a:xfrm>
            <a:off x="1662820" y="3464730"/>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2</a:t>
            </a:r>
            <a:endParaRPr/>
          </a:p>
        </p:txBody>
      </p:sp>
      <p:sp>
        <p:nvSpPr>
          <p:cNvPr id="158" name="Google Shape;158;p9"/>
          <p:cNvSpPr txBox="1"/>
          <p:nvPr/>
        </p:nvSpPr>
        <p:spPr>
          <a:xfrm>
            <a:off x="2489354" y="3503222"/>
            <a:ext cx="2373630"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2000" b="1" dirty="0">
                <a:solidFill>
                  <a:schemeClr val="dk1"/>
                </a:solidFill>
                <a:latin typeface="Open Sans"/>
                <a:ea typeface="Open Sans"/>
                <a:cs typeface="Open Sans"/>
                <a:sym typeface="Open Sans"/>
              </a:rPr>
              <a:t>ΣΥΝΑΝΤΗΣΕΙΣ ΚΑΘΟΔΗΓΗΣΗΣ</a:t>
            </a:r>
            <a:endParaRPr dirty="0"/>
          </a:p>
        </p:txBody>
      </p:sp>
      <p:sp>
        <p:nvSpPr>
          <p:cNvPr id="159" name="Google Shape;159;p9"/>
          <p:cNvSpPr/>
          <p:nvPr/>
        </p:nvSpPr>
        <p:spPr>
          <a:xfrm>
            <a:off x="5296591" y="3135803"/>
            <a:ext cx="5582712" cy="1442682"/>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0" name="Google Shape;160;p9"/>
          <p:cNvSpPr/>
          <p:nvPr/>
        </p:nvSpPr>
        <p:spPr>
          <a:xfrm>
            <a:off x="2046982" y="5183101"/>
            <a:ext cx="2979832" cy="922405"/>
          </a:xfrm>
          <a:prstGeom prst="rect">
            <a:avLst/>
          </a:prstGeom>
          <a:solidFill>
            <a:schemeClr val="accent3">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1" name="Google Shape;161;p9"/>
          <p:cNvSpPr/>
          <p:nvPr/>
        </p:nvSpPr>
        <p:spPr>
          <a:xfrm>
            <a:off x="1312699" y="5055976"/>
            <a:ext cx="1176655" cy="117665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2" name="Google Shape;162;p9"/>
          <p:cNvSpPr txBox="1"/>
          <p:nvPr/>
        </p:nvSpPr>
        <p:spPr>
          <a:xfrm>
            <a:off x="1662820" y="5251889"/>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3</a:t>
            </a:r>
            <a:endParaRPr/>
          </a:p>
        </p:txBody>
      </p:sp>
      <p:sp>
        <p:nvSpPr>
          <p:cNvPr id="163" name="Google Shape;163;p9"/>
          <p:cNvSpPr txBox="1"/>
          <p:nvPr/>
        </p:nvSpPr>
        <p:spPr>
          <a:xfrm>
            <a:off x="2653184" y="5290380"/>
            <a:ext cx="2209800"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l-GR" sz="2000" b="1" dirty="0">
                <a:solidFill>
                  <a:schemeClr val="dk1"/>
                </a:solidFill>
                <a:latin typeface="Open Sans"/>
                <a:ea typeface="Open Sans"/>
                <a:cs typeface="Open Sans"/>
                <a:sym typeface="Open Sans"/>
              </a:rPr>
              <a:t>ΕΠΙΣΗΜΟ ΚΛΕΙΣΙΜΟ</a:t>
            </a:r>
            <a:endParaRPr dirty="0"/>
          </a:p>
        </p:txBody>
      </p:sp>
      <p:sp>
        <p:nvSpPr>
          <p:cNvPr id="164" name="Google Shape;164;p9"/>
          <p:cNvSpPr/>
          <p:nvPr/>
        </p:nvSpPr>
        <p:spPr>
          <a:xfrm>
            <a:off x="5296591" y="4922962"/>
            <a:ext cx="5582712" cy="1442682"/>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5" name="Google Shape;165;p9"/>
          <p:cNvSpPr txBox="1"/>
          <p:nvPr/>
        </p:nvSpPr>
        <p:spPr>
          <a:xfrm>
            <a:off x="5545188" y="1778248"/>
            <a:ext cx="5085516" cy="583473"/>
          </a:xfrm>
          <a:prstGeom prst="rect">
            <a:avLst/>
          </a:prstGeom>
          <a:noFill/>
          <a:ln>
            <a:noFill/>
          </a:ln>
        </p:spPr>
        <p:txBody>
          <a:bodyPr spcFirstLastPara="1" wrap="square" lIns="45700" tIns="22850" rIns="45700" bIns="22850" anchor="ctr" anchorCtr="0">
            <a:spAutoFit/>
          </a:bodyPr>
          <a:lstStyle/>
          <a:p>
            <a:pPr lvl="0">
              <a:lnSpc>
                <a:spcPct val="97222"/>
              </a:lnSpc>
              <a:buClr>
                <a:schemeClr val="dk1"/>
              </a:buClr>
              <a:buSzPts val="1800"/>
            </a:pPr>
            <a:r>
              <a:rPr lang="el-GR" sz="1800" dirty="0">
                <a:solidFill>
                  <a:schemeClr val="dk1"/>
                </a:solidFill>
                <a:latin typeface="Open Sans"/>
                <a:ea typeface="Open Sans"/>
                <a:cs typeface="Open Sans"/>
                <a:sym typeface="Open Sans"/>
              </a:rPr>
              <a:t>Ορισμός σαφών σκοπών και στόχων, κανόνων και ορίων, σχεδίου δράσης</a:t>
            </a:r>
            <a:endParaRPr dirty="0"/>
          </a:p>
        </p:txBody>
      </p:sp>
      <p:sp>
        <p:nvSpPr>
          <p:cNvPr id="166" name="Google Shape;166;p9"/>
          <p:cNvSpPr txBox="1"/>
          <p:nvPr/>
        </p:nvSpPr>
        <p:spPr>
          <a:xfrm>
            <a:off x="1991544" y="54148"/>
            <a:ext cx="7347944" cy="677068"/>
          </a:xfrm>
          <a:prstGeom prst="rect">
            <a:avLst/>
          </a:prstGeom>
          <a:noFill/>
          <a:ln>
            <a:noFill/>
          </a:ln>
        </p:spPr>
        <p:txBody>
          <a:bodyPr spcFirstLastPara="1" wrap="square" lIns="91425" tIns="45700" rIns="91425" bIns="45700" anchor="t" anchorCtr="0">
            <a:spAutoFit/>
          </a:bodyPr>
          <a:lstStyle/>
          <a:p>
            <a:pPr lvl="0" algn="ctr"/>
            <a:r>
              <a:rPr lang="el-GR" sz="3800" b="1" dirty="0">
                <a:solidFill>
                  <a:schemeClr val="dk1"/>
                </a:solidFill>
                <a:latin typeface="Open Sans"/>
                <a:ea typeface="Open Sans"/>
                <a:cs typeface="Open Sans"/>
                <a:sym typeface="Open Sans"/>
              </a:rPr>
              <a:t>Τι είναι η καθοδήγηση;</a:t>
            </a:r>
          </a:p>
        </p:txBody>
      </p:sp>
      <p:sp>
        <p:nvSpPr>
          <p:cNvPr id="167" name="Google Shape;167;p9"/>
          <p:cNvSpPr txBox="1"/>
          <p:nvPr/>
        </p:nvSpPr>
        <p:spPr>
          <a:xfrm>
            <a:off x="5558836" y="3371434"/>
            <a:ext cx="5085600" cy="1123500"/>
          </a:xfrm>
          <a:prstGeom prst="rect">
            <a:avLst/>
          </a:prstGeom>
          <a:noFill/>
          <a:ln>
            <a:noFill/>
          </a:ln>
        </p:spPr>
        <p:txBody>
          <a:bodyPr spcFirstLastPara="1" wrap="square" lIns="45700" tIns="22850" rIns="45700" bIns="22850" anchor="ctr" anchorCtr="0">
            <a:spAutoFit/>
          </a:bodyPr>
          <a:lstStyle/>
          <a:p>
            <a:pPr lvl="0">
              <a:lnSpc>
                <a:spcPct val="97222"/>
              </a:lnSpc>
              <a:buClr>
                <a:schemeClr val="dk1"/>
              </a:buClr>
              <a:buSzPts val="1800"/>
            </a:pPr>
            <a:r>
              <a:rPr lang="el-GR" sz="1800" dirty="0">
                <a:solidFill>
                  <a:schemeClr val="dk1"/>
                </a:solidFill>
                <a:latin typeface="Open Sans"/>
                <a:ea typeface="Open Sans"/>
                <a:cs typeface="Open Sans"/>
                <a:sym typeface="Open Sans"/>
              </a:rPr>
              <a:t>Συμφωνία για τον αριθμό των συναντήσεων σύμφωνα με τους σκοπούς και στόχους της σχέσης καθοδήγησης. Όλες οι συναντήσεις πρέπει να έχουν σαφή δομή και σκοπό</a:t>
            </a:r>
            <a:endParaRPr dirty="0"/>
          </a:p>
        </p:txBody>
      </p:sp>
      <p:sp>
        <p:nvSpPr>
          <p:cNvPr id="168" name="Google Shape;168;p9"/>
          <p:cNvSpPr txBox="1"/>
          <p:nvPr/>
        </p:nvSpPr>
        <p:spPr>
          <a:xfrm>
            <a:off x="5558836" y="5389425"/>
            <a:ext cx="5209200" cy="585000"/>
          </a:xfrm>
          <a:prstGeom prst="rect">
            <a:avLst/>
          </a:prstGeom>
          <a:noFill/>
          <a:ln>
            <a:noFill/>
          </a:ln>
        </p:spPr>
        <p:txBody>
          <a:bodyPr spcFirstLastPara="1" wrap="square" lIns="45700" tIns="22850" rIns="45700" bIns="22850" anchor="ctr" anchorCtr="0">
            <a:spAutoFit/>
          </a:bodyPr>
          <a:lstStyle/>
          <a:p>
            <a:pPr lvl="0">
              <a:lnSpc>
                <a:spcPct val="97222"/>
              </a:lnSpc>
              <a:buClr>
                <a:schemeClr val="dk1"/>
              </a:buClr>
              <a:buSzPts val="1800"/>
            </a:pPr>
            <a:r>
              <a:rPr lang="el-GR" sz="1800" dirty="0">
                <a:solidFill>
                  <a:schemeClr val="dk1"/>
                </a:solidFill>
                <a:latin typeface="Open Sans"/>
                <a:ea typeface="Open Sans"/>
                <a:cs typeface="Open Sans"/>
                <a:sym typeface="Open Sans"/>
              </a:rPr>
              <a:t>Αναθεώρηση αρχικών στόχων και σύγκρισή τους με τα τελικά αποτελέσματα</a:t>
            </a:r>
            <a:endParaRPr sz="1800" dirty="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1397</Words>
  <Application>Microsoft Office PowerPoint</Application>
  <PresentationFormat>Widescreen</PresentationFormat>
  <Paragraphs>175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Calibri</vt:lpstr>
      <vt:lpstr>Poppins</vt:lpstr>
      <vt:lpstr>Lato Light</vt:lpstr>
      <vt:lpstr>Arial</vt:lpstr>
      <vt:lpstr>Open Sans</vt:lpstr>
      <vt:lpstr>Lucida Sans</vt:lpstr>
      <vt:lpstr>Open Sans Light</vt:lpstr>
      <vt:lpstr>Avenir</vt:lpstr>
      <vt:lpstr>CARDET Course template - Cover page</vt:lpstr>
      <vt:lpstr>CARDET Course template</vt:lpstr>
      <vt:lpstr>Εκπαιδευτικό Υλικό για Διαγενεακή Μάθηση </vt:lpstr>
      <vt:lpstr>Στόχοι και σύνοψη</vt:lpstr>
      <vt:lpstr>Μαθησιακά αποτελέσματα</vt:lpstr>
      <vt:lpstr>Κεφάλαιο 1: Οι βασικές έννοιες της καθοδήγησης</vt:lpstr>
      <vt:lpstr>Κεφάλαιο 1: Οι βασικές έννοιες της καθοδήγησης</vt:lpstr>
      <vt:lpstr>Κεφάλαιο 1: Οι βασικές έννοιες της καθοδήγησης</vt:lpstr>
      <vt:lpstr>PowerPoint Presentation</vt:lpstr>
      <vt:lpstr>PowerPoint Presentation</vt:lpstr>
      <vt:lpstr>PowerPoint Presentation</vt:lpstr>
      <vt:lpstr>PowerPoint Presentation</vt:lpstr>
      <vt:lpstr>Κεφάλαιο 1: Οι βασικές έννοιες της καθοδήγησης</vt:lpstr>
      <vt:lpstr>Κεφάλαιο 1: Οι βασικές έννοιες της καθοδήγησης</vt:lpstr>
      <vt:lpstr>Αναπτύχθηκε από  Mindshift Talent Advisory, Πορτογαλία www.mindshift.pt  geral@mindshift.pt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Υλικό για Διαγενεακή Μάθηση </dc:title>
  <dc:creator>2Fast4u</dc:creator>
  <cp:lastModifiedBy>Kiki Kallis</cp:lastModifiedBy>
  <cp:revision>15</cp:revision>
  <dcterms:created xsi:type="dcterms:W3CDTF">2014-07-11T09:12:14Z</dcterms:created>
  <dcterms:modified xsi:type="dcterms:W3CDTF">2021-08-12T15:21:28Z</dcterms:modified>
</cp:coreProperties>
</file>