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5" r:id="rId4"/>
    <p:sldMasterId id="214748365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6ED24A9-7E9E-4558-8D5E-B1AADDB192AF}">
  <a:tblStyle styleId="{86ED24A9-7E9E-4558-8D5E-B1AADDB192A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DECE9"/>
          </a:solidFill>
        </a:fill>
      </a:tcStyle>
    </a:wholeTbl>
    <a:band1H>
      <a:tcTxStyle b="off" i="off"/>
      <a:tcStyle>
        <a:fill>
          <a:solidFill>
            <a:srgbClr val="FBD7D1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BD7D1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529F8F06-7C64-468F-AEB6-D48F119C5AF1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68E93"/>
              </a:buClr>
              <a:buSzPts val="1800"/>
              <a:buFont typeface="Noto Sans Symbols"/>
              <a:buChar char="⮚"/>
            </a:pPr>
            <a:r>
              <a:t/>
            </a:r>
            <a:endParaRPr/>
          </a:p>
        </p:txBody>
      </p:sp>
      <p:sp>
        <p:nvSpPr>
          <p:cNvPr id="139" name="Google Shape;139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2" name="Google Shape;19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8" name="Google Shape;198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6" name="Google Shape;206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2" name="Google Shape;212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9" name="Google Shape;6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" name="Google Shape;7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4" name="Google Shape;12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4530723"/>
            <a:ext cx="5910895" cy="1331189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55263" y="309483"/>
            <a:ext cx="8911263" cy="4116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65" y="306605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3313292" y="6150114"/>
            <a:ext cx="775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" name="Google Shape;21;p2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3200"/>
              <a:buFont typeface="Open Sans"/>
              <a:buNone/>
              <a:defRPr b="1" sz="3200">
                <a:solidFill>
                  <a:srgbClr val="52BAA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b="0" i="1" sz="24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2"/>
          <p:cNvSpPr/>
          <p:nvPr/>
        </p:nvSpPr>
        <p:spPr>
          <a:xfrm flipH="1" rot="-5400000">
            <a:off x="5396988" y="5172425"/>
            <a:ext cx="1331189" cy="47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6;p3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Open Sans"/>
              <a:buNone/>
              <a:defRPr b="1" sz="2000">
                <a:solidFill>
                  <a:srgbClr val="52BAA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Google Shape;30;p4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pen Sans"/>
              <a:buNone/>
              <a:defRPr b="1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1" name="Google Shape;3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4"/>
          <p:cNvSpPr txBox="1"/>
          <p:nvPr/>
        </p:nvSpPr>
        <p:spPr>
          <a:xfrm>
            <a:off x="3313292" y="6150114"/>
            <a:ext cx="775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34;p4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Text - 1col">
  <p:cSld name="Title Text - 1col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- 2col">
  <p:cSld name="Title Content - 2col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97971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6131377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Content - 2col">
  <p:cSld name="Title Subtitle Content - 2col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97971" y="1462685"/>
            <a:ext cx="11944350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Text - 1col">
  <p:cSld name="Title Subtitle Text - 1col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2" type="body"/>
          </p:nvPr>
        </p:nvSpPr>
        <p:spPr>
          <a:xfrm>
            <a:off x="6131377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9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Open Sans"/>
              <a:buNone/>
              <a:defRPr b="0" i="0" sz="4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0" y="0"/>
            <a:ext cx="12192000" cy="797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37;p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 b="0" i="0" sz="3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1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www.youtube.com/watch?v=kzfAOc4L6vQ" TargetMode="External"/><Relationship Id="rId4" Type="http://schemas.openxmlformats.org/officeDocument/2006/relationships/hyperlink" Target="https://www.youtube.com/watch?v=kzfAOc4L6vQ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jpg"/><Relationship Id="rId4" Type="http://schemas.openxmlformats.org/officeDocument/2006/relationships/image" Target="../media/image16.jpg"/><Relationship Id="rId9" Type="http://schemas.openxmlformats.org/officeDocument/2006/relationships/image" Target="../media/image5.png"/><Relationship Id="rId5" Type="http://schemas.openxmlformats.org/officeDocument/2006/relationships/image" Target="../media/image19.png"/><Relationship Id="rId6" Type="http://schemas.openxmlformats.org/officeDocument/2006/relationships/image" Target="../media/image12.png"/><Relationship Id="rId7" Type="http://schemas.openxmlformats.org/officeDocument/2006/relationships/image" Target="../media/image14.png"/><Relationship Id="rId8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1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ctrTitle"/>
          </p:nvPr>
        </p:nvSpPr>
        <p:spPr>
          <a:xfrm>
            <a:off x="571500" y="4530725"/>
            <a:ext cx="5339400" cy="133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880"/>
              <a:buFont typeface="Open Sans"/>
              <a:buNone/>
            </a:pPr>
            <a:r>
              <a:rPr lang="en-US" sz="1979"/>
              <a:t>Kurikulum mezigeneračního vzdělávání</a:t>
            </a:r>
            <a:endParaRPr sz="1979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9" name="Google Shape;59;p10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</a:pPr>
            <a:r>
              <a:rPr lang="en-US"/>
              <a:t>Modul 1: Úvod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br>
              <a:rPr b="1" lang="en-US"/>
            </a:br>
            <a:r>
              <a:rPr b="1" lang="en-US"/>
              <a:t> </a:t>
            </a:r>
            <a:r>
              <a:rPr b="1" lang="en-US" sz="3300">
                <a:latin typeface="Open Sans"/>
                <a:ea typeface="Open Sans"/>
                <a:cs typeface="Open Sans"/>
                <a:sym typeface="Open Sans"/>
              </a:rPr>
              <a:t>Mezigenerační mentorování I</a:t>
            </a:r>
            <a:br>
              <a:rPr b="1" lang="en-US" sz="3300">
                <a:latin typeface="Open Sans"/>
                <a:ea typeface="Open Sans"/>
                <a:cs typeface="Open Sans"/>
                <a:sym typeface="Open Sans"/>
              </a:rPr>
            </a:br>
            <a:endParaRPr sz="33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204716" y="797521"/>
            <a:ext cx="11709780" cy="3856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83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-US" sz="2200">
                <a:solidFill>
                  <a:schemeClr val="accent3"/>
                </a:solidFill>
              </a:rPr>
              <a:t>Mezigenerační mentorování </a:t>
            </a:r>
            <a:r>
              <a:rPr lang="en-US" sz="2200">
                <a:latin typeface="Open Sans"/>
                <a:ea typeface="Open Sans"/>
                <a:cs typeface="Open Sans"/>
                <a:sym typeface="Open Sans"/>
              </a:rPr>
              <a:t>mezi zralými a mladšími pracovníky lze tradičně definovat jako spárování staršího pracovníka s mladším pracovníkem, aby se </a:t>
            </a:r>
            <a:r>
              <a:rPr b="1" lang="en-US" sz="2200"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b="1" lang="en-US" sz="2200">
                <a:latin typeface="Open Sans"/>
                <a:ea typeface="Open Sans"/>
                <a:cs typeface="Open Sans"/>
                <a:sym typeface="Open Sans"/>
              </a:rPr>
              <a:t>odpořilo vzájemné učení a růst</a:t>
            </a:r>
            <a:r>
              <a:rPr lang="en-US" sz="2200">
                <a:latin typeface="Open Sans"/>
                <a:ea typeface="Open Sans"/>
                <a:cs typeface="Open Sans"/>
                <a:sym typeface="Open Sans"/>
              </a:rPr>
              <a:t> a povzbudily se obě věkové skupiny k tomu, aby </a:t>
            </a:r>
            <a:r>
              <a:rPr lang="en-US" sz="2200">
                <a:solidFill>
                  <a:srgbClr val="F2613A"/>
                </a:solidFill>
                <a:latin typeface="Open Sans"/>
                <a:ea typeface="Open Sans"/>
                <a:cs typeface="Open Sans"/>
                <a:sym typeface="Open Sans"/>
              </a:rPr>
              <a:t>využívaly vzájemné dovednosti, odborné znalosti a moudrost</a:t>
            </a:r>
            <a:r>
              <a:rPr lang="en-US" sz="2200">
                <a:latin typeface="Open Sans"/>
                <a:ea typeface="Open Sans"/>
                <a:cs typeface="Open Sans"/>
                <a:sym typeface="Open Sans"/>
              </a:rPr>
              <a:t>. </a:t>
            </a:r>
            <a:endParaRPr sz="2200"/>
          </a:p>
          <a:p>
            <a:pPr indent="-3683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/>
              <a:t>Učení v současné době může zahrnovat </a:t>
            </a:r>
            <a:r>
              <a:rPr lang="en-US" sz="2200">
                <a:solidFill>
                  <a:schemeClr val="accent1"/>
                </a:solidFill>
              </a:rPr>
              <a:t>výuku nových technologií</a:t>
            </a:r>
            <a:r>
              <a:rPr lang="en-US" sz="2200"/>
              <a:t>, správu </a:t>
            </a:r>
            <a:r>
              <a:rPr lang="en-US" sz="2200">
                <a:solidFill>
                  <a:schemeClr val="accent2"/>
                </a:solidFill>
              </a:rPr>
              <a:t>sociálních médií</a:t>
            </a:r>
            <a:r>
              <a:rPr lang="en-US" sz="2200"/>
              <a:t>, vztahy se zákazníky, psaní na počítači, vedení a </a:t>
            </a:r>
            <a:r>
              <a:rPr lang="en-US" sz="2200">
                <a:solidFill>
                  <a:schemeClr val="accent3"/>
                </a:solidFill>
              </a:rPr>
              <a:t>školení managementu</a:t>
            </a:r>
            <a:r>
              <a:rPr lang="en-US" sz="2200"/>
              <a:t>. </a:t>
            </a:r>
            <a:endParaRPr sz="2200"/>
          </a:p>
          <a:p>
            <a:pPr indent="-3683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/>
              <a:t>Hlavním cílem každého podnikového prostředí, které podporuje praxi mentoringu, je </a:t>
            </a:r>
            <a:r>
              <a:rPr b="1" lang="en-US" sz="2200">
                <a:latin typeface="Open Sans"/>
                <a:ea typeface="Open Sans"/>
                <a:cs typeface="Open Sans"/>
                <a:sym typeface="Open Sans"/>
              </a:rPr>
              <a:t>vytvořit pečující a kreativní vzdělávací prostředí</a:t>
            </a:r>
            <a:r>
              <a:rPr lang="en-US" sz="2200"/>
              <a:t>, kde mohou všechny generace spojit své odborné znalosti a zkušenosti tak, aby si navzájem pomáhaly. </a:t>
            </a:r>
            <a:endParaRPr sz="22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36" name="Google Shape;13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77664" y="4547974"/>
            <a:ext cx="3963900" cy="20763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0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b="1" lang="en-US"/>
              <a:t> </a:t>
            </a:r>
            <a:r>
              <a:rPr b="1" lang="en-US" sz="3300">
                <a:latin typeface="Open Sans"/>
                <a:ea typeface="Open Sans"/>
                <a:cs typeface="Open Sans"/>
                <a:sym typeface="Open Sans"/>
              </a:rPr>
              <a:t>Mezigenerační mentorování II</a:t>
            </a:r>
            <a:endParaRPr sz="33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2" name="Google Shape;142;p20"/>
          <p:cNvSpPr txBox="1"/>
          <p:nvPr>
            <p:ph idx="1" type="body"/>
          </p:nvPr>
        </p:nvSpPr>
        <p:spPr>
          <a:xfrm>
            <a:off x="3983575" y="928050"/>
            <a:ext cx="8058600" cy="55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Mentoring je obvykle takovou praxí, kde se mladší zaměstnanci  připravují pod vedením svých starších kolegů. 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Tato </a:t>
            </a:r>
            <a:r>
              <a:rPr lang="en-US">
                <a:solidFill>
                  <a:srgbClr val="9868BD"/>
                </a:solidFill>
              </a:rPr>
              <a:t>vztahová dynamika</a:t>
            </a:r>
            <a:r>
              <a:rPr lang="en-US">
                <a:solidFill>
                  <a:schemeClr val="lt1"/>
                </a:solidFill>
              </a:rPr>
              <a:t>,</a:t>
            </a:r>
            <a:r>
              <a:rPr lang="en-US"/>
              <a:t> kdy zkušenější pracovníci učí mladší, je také přirozenější díky tomu, že s</a:t>
            </a:r>
            <a:r>
              <a:rPr lang="en-US">
                <a:solidFill>
                  <a:srgbClr val="C7ADDB"/>
                </a:solidFill>
              </a:rPr>
              <a:t>enioři </a:t>
            </a:r>
            <a:r>
              <a:rPr lang="en-US">
                <a:solidFill>
                  <a:srgbClr val="C7ADDB"/>
                </a:solidFill>
              </a:rPr>
              <a:t>mají </a:t>
            </a:r>
            <a:r>
              <a:rPr lang="en-US">
                <a:solidFill>
                  <a:srgbClr val="C7ADDB"/>
                </a:solidFill>
              </a:rPr>
              <a:t>často  více zkušeností se způsoby vedení nebo s měkkými dovednostmi v příslušném oboru.</a:t>
            </a:r>
            <a:r>
              <a:rPr lang="en-US"/>
              <a:t> 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V důsledku </a:t>
            </a:r>
            <a:r>
              <a:rPr lang="en-US">
                <a:solidFill>
                  <a:schemeClr val="accent1"/>
                </a:solidFill>
              </a:rPr>
              <a:t>rychlého technologického pokroku</a:t>
            </a:r>
            <a:r>
              <a:rPr lang="en-US"/>
              <a:t> se role často obracejí, protože mladší generace se dostávají do centra pozornosti díky pokročilejším technologickým znalostem (Jain a Maheshwari, 2020). 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US">
                <a:latin typeface="Open Sans"/>
                <a:ea typeface="Open Sans"/>
                <a:cs typeface="Open Sans"/>
                <a:sym typeface="Open Sans"/>
              </a:rPr>
              <a:t>Výměna znalostí</a:t>
            </a:r>
            <a:r>
              <a:rPr lang="en-US"/>
              <a:t> mezi profesionály by měla </a:t>
            </a:r>
            <a:r>
              <a:rPr lang="en-US">
                <a:solidFill>
                  <a:schemeClr val="accent6"/>
                </a:solidFill>
              </a:rPr>
              <a:t>záviset spíše na jejich silných stránkách, zásluhách a celkových potřebách organizace</a:t>
            </a:r>
            <a:r>
              <a:rPr lang="en-US"/>
              <a:t> než na jejich věku. 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Mezigenerační učení navíc přináší příležitosti pro obě věkové skupiny, aby se o sobě navzájem dozvěděly více, </a:t>
            </a:r>
            <a:r>
              <a:rPr b="1" lang="en-US">
                <a:latin typeface="Open Sans"/>
                <a:ea typeface="Open Sans"/>
                <a:cs typeface="Open Sans"/>
                <a:sym typeface="Open Sans"/>
              </a:rPr>
              <a:t>porozuměly perspektivám</a:t>
            </a:r>
            <a:r>
              <a:rPr lang="en-US"/>
              <a:t> různých generací, aniž by je nutně museli přijmout (Bostrom &amp; Schmidt-Hertha, 2017). 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To také </a:t>
            </a:r>
            <a:r>
              <a:rPr b="1" lang="en-US">
                <a:solidFill>
                  <a:srgbClr val="9DA57C"/>
                </a:solidFill>
                <a:latin typeface="Open Sans"/>
                <a:ea typeface="Open Sans"/>
                <a:cs typeface="Open Sans"/>
                <a:sym typeface="Open Sans"/>
              </a:rPr>
              <a:t>zlepší </a:t>
            </a:r>
            <a:r>
              <a:rPr lang="en-US"/>
              <a:t>obecné </a:t>
            </a:r>
            <a:r>
              <a:rPr b="1" lang="en-US">
                <a:solidFill>
                  <a:srgbClr val="9DA57C"/>
                </a:solidFill>
                <a:latin typeface="Open Sans"/>
                <a:ea typeface="Open Sans"/>
                <a:cs typeface="Open Sans"/>
                <a:sym typeface="Open Sans"/>
              </a:rPr>
              <a:t>pracovní klima</a:t>
            </a:r>
            <a:r>
              <a:rPr lang="en-US"/>
              <a:t>, profesionální </a:t>
            </a:r>
            <a:r>
              <a:rPr b="1" lang="en-US">
                <a:latin typeface="Open Sans"/>
                <a:ea typeface="Open Sans"/>
                <a:cs typeface="Open Sans"/>
                <a:sym typeface="Open Sans"/>
              </a:rPr>
              <a:t>vztahy</a:t>
            </a:r>
            <a:r>
              <a:rPr lang="en-US"/>
              <a:t> a eliminuje  zdroje konfliktů.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43" name="Google Shape;14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7150" y="1282898"/>
            <a:ext cx="3687600" cy="31692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b="1" lang="en-US"/>
              <a:t>Kompetence: </a:t>
            </a:r>
            <a:endParaRPr/>
          </a:p>
        </p:txBody>
      </p:sp>
      <p:sp>
        <p:nvSpPr>
          <p:cNvPr id="149" name="Google Shape;149;p21"/>
          <p:cNvSpPr txBox="1"/>
          <p:nvPr>
            <p:ph idx="1" type="body"/>
          </p:nvPr>
        </p:nvSpPr>
        <p:spPr>
          <a:xfrm>
            <a:off x="97971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</a:pPr>
            <a:r>
              <a:rPr lang="en-US" sz="2800" u="sng">
                <a:solidFill>
                  <a:schemeClr val="accent3"/>
                </a:solidFill>
              </a:rPr>
              <a:t>Pro mladší generaci: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t/>
            </a:r>
            <a:endParaRPr sz="2000">
              <a:solidFill>
                <a:schemeClr val="accent3"/>
              </a:solidFill>
            </a:endParaRPr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accent6"/>
                </a:solidFill>
              </a:rPr>
              <a:t>Kritické myšlení: </a:t>
            </a:r>
            <a:r>
              <a:rPr lang="en-US" sz="2000"/>
              <a:t>schopnost myslet jasně a racionálně, porozumět logickým souvislostem </a:t>
            </a:r>
            <a:r>
              <a:rPr lang="en-US" sz="2000" u="sng"/>
              <a:t> </a:t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accent6"/>
                </a:solidFill>
              </a:rPr>
              <a:t>Řešení problémů: </a:t>
            </a:r>
            <a:r>
              <a:rPr lang="en-US" sz="2000"/>
              <a:t>rychlá identifikace základního problému a implementace řešení </a:t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accent6"/>
                </a:solidFill>
              </a:rPr>
              <a:t>Rozhodování: </a:t>
            </a:r>
            <a:r>
              <a:rPr lang="en-US" sz="2000"/>
              <a:t>proces rozhodování a výběru kroků na základě identifikace potřeb, shromažďování informací a hodnocení alternativních řešení </a:t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accent6"/>
                </a:solidFill>
              </a:rPr>
              <a:t>Strategické myšlení: </a:t>
            </a:r>
            <a:r>
              <a:rPr lang="en-US" sz="2000"/>
              <a:t>mentální nebo myšlenkový proces, který jednotlivci aplikují za účelem dosažení úspěchu či cíle</a:t>
            </a:r>
            <a:endParaRPr sz="2000"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50" name="Google Shape;150;p21"/>
          <p:cNvSpPr txBox="1"/>
          <p:nvPr>
            <p:ph idx="2" type="body"/>
          </p:nvPr>
        </p:nvSpPr>
        <p:spPr>
          <a:xfrm>
            <a:off x="6131377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</a:pPr>
            <a:r>
              <a:rPr lang="en-US" sz="2800" u="sng">
                <a:solidFill>
                  <a:schemeClr val="accent3"/>
                </a:solidFill>
              </a:rPr>
              <a:t>Pro starší generaci: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>
              <a:solidFill>
                <a:schemeClr val="accent3"/>
              </a:solidFill>
            </a:endParaRPr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accent6"/>
                </a:solidFill>
              </a:rPr>
              <a:t>Digitální dovednosti: </a:t>
            </a:r>
            <a:r>
              <a:rPr lang="en-US" sz="2000">
                <a:solidFill>
                  <a:schemeClr val="lt1"/>
                </a:solidFill>
              </a:rPr>
              <a:t>schopnosti používat digitální zařízení, komunikační aplikace a sociální sítě pro přístup k informacím a ke komunikaci</a:t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accent6"/>
                </a:solidFill>
              </a:rPr>
              <a:t>Mediální gramotnost: </a:t>
            </a:r>
            <a:r>
              <a:rPr lang="en-US" sz="2000"/>
              <a:t>schopnost přistupovat, analyzovat, hodnotit, vytvářet a jednat pomocí všech forem komunikace </a:t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accent6"/>
                </a:solidFill>
              </a:rPr>
              <a:t>Zvládání technologických výzev: </a:t>
            </a:r>
            <a:r>
              <a:rPr lang="en-US" sz="2000"/>
              <a:t>soubor dovedností, které pomohou hladkému přechodu a zvýší přizpůsobivost (technologická slovní zásoba, psaní na počítači, hledání užitečných zdrojů pro výzkum) </a:t>
            </a:r>
            <a:endParaRPr sz="20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b="1" lang="en-US" sz="3300">
                <a:latin typeface="Open Sans"/>
                <a:ea typeface="Open Sans"/>
                <a:cs typeface="Open Sans"/>
                <a:sym typeface="Open Sans"/>
              </a:rPr>
              <a:t>Časová délka učebního plánu</a:t>
            </a:r>
            <a:endParaRPr sz="33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6" name="Google Shape;156;p22"/>
          <p:cNvSpPr txBox="1"/>
          <p:nvPr>
            <p:ph idx="1" type="body"/>
          </p:nvPr>
        </p:nvSpPr>
        <p:spPr>
          <a:xfrm>
            <a:off x="97970" y="797522"/>
            <a:ext cx="11311558" cy="5381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Učební plán odpovídá </a:t>
            </a:r>
            <a:r>
              <a:rPr lang="en-US" sz="2000">
                <a:solidFill>
                  <a:schemeClr val="accent3"/>
                </a:solidFill>
              </a:rPr>
              <a:t>18 hodinám kombinovaného učení</a:t>
            </a:r>
            <a:r>
              <a:rPr lang="en-US" sz="2000"/>
              <a:t>. </a:t>
            </a:r>
            <a:endParaRPr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Manažeři a manažerky, odbornice a odborníci na HR a lektoři*ky se zúčastní </a:t>
            </a:r>
            <a:r>
              <a:rPr lang="en-US" sz="2000">
                <a:solidFill>
                  <a:schemeClr val="accent2"/>
                </a:solidFill>
              </a:rPr>
              <a:t>8hodinového workshopu</a:t>
            </a:r>
            <a:r>
              <a:rPr lang="en-US" sz="2000"/>
              <a:t>, po kterém následuje 5 hodin samostatného/skupinového online učení. </a:t>
            </a:r>
            <a:endParaRPr sz="2000"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Individuální/</a:t>
            </a:r>
            <a:r>
              <a:rPr lang="en-US" sz="2000"/>
              <a:t>skupinové učení bude zahrnovat živé online učení a volitelná další osobní setkání. </a:t>
            </a:r>
            <a:endParaRPr sz="2000"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Na </a:t>
            </a:r>
            <a:r>
              <a:rPr lang="en-US" sz="2000">
                <a:solidFill>
                  <a:schemeClr val="accent3"/>
                </a:solidFill>
              </a:rPr>
              <a:t>konci se bude konat 5hodinový workshop</a:t>
            </a:r>
            <a:r>
              <a:rPr lang="en-US" sz="2000"/>
              <a:t>, během kterého účastnice a účastníci představí své strategie pro své organizace</a:t>
            </a:r>
            <a:r>
              <a:rPr lang="en-US" sz="2000"/>
              <a:t>/</a:t>
            </a:r>
            <a:r>
              <a:rPr lang="en-US" sz="2000"/>
              <a:t>pracoviště. </a:t>
            </a:r>
            <a:endParaRPr sz="2000"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●"/>
            </a:pPr>
            <a:r>
              <a:rPr b="1" lang="en-US" sz="2000">
                <a:solidFill>
                  <a:schemeClr val="accent6"/>
                </a:solidFill>
              </a:rPr>
              <a:t>Každý modul by se měl skládat ze 3 hodin (1 hodina teorie + 2 hodiny aktivit) </a:t>
            </a:r>
            <a:endParaRPr sz="2000">
              <a:solidFill>
                <a:schemeClr val="accent6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57" name="Google Shape;157;p22"/>
          <p:cNvPicPr preferRelativeResize="0"/>
          <p:nvPr/>
        </p:nvPicPr>
        <p:blipFill rotWithShape="1">
          <a:blip r:embed="rId3">
            <a:alphaModFix/>
          </a:blip>
          <a:srcRect b="0" l="0" r="0" t="6892"/>
          <a:stretch/>
        </p:blipFill>
        <p:spPr>
          <a:xfrm>
            <a:off x="7576601" y="3739551"/>
            <a:ext cx="4465723" cy="311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4400"/>
              <a:buFont typeface="Open Sans"/>
              <a:buNone/>
            </a:pPr>
            <a:r>
              <a:rPr lang="en-US" sz="4400"/>
              <a:t>Modul 1 Aktivity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b="1" lang="en-US" sz="3300">
                <a:latin typeface="Open Sans"/>
                <a:ea typeface="Open Sans"/>
                <a:cs typeface="Open Sans"/>
                <a:sym typeface="Open Sans"/>
              </a:rPr>
              <a:t>Aktivita 1 Identifikace generací  </a:t>
            </a:r>
            <a:endParaRPr sz="3300"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68" name="Google Shape;168;p24"/>
          <p:cNvGraphicFramePr/>
          <p:nvPr/>
        </p:nvGraphicFramePr>
        <p:xfrm>
          <a:off x="873457" y="1241944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{86ED24A9-7E9E-4558-8D5E-B1AADDB192AF}</a:tableStyleId>
              </a:tblPr>
              <a:tblGrid>
                <a:gridCol w="2571250"/>
                <a:gridCol w="7582700"/>
              </a:tblGrid>
              <a:tr h="7681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b="1" lang="en-US" sz="22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Aktivita 1</a:t>
                      </a:r>
                      <a:endParaRPr sz="2200" u="sng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 hMerge="1"/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Název: 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Identifikace generací 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Implementace: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osobně / online 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Předmět: 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Posouzení potřeb a mentoring</a:t>
                      </a:r>
                      <a:endParaRPr sz="1800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Kompetence: 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Příprav</a:t>
                      </a:r>
                      <a:r>
                        <a:rPr b="1" lang="en-US" sz="1800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Trvání: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45 minut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b="1" lang="en-US" sz="3300"/>
              <a:t>Aktivita 1 Identifikace generací </a:t>
            </a:r>
            <a:endParaRPr sz="3300"/>
          </a:p>
        </p:txBody>
      </p:sp>
      <p:sp>
        <p:nvSpPr>
          <p:cNvPr id="174" name="Google Shape;174;p25"/>
          <p:cNvSpPr txBox="1"/>
          <p:nvPr>
            <p:ph idx="1" type="body"/>
          </p:nvPr>
        </p:nvSpPr>
        <p:spPr>
          <a:xfrm>
            <a:off x="97970" y="854672"/>
            <a:ext cx="119445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Prosím, čtěte pozorně: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5" name="Google Shape;175;p25"/>
          <p:cNvSpPr txBox="1"/>
          <p:nvPr>
            <p:ph idx="2" type="body"/>
          </p:nvPr>
        </p:nvSpPr>
        <p:spPr>
          <a:xfrm>
            <a:off x="97971" y="2279176"/>
            <a:ext cx="11944350" cy="4472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68BD"/>
              </a:buClr>
              <a:buSzPts val="2000"/>
              <a:buAutoNum type="arabicPeriod"/>
            </a:pPr>
            <a:r>
              <a:rPr lang="en-US" sz="2000">
                <a:solidFill>
                  <a:srgbClr val="9868BD"/>
                </a:solidFill>
              </a:rPr>
              <a:t>TICHÁ GENERACE / ZRALÍ / VETERÁNI / TRADIČNÍ / II. SVĚTOVÁ VÁLKA: Narození před lety 1940-1945 </a:t>
            </a:r>
            <a:endParaRPr sz="2000"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>
                <a:solidFill>
                  <a:schemeClr val="accent1"/>
                </a:solidFill>
              </a:rPr>
              <a:t>BABY BOOMERS </a:t>
            </a:r>
            <a:r>
              <a:rPr lang="en-US" sz="2000"/>
              <a:t>/ VĚTŠINA: Narození kolem let 1940-1945 až 1964 </a:t>
            </a:r>
            <a:endParaRPr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>
                <a:solidFill>
                  <a:srgbClr val="92D050"/>
                </a:solidFill>
              </a:rPr>
              <a:t>GENERACE X </a:t>
            </a:r>
            <a:r>
              <a:rPr lang="en-US" sz="2000"/>
              <a:t>/ X’ers / POST BOOMERS / 13. GENERACE: Narození 1960-1964 až 1980 („Husákovy děti”)</a:t>
            </a:r>
            <a:endParaRPr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AutoNum type="arabicPeriod"/>
            </a:pPr>
            <a:r>
              <a:rPr lang="en-US" sz="2000">
                <a:solidFill>
                  <a:srgbClr val="52BAAD"/>
                </a:solidFill>
              </a:rPr>
              <a:t>MILENIÁLOVÉ </a:t>
            </a:r>
            <a:r>
              <a:rPr lang="en-US" sz="2000"/>
              <a:t>/ GENERACE Y / ECHO BOOMERS / BABY BUSTERS / DALŠÍ GENERACE: Narození 1981 až 1999 </a:t>
            </a:r>
            <a:endParaRPr sz="20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b="1" lang="en-US" sz="3300"/>
              <a:t>Aktivita 1 Identifikace generací </a:t>
            </a:r>
            <a:endParaRPr sz="3300"/>
          </a:p>
        </p:txBody>
      </p:sp>
      <p:sp>
        <p:nvSpPr>
          <p:cNvPr id="181" name="Google Shape;181;p26"/>
          <p:cNvSpPr txBox="1"/>
          <p:nvPr>
            <p:ph idx="1" type="body"/>
          </p:nvPr>
        </p:nvSpPr>
        <p:spPr>
          <a:xfrm>
            <a:off x="97970" y="854672"/>
            <a:ext cx="119445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Rozdělte se do malých skupin a určete pro své skupiny následující profily: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2" name="Google Shape;182;p26"/>
          <p:cNvSpPr txBox="1"/>
          <p:nvPr>
            <p:ph idx="2" type="body"/>
          </p:nvPr>
        </p:nvSpPr>
        <p:spPr>
          <a:xfrm>
            <a:off x="97971" y="1910687"/>
            <a:ext cx="11944350" cy="48411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Jak byste se dnes představili? Kde jste na své kariérní cestě? </a:t>
            </a:r>
            <a:endParaRPr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Jaká byla nálada doby, ve které jste vyrůstali? Jaké přesvědčivé či propagandistické zprávy a označení jste dostávali z médií, ve škole a doma? </a:t>
            </a:r>
            <a:endParaRPr sz="2400"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Jak tyto zprávy a označení ovlivnily,  kým jste dnes z hlediska svého profesionálního profilu? Jak ovlivnily vaši pracovní morálku? </a:t>
            </a:r>
            <a:endParaRPr sz="24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7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b="1" lang="en-US" sz="3300">
                <a:latin typeface="Open Sans"/>
                <a:ea typeface="Open Sans"/>
                <a:cs typeface="Open Sans"/>
                <a:sym typeface="Open Sans"/>
              </a:rPr>
              <a:t>Aktivita 1 Identifikace generací </a:t>
            </a:r>
            <a:endParaRPr sz="33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8" name="Google Shape;188;p27"/>
          <p:cNvSpPr txBox="1"/>
          <p:nvPr/>
        </p:nvSpPr>
        <p:spPr>
          <a:xfrm>
            <a:off x="7963309" y="1483201"/>
            <a:ext cx="41490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S jakou generací se spojujete?</a:t>
            </a:r>
            <a:endParaRPr b="1" i="0" sz="2400" u="none" cap="none" strike="noStrike">
              <a:solidFill>
                <a:schemeClr val="accent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accent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Myslíte si, že to, co je uvedeno, je pravda? 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accent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Chcete přidat ještě něco? </a:t>
            </a:r>
            <a:endParaRPr b="1" i="0" sz="2400" u="none" cap="none" strike="noStrike">
              <a:solidFill>
                <a:schemeClr val="accent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89" name="Google Shape;189;p27"/>
          <p:cNvGraphicFramePr/>
          <p:nvPr/>
        </p:nvGraphicFramePr>
        <p:xfrm>
          <a:off x="376800" y="109092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{529F8F06-7C64-468F-AEB6-D48F119C5AF1}</a:tableStyleId>
              </a:tblPr>
              <a:tblGrid>
                <a:gridCol w="1430250"/>
                <a:gridCol w="1430250"/>
                <a:gridCol w="1430250"/>
                <a:gridCol w="1431050"/>
                <a:gridCol w="1483625"/>
              </a:tblGrid>
              <a:tr h="47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PROFIL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D3ED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II SV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D3ED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Baby Boomer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D3ED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Generace X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D3ED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Mileniálové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D3EDEA"/>
                    </a:solidFill>
                  </a:tcPr>
                </a:tc>
              </a:tr>
              <a:tr h="47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Pohled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FCE5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Praktický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Optimistiký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Skeptický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Nadějný 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</a:tr>
              <a:tr h="552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Pracovní etika 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FCE5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Oddaný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Řízený 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Vyrovnaný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Ambiciózní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</a:tr>
              <a:tr h="95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Vnímání reality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FCE5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Respektující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Milující / Nenávidějící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Nevýrazný 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Uvolněný / Zdvořilý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</a:tr>
              <a:tr h="95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Způsob vedení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FCE5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Hierarchií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Dohodou 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Kompetencí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Výkonem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</a:tr>
              <a:tr h="95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Vztahy 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FCE5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Osobní obětování se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Osobní uspokojení 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Zdráhá se zavázat 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Loajální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</a:tr>
              <a:tr h="47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Perspektiva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FCE5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Komunitní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Teamový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Svůj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Komunitní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</a:tr>
              <a:tr h="47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Technologie</a:t>
                      </a:r>
                      <a:endParaRPr b="1"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>
                    <a:solidFill>
                      <a:srgbClr val="FCE5D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Adaptovaný 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Osvojený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Přizpůsobený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636A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Integrovaný</a:t>
                      </a:r>
                      <a:endParaRPr sz="1100" u="none" cap="none" strike="noStrike">
                        <a:solidFill>
                          <a:srgbClr val="636A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lang="en-US" sz="3200">
                <a:latin typeface="Open Sans"/>
                <a:ea typeface="Open Sans"/>
                <a:cs typeface="Open Sans"/>
                <a:sym typeface="Open Sans"/>
              </a:rPr>
              <a:t>Aktivita 2 Mezigenerační mentoring a hodnocení potřeb 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95" name="Google Shape;195;p28"/>
          <p:cNvGraphicFramePr/>
          <p:nvPr/>
        </p:nvGraphicFramePr>
        <p:xfrm>
          <a:off x="573206" y="1146414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{86ED24A9-7E9E-4558-8D5E-B1AADDB192AF}</a:tableStyleId>
              </a:tblPr>
              <a:tblGrid>
                <a:gridCol w="2509025"/>
                <a:gridCol w="7399250"/>
              </a:tblGrid>
              <a:tr h="7348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22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Aktivita 2 </a:t>
                      </a:r>
                      <a:endParaRPr sz="22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 hMerge="1"/>
              </a:tr>
              <a:tr h="842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Název: 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Mezigenerační mentor</a:t>
                      </a:r>
                      <a:r>
                        <a:rPr b="1" lang="en-US" sz="1800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ing</a:t>
                      </a: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a hodnocení potřeb 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  <a:tr h="842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Implementace: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osobně</a:t>
                      </a:r>
                      <a:r>
                        <a:rPr b="1" lang="en-US" sz="1800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/</a:t>
                      </a:r>
                      <a:r>
                        <a:rPr b="1" lang="en-US" sz="1800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</a:t>
                      </a: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nline </a:t>
                      </a:r>
                      <a:r>
                        <a:rPr b="1" lang="en-US" sz="1800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–</a:t>
                      </a: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</a:t>
                      </a: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break-out rooms</a:t>
                      </a: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(oddělené místnosti)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  <a:tr h="743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Předmět: 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Posouzení potřeb a mentoring 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  <a:tr h="842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Kompetence: 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Úvod </a:t>
                      </a:r>
                      <a:r>
                        <a:rPr b="1" lang="en-US" sz="1800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–</a:t>
                      </a: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porozumění různým perspektivám 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  <a:tr h="743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Trvání: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45 minut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97970" y="111139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b="1" lang="en-US"/>
              <a:t>Úvod I</a:t>
            </a:r>
            <a:endParaRPr/>
          </a:p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>
            <a:off x="250430" y="1027592"/>
            <a:ext cx="11066700" cy="52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rial"/>
              <a:buChar char="•"/>
            </a:pPr>
            <a:r>
              <a:rPr lang="en-US" sz="2200"/>
              <a:t>Tento úvod má za cíl poskytnout lektorkám a lektorům instrukce a návrhy implementace školení a aktivit </a:t>
            </a:r>
            <a:endParaRPr sz="22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  <a:p>
            <a:pPr indent="-2730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rial"/>
              <a:buChar char="•"/>
            </a:pPr>
            <a:r>
              <a:rPr lang="en-US" sz="2200"/>
              <a:t>Aktivity trvají přibližně 100–120 minut </a:t>
            </a:r>
            <a:endParaRPr sz="2200"/>
          </a:p>
          <a:p>
            <a:pPr indent="-2730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rial"/>
              <a:buChar char="•"/>
            </a:pPr>
            <a:r>
              <a:rPr lang="en-US" sz="2200"/>
              <a:t>Můžete si vybrat ty, které považujete za vhodné a podle toho uspořádat strukturu a délku školení</a:t>
            </a:r>
            <a:endParaRPr sz="2200"/>
          </a:p>
          <a:p>
            <a:pPr indent="-2730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rial"/>
              <a:buChar char="•"/>
            </a:pPr>
            <a:r>
              <a:rPr lang="en-US" sz="2200"/>
              <a:t>Změňte a implementujte aktivity </a:t>
            </a:r>
            <a:r>
              <a:rPr lang="en-US" sz="2200">
                <a:solidFill>
                  <a:srgbClr val="00ADBB"/>
                </a:solidFill>
              </a:rPr>
              <a:t>v souladu s vašimi vlastními konkrétními cíli nebo omezeními </a:t>
            </a:r>
            <a:endParaRPr sz="2200">
              <a:solidFill>
                <a:srgbClr val="00ADBB"/>
              </a:solidFill>
            </a:endParaRPr>
          </a:p>
          <a:p>
            <a:pPr indent="-285750" lvl="1" marL="971533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časová dotace, specifické charakteristiky skupiny účastníků, dostupnost materiálu, požadované výsledky učení, vlastní charakteristiky facilitátorky*ra</a:t>
            </a:r>
            <a:endParaRPr/>
          </a:p>
          <a:p>
            <a:pPr indent="-2730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Arial"/>
              <a:buChar char="•"/>
            </a:pPr>
            <a:r>
              <a:rPr lang="en-US" sz="2200"/>
              <a:t>Školitelky*lé musí být schopni </a:t>
            </a:r>
            <a:r>
              <a:rPr lang="en-US" sz="2200">
                <a:solidFill>
                  <a:schemeClr val="accent6"/>
                </a:solidFill>
              </a:rPr>
              <a:t>odpovídat na otázky</a:t>
            </a:r>
            <a:r>
              <a:rPr lang="en-US" sz="2200"/>
              <a:t> a zapojit se do komplexních diskuzí o tématu </a:t>
            </a:r>
            <a:r>
              <a:rPr lang="en-US" sz="2200"/>
              <a:t>–</a:t>
            </a:r>
            <a:r>
              <a:rPr lang="en-US" sz="2200"/>
              <a:t> doporučujeme pečlivě si přečíst poskytnutý materiál a udělat si vlastní průzkum </a:t>
            </a:r>
            <a:endParaRPr sz="2200"/>
          </a:p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6023" y="5516025"/>
            <a:ext cx="4348625" cy="134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</a:pPr>
            <a:r>
              <a:rPr b="1" lang="en-US" sz="3200"/>
              <a:t>Aktivita 2 Mezigenerační mentoring a hodnocení potřeb </a:t>
            </a:r>
            <a:endParaRPr sz="3200"/>
          </a:p>
        </p:txBody>
      </p:sp>
      <p:sp>
        <p:nvSpPr>
          <p:cNvPr id="201" name="Google Shape;201;p29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US" sz="2200">
                <a:latin typeface="Open Sans"/>
                <a:ea typeface="Open Sans"/>
                <a:cs typeface="Open Sans"/>
                <a:sym typeface="Open Sans"/>
              </a:rPr>
              <a:t>Rozdělte se do malých skupin a zvolte si jednoho zástupce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2" name="Google Shape;202;p29"/>
          <p:cNvSpPr txBox="1"/>
          <p:nvPr>
            <p:ph idx="2" type="body"/>
          </p:nvPr>
        </p:nvSpPr>
        <p:spPr>
          <a:xfrm>
            <a:off x="97971" y="1462685"/>
            <a:ext cx="10001372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b="1" lang="en-US" sz="2000">
                <a:latin typeface="Open Sans"/>
                <a:ea typeface="Open Sans"/>
                <a:cs typeface="Open Sans"/>
                <a:sym typeface="Open Sans"/>
              </a:rPr>
              <a:t>Materiál: </a:t>
            </a:r>
            <a:endParaRPr b="1"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lang="en-US" sz="2000"/>
              <a:t>Papír/blok</a:t>
            </a:r>
            <a:endParaRPr sz="20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lang="en-US" sz="2000"/>
              <a:t>Psací potřeby</a:t>
            </a:r>
            <a:endParaRPr sz="20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t/>
            </a:r>
            <a:endParaRPr sz="2000">
              <a:solidFill>
                <a:schemeClr val="accent6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</a:pPr>
            <a:r>
              <a:rPr lang="en-US" sz="2000">
                <a:solidFill>
                  <a:schemeClr val="accent6"/>
                </a:solidFill>
              </a:rPr>
              <a:t>Diskutujte o tom, jak úspěšně nastavit mentoringové postupy v organizacích </a:t>
            </a:r>
            <a:endParaRPr sz="2000">
              <a:solidFill>
                <a:schemeClr val="accent6"/>
              </a:solidFill>
            </a:endParaRPr>
          </a:p>
          <a:p>
            <a:pPr indent="-35560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AutoNum type="alphaUcPeriod"/>
            </a:pPr>
            <a:r>
              <a:rPr lang="en-US" sz="2000"/>
              <a:t>Jaké jsou základní potřeby zralých zaměstnanců (posouzení potřeb)? </a:t>
            </a:r>
            <a:endParaRPr sz="2000"/>
          </a:p>
          <a:p>
            <a:pPr indent="-3556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lphaUcPeriod"/>
            </a:pPr>
            <a:r>
              <a:rPr lang="en-US" sz="2000"/>
              <a:t>Jak mohou mladší zaměstnanci předávat znalosti a dovednosti, aby zlepšili znalosti a dovednosti starších zaměstnanců? </a:t>
            </a:r>
            <a:endParaRPr sz="2000"/>
          </a:p>
          <a:p>
            <a:pPr indent="-3556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AutoNum type="alphaUcPeriod"/>
            </a:pPr>
            <a:r>
              <a:rPr lang="en-US" sz="2000"/>
              <a:t>Jak mohou starší zaměstnanci přenášet znalosti a dovednosti ve prospěch mladých zaměstnanců? </a:t>
            </a:r>
            <a:endParaRPr sz="20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lang="en-US" sz="2000"/>
              <a:t>Zástupce každé skupiny představí klíčové výsledky své diskuse. </a:t>
            </a:r>
            <a:endParaRPr sz="20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03" name="Google Shape;203;p29"/>
          <p:cNvPicPr preferRelativeResize="0"/>
          <p:nvPr/>
        </p:nvPicPr>
        <p:blipFill rotWithShape="1">
          <a:blip r:embed="rId3">
            <a:alphaModFix/>
          </a:blip>
          <a:srcRect b="7141" l="0" r="0" t="0"/>
          <a:stretch/>
        </p:blipFill>
        <p:spPr>
          <a:xfrm>
            <a:off x="9121138" y="1405525"/>
            <a:ext cx="2722500" cy="18009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b="1" lang="en-US" sz="3300">
                <a:latin typeface="Open Sans"/>
                <a:ea typeface="Open Sans"/>
                <a:cs typeface="Open Sans"/>
                <a:sym typeface="Open Sans"/>
              </a:rPr>
              <a:t>Aktivita 3 Spolupráce na vícegeneračním pracovišti </a:t>
            </a:r>
            <a:endParaRPr b="1" sz="3300"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209" name="Google Shape;209;p30"/>
          <p:cNvGraphicFramePr/>
          <p:nvPr/>
        </p:nvGraphicFramePr>
        <p:xfrm>
          <a:off x="791570" y="1364777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{86ED24A9-7E9E-4558-8D5E-B1AADDB192AF}</a:tableStyleId>
              </a:tblPr>
              <a:tblGrid>
                <a:gridCol w="2374250"/>
                <a:gridCol w="7001750"/>
              </a:tblGrid>
              <a:tr h="7681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2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Aktivita 3</a:t>
                      </a:r>
                      <a:endParaRPr sz="22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Název: 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Spolupráce</a:t>
                      </a: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na vícegeneračním pracovišti 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Implementace: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Video </a:t>
                      </a:r>
                      <a:r>
                        <a:rPr b="1" lang="en-US" sz="1800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–</a:t>
                      </a: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online (v angličtině)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Předmět: 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Pochopení dynamiky mnoha generací koexistujících ve stejném profesionálním prostředí 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Kompetence: 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Úvod </a:t>
                      </a:r>
                      <a:r>
                        <a:rPr b="1" lang="en-US" sz="1800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–</a:t>
                      </a: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porozumění různým perspektivám  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77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Trvání:</a:t>
                      </a:r>
                      <a:endParaRPr b="0" sz="1800" u="none" cap="none" strike="noStrike">
                        <a:solidFill>
                          <a:schemeClr val="dk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l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30 minut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</a:pPr>
            <a:r>
              <a:rPr b="1" lang="en-US" sz="3200"/>
              <a:t>Aktivita 3 Spolupráce na vícegeneračním pracovišti </a:t>
            </a:r>
            <a:endParaRPr sz="3200"/>
          </a:p>
        </p:txBody>
      </p:sp>
      <p:sp>
        <p:nvSpPr>
          <p:cNvPr id="215" name="Google Shape;215;p31"/>
          <p:cNvSpPr txBox="1"/>
          <p:nvPr>
            <p:ph idx="1" type="body"/>
          </p:nvPr>
        </p:nvSpPr>
        <p:spPr>
          <a:xfrm>
            <a:off x="0" y="1049891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Pečlivě sledujte video a dělejte si poznámky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6" name="Google Shape;216;p31"/>
          <p:cNvSpPr txBox="1"/>
          <p:nvPr>
            <p:ph idx="2" type="body"/>
          </p:nvPr>
        </p:nvSpPr>
        <p:spPr>
          <a:xfrm>
            <a:off x="97971" y="2403986"/>
            <a:ext cx="11944350" cy="4170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Video TED Talk představuje výzkum Leah Georges, týkající se vícegenerační pracovní síly v USA: čtyři generace interagující na pracovišti, které brzy doplní i skupina Z. Georges prezentuje generační perspektivy, způsob vedení v novém miléniu na místní i národní úrovni. </a:t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 sz="2400"/>
              <a:t>Zdroj: 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Navigating the Multigenerational Workplace</a:t>
            </a:r>
            <a:r>
              <a:rPr lang="en-US" sz="2400"/>
              <a:t> l </a:t>
            </a:r>
            <a:r>
              <a:rPr lang="en-US" sz="2400"/>
              <a:t>Leah Georges | TEDxCreightonU </a:t>
            </a:r>
            <a:r>
              <a:rPr lang="en-US" sz="2400">
                <a:solidFill>
                  <a:schemeClr val="hlink"/>
                </a:solidFill>
                <a:uFill>
                  <a:noFill/>
                </a:uFill>
                <a:hlinkClick r:id="rId4"/>
              </a:rPr>
              <a:t>https://www.youtube.com/watch?v=kzfAOc4L6vQ</a:t>
            </a:r>
            <a:r>
              <a:rPr lang="en-US" sz="2400"/>
              <a:t> </a:t>
            </a:r>
            <a:endParaRPr sz="24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2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pen Sans"/>
              <a:buNone/>
            </a:pPr>
            <a:r>
              <a:rPr lang="en-US"/>
              <a:t>Děkujeme za Váš čas!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b="1" lang="en-US"/>
              <a:t>Úvod II</a:t>
            </a:r>
            <a:endParaRPr/>
          </a:p>
        </p:txBody>
      </p:sp>
      <p:sp>
        <p:nvSpPr>
          <p:cNvPr id="72" name="Google Shape;72;p12"/>
          <p:cNvSpPr txBox="1"/>
          <p:nvPr>
            <p:ph idx="1" type="body"/>
          </p:nvPr>
        </p:nvSpPr>
        <p:spPr>
          <a:xfrm>
            <a:off x="97971" y="1404938"/>
            <a:ext cx="5910944" cy="5371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lang="en-US" sz="2000" u="sng"/>
              <a:t>Moduly: </a:t>
            </a:r>
            <a:endParaRPr sz="2000" u="sng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8076"/>
              </a:buClr>
              <a:buSzPts val="2000"/>
              <a:buNone/>
            </a:pPr>
            <a:r>
              <a:rPr b="1" lang="en-US" sz="2000"/>
              <a:t>Modul 1</a:t>
            </a:r>
            <a:r>
              <a:rPr lang="en-US" sz="2000"/>
              <a:t>. Úvod do mezigeneračního učení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8076"/>
              </a:buClr>
              <a:buSzPts val="2000"/>
              <a:buNone/>
            </a:pPr>
            <a:r>
              <a:rPr b="1" lang="en-US" sz="2000"/>
              <a:t>Modul 2.</a:t>
            </a:r>
            <a:r>
              <a:rPr lang="en-US" sz="2000"/>
              <a:t> </a:t>
            </a:r>
            <a:r>
              <a:rPr lang="en-US" sz="2000"/>
              <a:t>Analýza a identifikac</a:t>
            </a:r>
            <a:r>
              <a:rPr lang="en-US" sz="2000"/>
              <a:t>e</a:t>
            </a:r>
            <a:r>
              <a:rPr lang="en-US" sz="2000"/>
              <a:t> potřeb mezigeneračního učení v organizacích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8076"/>
              </a:buClr>
              <a:buSzPts val="2000"/>
              <a:buNone/>
            </a:pPr>
            <a:r>
              <a:rPr b="1" lang="en-US" sz="2000"/>
              <a:t>Modul 3.</a:t>
            </a:r>
            <a:r>
              <a:rPr lang="en-US" sz="2000"/>
              <a:t> </a:t>
            </a:r>
            <a:r>
              <a:rPr lang="en-US" sz="2000"/>
              <a:t>Navrhování strategií pro manažery*ky, HR manažery*ky a poskytovatele*</a:t>
            </a:r>
            <a:r>
              <a:rPr lang="en-US" sz="2000"/>
              <a:t>ky</a:t>
            </a:r>
            <a:r>
              <a:rPr lang="en-US" sz="2000"/>
              <a:t> odborného vzdělávání a přípravy pro snižování ageismu a sociálního vyloučení na pracovišti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8076"/>
              </a:buClr>
              <a:buSzPts val="2000"/>
              <a:buNone/>
            </a:pPr>
            <a:r>
              <a:rPr b="1" lang="en-US" sz="2000"/>
              <a:t>Modul 4.</a:t>
            </a:r>
            <a:r>
              <a:rPr lang="en-US" sz="2000"/>
              <a:t> Implementace, monitorování a hodnocení výše uvedených strategií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8076"/>
              </a:buClr>
              <a:buSzPts val="2000"/>
              <a:buNone/>
            </a:pPr>
            <a:r>
              <a:rPr b="1" lang="en-US" sz="2000"/>
              <a:t>Modul 5.</a:t>
            </a:r>
            <a:r>
              <a:rPr lang="en-US" sz="2000"/>
              <a:t> Jak vyškolit v mentorování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8076"/>
              </a:buClr>
              <a:buSzPts val="2000"/>
              <a:buNone/>
            </a:pPr>
            <a:r>
              <a:rPr b="1" lang="en-US" sz="2000"/>
              <a:t>Modul 6.</a:t>
            </a:r>
            <a:r>
              <a:rPr lang="en-US" sz="2000"/>
              <a:t> Implementace, monitorování a hodnocení vzdělávacího programu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8076"/>
              </a:buClr>
              <a:buSzPts val="2000"/>
              <a:buNone/>
            </a:pPr>
            <a:r>
              <a:t/>
            </a:r>
            <a:endParaRPr sz="2000">
              <a:solidFill>
                <a:srgbClr val="338076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73" name="Google Shape;73;p12"/>
          <p:cNvSpPr txBox="1"/>
          <p:nvPr>
            <p:ph idx="2" type="body"/>
          </p:nvPr>
        </p:nvSpPr>
        <p:spPr>
          <a:xfrm>
            <a:off x="6131377" y="1513400"/>
            <a:ext cx="5910944" cy="5262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lang="en-US" sz="2000" u="sng"/>
              <a:t>Každý modul obsahuje: </a:t>
            </a:r>
            <a:endParaRPr sz="2000" u="sng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⮚"/>
            </a:pPr>
            <a:r>
              <a:rPr lang="en-US" sz="2000"/>
              <a:t>Zdroje potřebné pro implementaci </a:t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⮚"/>
            </a:pPr>
            <a:r>
              <a:rPr lang="en-US" sz="2000"/>
              <a:t>Časový rozvrh - počet hodin přidělených každé oblasti kompetencí v každé fázi </a:t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⮚"/>
            </a:pPr>
            <a:r>
              <a:rPr lang="en-US" sz="2000"/>
              <a:t>Školicí materiály a obsah </a:t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⮚"/>
            </a:pPr>
            <a:r>
              <a:rPr lang="en-US" sz="2000"/>
              <a:t>Pracovní listy </a:t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⮚"/>
            </a:pPr>
            <a:r>
              <a:rPr lang="en-US" sz="2000"/>
              <a:t>Nástroje pro hodnocení získaných znalostí a kompetencí</a:t>
            </a:r>
            <a:endParaRPr sz="2000"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⮚"/>
            </a:pPr>
            <a:r>
              <a:t/>
            </a:r>
            <a:endParaRPr sz="20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0" y="797521"/>
            <a:ext cx="11944350" cy="6074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Arial"/>
              <a:buNone/>
            </a:pPr>
            <a:r>
              <a:rPr lang="en-US" sz="2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OBSAH</a:t>
            </a:r>
            <a:endParaRPr sz="2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5" name="Google Shape;75;p12"/>
          <p:cNvPicPr preferRelativeResize="0"/>
          <p:nvPr/>
        </p:nvPicPr>
        <p:blipFill rotWithShape="1">
          <a:blip r:embed="rId3">
            <a:alphaModFix/>
          </a:blip>
          <a:srcRect b="0" l="0" r="0" t="7526"/>
          <a:stretch/>
        </p:blipFill>
        <p:spPr>
          <a:xfrm>
            <a:off x="7884325" y="4557975"/>
            <a:ext cx="3495250" cy="221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b="1" lang="en-US" sz="3400"/>
              <a:t>Modul 1: ÚVOD DO MEZIGENERAČNÍHO UČENÍ  I</a:t>
            </a:r>
            <a:endParaRPr sz="3400"/>
          </a:p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Přehled projektu LearnGen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3">
            <a:alphaModFix/>
          </a:blip>
          <a:srcRect b="4505" l="0" r="0" t="-1"/>
          <a:stretch/>
        </p:blipFill>
        <p:spPr>
          <a:xfrm>
            <a:off x="8248350" y="5232675"/>
            <a:ext cx="3793975" cy="14462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/>
          <p:nvPr>
            <p:ph idx="2" type="body"/>
          </p:nvPr>
        </p:nvSpPr>
        <p:spPr>
          <a:xfrm>
            <a:off x="97975" y="1462675"/>
            <a:ext cx="11565600" cy="51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lang="en-US" sz="2400"/>
              <a:t>Hlavní cíl: </a:t>
            </a:r>
            <a:r>
              <a:rPr lang="en-US" sz="2400">
                <a:solidFill>
                  <a:srgbClr val="00ADBB"/>
                </a:solidFill>
              </a:rPr>
              <a:t>S</a:t>
            </a:r>
            <a:r>
              <a:rPr lang="en-US" sz="2400">
                <a:solidFill>
                  <a:srgbClr val="00ADBB"/>
                </a:solidFill>
              </a:rPr>
              <a:t>nížení ageismu </a:t>
            </a:r>
            <a:r>
              <a:rPr lang="en-US" sz="2400"/>
              <a:t>a </a:t>
            </a:r>
            <a:r>
              <a:rPr lang="en-US" sz="2400">
                <a:solidFill>
                  <a:srgbClr val="00ADBB"/>
                </a:solidFill>
              </a:rPr>
              <a:t>sociálního vyloučení</a:t>
            </a:r>
            <a:r>
              <a:rPr lang="en-US" sz="2400"/>
              <a:t> na pracovišti </a:t>
            </a:r>
            <a:endParaRPr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lang="en-US" sz="2400"/>
              <a:t>LearnGen: Osnovy a školení 🡪 soubor znalostí a praktických aplikací pro </a:t>
            </a:r>
            <a:r>
              <a:rPr lang="en-US" sz="2400">
                <a:solidFill>
                  <a:schemeClr val="accent3"/>
                </a:solidFill>
              </a:rPr>
              <a:t>poskytovatele odborného vzdělávání</a:t>
            </a:r>
            <a:r>
              <a:rPr lang="en-US" sz="2400">
                <a:solidFill>
                  <a:schemeClr val="accent3"/>
                </a:solidFill>
              </a:rPr>
              <a:t>, profesní</a:t>
            </a:r>
            <a:r>
              <a:rPr lang="en-US" sz="2400"/>
              <a:t> </a:t>
            </a:r>
            <a:r>
              <a:rPr lang="en-US" sz="2400">
                <a:solidFill>
                  <a:schemeClr val="accent3"/>
                </a:solidFill>
              </a:rPr>
              <a:t>přípravy a další školitele </a:t>
            </a:r>
            <a:endParaRPr sz="2400">
              <a:solidFill>
                <a:schemeClr val="accent3"/>
              </a:solidFill>
            </a:endParaRPr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1" lang="en-US" sz="2400"/>
              <a:t>Na základě konkrétních potřeb</a:t>
            </a:r>
            <a:r>
              <a:rPr b="1" lang="en-US" sz="2400">
                <a:solidFill>
                  <a:srgbClr val="FFC58F"/>
                </a:solidFill>
              </a:rPr>
              <a:t> cílových skupin:</a:t>
            </a:r>
            <a:r>
              <a:rPr b="1" lang="en-US" sz="2400">
                <a:solidFill>
                  <a:srgbClr val="F2613A"/>
                </a:solidFill>
              </a:rPr>
              <a:t> </a:t>
            </a:r>
            <a:r>
              <a:rPr b="1" lang="en-US" sz="2400">
                <a:solidFill>
                  <a:schemeClr val="accent6"/>
                </a:solidFill>
              </a:rPr>
              <a:t>marginalizovaní starší a mladší pracovníci</a:t>
            </a:r>
            <a:r>
              <a:rPr b="1" lang="en-US" sz="2400"/>
              <a:t> s nízkou kvalifikací</a:t>
            </a:r>
            <a:endParaRPr>
              <a:solidFill>
                <a:schemeClr val="accent6"/>
              </a:solidFill>
            </a:endParaRPr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1" lang="en-US" sz="2400"/>
              <a:t>Veškerý </a:t>
            </a:r>
            <a:r>
              <a:rPr b="1" lang="en-US" sz="2400">
                <a:solidFill>
                  <a:schemeClr val="accent4"/>
                </a:solidFill>
              </a:rPr>
              <a:t>materiál je flexibilní </a:t>
            </a:r>
            <a:r>
              <a:rPr b="1" lang="en-US" sz="2400"/>
              <a:t>a lze jej upravit a implementovat v různých kontextech a s lidmi z různých prostředí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800" u="sng">
              <a:solidFill>
                <a:schemeClr val="accent1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800">
                <a:solidFill>
                  <a:schemeClr val="accent1"/>
                </a:solidFill>
              </a:rPr>
              <a:t>Konečným cílem je povzbudit obě věkové skupiny ke sdílení dovedností a zkušeností a k překlenutí vzájemných </a:t>
            </a:r>
            <a:r>
              <a:rPr lang="en-US" sz="2800">
                <a:solidFill>
                  <a:schemeClr val="accent1"/>
                </a:solidFill>
              </a:rPr>
              <a:t>rozdílů</a:t>
            </a:r>
            <a:r>
              <a:rPr lang="en-US" sz="2800">
                <a:solidFill>
                  <a:schemeClr val="accent1"/>
                </a:solidFill>
              </a:rPr>
              <a:t>.</a:t>
            </a:r>
            <a:r>
              <a:rPr lang="en-US" sz="2800" u="sng">
                <a:solidFill>
                  <a:schemeClr val="accent1"/>
                </a:solidFill>
              </a:rPr>
              <a:t> </a:t>
            </a:r>
            <a:endParaRPr sz="2800" u="sng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b="1" lang="en-US" sz="3300"/>
              <a:t>Modul 1: </a:t>
            </a:r>
            <a:r>
              <a:rPr b="1" lang="en-US" sz="3400"/>
              <a:t>ÚVOD DO MEZIGENERAČNÍHO UČENÍ  I</a:t>
            </a:r>
            <a:r>
              <a:rPr b="1" lang="en-US" sz="3300"/>
              <a:t>I</a:t>
            </a:r>
            <a:endParaRPr sz="3300"/>
          </a:p>
        </p:txBody>
      </p:sp>
      <p:sp>
        <p:nvSpPr>
          <p:cNvPr id="89" name="Google Shape;89;p14"/>
          <p:cNvSpPr txBox="1"/>
          <p:nvPr>
            <p:ph idx="1" type="body"/>
          </p:nvPr>
        </p:nvSpPr>
        <p:spPr>
          <a:xfrm>
            <a:off x="97970" y="747110"/>
            <a:ext cx="119445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LearnGen: Cíle učebních osnov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0" name="Google Shape;90;p14"/>
          <p:cNvSpPr txBox="1"/>
          <p:nvPr>
            <p:ph idx="2" type="body"/>
          </p:nvPr>
        </p:nvSpPr>
        <p:spPr>
          <a:xfrm>
            <a:off x="97975" y="1297900"/>
            <a:ext cx="9601800" cy="55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100"/>
              <a:t>Podporovat starší a mladší pracovníky při rozvíjení základních dovedností nezbytných pro efektivní interakci v profesionálním prostředí </a:t>
            </a:r>
            <a:endParaRPr sz="2100"/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6195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100"/>
              <a:buAutoNum type="arabicPeriod"/>
            </a:pPr>
            <a:r>
              <a:rPr lang="en-US" sz="2100"/>
              <a:t>Zlepšit spolupráci a znalosti a </a:t>
            </a:r>
            <a:r>
              <a:rPr b="1" lang="en-US" sz="2100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zlepšit přístup ke vzdělávání a kvalifikacím </a:t>
            </a:r>
            <a:r>
              <a:rPr lang="en-US" sz="2100"/>
              <a:t>pro všechny </a:t>
            </a:r>
            <a:endParaRPr sz="2100"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6195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100"/>
              <a:buAutoNum type="arabicPeriod"/>
            </a:pPr>
            <a:r>
              <a:rPr lang="en-US" sz="2100"/>
              <a:t>Podpora manažerek, manažerů a dalších odbornic a odborníků s příslušnými znalostmi v oblasti navrhování, implementace a monitorování </a:t>
            </a:r>
            <a:r>
              <a:rPr lang="en-US" sz="2100">
                <a:solidFill>
                  <a:srgbClr val="9DA57C"/>
                </a:solidFill>
              </a:rPr>
              <a:t>účinných inkluzivních politik a postupů</a:t>
            </a:r>
            <a:r>
              <a:rPr lang="en-US" sz="2100"/>
              <a:t> </a:t>
            </a:r>
            <a:endParaRPr sz="2100"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6195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100"/>
              <a:buAutoNum type="arabicPeriod"/>
            </a:pPr>
            <a:r>
              <a:rPr lang="en-US" sz="2100"/>
              <a:t>Budování kompetencí </a:t>
            </a:r>
            <a:r>
              <a:rPr lang="en-US" sz="2100"/>
              <a:t>manažerů*ek a lektorů*</a:t>
            </a:r>
            <a:r>
              <a:rPr lang="en-US" sz="2100"/>
              <a:t>ek</a:t>
            </a:r>
            <a:r>
              <a:rPr lang="en-US" sz="2100"/>
              <a:t> k </a:t>
            </a:r>
            <a:r>
              <a:rPr b="1" lang="en-US" sz="2100">
                <a:latin typeface="Open Sans"/>
                <a:ea typeface="Open Sans"/>
                <a:cs typeface="Open Sans"/>
                <a:sym typeface="Open Sans"/>
              </a:rPr>
              <a:t>navrhování vzdělávacích programů</a:t>
            </a:r>
            <a:r>
              <a:rPr lang="en-US" sz="2100"/>
              <a:t> na základě  peer-to-peer mentoringu </a:t>
            </a:r>
            <a:endParaRPr sz="2100"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6195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100"/>
              <a:buAutoNum type="arabicPeriod"/>
            </a:pPr>
            <a:r>
              <a:rPr b="1" lang="en-US" sz="2100">
                <a:solidFill>
                  <a:schemeClr val="accent5"/>
                </a:solidFill>
              </a:rPr>
              <a:t>Překonávání </a:t>
            </a:r>
            <a:r>
              <a:rPr b="1" lang="en-US" sz="2100">
                <a:solidFill>
                  <a:schemeClr val="accent6"/>
                </a:solidFill>
              </a:rPr>
              <a:t>nesouladu </a:t>
            </a:r>
            <a:r>
              <a:rPr b="1" lang="en-US" sz="2100">
                <a:solidFill>
                  <a:schemeClr val="accent6"/>
                </a:solidFill>
              </a:rPr>
              <a:t>a různých úrovní</a:t>
            </a:r>
            <a:r>
              <a:rPr b="1" lang="en-US" sz="2100">
                <a:solidFill>
                  <a:schemeClr val="accent6"/>
                </a:solidFill>
              </a:rPr>
              <a:t> dovedností </a:t>
            </a:r>
            <a:endParaRPr sz="1500"/>
          </a:p>
        </p:txBody>
      </p:sp>
      <p:pic>
        <p:nvPicPr>
          <p:cNvPr id="91" name="Google Shape;9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58164" y="1642261"/>
            <a:ext cx="2284157" cy="2284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b="1" lang="en-US" sz="3300">
                <a:latin typeface="Open Sans"/>
                <a:ea typeface="Open Sans"/>
                <a:cs typeface="Open Sans"/>
                <a:sym typeface="Open Sans"/>
              </a:rPr>
              <a:t>LearnGen: Konsorcium</a:t>
            </a:r>
            <a:endParaRPr b="1" sz="33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97971" y="1135626"/>
            <a:ext cx="7335216" cy="5616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</a:pPr>
            <a:r>
              <a:rPr lang="en-US"/>
              <a:t>P1	BULGARIAN-ROMANIAN CHAMBER OF COMMERCE AND INDUSTRY – BULGARIA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</a:pPr>
            <a:r>
              <a:rPr lang="en-US"/>
              <a:t>P2	FUTURE IN PERSPECTIVE – IRELAND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</a:pPr>
            <a:r>
              <a:rPr lang="en-US"/>
              <a:t>P3	MINDSHIFT TALENT ADVISORY LDA – PORTUGAL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</a:pPr>
            <a:r>
              <a:rPr lang="en-US"/>
              <a:t>P4	CARDET – CYPRUS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</a:pPr>
            <a:r>
              <a:rPr lang="en-US"/>
              <a:t>P5	MOTION DIGITAL – CZECH REPUBLIC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</a:pPr>
            <a:r>
              <a:rPr lang="en-US"/>
              <a:t>P6	INSTITUTE OF DEVELOPMENT LTD – CYPRUS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-2857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</a:pPr>
            <a:r>
              <a:rPr lang="en-US"/>
              <a:t>P7	EUROTRAINING EDUCATIONAL ORGANIZATION – GREECE</a:t>
            </a:r>
            <a:endParaRPr/>
          </a:p>
          <a:p>
            <a:pPr indent="-1714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  <a:p>
            <a:pPr indent="-1714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  <a:p>
            <a:pPr indent="-171450" lvl="0" marL="2857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21344" y="819643"/>
            <a:ext cx="1149985" cy="900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511819" y="1742195"/>
            <a:ext cx="1043940" cy="73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627389" y="2477525"/>
            <a:ext cx="928370" cy="118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230150" y="3422199"/>
            <a:ext cx="1812171" cy="7122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839164" y="4236748"/>
            <a:ext cx="2203157" cy="865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9829450" y="4935043"/>
            <a:ext cx="2249324" cy="886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829450" y="5956267"/>
            <a:ext cx="2367134" cy="5631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97970" y="81642"/>
            <a:ext cx="11944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b="1" lang="en-US" sz="3300"/>
              <a:t>Definice</a:t>
            </a:r>
            <a:endParaRPr sz="3300"/>
          </a:p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US"/>
              <a:t>1. </a:t>
            </a: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Starší (zralí) pracovníci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p16"/>
          <p:cNvSpPr txBox="1"/>
          <p:nvPr>
            <p:ph idx="2" type="body"/>
          </p:nvPr>
        </p:nvSpPr>
        <p:spPr>
          <a:xfrm>
            <a:off x="2344994" y="1843548"/>
            <a:ext cx="9697327" cy="48113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Evropská populace postupně stárne </a:t>
            </a:r>
            <a:endParaRPr sz="2000"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Populace ve </a:t>
            </a:r>
            <a:r>
              <a:rPr lang="en-US" sz="2000">
                <a:solidFill>
                  <a:schemeClr val="accent3"/>
                </a:solidFill>
              </a:rPr>
              <a:t>věku 55 </a:t>
            </a:r>
            <a:r>
              <a:rPr lang="en-US" sz="2000">
                <a:solidFill>
                  <a:schemeClr val="accent3"/>
                </a:solidFill>
              </a:rPr>
              <a:t>a více </a:t>
            </a:r>
            <a:r>
              <a:rPr lang="en-US" sz="2000">
                <a:solidFill>
                  <a:schemeClr val="accent3"/>
                </a:solidFill>
              </a:rPr>
              <a:t>let </a:t>
            </a:r>
            <a:r>
              <a:rPr lang="en-US" sz="2000"/>
              <a:t>vzrostla v roce 2019 na 30% </a:t>
            </a:r>
            <a:endParaRPr sz="2000"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Odhaduje se, že do roku 2050 dosáhne svého </a:t>
            </a:r>
            <a:r>
              <a:rPr lang="en-US" sz="2000"/>
              <a:t>vrcholu, kolem</a:t>
            </a:r>
            <a:r>
              <a:rPr lang="en-US" sz="2000"/>
              <a:t> 40% </a:t>
            </a:r>
            <a:endParaRPr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Char char="●"/>
            </a:pPr>
            <a:r>
              <a:rPr lang="en-US" sz="2000">
                <a:solidFill>
                  <a:srgbClr val="52BAAD"/>
                </a:solidFill>
              </a:rPr>
              <a:t>V důsledku pokračujícího poklesu </a:t>
            </a:r>
            <a:r>
              <a:rPr lang="en-US" sz="2000">
                <a:solidFill>
                  <a:srgbClr val="52BAAD"/>
                </a:solidFill>
              </a:rPr>
              <a:t>porodnosti</a:t>
            </a:r>
            <a:r>
              <a:rPr lang="en-US" sz="2000">
                <a:solidFill>
                  <a:srgbClr val="52BAAD"/>
                </a:solidFill>
              </a:rPr>
              <a:t> ve všech zemích Evropské unie a stárnutí generace „Baby Boomers” v kombinaci s významným nárůstem střední délky života existuje okamžitá potřeba udržovat starší pracovníky déle aktivní. </a:t>
            </a:r>
            <a:endParaRPr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Nízká míra účasti pracovníků ve věku 55 let a starších </a:t>
            </a:r>
            <a:endParaRPr sz="2000"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Předčasný odchod této věkové skupiny z profesního života (Ilmarineh, 2015)</a:t>
            </a:r>
            <a:endParaRPr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Třikrát tolik nezaměstnaných starších pracovníků než mladších pracovníků, kteří nemají vzdělání, zaměstnání ani odbornou přípravu  (CIPD, 2015)</a:t>
            </a:r>
            <a:endParaRPr/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●"/>
            </a:pPr>
            <a:r>
              <a:rPr lang="en-US" sz="2000">
                <a:solidFill>
                  <a:schemeClr val="accent1"/>
                </a:solidFill>
              </a:rPr>
              <a:t>Obrovská skupina nevyužitých potenciálních talentů</a:t>
            </a:r>
            <a:endParaRPr sz="2000">
              <a:solidFill>
                <a:schemeClr val="accent1"/>
              </a:solidFill>
            </a:endParaRPr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Profesionálové v manažerských pozicích, personalistice a odborném poradenství hledají způsoby, jak je integrovat na trh práce </a:t>
            </a:r>
            <a:endParaRPr sz="2000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12" name="Google Shape;11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6161" y="1843548"/>
            <a:ext cx="1865376" cy="1865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6"/>
          <p:cNvPicPr preferRelativeResize="0"/>
          <p:nvPr/>
        </p:nvPicPr>
        <p:blipFill rotWithShape="1">
          <a:blip r:embed="rId4">
            <a:alphaModFix/>
          </a:blip>
          <a:srcRect b="6093" l="0" r="0" t="0"/>
          <a:stretch/>
        </p:blipFill>
        <p:spPr>
          <a:xfrm>
            <a:off x="233392" y="4146938"/>
            <a:ext cx="1970913" cy="1961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b="1" lang="en-US" sz="3300"/>
              <a:t>Definice</a:t>
            </a:r>
            <a:endParaRPr sz="3300"/>
          </a:p>
        </p:txBody>
      </p:sp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97970" y="854672"/>
            <a:ext cx="119445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US"/>
              <a:t>2. </a:t>
            </a: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Mladší pracovníci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0" name="Google Shape;120;p17"/>
          <p:cNvSpPr txBox="1"/>
          <p:nvPr>
            <p:ph idx="2" type="body"/>
          </p:nvPr>
        </p:nvSpPr>
        <p:spPr>
          <a:xfrm>
            <a:off x="2608850" y="1245175"/>
            <a:ext cx="9185700" cy="52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▪"/>
            </a:pPr>
            <a:r>
              <a:rPr lang="en-US" sz="1900"/>
              <a:t>Míra zapojení </a:t>
            </a:r>
            <a:r>
              <a:rPr lang="en-US" sz="1900">
                <a:solidFill>
                  <a:schemeClr val="accent1"/>
                </a:solidFill>
              </a:rPr>
              <a:t>mladých lidí (ve věku 15–24 let)</a:t>
            </a:r>
            <a:r>
              <a:rPr lang="en-US" sz="1900">
                <a:solidFill>
                  <a:schemeClr val="accent1"/>
                </a:solidFill>
              </a:rPr>
              <a:t> do pracovních sil </a:t>
            </a:r>
            <a:r>
              <a:rPr lang="en-US" sz="1900"/>
              <a:t> nadále klesá. </a:t>
            </a:r>
            <a:endParaRPr sz="1900"/>
          </a:p>
          <a:p>
            <a:pPr indent="-3492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▪"/>
            </a:pPr>
            <a:r>
              <a:rPr lang="en-US" sz="1900"/>
              <a:t>V letech 1999 až 2019 se celkový počet mladých lidí zapojených do pracovních sil (těch, kteří jsou buď zaměstnaní, nebo nezaměstnaní) </a:t>
            </a:r>
            <a:r>
              <a:rPr lang="en-US" sz="1900">
                <a:solidFill>
                  <a:schemeClr val="accent2"/>
                </a:solidFill>
              </a:rPr>
              <a:t>snížil z 568 milionů na 497 milionů</a:t>
            </a:r>
            <a:r>
              <a:rPr lang="en-US" sz="1900"/>
              <a:t> (ILO, 2020). </a:t>
            </a:r>
            <a:endParaRPr sz="1900"/>
          </a:p>
          <a:p>
            <a:pPr indent="-3492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▪"/>
            </a:pPr>
            <a:r>
              <a:rPr lang="en-US" sz="1900"/>
              <a:t>Zvyšování požadavků na dovednosti ještě více </a:t>
            </a:r>
            <a:r>
              <a:rPr lang="en-US" sz="1900">
                <a:solidFill>
                  <a:schemeClr val="accent3"/>
                </a:solidFill>
              </a:rPr>
              <a:t>ohrožuje začlenění mladých pracovníků s nízkou kvalifikací </a:t>
            </a:r>
            <a:r>
              <a:rPr lang="en-US" sz="1900"/>
              <a:t>na trh práce. </a:t>
            </a:r>
            <a:endParaRPr sz="1900"/>
          </a:p>
          <a:p>
            <a:pPr indent="-3492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▪"/>
            </a:pPr>
            <a:r>
              <a:rPr lang="en-US" sz="1900"/>
              <a:t>Zejména těch, kteří nemají předchozí akademické vzdělání nebo odborné vzdělání (De Grip &amp; Walters, 2005). </a:t>
            </a:r>
            <a:endParaRPr sz="1900"/>
          </a:p>
          <a:p>
            <a:pPr indent="-3492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▪"/>
            </a:pPr>
            <a:r>
              <a:rPr lang="en-US" sz="1900"/>
              <a:t>Všichni mladší pracovníci se snaží získat prostřednictvím svých profesních pracovních míst </a:t>
            </a:r>
            <a:r>
              <a:rPr b="1" lang="en-US" sz="1900">
                <a:latin typeface="Open Sans"/>
                <a:ea typeface="Open Sans"/>
                <a:cs typeface="Open Sans"/>
                <a:sym typeface="Open Sans"/>
              </a:rPr>
              <a:t>příležitosti k učení</a:t>
            </a:r>
            <a:r>
              <a:rPr lang="en-US" sz="1900"/>
              <a:t>, které jim pomohou profesionálně růst a osvojit si </a:t>
            </a:r>
            <a:r>
              <a:rPr lang="en-US" sz="1900"/>
              <a:t>své</a:t>
            </a:r>
            <a:r>
              <a:rPr lang="en-US" sz="1900"/>
              <a:t> dovednosti. </a:t>
            </a:r>
            <a:endParaRPr sz="1900"/>
          </a:p>
          <a:p>
            <a:pPr indent="-3492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▪"/>
            </a:pPr>
            <a:r>
              <a:rPr lang="en-US" sz="1900"/>
              <a:t>Mladší pracovníci uznávají, že </a:t>
            </a:r>
            <a:r>
              <a:rPr lang="en-US" sz="1900">
                <a:solidFill>
                  <a:srgbClr val="F2613A"/>
                </a:solidFill>
              </a:rPr>
              <a:t>příležitosti celoživotního vzdělávání </a:t>
            </a:r>
            <a:r>
              <a:rPr lang="en-US" sz="1900"/>
              <a:t>jsou</a:t>
            </a:r>
            <a:r>
              <a:rPr lang="en-US" sz="1900">
                <a:solidFill>
                  <a:srgbClr val="F2613A"/>
                </a:solidFill>
              </a:rPr>
              <a:t> důležité</a:t>
            </a:r>
            <a:r>
              <a:rPr lang="en-US" sz="1900"/>
              <a:t> pro jejich kariérní </a:t>
            </a:r>
            <a:r>
              <a:rPr lang="en-US" sz="1900">
                <a:solidFill>
                  <a:srgbClr val="F2613A"/>
                </a:solidFill>
              </a:rPr>
              <a:t>postup</a:t>
            </a:r>
            <a:r>
              <a:rPr lang="en-US" sz="1900"/>
              <a:t> </a:t>
            </a:r>
            <a:endParaRPr sz="1900">
              <a:solidFill>
                <a:schemeClr val="accent1"/>
              </a:solidFill>
            </a:endParaRPr>
          </a:p>
          <a:p>
            <a:pPr indent="-3492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▪"/>
            </a:pPr>
            <a:r>
              <a:rPr lang="en-US" sz="1900"/>
              <a:t>Jedná se o základní </a:t>
            </a:r>
            <a:r>
              <a:rPr lang="en-US" sz="1900"/>
              <a:t>součást</a:t>
            </a:r>
            <a:r>
              <a:rPr lang="en-US" sz="1900"/>
              <a:t>, která umožní rozvoj </a:t>
            </a:r>
            <a:r>
              <a:rPr lang="en-US" sz="1900">
                <a:solidFill>
                  <a:srgbClr val="93D4CC"/>
                </a:solidFill>
              </a:rPr>
              <a:t>vzájemné důvěry a porozumění</a:t>
            </a:r>
            <a:r>
              <a:rPr lang="en-US" sz="1900"/>
              <a:t> mezi zaměstnavateli a zaměstnanci (McKinlay, 2010). </a:t>
            </a:r>
            <a:endParaRPr sz="1900"/>
          </a:p>
        </p:txBody>
      </p:sp>
      <p:pic>
        <p:nvPicPr>
          <p:cNvPr id="121" name="Google Shape;12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7948" y="1789527"/>
            <a:ext cx="2006700" cy="2006700"/>
          </a:xfrm>
          <a:prstGeom prst="ellipse">
            <a:avLst/>
          </a:prstGeom>
          <a:noFill/>
          <a:ln cap="rnd" cmpd="sng" w="63500">
            <a:solidFill>
              <a:srgbClr val="333333"/>
            </a:solidFill>
            <a:prstDash val="solid"/>
            <a:round/>
            <a:headEnd len="sm" w="sm" type="none"/>
            <a:tailEnd len="sm" w="sm" type="none"/>
          </a:ln>
          <a:effectLst>
            <a:outerShdw blurRad="381000" sx="-80000" rotWithShape="0" dir="5400000" dist="292100" sy="-18000">
              <a:srgbClr val="000000">
                <a:alpha val="21176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b="1" lang="en-US" sz="3300"/>
              <a:t>Definice</a:t>
            </a:r>
            <a:endParaRPr sz="3300"/>
          </a:p>
        </p:txBody>
      </p:sp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3. Řízení s ohledem na věk zaměstnanců (age management)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8" name="Google Shape;128;p18"/>
          <p:cNvSpPr txBox="1"/>
          <p:nvPr>
            <p:ph idx="2" type="body"/>
          </p:nvPr>
        </p:nvSpPr>
        <p:spPr>
          <a:xfrm>
            <a:off x="201199" y="1405525"/>
            <a:ext cx="9062700" cy="51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</a:pPr>
            <a:r>
              <a:rPr lang="en-US">
                <a:solidFill>
                  <a:schemeClr val="accent6"/>
                </a:solidFill>
              </a:rPr>
              <a:t>„Age management“ </a:t>
            </a:r>
            <a:r>
              <a:rPr lang="en-US"/>
              <a:t>je termín, který se často používá k popisu osvědčených postupů nebo příslušných strategií, zejména za účelem boje proti věkovým bariérám, podpory věkové rozmanitosti a vytvoření inkluzivního prostředí, ve kterém bude mít každý jedinec podporu a prostředky k dosažení svého maximálního potenciálu bez diskriminování nebo omezení z důvodu svého věku. 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9868BD"/>
                </a:solidFill>
              </a:rPr>
              <a:t>Výhody věkové rozmanitosti </a:t>
            </a:r>
            <a:r>
              <a:rPr b="1" lang="en-US"/>
              <a:t>v organizačním prostředí: 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zlepšení výkonu organizace </a:t>
            </a:r>
            <a:endParaRPr>
              <a:solidFill>
                <a:schemeClr val="accent4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</a:pPr>
            <a:r>
              <a:rPr lang="en-US">
                <a:solidFill>
                  <a:schemeClr val="accent2"/>
                </a:solidFill>
              </a:rPr>
              <a:t>zvýšená motivace zaměstnanců 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stimulace kreativního myšlení </a:t>
            </a:r>
            <a:endParaRPr>
              <a:solidFill>
                <a:srgbClr val="9868BD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Char char="•"/>
            </a:pPr>
            <a:r>
              <a:rPr lang="en-US">
                <a:solidFill>
                  <a:schemeClr val="accent4"/>
                </a:solidFill>
              </a:rPr>
              <a:t>přilákání široké škály talentů</a:t>
            </a:r>
            <a:endParaRPr>
              <a:solidFill>
                <a:schemeClr val="accent4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zvýšení </a:t>
            </a:r>
            <a:r>
              <a:rPr lang="en-US">
                <a:solidFill>
                  <a:srgbClr val="F2613A"/>
                </a:solidFill>
              </a:rPr>
              <a:t>reputace společnosti</a:t>
            </a:r>
            <a:r>
              <a:rPr lang="en-US"/>
              <a:t> (Gardiner 2004) 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Age management není obecně zakotven v zásadách personálních postupů v organizacích ani podporován národními politikami. 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EU podporuje a prosazuje přístup age managementu – záleží však na každém ze členských států, jestli tento přístup přijme také </a:t>
            </a:r>
            <a:endParaRPr/>
          </a:p>
        </p:txBody>
      </p:sp>
      <p:pic>
        <p:nvPicPr>
          <p:cNvPr id="129" name="Google Shape;12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50075" y="1910675"/>
            <a:ext cx="2494800" cy="2494800"/>
          </a:xfrm>
          <a:prstGeom prst="ellipse">
            <a:avLst/>
          </a:prstGeom>
          <a:noFill/>
          <a:ln cap="rnd" cmpd="sng" w="63500">
            <a:solidFill>
              <a:srgbClr val="333333"/>
            </a:solidFill>
            <a:prstDash val="solid"/>
            <a:round/>
            <a:headEnd len="sm" w="sm" type="none"/>
            <a:tailEnd len="sm" w="sm" type="none"/>
          </a:ln>
          <a:effectLst>
            <a:outerShdw blurRad="381000" sx="-80000" rotWithShape="0" dir="5400000" dist="292100" sy="-18000">
              <a:srgbClr val="000000">
                <a:alpha val="21176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RDET Course templat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RDET Course template - Cover pag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