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gip+71OTrqgJ198BIpBDNagfjF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 name="Google Shape;5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8" name="Google Shape;5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Účastníci budou muset splnit výzvu uvedenou ve scénáři 3: Uvedení do praxe. Jedná se o samostatnou práci, kterou účastníci mohou začít rozvíjet v rámci osobního školení. V této souvislosti bude potřeba podpora facilitátora. Scénář 3 je popsán tak, aby se facilitátor mohl lépe přizpůsobit svému stylu tréninku a potřebám. Z tohoto důvodu může vyžadovat další přípravu, která odpovídá specifickému profilu účastníka a potřebám školení. V části zdroje je uveden výběr dalšího čtení, které facilitátorovi  poskytne další znalosti a nástroje k provádění této praktické části. Facilitátor může také definovat délku této závěrečné práce. </a:t>
            </a:r>
            <a:endParaRPr/>
          </a:p>
          <a:p>
            <a:pPr indent="0" lvl="0" marL="0" rtl="0" algn="l">
              <a:lnSpc>
                <a:spcPct val="100000"/>
              </a:lnSpc>
              <a:spcBef>
                <a:spcPts val="0"/>
              </a:spcBef>
              <a:spcAft>
                <a:spcPts val="0"/>
              </a:spcAft>
              <a:buSzPts val="1400"/>
              <a:buNone/>
            </a:pPr>
            <a:r>
              <a:t/>
            </a:r>
            <a:endParaRPr/>
          </a:p>
          <a:p>
            <a:pPr indent="0" lvl="0" marL="0" marR="0" rtl="0" algn="l">
              <a:lnSpc>
                <a:spcPct val="100000"/>
              </a:lnSpc>
              <a:spcBef>
                <a:spcPts val="0"/>
              </a:spcBef>
              <a:spcAft>
                <a:spcPts val="0"/>
              </a:spcAft>
              <a:buClr>
                <a:srgbClr val="636A6F"/>
              </a:buClr>
              <a:buSzPts val="1800"/>
              <a:buFont typeface="Open Sans"/>
              <a:buNone/>
            </a:pPr>
            <a:r>
              <a:rPr lang="en-GB" sz="1800">
                <a:solidFill>
                  <a:srgbClr val="636A6F"/>
                </a:solidFill>
                <a:latin typeface="Open Sans"/>
                <a:ea typeface="Open Sans"/>
                <a:cs typeface="Open Sans"/>
                <a:sym typeface="Open Sans"/>
              </a:rPr>
              <a:t>Úkoly požadované ve scénáři 3 jsou náročné a jejich dokončení vyžaduje více času. Z tohoto důvodu se navrhuje, aby účastníci tento úkol dokončili formou samostudia. Facilitátor bude muset použít otevřené online fórum, aby účastníci mohli zobrazit své pracovní výsledky. Tato online aktivita musí být organizována jako diskuze na fóru, kde jsou účastníci vyzváni, aby představili své nápady a poučili se ze zkušeností ostatních. </a:t>
            </a:r>
            <a:endParaRPr/>
          </a:p>
          <a:p>
            <a:pPr indent="0" lvl="0" marL="0" rtl="0" algn="l">
              <a:lnSpc>
                <a:spcPct val="100000"/>
              </a:lnSpc>
              <a:spcBef>
                <a:spcPts val="0"/>
              </a:spcBef>
              <a:spcAft>
                <a:spcPts val="0"/>
              </a:spcAft>
              <a:buSzPts val="1400"/>
              <a:buNone/>
            </a:pPr>
            <a:r>
              <a:t/>
            </a:r>
            <a:endParaRPr/>
          </a:p>
        </p:txBody>
      </p:sp>
      <p:sp>
        <p:nvSpPr>
          <p:cNvPr id="140" name="Google Shape;140;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0" name="Google Shape;15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8" name="Google Shape;15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4" name="Google Shape;6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0" name="Google Shape;7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8" name="Google Shape;7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 name="Google Shape;8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4" name="Google Shape;84;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Teorie [cca 10 min]</a:t>
            </a:r>
            <a:endParaRPr/>
          </a:p>
          <a:p>
            <a:pPr indent="0" lvl="0" marL="0" rtl="0" algn="l">
              <a:lnSpc>
                <a:spcPct val="100000"/>
              </a:lnSpc>
              <a:spcBef>
                <a:spcPts val="0"/>
              </a:spcBef>
              <a:spcAft>
                <a:spcPts val="0"/>
              </a:spcAft>
              <a:buSzPts val="1400"/>
              <a:buNone/>
            </a:pPr>
            <a:r>
              <a:rPr lang="en-GB"/>
              <a:t>Facilitátor shrnuje zásady účinného mentorského programu k zavedení </a:t>
            </a:r>
            <a:endParaRPr b="1"/>
          </a:p>
          <a:p>
            <a:pPr indent="0" lvl="0" marL="0" rtl="0" algn="l">
              <a:lnSpc>
                <a:spcPct val="100000"/>
              </a:lnSpc>
              <a:spcBef>
                <a:spcPts val="0"/>
              </a:spcBef>
              <a:spcAft>
                <a:spcPts val="0"/>
              </a:spcAft>
              <a:buSzPts val="1400"/>
              <a:buNone/>
            </a:pPr>
            <a:r>
              <a:rPr lang="en-GB"/>
              <a:t>Facilitátorovi se doporučuje, aby krátce pokryl klíčové oblasti mentoringu uvedené ve školicím materiálu. Facilitátor může jako návrh porovnat oba formální pokyny, tj. „Program školení mentorů“ VS „Program mentorování“. Prezentovaná témata jsou pouze krátkým návrhem. </a:t>
            </a:r>
            <a:endParaRPr/>
          </a:p>
          <a:p>
            <a:pPr indent="0" lvl="0" marL="0" rtl="0" algn="l">
              <a:lnSpc>
                <a:spcPct val="100000"/>
              </a:lnSpc>
              <a:spcBef>
                <a:spcPts val="0"/>
              </a:spcBef>
              <a:spcAft>
                <a:spcPts val="0"/>
              </a:spcAft>
              <a:buSzPts val="1400"/>
              <a:buNone/>
            </a:pPr>
            <a:r>
              <a:t/>
            </a:r>
            <a:endParaRPr b="0" i="0">
              <a:solidFill>
                <a:srgbClr val="1A1A1A"/>
              </a:solidFill>
              <a:latin typeface="Arimo"/>
              <a:ea typeface="Arimo"/>
              <a:cs typeface="Arimo"/>
              <a:sym typeface="Arimo"/>
            </a:endParaRPr>
          </a:p>
          <a:p>
            <a:pPr indent="0" lvl="0" marL="0" rtl="0" algn="l">
              <a:lnSpc>
                <a:spcPct val="100000"/>
              </a:lnSpc>
              <a:spcBef>
                <a:spcPts val="0"/>
              </a:spcBef>
              <a:spcAft>
                <a:spcPts val="0"/>
              </a:spcAft>
              <a:buSzPts val="1400"/>
              <a:buNone/>
            </a:pPr>
            <a:r>
              <a:t/>
            </a:r>
            <a:endParaRPr/>
          </a:p>
        </p:txBody>
      </p:sp>
      <p:sp>
        <p:nvSpPr>
          <p:cNvPr id="96" name="Google Shape;96;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Teorie [cca 10 min]</a:t>
            </a:r>
            <a:endParaRPr/>
          </a:p>
          <a:p>
            <a:pPr indent="0" lvl="0" marL="0" rtl="0" algn="l">
              <a:lnSpc>
                <a:spcPct val="100000"/>
              </a:lnSpc>
              <a:spcBef>
                <a:spcPts val="0"/>
              </a:spcBef>
              <a:spcAft>
                <a:spcPts val="0"/>
              </a:spcAft>
              <a:buSzPts val="1400"/>
              <a:buNone/>
            </a:pPr>
            <a:r>
              <a:rPr lang="en-GB"/>
              <a:t>Facilitátor shrnuje zásady účinného mentorského programu k zavedení </a:t>
            </a:r>
            <a:r>
              <a:rPr b="1" lang="en-GB"/>
              <a:t>Scénáře 3: Uvedení do praxe</a:t>
            </a:r>
            <a:endParaRPr b="1"/>
          </a:p>
          <a:p>
            <a:pPr indent="0" lvl="0" marL="0" rtl="0" algn="l">
              <a:lnSpc>
                <a:spcPct val="100000"/>
              </a:lnSpc>
              <a:spcBef>
                <a:spcPts val="0"/>
              </a:spcBef>
              <a:spcAft>
                <a:spcPts val="0"/>
              </a:spcAft>
              <a:buSzPts val="1400"/>
              <a:buNone/>
            </a:pPr>
            <a:r>
              <a:rPr lang="en-GB"/>
              <a:t> Facilitátorovi se doporučuje, aby krátce pokryl klíčové oblasti mentoringu uvedené ve školicím materiálu. Facilitátor může jako návrh porovnat oba formální pokyny, tj. „Program školení mentorů“ VS „Program mentorování“. Prezentovaná témata jsou pouze krátkým návrhem. </a:t>
            </a:r>
            <a:endParaRPr/>
          </a:p>
        </p:txBody>
      </p:sp>
      <p:sp>
        <p:nvSpPr>
          <p:cNvPr id="113" name="Google Shape;11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Teorie [cca 10 min]</a:t>
            </a:r>
            <a:endParaRPr/>
          </a:p>
          <a:p>
            <a:pPr indent="0" lvl="0" marL="0" rtl="0" algn="l">
              <a:lnSpc>
                <a:spcPct val="100000"/>
              </a:lnSpc>
              <a:spcBef>
                <a:spcPts val="0"/>
              </a:spcBef>
              <a:spcAft>
                <a:spcPts val="0"/>
              </a:spcAft>
              <a:buSzPts val="1400"/>
              <a:buNone/>
            </a:pPr>
            <a:r>
              <a:rPr lang="en-GB"/>
              <a:t>Moderátor shrnuje zásady účinného mentorského programu k zavedení </a:t>
            </a:r>
            <a:r>
              <a:rPr b="1" lang="en-GB"/>
              <a:t>Scénáře 3: Přijetí opatření. </a:t>
            </a:r>
            <a:endParaRPr b="1"/>
          </a:p>
          <a:p>
            <a:pPr indent="0" lvl="0" marL="0" rtl="0" algn="l">
              <a:lnSpc>
                <a:spcPct val="100000"/>
              </a:lnSpc>
              <a:spcBef>
                <a:spcPts val="0"/>
              </a:spcBef>
              <a:spcAft>
                <a:spcPts val="0"/>
              </a:spcAft>
              <a:buSzPts val="1400"/>
              <a:buNone/>
            </a:pPr>
            <a:r>
              <a:rPr lang="en-GB"/>
              <a:t>Facilitátorovi se doporučuje, aby krátce pokryl klíčové oblasti mentoringu uvedené ve školicím materiálu. Facilitátor může jako návrh porovnat oba formální pokyny, tj. „Program školení mentorů“ VS „Program mentorování“. Prezentovaná témata jsou pouze krátkým návrhem. </a:t>
            </a:r>
            <a:endParaRPr/>
          </a:p>
        </p:txBody>
      </p:sp>
      <p:sp>
        <p:nvSpPr>
          <p:cNvPr id="122" name="Google Shape;122;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Teorie [cca 10 min]</a:t>
            </a:r>
            <a:endParaRPr/>
          </a:p>
          <a:p>
            <a:pPr indent="0" lvl="0" marL="0" rtl="0" algn="l">
              <a:lnSpc>
                <a:spcPct val="100000"/>
              </a:lnSpc>
              <a:spcBef>
                <a:spcPts val="0"/>
              </a:spcBef>
              <a:spcAft>
                <a:spcPts val="0"/>
              </a:spcAft>
              <a:buSzPts val="1400"/>
              <a:buNone/>
            </a:pPr>
            <a:r>
              <a:rPr lang="en-GB"/>
              <a:t>Facilitátor shrnuje zásady účinného mentorského programu k zavedení </a:t>
            </a:r>
            <a:r>
              <a:rPr b="1" lang="en-GB"/>
              <a:t>Scénáře 3: Uvedení do praxe</a:t>
            </a:r>
            <a:endParaRPr b="1"/>
          </a:p>
          <a:p>
            <a:pPr indent="0" lvl="0" marL="0" rtl="0" algn="l">
              <a:lnSpc>
                <a:spcPct val="100000"/>
              </a:lnSpc>
              <a:spcBef>
                <a:spcPts val="0"/>
              </a:spcBef>
              <a:spcAft>
                <a:spcPts val="0"/>
              </a:spcAft>
              <a:buSzPts val="1400"/>
              <a:buNone/>
            </a:pPr>
            <a:r>
              <a:rPr lang="en-GB"/>
              <a:t>Facilitátorovi se doporučuje, aby krátce pokryl klíčové oblasti mentoringu uvedené ve školicím materiálu. Facilitátor může jako návrh porovnat oba formální pokyny, tj. „Program školení mentorů“ VS „Program mentorování“. Prezentovaná témata jsou pouze krátkým návrhem. </a:t>
            </a:r>
            <a:endParaRPr/>
          </a:p>
        </p:txBody>
      </p:sp>
      <p:sp>
        <p:nvSpPr>
          <p:cNvPr id="131" name="Google Shape;131;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9.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5" name="Shape 15"/>
        <p:cNvGrpSpPr/>
        <p:nvPr/>
      </p:nvGrpSpPr>
      <p:grpSpPr>
        <a:xfrm>
          <a:off x="0" y="0"/>
          <a:ext cx="0" cy="0"/>
          <a:chOff x="0" y="0"/>
          <a:chExt cx="0" cy="0"/>
        </a:xfrm>
      </p:grpSpPr>
      <p:sp>
        <p:nvSpPr>
          <p:cNvPr id="16" name="Google Shape;16;p14"/>
          <p:cNvSpPr/>
          <p:nvPr/>
        </p:nvSpPr>
        <p:spPr>
          <a:xfrm>
            <a:off x="0" y="4530723"/>
            <a:ext cx="5910895" cy="1331189"/>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pic>
        <p:nvPicPr>
          <p:cNvPr id="17" name="Google Shape;17;p14"/>
          <p:cNvPicPr preferRelativeResize="0"/>
          <p:nvPr/>
        </p:nvPicPr>
        <p:blipFill rotWithShape="1">
          <a:blip r:embed="rId2">
            <a:alphaModFix/>
          </a:blip>
          <a:srcRect b="0" l="0" r="0" t="0"/>
          <a:stretch/>
        </p:blipFill>
        <p:spPr>
          <a:xfrm>
            <a:off x="981767" y="673128"/>
            <a:ext cx="9616599" cy="3657570"/>
          </a:xfrm>
          <a:prstGeom prst="rect">
            <a:avLst/>
          </a:prstGeom>
          <a:noFill/>
          <a:ln>
            <a:noFill/>
          </a:ln>
        </p:spPr>
      </p:pic>
      <p:pic>
        <p:nvPicPr>
          <p:cNvPr id="18" name="Google Shape;18;p14"/>
          <p:cNvPicPr preferRelativeResize="0"/>
          <p:nvPr/>
        </p:nvPicPr>
        <p:blipFill rotWithShape="1">
          <a:blip r:embed="rId3">
            <a:alphaModFix/>
          </a:blip>
          <a:srcRect b="0" l="0" r="0" t="0"/>
          <a:stretch/>
        </p:blipFill>
        <p:spPr>
          <a:xfrm>
            <a:off x="395265" y="306605"/>
            <a:ext cx="1712791" cy="1064995"/>
          </a:xfrm>
          <a:prstGeom prst="rect">
            <a:avLst/>
          </a:prstGeom>
          <a:noFill/>
          <a:ln>
            <a:noFill/>
          </a:ln>
        </p:spPr>
      </p:pic>
      <p:pic>
        <p:nvPicPr>
          <p:cNvPr id="19" name="Google Shape;19;p14"/>
          <p:cNvPicPr preferRelativeResize="0"/>
          <p:nvPr/>
        </p:nvPicPr>
        <p:blipFill rotWithShape="1">
          <a:blip r:embed="rId4">
            <a:alphaModFix/>
          </a:blip>
          <a:srcRect b="0" l="0" r="0" t="0"/>
          <a:stretch/>
        </p:blipFill>
        <p:spPr>
          <a:xfrm>
            <a:off x="1032127" y="6188473"/>
            <a:ext cx="2281165" cy="469502"/>
          </a:xfrm>
          <a:prstGeom prst="rect">
            <a:avLst/>
          </a:prstGeom>
          <a:noFill/>
          <a:ln>
            <a:noFill/>
          </a:ln>
        </p:spPr>
      </p:pic>
      <p:sp>
        <p:nvSpPr>
          <p:cNvPr id="20" name="Google Shape;20;p14"/>
          <p:cNvSpPr txBox="1"/>
          <p:nvPr/>
        </p:nvSpPr>
        <p:spPr>
          <a:xfrm>
            <a:off x="3313292" y="6150114"/>
            <a:ext cx="77535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GB" sz="1000">
                <a:solidFill>
                  <a:schemeClr val="lt1"/>
                </a:solidFill>
                <a:latin typeface="Open Sans"/>
                <a:ea typeface="Open Sans"/>
                <a:cs typeface="Open Sans"/>
                <a:sym typeface="Open Sans"/>
              </a:rPr>
              <a:t>Tento projekt byl financován s podporou Evropské komise. Tato publikace odráží pouze názory autora a Komise nenese odpovědnost za jakékoli použití informací v ní obsažených. Číslo projektu: 2020-1-BG01-KA202-079064</a:t>
            </a:r>
            <a:endParaRPr sz="1000">
              <a:solidFill>
                <a:schemeClr val="lt1"/>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000">
              <a:solidFill>
                <a:schemeClr val="lt1"/>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000"/>
              <a:buFont typeface="Arial"/>
              <a:buNone/>
            </a:pPr>
            <a:r>
              <a:t/>
            </a:r>
            <a:endParaRPr sz="1000">
              <a:solidFill>
                <a:schemeClr val="lt1"/>
              </a:solidFill>
              <a:latin typeface="Open Sans"/>
              <a:ea typeface="Open Sans"/>
              <a:cs typeface="Open Sans"/>
              <a:sym typeface="Open Sans"/>
            </a:endParaRPr>
          </a:p>
        </p:txBody>
      </p:sp>
      <p:sp>
        <p:nvSpPr>
          <p:cNvPr id="21" name="Google Shape;21;p14"/>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52BAAD"/>
              </a:buClr>
              <a:buSzPts val="2000"/>
              <a:buFont typeface="Open Sans"/>
              <a:buNone/>
              <a:defRPr b="1" sz="2000">
                <a:solidFill>
                  <a:srgbClr val="52BAAD"/>
                </a:solidFill>
                <a:latin typeface="Open Sans"/>
                <a:ea typeface="Open Sans"/>
                <a:cs typeface="Open Sans"/>
                <a:sym typeface="Open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accent1"/>
              </a:buClr>
              <a:buSzPts val="1600"/>
              <a:buNone/>
              <a:defRPr b="0" i="1" sz="1600">
                <a:solidFill>
                  <a:schemeClr val="accent1"/>
                </a:solidFill>
                <a:latin typeface="Open Sans"/>
                <a:ea typeface="Open Sans"/>
                <a:cs typeface="Open Sans"/>
                <a:sym typeface="Open Sans"/>
              </a:defRPr>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23" name="Google Shape;23;p14"/>
          <p:cNvSpPr/>
          <p:nvPr/>
        </p:nvSpPr>
        <p:spPr>
          <a:xfrm flipH="1" rot="-5400000">
            <a:off x="5396988" y="5172425"/>
            <a:ext cx="1331189" cy="4778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4" name="Shape 24"/>
        <p:cNvGrpSpPr/>
        <p:nvPr/>
      </p:nvGrpSpPr>
      <p:grpSpPr>
        <a:xfrm>
          <a:off x="0" y="0"/>
          <a:ext cx="0" cy="0"/>
          <a:chOff x="0" y="0"/>
          <a:chExt cx="0" cy="0"/>
        </a:xfrm>
      </p:grpSpPr>
      <p:sp>
        <p:nvSpPr>
          <p:cNvPr id="25" name="Google Shape;25;p18"/>
          <p:cNvSpPr/>
          <p:nvPr/>
        </p:nvSpPr>
        <p:spPr>
          <a:xfrm>
            <a:off x="0" y="0"/>
            <a:ext cx="12192000" cy="6858000"/>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
        <p:nvSpPr>
          <p:cNvPr id="26" name="Google Shape;26;p18"/>
          <p:cNvSpPr txBox="1"/>
          <p:nvPr>
            <p:ph type="ctrTitle"/>
          </p:nvPr>
        </p:nvSpPr>
        <p:spPr>
          <a:xfrm>
            <a:off x="2179865" y="2774849"/>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52BAAD"/>
              </a:buClr>
              <a:buSzPts val="2000"/>
              <a:buFont typeface="Open Sans"/>
              <a:buNone/>
              <a:defRPr b="1" sz="2000">
                <a:solidFill>
                  <a:srgbClr val="52BAAD"/>
                </a:solidFill>
                <a:latin typeface="Open Sans"/>
                <a:ea typeface="Open Sans"/>
                <a:cs typeface="Open Sans"/>
                <a:sym typeface="Open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8"/>
          <p:cNvSpPr/>
          <p:nvPr/>
        </p:nvSpPr>
        <p:spPr>
          <a:xfrm flipH="1">
            <a:off x="2172708" y="2774849"/>
            <a:ext cx="7839428" cy="45719"/>
          </a:xfrm>
          <a:prstGeom prst="rect">
            <a:avLst/>
          </a:prstGeom>
          <a:solidFill>
            <a:srgbClr val="52BA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8" name="Shape 28"/>
        <p:cNvGrpSpPr/>
        <p:nvPr/>
      </p:nvGrpSpPr>
      <p:grpSpPr>
        <a:xfrm>
          <a:off x="0" y="0"/>
          <a:ext cx="0" cy="0"/>
          <a:chOff x="0" y="0"/>
          <a:chExt cx="0" cy="0"/>
        </a:xfrm>
      </p:grpSpPr>
      <p:sp>
        <p:nvSpPr>
          <p:cNvPr id="29" name="Google Shape;29;p21"/>
          <p:cNvSpPr/>
          <p:nvPr/>
        </p:nvSpPr>
        <p:spPr>
          <a:xfrm>
            <a:off x="0" y="0"/>
            <a:ext cx="12192000" cy="6858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
        <p:nvSpPr>
          <p:cNvPr id="30" name="Google Shape;30;p21"/>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accent1"/>
              </a:buClr>
              <a:buSzPts val="2000"/>
              <a:buFont typeface="Open Sans"/>
              <a:buNone/>
              <a:defRPr b="1" sz="2000">
                <a:solidFill>
                  <a:schemeClr val="accent1"/>
                </a:solidFill>
                <a:latin typeface="Open Sans"/>
                <a:ea typeface="Open Sans"/>
                <a:cs typeface="Open Sans"/>
                <a:sym typeface="Open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31" name="Google Shape;31;p21"/>
          <p:cNvPicPr preferRelativeResize="0"/>
          <p:nvPr/>
        </p:nvPicPr>
        <p:blipFill rotWithShape="1">
          <a:blip r:embed="rId2">
            <a:alphaModFix/>
          </a:blip>
          <a:srcRect b="0" l="0" r="0" t="0"/>
          <a:stretch/>
        </p:blipFill>
        <p:spPr>
          <a:xfrm>
            <a:off x="5239605" y="1688651"/>
            <a:ext cx="1712791" cy="1064995"/>
          </a:xfrm>
          <a:prstGeom prst="rect">
            <a:avLst/>
          </a:prstGeom>
          <a:noFill/>
          <a:ln>
            <a:noFill/>
          </a:ln>
        </p:spPr>
      </p:pic>
      <p:pic>
        <p:nvPicPr>
          <p:cNvPr id="32" name="Google Shape;32;p21"/>
          <p:cNvPicPr preferRelativeResize="0"/>
          <p:nvPr/>
        </p:nvPicPr>
        <p:blipFill rotWithShape="1">
          <a:blip r:embed="rId3">
            <a:alphaModFix/>
          </a:blip>
          <a:srcRect b="0" l="0" r="0" t="0"/>
          <a:stretch/>
        </p:blipFill>
        <p:spPr>
          <a:xfrm>
            <a:off x="1032127" y="6188473"/>
            <a:ext cx="2281165" cy="469502"/>
          </a:xfrm>
          <a:prstGeom prst="rect">
            <a:avLst/>
          </a:prstGeom>
          <a:noFill/>
          <a:ln>
            <a:noFill/>
          </a:ln>
        </p:spPr>
      </p:pic>
      <p:sp>
        <p:nvSpPr>
          <p:cNvPr id="33" name="Google Shape;33;p21"/>
          <p:cNvSpPr txBox="1"/>
          <p:nvPr/>
        </p:nvSpPr>
        <p:spPr>
          <a:xfrm>
            <a:off x="3313292" y="6150114"/>
            <a:ext cx="7753500" cy="861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GB" sz="1000">
                <a:solidFill>
                  <a:schemeClr val="lt1"/>
                </a:solidFill>
                <a:latin typeface="Open Sans"/>
                <a:ea typeface="Open Sans"/>
                <a:cs typeface="Open Sans"/>
                <a:sym typeface="Open Sans"/>
              </a:rPr>
              <a:t>Tento projekt byl financován s podporou Evropské komise. Tato publikace odráží pouze názory autora a Komise nenese odpovědnost za jakékoli použití informací v ní obsažených. Číslo projektu: 2020-1-BG01-KA202-079064</a:t>
            </a:r>
            <a:endParaRPr sz="1000">
              <a:solidFill>
                <a:schemeClr val="lt1"/>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000">
              <a:solidFill>
                <a:schemeClr val="lt1"/>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000"/>
              <a:buFont typeface="Arial"/>
              <a:buNone/>
            </a:pPr>
            <a:r>
              <a:t/>
            </a:r>
            <a:endParaRPr sz="1000">
              <a:solidFill>
                <a:schemeClr val="lt1"/>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Open Sans"/>
              <a:ea typeface="Open Sans"/>
              <a:cs typeface="Open Sans"/>
              <a:sym typeface="Open Sans"/>
            </a:endParaRPr>
          </a:p>
        </p:txBody>
      </p:sp>
      <p:sp>
        <p:nvSpPr>
          <p:cNvPr id="34" name="Google Shape;34;p21"/>
          <p:cNvSpPr/>
          <p:nvPr/>
        </p:nvSpPr>
        <p:spPr>
          <a:xfrm flipH="1">
            <a:off x="2172707" y="2913643"/>
            <a:ext cx="7839428"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 1col">
  <p:cSld name="Title Text - 1col">
    <p:spTree>
      <p:nvGrpSpPr>
        <p:cNvPr id="38" name="Shape 38"/>
        <p:cNvGrpSpPr/>
        <p:nvPr/>
      </p:nvGrpSpPr>
      <p:grpSpPr>
        <a:xfrm>
          <a:off x="0" y="0"/>
          <a:ext cx="0" cy="0"/>
          <a:chOff x="0" y="0"/>
          <a:chExt cx="0" cy="0"/>
        </a:xfrm>
      </p:grpSpPr>
      <p:sp>
        <p:nvSpPr>
          <p:cNvPr id="39" name="Google Shape;39;p16"/>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Calibri"/>
              <a:buNone/>
              <a:defRPr>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6"/>
          <p:cNvSpPr txBox="1"/>
          <p:nvPr>
            <p:ph idx="1" type="body"/>
          </p:nvPr>
        </p:nvSpPr>
        <p:spPr>
          <a:xfrm>
            <a:off x="97971" y="881743"/>
            <a:ext cx="11944350" cy="5870121"/>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 2col">
  <p:cSld name="Title Subtitle Content - 2col">
    <p:spTree>
      <p:nvGrpSpPr>
        <p:cNvPr id="41" name="Shape 41"/>
        <p:cNvGrpSpPr/>
        <p:nvPr/>
      </p:nvGrpSpPr>
      <p:grpSpPr>
        <a:xfrm>
          <a:off x="0" y="0"/>
          <a:ext cx="0" cy="0"/>
          <a:chOff x="0" y="0"/>
          <a:chExt cx="0" cy="0"/>
        </a:xfrm>
      </p:grpSpPr>
      <p:sp>
        <p:nvSpPr>
          <p:cNvPr id="42" name="Google Shape;42;p17"/>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Open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7"/>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4" name="Google Shape;44;p17"/>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Text - 1col">
  <p:cSld name="Title Subtitle Text - 1col">
    <p:spTree>
      <p:nvGrpSpPr>
        <p:cNvPr id="45" name="Shape 45"/>
        <p:cNvGrpSpPr/>
        <p:nvPr/>
      </p:nvGrpSpPr>
      <p:grpSpPr>
        <a:xfrm>
          <a:off x="0" y="0"/>
          <a:ext cx="0" cy="0"/>
          <a:chOff x="0" y="0"/>
          <a:chExt cx="0" cy="0"/>
        </a:xfrm>
      </p:grpSpPr>
      <p:sp>
        <p:nvSpPr>
          <p:cNvPr id="46" name="Google Shape;46;p1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Open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8" name="Google Shape;48;p19"/>
          <p:cNvSpPr txBox="1"/>
          <p:nvPr>
            <p:ph idx="2" type="body"/>
          </p:nvPr>
        </p:nvSpPr>
        <p:spPr>
          <a:xfrm>
            <a:off x="6131377"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9" name="Google Shape;49;p19"/>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Slide">
  <p:cSld name="Default Slide">
    <p:spTree>
      <p:nvGrpSpPr>
        <p:cNvPr id="50" name="Shape 5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 2col">
  <p:cSld name="Title Content - 2col">
    <p:spTree>
      <p:nvGrpSpPr>
        <p:cNvPr id="51" name="Shape 51"/>
        <p:cNvGrpSpPr/>
        <p:nvPr/>
      </p:nvGrpSpPr>
      <p:grpSpPr>
        <a:xfrm>
          <a:off x="0" y="0"/>
          <a:ext cx="0" cy="0"/>
          <a:chOff x="0" y="0"/>
          <a:chExt cx="0" cy="0"/>
        </a:xfrm>
      </p:grpSpPr>
      <p:sp>
        <p:nvSpPr>
          <p:cNvPr id="52" name="Google Shape;52;p22"/>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Open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2"/>
          <p:cNvSpPr txBox="1"/>
          <p:nvPr>
            <p:ph idx="1" type="body"/>
          </p:nvPr>
        </p:nvSpPr>
        <p:spPr>
          <a:xfrm>
            <a:off x="97971"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54" name="Google Shape;54;p22"/>
          <p:cNvSpPr txBox="1"/>
          <p:nvPr>
            <p:ph idx="2" type="body"/>
          </p:nvPr>
        </p:nvSpPr>
        <p:spPr>
          <a:xfrm>
            <a:off x="6131377"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Open Sans"/>
              <a:buNone/>
              <a:defRPr b="0" i="0" sz="44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Open Sans"/>
                <a:ea typeface="Open Sans"/>
                <a:cs typeface="Open Sans"/>
                <a:sym typeface="Open Sans"/>
              </a:defRPr>
            </a:lvl9pPr>
          </a:lstStyle>
          <a:p/>
        </p:txBody>
      </p:sp>
      <p:sp>
        <p:nvSpPr>
          <p:cNvPr id="12" name="Google Shape;12;p13"/>
          <p:cNvSpPr txBox="1"/>
          <p:nvPr>
            <p:ph idx="10" type="dt"/>
          </p:nvPr>
        </p:nvSpPr>
        <p:spPr>
          <a:xfrm>
            <a:off x="838200" y="6356354"/>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AEB3B5"/>
                </a:solidFill>
                <a:latin typeface="Open Sans"/>
                <a:ea typeface="Open Sans"/>
                <a:cs typeface="Open Sans"/>
                <a:sym typeface="Open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9pPr>
          </a:lstStyle>
          <a:p/>
        </p:txBody>
      </p:sp>
      <p:sp>
        <p:nvSpPr>
          <p:cNvPr id="13" name="Google Shape;13;p13"/>
          <p:cNvSpPr txBox="1"/>
          <p:nvPr>
            <p:ph idx="11" type="ftr"/>
          </p:nvPr>
        </p:nvSpPr>
        <p:spPr>
          <a:xfrm>
            <a:off x="4038600" y="6356354"/>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AEB3B5"/>
                </a:solidFill>
                <a:latin typeface="Open Sans"/>
                <a:ea typeface="Open Sans"/>
                <a:cs typeface="Open Sans"/>
                <a:sym typeface="Open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Open Sans"/>
                <a:ea typeface="Open Sans"/>
                <a:cs typeface="Open Sans"/>
                <a:sym typeface="Open Sans"/>
              </a:defRPr>
            </a:lvl9pPr>
          </a:lstStyle>
          <a:p/>
        </p:txBody>
      </p:sp>
      <p:sp>
        <p:nvSpPr>
          <p:cNvPr id="14" name="Google Shape;14;p13"/>
          <p:cNvSpPr txBox="1"/>
          <p:nvPr>
            <p:ph idx="12" type="sldNum"/>
          </p:nvPr>
        </p:nvSpPr>
        <p:spPr>
          <a:xfrm>
            <a:off x="8610600" y="6356354"/>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 name="Shape 35"/>
        <p:cNvGrpSpPr/>
        <p:nvPr/>
      </p:nvGrpSpPr>
      <p:grpSpPr>
        <a:xfrm>
          <a:off x="0" y="0"/>
          <a:ext cx="0" cy="0"/>
          <a:chOff x="0" y="0"/>
          <a:chExt cx="0" cy="0"/>
        </a:xfrm>
      </p:grpSpPr>
      <p:sp>
        <p:nvSpPr>
          <p:cNvPr id="36" name="Google Shape;36;p15"/>
          <p:cNvSpPr/>
          <p:nvPr/>
        </p:nvSpPr>
        <p:spPr>
          <a:xfrm>
            <a:off x="0" y="0"/>
            <a:ext cx="12192000" cy="79752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Open Sans"/>
              <a:ea typeface="Open Sans"/>
              <a:cs typeface="Open Sans"/>
              <a:sym typeface="Open Sans"/>
            </a:endParaRPr>
          </a:p>
        </p:txBody>
      </p:sp>
      <p:sp>
        <p:nvSpPr>
          <p:cNvPr id="37" name="Google Shape;37;p15"/>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marR="0" rtl="0" algn="l">
              <a:lnSpc>
                <a:spcPct val="90000"/>
              </a:lnSpc>
              <a:spcBef>
                <a:spcPts val="0"/>
              </a:spcBef>
              <a:spcAft>
                <a:spcPts val="0"/>
              </a:spcAft>
              <a:buClr>
                <a:schemeClr val="dk1"/>
              </a:buClr>
              <a:buSzPts val="3800"/>
              <a:buFont typeface="Open Sans"/>
              <a:buNone/>
              <a:defRPr b="0" i="0" sz="3800" u="none" cap="none" strike="noStrike">
                <a:solidFill>
                  <a:schemeClr val="dk1"/>
                </a:solidFill>
                <a:latin typeface="Open Sans"/>
                <a:ea typeface="Open Sans"/>
                <a:cs typeface="Open Sans"/>
                <a:sym typeface="Open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mindshift.pt/" TargetMode="External"/><Relationship Id="rId4" Type="http://schemas.openxmlformats.org/officeDocument/2006/relationships/hyperlink" Target="mailto:geral@mindshift.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2BAAD"/>
              </a:buClr>
              <a:buSzPts val="2000"/>
              <a:buFont typeface="Open Sans"/>
              <a:buNone/>
            </a:pPr>
            <a:r>
              <a:rPr lang="en-GB"/>
              <a:t>Kurikulum mezigeneračního vzdělávání</a:t>
            </a:r>
            <a:endParaRPr/>
          </a:p>
        </p:txBody>
      </p:sp>
      <p:sp>
        <p:nvSpPr>
          <p:cNvPr id="61" name="Google Shape;61;p1"/>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1600"/>
              <a:buNone/>
            </a:pPr>
            <a:r>
              <a:rPr lang="en-GB"/>
              <a:t>Modul 5: Jak vyškolit v mentorování</a:t>
            </a:r>
            <a:endParaRPr/>
          </a:p>
          <a:p>
            <a:pPr indent="0" lvl="0" marL="0" rtl="0" algn="l">
              <a:lnSpc>
                <a:spcPct val="90000"/>
              </a:lnSpc>
              <a:spcBef>
                <a:spcPts val="1000"/>
              </a:spcBef>
              <a:spcAft>
                <a:spcPts val="0"/>
              </a:spcAft>
              <a:buClr>
                <a:schemeClr val="accent1"/>
              </a:buClr>
              <a:buSzPts val="1600"/>
              <a:buNone/>
            </a:pPr>
            <a:r>
              <a:rPr lang="en-GB"/>
              <a:t>Lekce</a:t>
            </a:r>
            <a:r>
              <a:rPr lang="en-GB">
                <a:extLst>
                  <a:ext uri="http://customooxmlschemas.google.com/">
                    <go:slidesCustomData xmlns:go="http://customooxmlschemas.google.com/" textRoundtripDataId="0"/>
                  </a:ext>
                </a:extLst>
              </a:rPr>
              <a:t> </a:t>
            </a:r>
            <a:r>
              <a:rPr lang="en-GB"/>
              <a:t>3: Kontrolní seznam pro program Jak vyškolit v mentorování</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0"/>
          <p:cNvSpPr txBox="1"/>
          <p:nvPr>
            <p:ph idx="1" type="body"/>
          </p:nvPr>
        </p:nvSpPr>
        <p:spPr>
          <a:xfrm>
            <a:off x="97971" y="1462684"/>
            <a:ext cx="5910944" cy="5313673"/>
          </a:xfrm>
          <a:prstGeom prst="rect">
            <a:avLst/>
          </a:prstGeom>
          <a:noFill/>
          <a:ln cap="flat" cmpd="sng" w="9525">
            <a:solidFill>
              <a:schemeClr val="accent6"/>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Open Sans"/>
              <a:ea typeface="Open Sans"/>
              <a:cs typeface="Open Sans"/>
              <a:sym typeface="Open Sans"/>
            </a:endParaRPr>
          </a:p>
          <a:p>
            <a:pPr indent="0" lvl="0" marL="0" rtl="0" algn="just">
              <a:lnSpc>
                <a:spcPct val="90000"/>
              </a:lnSpc>
              <a:spcBef>
                <a:spcPts val="1000"/>
              </a:spcBef>
              <a:spcAft>
                <a:spcPts val="0"/>
              </a:spcAft>
              <a:buClr>
                <a:srgbClr val="93D4CC"/>
              </a:buClr>
              <a:buSzPts val="1800"/>
              <a:buNone/>
            </a:pPr>
            <a:r>
              <a:rPr b="1" lang="en-GB">
                <a:solidFill>
                  <a:srgbClr val="93D4CC"/>
                </a:solidFill>
              </a:rPr>
              <a:t>Praktické cvičení </a:t>
            </a:r>
            <a:endParaRPr/>
          </a:p>
          <a:p>
            <a:pPr indent="0" lvl="0" marL="0" rtl="0" algn="just">
              <a:lnSpc>
                <a:spcPct val="90000"/>
              </a:lnSpc>
              <a:spcBef>
                <a:spcPts val="1000"/>
              </a:spcBef>
              <a:spcAft>
                <a:spcPts val="0"/>
              </a:spcAft>
              <a:buClr>
                <a:schemeClr val="lt1"/>
              </a:buClr>
              <a:buSzPts val="1800"/>
              <a:buFont typeface="Arial"/>
              <a:buNone/>
            </a:pPr>
            <a:r>
              <a:rPr b="1" lang="en-GB">
                <a:solidFill>
                  <a:schemeClr val="lt1"/>
                </a:solidFill>
              </a:rPr>
              <a:t>Scénář 3 – Uvedení do praxe</a:t>
            </a:r>
            <a:endParaRPr/>
          </a:p>
          <a:p>
            <a:pPr indent="0" lvl="0" marL="0" rtl="0" algn="just">
              <a:lnSpc>
                <a:spcPct val="90000"/>
              </a:lnSpc>
              <a:spcBef>
                <a:spcPts val="1000"/>
              </a:spcBef>
              <a:spcAft>
                <a:spcPts val="0"/>
              </a:spcAft>
              <a:buClr>
                <a:schemeClr val="lt2"/>
              </a:buClr>
              <a:buSzPts val="1800"/>
              <a:buNone/>
            </a:pPr>
            <a:r>
              <a:t/>
            </a:r>
            <a:endParaRPr b="1"/>
          </a:p>
          <a:p>
            <a:pPr indent="-342900" lvl="0" marL="342900" rtl="0" algn="just">
              <a:lnSpc>
                <a:spcPct val="107000"/>
              </a:lnSpc>
              <a:spcBef>
                <a:spcPts val="1200"/>
              </a:spcBef>
              <a:spcAft>
                <a:spcPts val="0"/>
              </a:spcAft>
              <a:buClr>
                <a:srgbClr val="93D4CC"/>
              </a:buClr>
              <a:buSzPts val="1800"/>
              <a:buFont typeface="Noto Sans Symbols"/>
              <a:buChar char="🗹"/>
            </a:pPr>
            <a:r>
              <a:rPr lang="en-GB">
                <a:solidFill>
                  <a:srgbClr val="636A6F"/>
                </a:solidFill>
              </a:rPr>
              <a:t>Individuální práce (osobní školení, 25 min.). </a:t>
            </a:r>
            <a:endParaRPr sz="1800">
              <a:solidFill>
                <a:srgbClr val="636A6F"/>
              </a:solidFill>
              <a:latin typeface="Open Sans"/>
              <a:ea typeface="Open Sans"/>
              <a:cs typeface="Open Sans"/>
              <a:sym typeface="Open Sans"/>
            </a:endParaRPr>
          </a:p>
          <a:p>
            <a:pPr indent="-342900" lvl="0" marL="342900" rtl="0" algn="just">
              <a:lnSpc>
                <a:spcPct val="107000"/>
              </a:lnSpc>
              <a:spcBef>
                <a:spcPts val="2000"/>
              </a:spcBef>
              <a:spcAft>
                <a:spcPts val="0"/>
              </a:spcAft>
              <a:buClr>
                <a:srgbClr val="93D4CC"/>
              </a:buClr>
              <a:buSzPts val="1800"/>
              <a:buFont typeface="Noto Sans Symbols"/>
              <a:buChar char="🗹"/>
            </a:pPr>
            <a:r>
              <a:rPr lang="en-GB">
                <a:solidFill>
                  <a:srgbClr val="636A6F"/>
                </a:solidFill>
              </a:rPr>
              <a:t>Vyžaduje se ústní prezentace (v případě online školení bude forma prezentace upřesněna) .</a:t>
            </a:r>
            <a:endParaRPr sz="1800">
              <a:solidFill>
                <a:srgbClr val="636A6F"/>
              </a:solidFill>
              <a:latin typeface="Open Sans"/>
              <a:ea typeface="Open Sans"/>
              <a:cs typeface="Open Sans"/>
              <a:sym typeface="Open Sans"/>
            </a:endParaRPr>
          </a:p>
          <a:p>
            <a:pPr indent="0" lvl="0" marL="0" rtl="0" algn="just">
              <a:lnSpc>
                <a:spcPct val="90000"/>
              </a:lnSpc>
              <a:spcBef>
                <a:spcPts val="1800"/>
              </a:spcBef>
              <a:spcAft>
                <a:spcPts val="0"/>
              </a:spcAft>
              <a:buClr>
                <a:schemeClr val="lt2"/>
              </a:buClr>
              <a:buSzPts val="1800"/>
              <a:buNone/>
            </a:pPr>
            <a:r>
              <a:t/>
            </a:r>
            <a:endParaRPr/>
          </a:p>
        </p:txBody>
      </p:sp>
      <p:pic>
        <p:nvPicPr>
          <p:cNvPr descr="Ampulheta 90% com preenchimento sólido" id="143" name="Google Shape;143;p10"/>
          <p:cNvPicPr preferRelativeResize="0"/>
          <p:nvPr>
            <p:ph idx="2" type="body"/>
          </p:nvPr>
        </p:nvPicPr>
        <p:blipFill rotWithShape="1">
          <a:blip r:embed="rId3">
            <a:alphaModFix/>
          </a:blip>
          <a:srcRect b="0" l="0" r="0" t="0"/>
          <a:stretch/>
        </p:blipFill>
        <p:spPr>
          <a:xfrm>
            <a:off x="7410451" y="1637338"/>
            <a:ext cx="3476624" cy="3476624"/>
          </a:xfrm>
          <a:prstGeom prst="rect">
            <a:avLst/>
          </a:prstGeom>
          <a:noFill/>
          <a:ln>
            <a:noFill/>
          </a:ln>
        </p:spPr>
      </p:pic>
      <p:sp>
        <p:nvSpPr>
          <p:cNvPr id="144" name="Google Shape;144;p10"/>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Aktivity 3.1: Uvedení do praxe</a:t>
            </a:r>
            <a:endParaRPr/>
          </a:p>
        </p:txBody>
      </p:sp>
      <p:sp>
        <p:nvSpPr>
          <p:cNvPr id="145" name="Google Shape;145;p10"/>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a:t>
            </a:r>
            <a:endParaRPr sz="3000"/>
          </a:p>
        </p:txBody>
      </p:sp>
      <p:sp>
        <p:nvSpPr>
          <p:cNvPr id="146" name="Google Shape;146;p10"/>
          <p:cNvSpPr txBox="1"/>
          <p:nvPr/>
        </p:nvSpPr>
        <p:spPr>
          <a:xfrm>
            <a:off x="8204597" y="4913907"/>
            <a:ext cx="18883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accent6"/>
                </a:solidFill>
                <a:latin typeface="Open Sans"/>
                <a:ea typeface="Open Sans"/>
                <a:cs typeface="Open Sans"/>
                <a:sym typeface="Open Sans"/>
              </a:rPr>
              <a:t>[25 minut]</a:t>
            </a:r>
            <a:endParaRPr b="1" i="0" sz="2000" u="none" cap="none" strike="noStrike">
              <a:solidFill>
                <a:schemeClr val="accent6"/>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1"/>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Open Sans"/>
              <a:ea typeface="Open Sans"/>
              <a:cs typeface="Open Sans"/>
              <a:sym typeface="Open Sans"/>
            </a:endParaRPr>
          </a:p>
          <a:p>
            <a:pPr indent="0" lvl="0" marL="0" rtl="0" algn="just">
              <a:lnSpc>
                <a:spcPct val="90000"/>
              </a:lnSpc>
              <a:spcBef>
                <a:spcPts val="1000"/>
              </a:spcBef>
              <a:spcAft>
                <a:spcPts val="0"/>
              </a:spcAft>
              <a:buClr>
                <a:schemeClr val="lt2"/>
              </a:buClr>
              <a:buSzPts val="1800"/>
              <a:buNone/>
            </a:pPr>
            <a:r>
              <a:t/>
            </a:r>
            <a:endParaRPr/>
          </a:p>
        </p:txBody>
      </p:sp>
      <p:sp>
        <p:nvSpPr>
          <p:cNvPr id="153" name="Google Shape;153;p11"/>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a:t>
            </a:r>
            <a:endParaRPr sz="3000"/>
          </a:p>
        </p:txBody>
      </p:sp>
      <p:sp>
        <p:nvSpPr>
          <p:cNvPr id="154" name="Google Shape;154;p11"/>
          <p:cNvSpPr/>
          <p:nvPr/>
        </p:nvSpPr>
        <p:spPr>
          <a:xfrm>
            <a:off x="97970" y="2411730"/>
            <a:ext cx="11944351" cy="2318245"/>
          </a:xfrm>
          <a:prstGeom prst="rect">
            <a:avLst/>
          </a:prstGeom>
          <a:solidFill>
            <a:srgbClr val="F3EDF7"/>
          </a:solidFill>
          <a:ln cap="flat" cmpd="sng" w="12700">
            <a:solidFill>
              <a:srgbClr val="9868B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2000"/>
              <a:buFont typeface="Arial"/>
              <a:buNone/>
            </a:pPr>
            <a:r>
              <a:rPr i="1" lang="en-GB" sz="2000">
                <a:solidFill>
                  <a:srgbClr val="663B88"/>
                </a:solidFill>
                <a:latin typeface="Open Sans"/>
                <a:ea typeface="Open Sans"/>
                <a:cs typeface="Open Sans"/>
                <a:sym typeface="Open Sans"/>
              </a:rPr>
              <a:t>„</a:t>
            </a:r>
            <a:r>
              <a:rPr b="0" i="1" lang="en-GB" sz="2000" u="none" cap="none" strike="noStrike">
                <a:solidFill>
                  <a:srgbClr val="663B88"/>
                </a:solidFill>
                <a:latin typeface="Open Sans"/>
                <a:ea typeface="Open Sans"/>
                <a:cs typeface="Open Sans"/>
                <a:sym typeface="Open Sans"/>
              </a:rPr>
              <a:t>Často slyšíme o pohledu z jiné perspektivy, než je naše vlastní, ale jen zřídka o pohledu z perspektivy jiné generace, než je ta naše.” </a:t>
            </a:r>
            <a:endParaRPr b="0" i="1" sz="2000" u="none" cap="none" strike="noStrike">
              <a:solidFill>
                <a:srgbClr val="663B88"/>
              </a:solidFill>
              <a:latin typeface="Open Sans"/>
              <a:ea typeface="Open Sans"/>
              <a:cs typeface="Open Sans"/>
              <a:sym typeface="Open Sans"/>
            </a:endParaRPr>
          </a:p>
          <a:p>
            <a:pPr indent="0" lvl="0" marL="0" marR="0" rtl="0" algn="just">
              <a:lnSpc>
                <a:spcPct val="100000"/>
              </a:lnSpc>
              <a:spcBef>
                <a:spcPts val="0"/>
              </a:spcBef>
              <a:spcAft>
                <a:spcPts val="0"/>
              </a:spcAft>
              <a:buClr>
                <a:srgbClr val="000000"/>
              </a:buClr>
              <a:buSzPts val="2000"/>
              <a:buFont typeface="Arial"/>
              <a:buNone/>
            </a:pPr>
            <a:r>
              <a:t/>
            </a:r>
            <a:endParaRPr b="0" i="1" sz="2000" u="none" cap="none" strike="noStrike">
              <a:solidFill>
                <a:srgbClr val="663B88"/>
              </a:solidFill>
              <a:latin typeface="Open Sans"/>
              <a:ea typeface="Open Sans"/>
              <a:cs typeface="Open Sans"/>
              <a:sym typeface="Open Sans"/>
            </a:endParaRPr>
          </a:p>
          <a:p>
            <a:pPr indent="0" lvl="0" marL="0" marR="0" rtl="0" algn="just">
              <a:lnSpc>
                <a:spcPct val="100000"/>
              </a:lnSpc>
              <a:spcBef>
                <a:spcPts val="0"/>
              </a:spcBef>
              <a:spcAft>
                <a:spcPts val="0"/>
              </a:spcAft>
              <a:buClr>
                <a:srgbClr val="000000"/>
              </a:buClr>
              <a:buSzPts val="2000"/>
              <a:buFont typeface="Arial"/>
              <a:buNone/>
            </a:pPr>
            <a:r>
              <a:rPr i="1" lang="en-GB" sz="2000">
                <a:solidFill>
                  <a:srgbClr val="663B88"/>
                </a:solidFill>
                <a:latin typeface="Open Sans"/>
                <a:ea typeface="Open Sans"/>
                <a:cs typeface="Open Sans"/>
                <a:sym typeface="Open Sans"/>
              </a:rPr>
              <a:t>„</a:t>
            </a:r>
            <a:r>
              <a:rPr b="0" i="1" lang="en-GB" sz="2000" u="none" cap="none" strike="noStrike">
                <a:solidFill>
                  <a:srgbClr val="663B88"/>
                </a:solidFill>
                <a:latin typeface="Open Sans"/>
                <a:ea typeface="Open Sans"/>
                <a:cs typeface="Open Sans"/>
                <a:sym typeface="Open Sans"/>
              </a:rPr>
              <a:t>We often hear about stepping outside ourselves, but rarely about stepping outside our generation.”  </a:t>
            </a:r>
            <a:endParaRPr b="0" i="1" sz="2000" u="none" cap="none" strike="noStrike">
              <a:solidFill>
                <a:srgbClr val="663B88"/>
              </a:solidFill>
              <a:latin typeface="Open Sans"/>
              <a:ea typeface="Open Sans"/>
              <a:cs typeface="Open Sans"/>
              <a:sym typeface="Open Sans"/>
            </a:endParaRPr>
          </a:p>
          <a:p>
            <a:pPr indent="0" lvl="0" marL="0" marR="0" rtl="0" algn="just">
              <a:lnSpc>
                <a:spcPct val="100000"/>
              </a:lnSpc>
              <a:spcBef>
                <a:spcPts val="0"/>
              </a:spcBef>
              <a:spcAft>
                <a:spcPts val="0"/>
              </a:spcAft>
              <a:buClr>
                <a:srgbClr val="000000"/>
              </a:buClr>
              <a:buSzPts val="2000"/>
              <a:buFont typeface="Arial"/>
              <a:buNone/>
            </a:pPr>
            <a:r>
              <a:t/>
            </a:r>
            <a:endParaRPr b="0" i="1" sz="2000" u="none" cap="none" strike="noStrike">
              <a:solidFill>
                <a:srgbClr val="663B88"/>
              </a:solidFill>
              <a:latin typeface="Open Sans"/>
              <a:ea typeface="Open Sans"/>
              <a:cs typeface="Open Sans"/>
              <a:sym typeface="Open Sans"/>
            </a:endParaRPr>
          </a:p>
          <a:p>
            <a:pPr indent="0" lvl="0" marL="0" marR="0" rtl="0" algn="just">
              <a:lnSpc>
                <a:spcPct val="100000"/>
              </a:lnSpc>
              <a:spcBef>
                <a:spcPts val="0"/>
              </a:spcBef>
              <a:spcAft>
                <a:spcPts val="0"/>
              </a:spcAft>
              <a:buClr>
                <a:srgbClr val="000000"/>
              </a:buClr>
              <a:buSzPts val="2000"/>
              <a:buFont typeface="Arial"/>
              <a:buNone/>
            </a:pPr>
            <a:r>
              <a:rPr i="1" lang="en-GB" sz="2000">
                <a:solidFill>
                  <a:srgbClr val="663B88"/>
                </a:solidFill>
                <a:latin typeface="Open Sans"/>
                <a:ea typeface="Open Sans"/>
                <a:cs typeface="Open Sans"/>
                <a:sym typeface="Open Sans"/>
              </a:rPr>
              <a:t>–</a:t>
            </a:r>
            <a:r>
              <a:rPr b="0" i="1" lang="en-GB" sz="2000" u="none" cap="none" strike="noStrike">
                <a:solidFill>
                  <a:srgbClr val="663B88"/>
                </a:solidFill>
                <a:latin typeface="Open Sans"/>
                <a:ea typeface="Open Sans"/>
                <a:cs typeface="Open Sans"/>
                <a:sym typeface="Open Sans"/>
              </a:rPr>
              <a:t> </a:t>
            </a:r>
            <a:r>
              <a:rPr b="0" i="0" lang="en-GB" sz="2000" u="none" cap="none" strike="noStrike">
                <a:solidFill>
                  <a:srgbClr val="663B88"/>
                </a:solidFill>
                <a:latin typeface="Open Sans"/>
                <a:ea typeface="Open Sans"/>
                <a:cs typeface="Open Sans"/>
                <a:sym typeface="Open Sans"/>
              </a:rPr>
              <a:t>Criss Jami</a:t>
            </a:r>
            <a:endParaRPr b="0" i="0" sz="2000" u="none" cap="none" strike="noStrike">
              <a:solidFill>
                <a:srgbClr val="663B88"/>
              </a:solidFill>
              <a:latin typeface="Open Sans"/>
              <a:ea typeface="Open Sans"/>
              <a:cs typeface="Open Sans"/>
              <a:sym typeface="Open Sans"/>
            </a:endParaRPr>
          </a:p>
        </p:txBody>
      </p:sp>
      <p:sp>
        <p:nvSpPr>
          <p:cNvPr id="155" name="Google Shape;155;p11"/>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Aktivity 3.1: Uvedení do praxe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2"/>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1"/>
              </a:buClr>
              <a:buSzPts val="2000"/>
              <a:buFont typeface="Open Sans"/>
              <a:buNone/>
            </a:pPr>
            <a:r>
              <a:rPr lang="en-GB"/>
              <a:t>Vývoj obsahu </a:t>
            </a:r>
            <a:br>
              <a:rPr lang="en-GB"/>
            </a:br>
            <a:r>
              <a:rPr b="0" lang="en-GB"/>
              <a:t> Mindshift Talent Advisory, Portugal</a:t>
            </a:r>
            <a:br>
              <a:rPr b="0" lang="en-GB"/>
            </a:br>
            <a:r>
              <a:rPr b="0" lang="en-GB" u="sng">
                <a:solidFill>
                  <a:schemeClr val="hlink"/>
                </a:solidFill>
                <a:hlinkClick r:id="rId3"/>
              </a:rPr>
              <a:t>www.mindshift.pt</a:t>
            </a:r>
            <a:r>
              <a:rPr b="0" lang="en-GB"/>
              <a:t> </a:t>
            </a:r>
            <a:br>
              <a:rPr lang="en-GB"/>
            </a:br>
            <a:r>
              <a:rPr b="0" lang="en-GB" u="sng">
                <a:solidFill>
                  <a:schemeClr val="hlink"/>
                </a:solidFill>
                <a:hlinkClick r:id="rId4"/>
              </a:rPr>
              <a:t>geral@mindshift.pt</a:t>
            </a:r>
            <a:r>
              <a:rPr b="0" lang="en-GB"/>
              <a:t> </a:t>
            </a:r>
            <a:endParaRPr b="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2"/>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Open Sans"/>
              <a:buNone/>
            </a:pPr>
            <a:r>
              <a:rPr lang="en-GB">
                <a:latin typeface="Open Sans"/>
                <a:ea typeface="Open Sans"/>
                <a:cs typeface="Open Sans"/>
                <a:sym typeface="Open Sans"/>
              </a:rPr>
              <a:t>Cíle a rámec </a:t>
            </a:r>
            <a:endParaRPr>
              <a:latin typeface="Open Sans"/>
              <a:ea typeface="Open Sans"/>
              <a:cs typeface="Open Sans"/>
              <a:sym typeface="Open Sans"/>
            </a:endParaRPr>
          </a:p>
        </p:txBody>
      </p:sp>
      <p:sp>
        <p:nvSpPr>
          <p:cNvPr id="67" name="Google Shape;67;p2"/>
          <p:cNvSpPr txBox="1"/>
          <p:nvPr>
            <p:ph idx="1" type="body"/>
          </p:nvPr>
        </p:nvSpPr>
        <p:spPr>
          <a:xfrm>
            <a:off x="97971" y="881743"/>
            <a:ext cx="11693979" cy="5870121"/>
          </a:xfrm>
          <a:prstGeom prst="rect">
            <a:avLst/>
          </a:prstGeom>
          <a:no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rgbClr val="636A6F"/>
              </a:buClr>
              <a:buSzPts val="1800"/>
              <a:buNone/>
            </a:pPr>
            <a:r>
              <a:rPr lang="en-GB">
                <a:solidFill>
                  <a:srgbClr val="636A6F"/>
                </a:solidFill>
              </a:rPr>
              <a:t>Účelem tohoto modulu je poskytnout HR manažerkám a manažerům a školitelkám a školitelům příslušné znalosti, nástroje a materiály pro návrh programu Jak vyškolit v mentorování. </a:t>
            </a:r>
            <a:endParaRPr>
              <a:solidFill>
                <a:schemeClr val="lt1"/>
              </a:solidFill>
            </a:endParaRPr>
          </a:p>
          <a:p>
            <a:pPr indent="0" lvl="0" marL="0" rtl="0" algn="just">
              <a:lnSpc>
                <a:spcPct val="150000"/>
              </a:lnSpc>
              <a:spcBef>
                <a:spcPts val="1000"/>
              </a:spcBef>
              <a:spcAft>
                <a:spcPts val="0"/>
              </a:spcAft>
              <a:buClr>
                <a:srgbClr val="636A6F"/>
              </a:buClr>
              <a:buSzPts val="1800"/>
              <a:buNone/>
            </a:pPr>
            <a:r>
              <a:rPr lang="en-GB">
                <a:solidFill>
                  <a:srgbClr val="636A6F"/>
                </a:solidFill>
              </a:rPr>
              <a:t>Tento modul je rozdělen do tří učebních jednotek, které zahrnují celkem čtyři hlavní aktivity: </a:t>
            </a:r>
            <a:endParaRPr>
              <a:solidFill>
                <a:schemeClr val="lt1"/>
              </a:solidFill>
            </a:endParaRPr>
          </a:p>
          <a:p>
            <a:pPr indent="0" lvl="0" marL="0" rtl="0" algn="just">
              <a:lnSpc>
                <a:spcPct val="150000"/>
              </a:lnSpc>
              <a:spcBef>
                <a:spcPts val="1000"/>
              </a:spcBef>
              <a:spcAft>
                <a:spcPts val="0"/>
              </a:spcAft>
              <a:buClr>
                <a:schemeClr val="accent6"/>
              </a:buClr>
              <a:buSzPts val="1800"/>
              <a:buFont typeface="Arial"/>
              <a:buNone/>
            </a:pPr>
            <a:r>
              <a:rPr b="1" lang="en-GB">
                <a:solidFill>
                  <a:schemeClr val="accent6"/>
                </a:solidFill>
              </a:rPr>
              <a:t>Lekce 1: Základy mentoringu </a:t>
            </a:r>
            <a:endParaRPr>
              <a:solidFill>
                <a:schemeClr val="lt1"/>
              </a:solidFill>
            </a:endParaRPr>
          </a:p>
          <a:p>
            <a:pPr indent="0" lvl="0" marL="0" rtl="0" algn="just">
              <a:lnSpc>
                <a:spcPct val="150000"/>
              </a:lnSpc>
              <a:spcBef>
                <a:spcPts val="1000"/>
              </a:spcBef>
              <a:spcAft>
                <a:spcPts val="0"/>
              </a:spcAft>
              <a:buClr>
                <a:srgbClr val="636A6F"/>
              </a:buClr>
              <a:buSzPts val="1800"/>
              <a:buNone/>
            </a:pPr>
            <a:r>
              <a:rPr lang="en-GB">
                <a:solidFill>
                  <a:srgbClr val="636A6F"/>
                </a:solidFill>
              </a:rPr>
              <a:t>Aktivita 1.1: Jak zahájit mentorský program? </a:t>
            </a:r>
            <a:endParaRPr>
              <a:solidFill>
                <a:schemeClr val="lt1"/>
              </a:solidFill>
            </a:endParaRPr>
          </a:p>
          <a:p>
            <a:pPr indent="0" lvl="0" marL="0" rtl="0" algn="just">
              <a:lnSpc>
                <a:spcPct val="150000"/>
              </a:lnSpc>
              <a:spcBef>
                <a:spcPts val="1000"/>
              </a:spcBef>
              <a:spcAft>
                <a:spcPts val="0"/>
              </a:spcAft>
              <a:buClr>
                <a:schemeClr val="accent6"/>
              </a:buClr>
              <a:buSzPts val="1800"/>
              <a:buFont typeface="Arial"/>
              <a:buNone/>
            </a:pPr>
            <a:r>
              <a:rPr b="1" lang="en-GB">
                <a:solidFill>
                  <a:schemeClr val="accent6"/>
                </a:solidFill>
              </a:rPr>
              <a:t>Lekce 2: Budování pozitivních postojů k reverznímu mentoringu </a:t>
            </a:r>
            <a:endParaRPr>
              <a:solidFill>
                <a:schemeClr val="lt1"/>
              </a:solidFill>
            </a:endParaRPr>
          </a:p>
          <a:p>
            <a:pPr indent="0" lvl="0" marL="0" rtl="0" algn="just">
              <a:lnSpc>
                <a:spcPct val="150000"/>
              </a:lnSpc>
              <a:spcBef>
                <a:spcPts val="1000"/>
              </a:spcBef>
              <a:spcAft>
                <a:spcPts val="0"/>
              </a:spcAft>
              <a:buClr>
                <a:srgbClr val="636A6F"/>
              </a:buClr>
              <a:buSzPts val="1800"/>
              <a:buNone/>
            </a:pPr>
            <a:r>
              <a:rPr lang="en-GB">
                <a:solidFill>
                  <a:srgbClr val="636A6F"/>
                </a:solidFill>
              </a:rPr>
              <a:t>Aktivita 2.1: Rozbor typů mentoringu</a:t>
            </a:r>
            <a:endParaRPr>
              <a:solidFill>
                <a:schemeClr val="lt1"/>
              </a:solidFill>
            </a:endParaRPr>
          </a:p>
          <a:p>
            <a:pPr indent="0" lvl="0" marL="0" rtl="0" algn="just">
              <a:lnSpc>
                <a:spcPct val="150000"/>
              </a:lnSpc>
              <a:spcBef>
                <a:spcPts val="1000"/>
              </a:spcBef>
              <a:spcAft>
                <a:spcPts val="0"/>
              </a:spcAft>
              <a:buClr>
                <a:srgbClr val="636A6F"/>
              </a:buClr>
              <a:buSzPts val="1800"/>
              <a:buNone/>
            </a:pPr>
            <a:r>
              <a:rPr lang="en-GB">
                <a:solidFill>
                  <a:srgbClr val="636A6F"/>
                </a:solidFill>
              </a:rPr>
              <a:t>Aktivita 2.2: Síla dobrého e-portfolia </a:t>
            </a:r>
            <a:endParaRPr b="1">
              <a:solidFill>
                <a:schemeClr val="accent6"/>
              </a:solidFill>
            </a:endParaRPr>
          </a:p>
          <a:p>
            <a:pPr indent="0" lvl="0" marL="0" rtl="0" algn="just">
              <a:lnSpc>
                <a:spcPct val="150000"/>
              </a:lnSpc>
              <a:spcBef>
                <a:spcPts val="1000"/>
              </a:spcBef>
              <a:spcAft>
                <a:spcPts val="0"/>
              </a:spcAft>
              <a:buClr>
                <a:schemeClr val="accent6"/>
              </a:buClr>
              <a:buSzPts val="1800"/>
              <a:buFont typeface="Arial"/>
              <a:buNone/>
            </a:pPr>
            <a:r>
              <a:rPr b="1" lang="en-GB">
                <a:solidFill>
                  <a:schemeClr val="accent6"/>
                </a:solidFill>
              </a:rPr>
              <a:t>Lekce 3: Kontrolní seznam pro program Jak vyškolit v mentorování</a:t>
            </a:r>
            <a:endParaRPr>
              <a:solidFill>
                <a:schemeClr val="lt1"/>
              </a:solidFill>
            </a:endParaRPr>
          </a:p>
          <a:p>
            <a:pPr indent="0" lvl="0" marL="0" rtl="0" algn="just">
              <a:lnSpc>
                <a:spcPct val="150000"/>
              </a:lnSpc>
              <a:spcBef>
                <a:spcPts val="1000"/>
              </a:spcBef>
              <a:spcAft>
                <a:spcPts val="0"/>
              </a:spcAft>
              <a:buClr>
                <a:srgbClr val="636A6F"/>
              </a:buClr>
              <a:buSzPts val="1800"/>
              <a:buNone/>
            </a:pPr>
            <a:r>
              <a:rPr lang="en-GB">
                <a:solidFill>
                  <a:srgbClr val="636A6F"/>
                </a:solidFill>
              </a:rPr>
              <a:t>Činnost 3.1: Uvedení do praxe</a:t>
            </a:r>
            <a:endParaRPr>
              <a:solidFill>
                <a:schemeClr val="lt1"/>
              </a:solidFill>
            </a:endParaRPr>
          </a:p>
          <a:p>
            <a:pPr indent="0" lvl="0" marL="0" rtl="0" algn="just">
              <a:lnSpc>
                <a:spcPct val="150000"/>
              </a:lnSpc>
              <a:spcBef>
                <a:spcPts val="1000"/>
              </a:spcBef>
              <a:spcAft>
                <a:spcPts val="0"/>
              </a:spcAft>
              <a:buClr>
                <a:srgbClr val="636A6F"/>
              </a:buClr>
              <a:buSzPts val="1800"/>
              <a:buNone/>
            </a:pPr>
            <a:r>
              <a:t/>
            </a:r>
            <a:endParaRPr>
              <a:solidFill>
                <a:srgbClr val="636A6F"/>
              </a:solidFill>
            </a:endParaRPr>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3"/>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Po dokončení tohoto modulu budou účastnice a účastníci schopni: </a:t>
            </a:r>
            <a:endParaRPr>
              <a:latin typeface="Open Sans"/>
              <a:ea typeface="Open Sans"/>
              <a:cs typeface="Open Sans"/>
              <a:sym typeface="Open Sans"/>
            </a:endParaRPr>
          </a:p>
        </p:txBody>
      </p:sp>
      <p:sp>
        <p:nvSpPr>
          <p:cNvPr id="73" name="Google Shape;73;p3"/>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p>
            <a:pPr indent="-342900" lvl="0" marL="457200" rtl="0" algn="just">
              <a:lnSpc>
                <a:spcPct val="150000"/>
              </a:lnSpc>
              <a:spcBef>
                <a:spcPts val="1800"/>
              </a:spcBef>
              <a:spcAft>
                <a:spcPts val="0"/>
              </a:spcAft>
              <a:buClr>
                <a:schemeClr val="accent2"/>
              </a:buClr>
              <a:buSzPts val="1800"/>
              <a:buChar char="•"/>
            </a:pPr>
            <a:r>
              <a:rPr lang="en-GB">
                <a:solidFill>
                  <a:srgbClr val="636A6F"/>
                </a:solidFill>
              </a:rPr>
              <a:t>Definovat následující pojmy: mentoring, mezigenerační mentoring, mezigenerační učení, reverzní mentoring. </a:t>
            </a:r>
            <a:endParaRPr>
              <a:solidFill>
                <a:srgbClr val="636A6F"/>
              </a:solidFill>
            </a:endParaRPr>
          </a:p>
          <a:p>
            <a:pPr indent="-342900" lvl="0" marL="457200" rtl="0" algn="just">
              <a:lnSpc>
                <a:spcPct val="150000"/>
              </a:lnSpc>
              <a:spcBef>
                <a:spcPts val="1800"/>
              </a:spcBef>
              <a:spcAft>
                <a:spcPts val="0"/>
              </a:spcAft>
              <a:buClr>
                <a:schemeClr val="accent2"/>
              </a:buClr>
              <a:buSzPts val="1800"/>
              <a:buChar char="•"/>
            </a:pPr>
            <a:r>
              <a:rPr lang="en-GB">
                <a:solidFill>
                  <a:srgbClr val="636A6F"/>
                </a:solidFill>
              </a:rPr>
              <a:t>Rozlišit mentoring od reverzního mentoringu. </a:t>
            </a:r>
            <a:endParaRPr>
              <a:solidFill>
                <a:srgbClr val="636A6F"/>
              </a:solidFill>
            </a:endParaRPr>
          </a:p>
          <a:p>
            <a:pPr indent="-342900" lvl="0" marL="457200" rtl="0" algn="just">
              <a:lnSpc>
                <a:spcPct val="150000"/>
              </a:lnSpc>
              <a:spcBef>
                <a:spcPts val="1800"/>
              </a:spcBef>
              <a:spcAft>
                <a:spcPts val="0"/>
              </a:spcAft>
              <a:buClr>
                <a:schemeClr val="accent2"/>
              </a:buClr>
              <a:buSzPts val="1800"/>
              <a:buChar char="•"/>
            </a:pPr>
            <a:r>
              <a:rPr lang="en-GB">
                <a:solidFill>
                  <a:srgbClr val="636A6F"/>
                </a:solidFill>
              </a:rPr>
              <a:t>Uvést výhody a nevýhody mentorského programu na pracovišti. </a:t>
            </a:r>
            <a:endParaRPr>
              <a:solidFill>
                <a:srgbClr val="636A6F"/>
              </a:solidFill>
            </a:endParaRPr>
          </a:p>
          <a:p>
            <a:pPr indent="-342900" lvl="0" marL="457200" rtl="0" algn="just">
              <a:lnSpc>
                <a:spcPct val="150000"/>
              </a:lnSpc>
              <a:spcBef>
                <a:spcPts val="1800"/>
              </a:spcBef>
              <a:spcAft>
                <a:spcPts val="0"/>
              </a:spcAft>
              <a:buClr>
                <a:schemeClr val="accent2"/>
              </a:buClr>
              <a:buSzPts val="1800"/>
              <a:buChar char="•"/>
            </a:pPr>
            <a:r>
              <a:rPr lang="en-GB">
                <a:solidFill>
                  <a:srgbClr val="636A6F"/>
                </a:solidFill>
              </a:rPr>
              <a:t>Definovat strategie pro přípravu mezigeneračního mentorského programu. </a:t>
            </a:r>
            <a:endParaRPr>
              <a:solidFill>
                <a:srgbClr val="636A6F"/>
              </a:solidFill>
            </a:endParaRPr>
          </a:p>
          <a:p>
            <a:pPr indent="-342900" lvl="0" marL="457200" rtl="0" algn="just">
              <a:lnSpc>
                <a:spcPct val="150000"/>
              </a:lnSpc>
              <a:spcBef>
                <a:spcPts val="1800"/>
              </a:spcBef>
              <a:spcAft>
                <a:spcPts val="0"/>
              </a:spcAft>
              <a:buClr>
                <a:schemeClr val="accent2"/>
              </a:buClr>
              <a:buSzPts val="1800"/>
              <a:buChar char="•"/>
            </a:pPr>
            <a:r>
              <a:rPr lang="en-GB">
                <a:solidFill>
                  <a:srgbClr val="636A6F"/>
                </a:solidFill>
              </a:rPr>
              <a:t>Konceptualizovat program Jak vyškolit v mentorování.</a:t>
            </a:r>
            <a:endParaRPr>
              <a:solidFill>
                <a:srgbClr val="636A6F"/>
              </a:solidFill>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Implementovat program Jak vyškolit v mentorování.</a:t>
            </a:r>
            <a:endParaRPr/>
          </a:p>
          <a:p>
            <a:pPr indent="0" lvl="0" marL="0" rtl="0" algn="just">
              <a:lnSpc>
                <a:spcPct val="90000"/>
              </a:lnSpc>
              <a:spcBef>
                <a:spcPts val="1800"/>
              </a:spcBef>
              <a:spcAft>
                <a:spcPts val="0"/>
              </a:spcAft>
              <a:buClr>
                <a:schemeClr val="lt2"/>
              </a:buClr>
              <a:buSzPts val="1800"/>
              <a:buNone/>
            </a:pPr>
            <a:r>
              <a:t/>
            </a:r>
            <a:endParaRPr/>
          </a:p>
        </p:txBody>
      </p:sp>
      <p:sp>
        <p:nvSpPr>
          <p:cNvPr id="74" name="Google Shape;74;p3"/>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Open Sans"/>
              <a:buNone/>
            </a:pPr>
            <a:r>
              <a:rPr lang="en-GB"/>
              <a:t>Výsledky učení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ctrTitle"/>
          </p:nvPr>
        </p:nvSpPr>
        <p:spPr>
          <a:xfrm>
            <a:off x="2179865" y="2774849"/>
            <a:ext cx="7809955" cy="160019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52BAAD"/>
              </a:buClr>
              <a:buSzPts val="2000"/>
              <a:buFont typeface="Open Sans"/>
              <a:buNone/>
            </a:pPr>
            <a:r>
              <a:rPr lang="en-GB"/>
              <a:t>Lekce 3: Kontrolní seznam pro program Jak vyškolit v mentorování</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5"/>
          <p:cNvSpPr txBox="1"/>
          <p:nvPr>
            <p:ph idx="2" type="body"/>
          </p:nvPr>
        </p:nvSpPr>
        <p:spPr>
          <a:xfrm>
            <a:off x="6372225" y="1462685"/>
            <a:ext cx="5670096" cy="5313673"/>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rPr lang="en-GB"/>
              <a:t> </a:t>
            </a:r>
            <a:endParaRPr/>
          </a:p>
        </p:txBody>
      </p:sp>
      <p:sp>
        <p:nvSpPr>
          <p:cNvPr id="87" name="Google Shape;87;p5"/>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Activita 3.1: Uvedení do praxe</a:t>
            </a:r>
            <a:endParaRPr/>
          </a:p>
        </p:txBody>
      </p:sp>
      <p:sp>
        <p:nvSpPr>
          <p:cNvPr id="88" name="Google Shape;88;p5"/>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a:t>
            </a:r>
            <a:endParaRPr/>
          </a:p>
        </p:txBody>
      </p:sp>
      <p:pic>
        <p:nvPicPr>
          <p:cNvPr descr="Inteligência Artificial com preenchimento sólido" id="89" name="Google Shape;89;p5"/>
          <p:cNvPicPr preferRelativeResize="0"/>
          <p:nvPr/>
        </p:nvPicPr>
        <p:blipFill rotWithShape="1">
          <a:blip r:embed="rId3">
            <a:alphaModFix/>
          </a:blip>
          <a:srcRect b="0" l="0" r="0" t="0"/>
          <a:stretch/>
        </p:blipFill>
        <p:spPr>
          <a:xfrm>
            <a:off x="6543675" y="1561980"/>
            <a:ext cx="914400" cy="914400"/>
          </a:xfrm>
          <a:prstGeom prst="rect">
            <a:avLst/>
          </a:prstGeom>
          <a:noFill/>
          <a:ln>
            <a:noFill/>
          </a:ln>
        </p:spPr>
      </p:pic>
      <p:sp>
        <p:nvSpPr>
          <p:cNvPr id="90" name="Google Shape;90;p5"/>
          <p:cNvSpPr txBox="1"/>
          <p:nvPr/>
        </p:nvSpPr>
        <p:spPr>
          <a:xfrm>
            <a:off x="6543675" y="2724085"/>
            <a:ext cx="5400600" cy="254730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000000"/>
              </a:buClr>
              <a:buSzPts val="1800"/>
              <a:buFont typeface="Arial"/>
              <a:buNone/>
            </a:pPr>
            <a:r>
              <a:rPr b="1" i="0" lang="en-GB" sz="1800" u="none" cap="none" strike="noStrike">
                <a:solidFill>
                  <a:srgbClr val="636A6F"/>
                </a:solidFill>
                <a:latin typeface="Open Sans"/>
                <a:ea typeface="Open Sans"/>
                <a:cs typeface="Open Sans"/>
                <a:sym typeface="Open Sans"/>
              </a:rPr>
              <a:t>V této aktivitě si procvičíte následující dovednosti: </a:t>
            </a:r>
            <a:endParaRPr b="0" i="0" sz="1400" u="none" cap="none" strike="noStrike">
              <a:solidFill>
                <a:srgbClr val="000000"/>
              </a:solidFill>
              <a:latin typeface="Arial"/>
              <a:ea typeface="Arial"/>
              <a:cs typeface="Arial"/>
              <a:sym typeface="Arial"/>
            </a:endParaRPr>
          </a:p>
          <a:p>
            <a:pPr indent="-342900" lvl="0" marL="457200" marR="0" rtl="0" algn="l">
              <a:lnSpc>
                <a:spcPct val="107000"/>
              </a:lnSpc>
              <a:spcBef>
                <a:spcPts val="80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Rozhodování </a:t>
            </a:r>
            <a:endParaRPr b="1" i="0" sz="1800" u="none" cap="none" strike="noStrike">
              <a:solidFill>
                <a:srgbClr val="636A6F"/>
              </a:solidFill>
              <a:latin typeface="Open Sans"/>
              <a:ea typeface="Open Sans"/>
              <a:cs typeface="Open Sans"/>
              <a:sym typeface="Open Sans"/>
            </a:endParaRPr>
          </a:p>
          <a:p>
            <a:pPr indent="-342900" lvl="0" marL="457200" marR="0" rtl="0" algn="l">
              <a:lnSpc>
                <a:spcPct val="107000"/>
              </a:lnSpc>
              <a:spcBef>
                <a:spcPts val="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Kritické myšlení </a:t>
            </a:r>
            <a:endParaRPr b="1" i="0" sz="1800" u="none" cap="none" strike="noStrike">
              <a:solidFill>
                <a:srgbClr val="636A6F"/>
              </a:solidFill>
              <a:latin typeface="Open Sans"/>
              <a:ea typeface="Open Sans"/>
              <a:cs typeface="Open Sans"/>
              <a:sym typeface="Open Sans"/>
            </a:endParaRPr>
          </a:p>
          <a:p>
            <a:pPr indent="-342900" lvl="0" marL="457200" marR="0" rtl="0" algn="l">
              <a:lnSpc>
                <a:spcPct val="107000"/>
              </a:lnSpc>
              <a:spcBef>
                <a:spcPts val="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Řešení problém</a:t>
            </a:r>
            <a:r>
              <a:rPr b="1" lang="en-GB" sz="1800">
                <a:solidFill>
                  <a:srgbClr val="636A6F"/>
                </a:solidFill>
                <a:latin typeface="Open Sans"/>
                <a:ea typeface="Open Sans"/>
                <a:cs typeface="Open Sans"/>
                <a:sym typeface="Open Sans"/>
              </a:rPr>
              <a:t>ů</a:t>
            </a:r>
            <a:r>
              <a:rPr b="1" i="0" lang="en-GB" sz="1800" u="none" cap="none" strike="noStrike">
                <a:solidFill>
                  <a:srgbClr val="636A6F"/>
                </a:solidFill>
                <a:latin typeface="Open Sans"/>
                <a:ea typeface="Open Sans"/>
                <a:cs typeface="Open Sans"/>
                <a:sym typeface="Open Sans"/>
              </a:rPr>
              <a:t> </a:t>
            </a:r>
            <a:endParaRPr b="1" i="0" sz="1800" u="none" cap="none" strike="noStrike">
              <a:solidFill>
                <a:srgbClr val="636A6F"/>
              </a:solidFill>
              <a:latin typeface="Open Sans"/>
              <a:ea typeface="Open Sans"/>
              <a:cs typeface="Open Sans"/>
              <a:sym typeface="Open Sans"/>
            </a:endParaRPr>
          </a:p>
          <a:p>
            <a:pPr indent="-342900" lvl="0" marL="457200" marR="0" rtl="0" algn="l">
              <a:lnSpc>
                <a:spcPct val="107000"/>
              </a:lnSpc>
              <a:spcBef>
                <a:spcPts val="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Strategické myšlení </a:t>
            </a:r>
            <a:endParaRPr b="1" i="0" sz="1800" u="none" cap="none" strike="noStrike">
              <a:solidFill>
                <a:srgbClr val="636A6F"/>
              </a:solidFill>
              <a:latin typeface="Open Sans"/>
              <a:ea typeface="Open Sans"/>
              <a:cs typeface="Open Sans"/>
              <a:sym typeface="Open Sans"/>
            </a:endParaRPr>
          </a:p>
          <a:p>
            <a:pPr indent="-342900" lvl="0" marL="457200" marR="0" rtl="0" algn="l">
              <a:lnSpc>
                <a:spcPct val="107000"/>
              </a:lnSpc>
              <a:spcBef>
                <a:spcPts val="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Digitální dovednosti </a:t>
            </a:r>
            <a:endParaRPr b="1" i="0" sz="1800" u="none" cap="none" strike="noStrike">
              <a:solidFill>
                <a:srgbClr val="636A6F"/>
              </a:solidFill>
              <a:latin typeface="Open Sans"/>
              <a:ea typeface="Open Sans"/>
              <a:cs typeface="Open Sans"/>
              <a:sym typeface="Open Sans"/>
            </a:endParaRPr>
          </a:p>
          <a:p>
            <a:pPr indent="-342900" lvl="0" marL="457200" marR="0" rtl="0" algn="l">
              <a:lnSpc>
                <a:spcPct val="107000"/>
              </a:lnSpc>
              <a:spcBef>
                <a:spcPts val="0"/>
              </a:spcBef>
              <a:spcAft>
                <a:spcPts val="0"/>
              </a:spcAft>
              <a:buClr>
                <a:srgbClr val="636A6F"/>
              </a:buClr>
              <a:buSzPts val="1800"/>
              <a:buFont typeface="Open Sans"/>
              <a:buChar char="●"/>
            </a:pPr>
            <a:r>
              <a:rPr b="1" i="0" lang="en-GB" sz="1800" u="none" cap="none" strike="noStrike">
                <a:solidFill>
                  <a:srgbClr val="636A6F"/>
                </a:solidFill>
                <a:latin typeface="Open Sans"/>
                <a:ea typeface="Open Sans"/>
                <a:cs typeface="Open Sans"/>
                <a:sym typeface="Open Sans"/>
              </a:rPr>
              <a:t>Kreativit</a:t>
            </a:r>
            <a:r>
              <a:rPr b="1" lang="en-GB" sz="1800">
                <a:solidFill>
                  <a:srgbClr val="636A6F"/>
                </a:solidFill>
                <a:latin typeface="Open Sans"/>
                <a:ea typeface="Open Sans"/>
                <a:cs typeface="Open Sans"/>
                <a:sym typeface="Open Sans"/>
              </a:rPr>
              <a:t>u</a:t>
            </a:r>
            <a:endParaRPr b="0" i="0" sz="1400" u="none" cap="none" strike="noStrike">
              <a:solidFill>
                <a:srgbClr val="000000"/>
              </a:solidFill>
              <a:latin typeface="Arial"/>
              <a:ea typeface="Arial"/>
              <a:cs typeface="Arial"/>
              <a:sym typeface="Arial"/>
            </a:endParaRPr>
          </a:p>
        </p:txBody>
      </p:sp>
      <p:sp>
        <p:nvSpPr>
          <p:cNvPr id="91" name="Google Shape;91;p5"/>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i="0" u="none" cap="none" strike="noStrike">
              <a:solidFill>
                <a:srgbClr val="868E93"/>
              </a:solidFill>
              <a:latin typeface="Open Sans"/>
              <a:ea typeface="Open Sans"/>
              <a:cs typeface="Open Sans"/>
              <a:sym typeface="Open Sans"/>
            </a:endParaRPr>
          </a:p>
          <a:p>
            <a:pPr indent="0" lvl="0" marL="0" rtl="0" algn="just">
              <a:lnSpc>
                <a:spcPct val="90000"/>
              </a:lnSpc>
              <a:spcBef>
                <a:spcPts val="1000"/>
              </a:spcBef>
              <a:spcAft>
                <a:spcPts val="0"/>
              </a:spcAft>
              <a:buClr>
                <a:schemeClr val="lt2"/>
              </a:buClr>
              <a:buSzPts val="1800"/>
              <a:buNone/>
            </a:pPr>
            <a:r>
              <a:t/>
            </a:r>
            <a:endParaRPr>
              <a:solidFill>
                <a:srgbClr val="868E93"/>
              </a:solidFil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Open Sans"/>
              <a:ea typeface="Open Sans"/>
              <a:cs typeface="Open Sans"/>
              <a:sym typeface="Open Sans"/>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Open Sans"/>
              <a:ea typeface="Open Sans"/>
              <a:cs typeface="Open Sans"/>
              <a:sym typeface="Open Sans"/>
            </a:endParaRPr>
          </a:p>
          <a:p>
            <a:pPr indent="-228593" lvl="4" marL="2057349" rtl="0" algn="l">
              <a:lnSpc>
                <a:spcPct val="90000"/>
              </a:lnSpc>
              <a:spcBef>
                <a:spcPts val="500"/>
              </a:spcBef>
              <a:spcAft>
                <a:spcPts val="0"/>
              </a:spcAft>
              <a:buClr>
                <a:srgbClr val="868E93"/>
              </a:buClr>
              <a:buSzPts val="2200"/>
              <a:buChar char="•"/>
            </a:pPr>
            <a:r>
              <a:rPr b="1" i="1" lang="en-GB">
                <a:solidFill>
                  <a:srgbClr val="868E93"/>
                </a:solidFill>
                <a:latin typeface="Open Sans"/>
                <a:ea typeface="Open Sans"/>
                <a:cs typeface="Open Sans"/>
                <a:sym typeface="Open Sans"/>
              </a:rPr>
              <a:t>Cílem této aktivity je zapojit účastnice a účastníky do vývoje vlastního programu Jak vyškolit v mentorování s využitím svých vlastních skutečných zkušeností na pracovišti. </a:t>
            </a:r>
            <a:endParaRPr b="1" i="1">
              <a:solidFill>
                <a:srgbClr val="868E93"/>
              </a:solidFill>
              <a:latin typeface="Open Sans"/>
              <a:ea typeface="Open Sans"/>
              <a:cs typeface="Open Sans"/>
              <a:sym typeface="Open Sans"/>
            </a:endParaRPr>
          </a:p>
          <a:p>
            <a:pPr indent="0" lvl="0" marL="2286000" rtl="0" algn="l">
              <a:lnSpc>
                <a:spcPct val="90000"/>
              </a:lnSpc>
              <a:spcBef>
                <a:spcPts val="500"/>
              </a:spcBef>
              <a:spcAft>
                <a:spcPts val="0"/>
              </a:spcAft>
              <a:buSzPts val="1800"/>
              <a:buNone/>
            </a:pPr>
            <a:r>
              <a:t/>
            </a:r>
            <a:endParaRPr b="1" i="1">
              <a:solidFill>
                <a:srgbClr val="868E93"/>
              </a:solidFill>
              <a:latin typeface="Open Sans"/>
              <a:ea typeface="Open Sans"/>
              <a:cs typeface="Open Sans"/>
              <a:sym typeface="Open Sans"/>
            </a:endParaRPr>
          </a:p>
        </p:txBody>
      </p:sp>
      <p:pic>
        <p:nvPicPr>
          <p:cNvPr id="92" name="Google Shape;92;p5"/>
          <p:cNvPicPr preferRelativeResize="0"/>
          <p:nvPr/>
        </p:nvPicPr>
        <p:blipFill rotWithShape="1">
          <a:blip r:embed="rId4">
            <a:alphaModFix/>
          </a:blip>
          <a:srcRect b="22964" l="21301" r="19599" t="23250"/>
          <a:stretch/>
        </p:blipFill>
        <p:spPr>
          <a:xfrm>
            <a:off x="149675" y="2476375"/>
            <a:ext cx="2050800" cy="1800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6"/>
          <p:cNvSpPr txBox="1"/>
          <p:nvPr/>
        </p:nvSpPr>
        <p:spPr>
          <a:xfrm>
            <a:off x="1304060" y="1625106"/>
            <a:ext cx="9718979" cy="323165"/>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1800" u="none" cap="none" strike="noStrike">
                <a:solidFill>
                  <a:schemeClr val="lt1"/>
                </a:solidFill>
                <a:latin typeface="Open Sans"/>
                <a:ea typeface="Open Sans"/>
                <a:cs typeface="Open Sans"/>
                <a:sym typeface="Open Sans"/>
              </a:rPr>
              <a:t>Program mentoringu a program Jak vyškolit v mentorování se mohou snadno překrývat. </a:t>
            </a:r>
            <a:endParaRPr b="0" i="0" sz="1400" u="none" cap="none" strike="noStrike">
              <a:solidFill>
                <a:srgbClr val="000000"/>
              </a:solidFill>
              <a:latin typeface="Arial"/>
              <a:ea typeface="Arial"/>
              <a:cs typeface="Arial"/>
              <a:sym typeface="Arial"/>
            </a:endParaRPr>
          </a:p>
        </p:txBody>
      </p:sp>
      <p:sp>
        <p:nvSpPr>
          <p:cNvPr id="99" name="Google Shape;99;p6"/>
          <p:cNvSpPr/>
          <p:nvPr/>
        </p:nvSpPr>
        <p:spPr>
          <a:xfrm>
            <a:off x="10574103" y="4015776"/>
            <a:ext cx="448936" cy="444283"/>
          </a:xfrm>
          <a:custGeom>
            <a:rect b="b" l="l" r="r" t="t"/>
            <a:pathLst>
              <a:path extrusionOk="0" h="302202" w="306026">
                <a:moveTo>
                  <a:pt x="81468" y="252531"/>
                </a:moveTo>
                <a:cubicBezTo>
                  <a:pt x="57470" y="254773"/>
                  <a:pt x="36268" y="262573"/>
                  <a:pt x="30314" y="264904"/>
                </a:cubicBezTo>
                <a:lnTo>
                  <a:pt x="23818" y="279250"/>
                </a:lnTo>
                <a:lnTo>
                  <a:pt x="129917" y="279250"/>
                </a:lnTo>
                <a:cubicBezTo>
                  <a:pt x="131000" y="279250"/>
                  <a:pt x="132082" y="279608"/>
                  <a:pt x="133165" y="280326"/>
                </a:cubicBezTo>
                <a:cubicBezTo>
                  <a:pt x="133887" y="281401"/>
                  <a:pt x="134608" y="282477"/>
                  <a:pt x="134608" y="283912"/>
                </a:cubicBezTo>
                <a:cubicBezTo>
                  <a:pt x="134608" y="286064"/>
                  <a:pt x="135330" y="288216"/>
                  <a:pt x="137135" y="290367"/>
                </a:cubicBezTo>
                <a:cubicBezTo>
                  <a:pt x="138939" y="291802"/>
                  <a:pt x="141465" y="292878"/>
                  <a:pt x="143630" y="292878"/>
                </a:cubicBezTo>
                <a:lnTo>
                  <a:pt x="162396" y="292878"/>
                </a:lnTo>
                <a:cubicBezTo>
                  <a:pt x="167448" y="292878"/>
                  <a:pt x="171779" y="288933"/>
                  <a:pt x="171779" y="283912"/>
                </a:cubicBezTo>
                <a:cubicBezTo>
                  <a:pt x="171779" y="281401"/>
                  <a:pt x="173583" y="279250"/>
                  <a:pt x="176110" y="279250"/>
                </a:cubicBezTo>
                <a:lnTo>
                  <a:pt x="282569" y="279250"/>
                </a:lnTo>
                <a:lnTo>
                  <a:pt x="275712" y="264904"/>
                </a:lnTo>
                <a:cubicBezTo>
                  <a:pt x="264164" y="260242"/>
                  <a:pt x="190906" y="233703"/>
                  <a:pt x="156622" y="273511"/>
                </a:cubicBezTo>
                <a:cubicBezTo>
                  <a:pt x="154818" y="275663"/>
                  <a:pt x="151209" y="275663"/>
                  <a:pt x="149405" y="273511"/>
                </a:cubicBezTo>
                <a:cubicBezTo>
                  <a:pt x="132263" y="253607"/>
                  <a:pt x="105467" y="250290"/>
                  <a:pt x="81468" y="252531"/>
                </a:cubicBezTo>
                <a:close/>
                <a:moveTo>
                  <a:pt x="52327" y="230116"/>
                </a:moveTo>
                <a:lnTo>
                  <a:pt x="44388" y="250200"/>
                </a:lnTo>
                <a:cubicBezTo>
                  <a:pt x="65680" y="244103"/>
                  <a:pt x="100685" y="237289"/>
                  <a:pt x="129556" y="248765"/>
                </a:cubicBezTo>
                <a:cubicBezTo>
                  <a:pt x="115120" y="236572"/>
                  <a:pt x="90581" y="225095"/>
                  <a:pt x="52327" y="230116"/>
                </a:cubicBezTo>
                <a:close/>
                <a:moveTo>
                  <a:pt x="247203" y="212184"/>
                </a:moveTo>
                <a:cubicBezTo>
                  <a:pt x="206063" y="217564"/>
                  <a:pt x="182605" y="236213"/>
                  <a:pt x="170336" y="251635"/>
                </a:cubicBezTo>
                <a:cubicBezTo>
                  <a:pt x="199928" y="236213"/>
                  <a:pt x="238903" y="243386"/>
                  <a:pt x="261638" y="250200"/>
                </a:cubicBezTo>
                <a:lnTo>
                  <a:pt x="247203" y="212184"/>
                </a:lnTo>
                <a:close/>
                <a:moveTo>
                  <a:pt x="132082" y="194611"/>
                </a:moveTo>
                <a:lnTo>
                  <a:pt x="173944" y="194611"/>
                </a:lnTo>
                <a:cubicBezTo>
                  <a:pt x="176470" y="194611"/>
                  <a:pt x="178275" y="196763"/>
                  <a:pt x="178275" y="199273"/>
                </a:cubicBezTo>
                <a:cubicBezTo>
                  <a:pt x="178275" y="201784"/>
                  <a:pt x="176470" y="203936"/>
                  <a:pt x="173944" y="203936"/>
                </a:cubicBezTo>
                <a:lnTo>
                  <a:pt x="157705" y="203936"/>
                </a:lnTo>
                <a:lnTo>
                  <a:pt x="157705" y="252710"/>
                </a:lnTo>
                <a:cubicBezTo>
                  <a:pt x="169975" y="234779"/>
                  <a:pt x="196680" y="208239"/>
                  <a:pt x="249729" y="202860"/>
                </a:cubicBezTo>
                <a:cubicBezTo>
                  <a:pt x="251894" y="202501"/>
                  <a:pt x="253699" y="203577"/>
                  <a:pt x="254421" y="205729"/>
                </a:cubicBezTo>
                <a:lnTo>
                  <a:pt x="273186" y="254145"/>
                </a:lnTo>
                <a:cubicBezTo>
                  <a:pt x="277517" y="255580"/>
                  <a:pt x="280404" y="257014"/>
                  <a:pt x="281126" y="257014"/>
                </a:cubicBezTo>
                <a:cubicBezTo>
                  <a:pt x="282208" y="257373"/>
                  <a:pt x="282930" y="258449"/>
                  <a:pt x="283291" y="259166"/>
                </a:cubicBezTo>
                <a:lnTo>
                  <a:pt x="292674" y="279250"/>
                </a:lnTo>
                <a:lnTo>
                  <a:pt x="301335" y="279250"/>
                </a:lnTo>
                <a:cubicBezTo>
                  <a:pt x="303861" y="279250"/>
                  <a:pt x="306026" y="281401"/>
                  <a:pt x="306026" y="283912"/>
                </a:cubicBezTo>
                <a:cubicBezTo>
                  <a:pt x="306026" y="286422"/>
                  <a:pt x="303861" y="288216"/>
                  <a:pt x="301335" y="288216"/>
                </a:cubicBezTo>
                <a:lnTo>
                  <a:pt x="180440" y="288216"/>
                </a:lnTo>
                <a:cubicBezTo>
                  <a:pt x="178275" y="296106"/>
                  <a:pt x="171057" y="302202"/>
                  <a:pt x="162396" y="302202"/>
                </a:cubicBezTo>
                <a:lnTo>
                  <a:pt x="143630" y="302202"/>
                </a:lnTo>
                <a:cubicBezTo>
                  <a:pt x="135330" y="302202"/>
                  <a:pt x="127752" y="296106"/>
                  <a:pt x="125947" y="288216"/>
                </a:cubicBezTo>
                <a:lnTo>
                  <a:pt x="4691" y="288216"/>
                </a:lnTo>
                <a:cubicBezTo>
                  <a:pt x="2165" y="288216"/>
                  <a:pt x="0" y="286422"/>
                  <a:pt x="0" y="283912"/>
                </a:cubicBezTo>
                <a:cubicBezTo>
                  <a:pt x="0" y="281401"/>
                  <a:pt x="2165" y="279250"/>
                  <a:pt x="4691" y="279250"/>
                </a:cubicBezTo>
                <a:lnTo>
                  <a:pt x="13352" y="279250"/>
                </a:lnTo>
                <a:lnTo>
                  <a:pt x="22735" y="259166"/>
                </a:lnTo>
                <a:cubicBezTo>
                  <a:pt x="23096" y="258449"/>
                  <a:pt x="23818" y="257373"/>
                  <a:pt x="24900" y="257014"/>
                </a:cubicBezTo>
                <a:cubicBezTo>
                  <a:pt x="25622" y="257014"/>
                  <a:pt x="28509" y="255580"/>
                  <a:pt x="33201" y="254145"/>
                </a:cubicBezTo>
                <a:lnTo>
                  <a:pt x="44388" y="224378"/>
                </a:lnTo>
                <a:cubicBezTo>
                  <a:pt x="45110" y="222585"/>
                  <a:pt x="46192" y="221509"/>
                  <a:pt x="47997" y="221150"/>
                </a:cubicBezTo>
                <a:cubicBezTo>
                  <a:pt x="104655" y="212902"/>
                  <a:pt x="134969" y="238365"/>
                  <a:pt x="148322" y="254862"/>
                </a:cubicBezTo>
                <a:lnTo>
                  <a:pt x="148322" y="203936"/>
                </a:lnTo>
                <a:lnTo>
                  <a:pt x="132082" y="203936"/>
                </a:lnTo>
                <a:cubicBezTo>
                  <a:pt x="129556" y="203936"/>
                  <a:pt x="127391" y="201784"/>
                  <a:pt x="127391" y="199273"/>
                </a:cubicBezTo>
                <a:cubicBezTo>
                  <a:pt x="127391" y="196763"/>
                  <a:pt x="129556" y="194611"/>
                  <a:pt x="132082" y="194611"/>
                </a:cubicBezTo>
                <a:close/>
                <a:moveTo>
                  <a:pt x="115770" y="170799"/>
                </a:moveTo>
                <a:lnTo>
                  <a:pt x="188672" y="170799"/>
                </a:lnTo>
                <a:cubicBezTo>
                  <a:pt x="191174" y="170799"/>
                  <a:pt x="193318" y="172916"/>
                  <a:pt x="193318" y="175032"/>
                </a:cubicBezTo>
                <a:cubicBezTo>
                  <a:pt x="193318" y="177855"/>
                  <a:pt x="191174" y="179971"/>
                  <a:pt x="188672" y="179971"/>
                </a:cubicBezTo>
                <a:lnTo>
                  <a:pt x="115770" y="179971"/>
                </a:lnTo>
                <a:cubicBezTo>
                  <a:pt x="113269" y="179971"/>
                  <a:pt x="111125" y="177855"/>
                  <a:pt x="111125" y="175032"/>
                </a:cubicBezTo>
                <a:cubicBezTo>
                  <a:pt x="111125" y="172916"/>
                  <a:pt x="113269" y="170799"/>
                  <a:pt x="115770" y="170799"/>
                </a:cubicBezTo>
                <a:close/>
                <a:moveTo>
                  <a:pt x="211701" y="25324"/>
                </a:moveTo>
                <a:cubicBezTo>
                  <a:pt x="213493" y="23161"/>
                  <a:pt x="216719" y="23161"/>
                  <a:pt x="218153" y="25324"/>
                </a:cubicBezTo>
                <a:cubicBezTo>
                  <a:pt x="220304" y="26766"/>
                  <a:pt x="220304" y="29649"/>
                  <a:pt x="218153" y="31812"/>
                </a:cubicBezTo>
                <a:lnTo>
                  <a:pt x="154346" y="95972"/>
                </a:lnTo>
                <a:cubicBezTo>
                  <a:pt x="153629" y="96693"/>
                  <a:pt x="152554" y="97414"/>
                  <a:pt x="151120" y="97414"/>
                </a:cubicBezTo>
                <a:cubicBezTo>
                  <a:pt x="149686" y="97414"/>
                  <a:pt x="148969" y="96693"/>
                  <a:pt x="147894" y="95972"/>
                </a:cubicBezTo>
                <a:lnTo>
                  <a:pt x="122443" y="70380"/>
                </a:lnTo>
                <a:cubicBezTo>
                  <a:pt x="120650" y="68578"/>
                  <a:pt x="120650" y="65694"/>
                  <a:pt x="122443" y="63892"/>
                </a:cubicBezTo>
                <a:cubicBezTo>
                  <a:pt x="124235" y="62090"/>
                  <a:pt x="127461" y="62090"/>
                  <a:pt x="128895" y="63892"/>
                </a:cubicBezTo>
                <a:lnTo>
                  <a:pt x="151120" y="86240"/>
                </a:lnTo>
                <a:lnTo>
                  <a:pt x="211701" y="25324"/>
                </a:lnTo>
                <a:close/>
                <a:moveTo>
                  <a:pt x="147650" y="72"/>
                </a:moveTo>
                <a:cubicBezTo>
                  <a:pt x="163835" y="-651"/>
                  <a:pt x="180020" y="4050"/>
                  <a:pt x="192968" y="13814"/>
                </a:cubicBezTo>
                <a:cubicBezTo>
                  <a:pt x="194766" y="15260"/>
                  <a:pt x="195126" y="18153"/>
                  <a:pt x="193687" y="19961"/>
                </a:cubicBezTo>
                <a:cubicBezTo>
                  <a:pt x="192249" y="22131"/>
                  <a:pt x="189371" y="22492"/>
                  <a:pt x="187213" y="21046"/>
                </a:cubicBezTo>
                <a:cubicBezTo>
                  <a:pt x="176064" y="12729"/>
                  <a:pt x="162396" y="8751"/>
                  <a:pt x="148369" y="9113"/>
                </a:cubicBezTo>
                <a:cubicBezTo>
                  <a:pt x="117437" y="10921"/>
                  <a:pt x="92261" y="37680"/>
                  <a:pt x="91901" y="68780"/>
                </a:cubicBezTo>
                <a:cubicBezTo>
                  <a:pt x="91901" y="82883"/>
                  <a:pt x="96577" y="95901"/>
                  <a:pt x="105209" y="106388"/>
                </a:cubicBezTo>
                <a:cubicBezTo>
                  <a:pt x="114560" y="117960"/>
                  <a:pt x="119595" y="132786"/>
                  <a:pt x="119595" y="148697"/>
                </a:cubicBezTo>
                <a:lnTo>
                  <a:pt x="183617" y="148697"/>
                </a:lnTo>
                <a:lnTo>
                  <a:pt x="183617" y="147612"/>
                </a:lnTo>
                <a:cubicBezTo>
                  <a:pt x="183617" y="132786"/>
                  <a:pt x="188652" y="118321"/>
                  <a:pt x="198003" y="106388"/>
                </a:cubicBezTo>
                <a:cubicBezTo>
                  <a:pt x="206635" y="95539"/>
                  <a:pt x="211311" y="82883"/>
                  <a:pt x="211311" y="69141"/>
                </a:cubicBezTo>
                <a:cubicBezTo>
                  <a:pt x="211311" y="66610"/>
                  <a:pt x="210951" y="64440"/>
                  <a:pt x="210592" y="61909"/>
                </a:cubicBezTo>
                <a:cubicBezTo>
                  <a:pt x="210592" y="59739"/>
                  <a:pt x="212390" y="57208"/>
                  <a:pt x="214908" y="56846"/>
                </a:cubicBezTo>
                <a:cubicBezTo>
                  <a:pt x="217425" y="56485"/>
                  <a:pt x="219583" y="58293"/>
                  <a:pt x="219943" y="60824"/>
                </a:cubicBezTo>
                <a:cubicBezTo>
                  <a:pt x="220303" y="63717"/>
                  <a:pt x="220303" y="66248"/>
                  <a:pt x="220303" y="69141"/>
                </a:cubicBezTo>
                <a:cubicBezTo>
                  <a:pt x="220303" y="84691"/>
                  <a:pt x="214908" y="100240"/>
                  <a:pt x="205197" y="112174"/>
                </a:cubicBezTo>
                <a:cubicBezTo>
                  <a:pt x="197284" y="122299"/>
                  <a:pt x="192968" y="134956"/>
                  <a:pt x="192968" y="147612"/>
                </a:cubicBezTo>
                <a:lnTo>
                  <a:pt x="192968" y="153036"/>
                </a:lnTo>
                <a:cubicBezTo>
                  <a:pt x="192968" y="155929"/>
                  <a:pt x="190810" y="157738"/>
                  <a:pt x="188292" y="157738"/>
                </a:cubicBezTo>
                <a:lnTo>
                  <a:pt x="114920" y="157738"/>
                </a:lnTo>
                <a:cubicBezTo>
                  <a:pt x="112402" y="157738"/>
                  <a:pt x="110244" y="155929"/>
                  <a:pt x="110244" y="153036"/>
                </a:cubicBezTo>
                <a:lnTo>
                  <a:pt x="110244" y="149059"/>
                </a:lnTo>
                <a:cubicBezTo>
                  <a:pt x="110244" y="135317"/>
                  <a:pt x="105928" y="122299"/>
                  <a:pt x="98015" y="112535"/>
                </a:cubicBezTo>
                <a:cubicBezTo>
                  <a:pt x="88304" y="100240"/>
                  <a:pt x="82550" y="84691"/>
                  <a:pt x="82909" y="68780"/>
                </a:cubicBezTo>
                <a:cubicBezTo>
                  <a:pt x="82909" y="32618"/>
                  <a:pt x="112042" y="1880"/>
                  <a:pt x="147650" y="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Lato"/>
              <a:ea typeface="Lato"/>
              <a:cs typeface="Lato"/>
              <a:sym typeface="Lato"/>
            </a:endParaRPr>
          </a:p>
        </p:txBody>
      </p:sp>
      <p:sp>
        <p:nvSpPr>
          <p:cNvPr id="100" name="Google Shape;100;p6"/>
          <p:cNvSpPr/>
          <p:nvPr/>
        </p:nvSpPr>
        <p:spPr>
          <a:xfrm>
            <a:off x="9571425" y="5655712"/>
            <a:ext cx="448936" cy="379154"/>
          </a:xfrm>
          <a:custGeom>
            <a:rect b="b" l="l" r="r" t="t"/>
            <a:pathLst>
              <a:path extrusionOk="0" h="258406" w="306026">
                <a:moveTo>
                  <a:pt x="81649" y="208919"/>
                </a:moveTo>
                <a:cubicBezTo>
                  <a:pt x="57561" y="211148"/>
                  <a:pt x="36269" y="218817"/>
                  <a:pt x="30314" y="220957"/>
                </a:cubicBezTo>
                <a:lnTo>
                  <a:pt x="23818" y="235223"/>
                </a:lnTo>
                <a:lnTo>
                  <a:pt x="129917" y="235223"/>
                </a:lnTo>
                <a:cubicBezTo>
                  <a:pt x="131361" y="235223"/>
                  <a:pt x="132443" y="235937"/>
                  <a:pt x="133165" y="236650"/>
                </a:cubicBezTo>
                <a:cubicBezTo>
                  <a:pt x="133887" y="237363"/>
                  <a:pt x="134608" y="238433"/>
                  <a:pt x="134608" y="239860"/>
                </a:cubicBezTo>
                <a:cubicBezTo>
                  <a:pt x="134608" y="242357"/>
                  <a:pt x="135330" y="244497"/>
                  <a:pt x="137495" y="246280"/>
                </a:cubicBezTo>
                <a:cubicBezTo>
                  <a:pt x="138939" y="248063"/>
                  <a:pt x="141465" y="249133"/>
                  <a:pt x="143630" y="249133"/>
                </a:cubicBezTo>
                <a:lnTo>
                  <a:pt x="162396" y="249133"/>
                </a:lnTo>
                <a:cubicBezTo>
                  <a:pt x="167448" y="249133"/>
                  <a:pt x="171779" y="244853"/>
                  <a:pt x="171779" y="239860"/>
                </a:cubicBezTo>
                <a:cubicBezTo>
                  <a:pt x="171779" y="237363"/>
                  <a:pt x="173583" y="235223"/>
                  <a:pt x="176470" y="235223"/>
                </a:cubicBezTo>
                <a:lnTo>
                  <a:pt x="282569" y="235223"/>
                </a:lnTo>
                <a:lnTo>
                  <a:pt x="275712" y="220957"/>
                </a:lnTo>
                <a:cubicBezTo>
                  <a:pt x="264164" y="216677"/>
                  <a:pt x="190906" y="190283"/>
                  <a:pt x="156622" y="229517"/>
                </a:cubicBezTo>
                <a:cubicBezTo>
                  <a:pt x="154818" y="231657"/>
                  <a:pt x="151570" y="231657"/>
                  <a:pt x="149765" y="229517"/>
                </a:cubicBezTo>
                <a:cubicBezTo>
                  <a:pt x="132624" y="209900"/>
                  <a:pt x="105738" y="206690"/>
                  <a:pt x="81649" y="208919"/>
                </a:cubicBezTo>
                <a:close/>
                <a:moveTo>
                  <a:pt x="74341" y="200181"/>
                </a:moveTo>
                <a:cubicBezTo>
                  <a:pt x="100595" y="196793"/>
                  <a:pt x="131721" y="198843"/>
                  <a:pt x="153013" y="219887"/>
                </a:cubicBezTo>
                <a:cubicBezTo>
                  <a:pt x="195958" y="177800"/>
                  <a:pt x="277517" y="211683"/>
                  <a:pt x="281126" y="213110"/>
                </a:cubicBezTo>
                <a:cubicBezTo>
                  <a:pt x="282208" y="213467"/>
                  <a:pt x="282930" y="214537"/>
                  <a:pt x="283652" y="215607"/>
                </a:cubicBezTo>
                <a:lnTo>
                  <a:pt x="292674" y="235223"/>
                </a:lnTo>
                <a:lnTo>
                  <a:pt x="301335" y="235223"/>
                </a:lnTo>
                <a:cubicBezTo>
                  <a:pt x="303861" y="235223"/>
                  <a:pt x="306026" y="237363"/>
                  <a:pt x="306026" y="239860"/>
                </a:cubicBezTo>
                <a:cubicBezTo>
                  <a:pt x="306026" y="242357"/>
                  <a:pt x="303861" y="244497"/>
                  <a:pt x="301335" y="244497"/>
                </a:cubicBezTo>
                <a:lnTo>
                  <a:pt x="180440" y="244497"/>
                </a:lnTo>
                <a:cubicBezTo>
                  <a:pt x="178275" y="252343"/>
                  <a:pt x="171057" y="258406"/>
                  <a:pt x="162396" y="258406"/>
                </a:cubicBezTo>
                <a:lnTo>
                  <a:pt x="143630" y="258406"/>
                </a:lnTo>
                <a:cubicBezTo>
                  <a:pt x="135330" y="258406"/>
                  <a:pt x="127752" y="252343"/>
                  <a:pt x="125947" y="244497"/>
                </a:cubicBezTo>
                <a:lnTo>
                  <a:pt x="4692" y="244497"/>
                </a:lnTo>
                <a:cubicBezTo>
                  <a:pt x="2166" y="244497"/>
                  <a:pt x="0" y="242357"/>
                  <a:pt x="0" y="239860"/>
                </a:cubicBezTo>
                <a:cubicBezTo>
                  <a:pt x="0" y="237363"/>
                  <a:pt x="2166" y="235223"/>
                  <a:pt x="4692" y="235223"/>
                </a:cubicBezTo>
                <a:lnTo>
                  <a:pt x="13714" y="235223"/>
                </a:lnTo>
                <a:lnTo>
                  <a:pt x="22736" y="215607"/>
                </a:lnTo>
                <a:cubicBezTo>
                  <a:pt x="23097" y="214537"/>
                  <a:pt x="24179" y="213467"/>
                  <a:pt x="24901" y="213110"/>
                </a:cubicBezTo>
                <a:cubicBezTo>
                  <a:pt x="26705" y="212397"/>
                  <a:pt x="48087" y="203569"/>
                  <a:pt x="74341" y="200181"/>
                </a:cubicBezTo>
                <a:close/>
                <a:moveTo>
                  <a:pt x="157500" y="124634"/>
                </a:moveTo>
                <a:lnTo>
                  <a:pt x="157500" y="163425"/>
                </a:lnTo>
                <a:cubicBezTo>
                  <a:pt x="173289" y="164143"/>
                  <a:pt x="188720" y="167735"/>
                  <a:pt x="202715" y="174200"/>
                </a:cubicBezTo>
                <a:cubicBezTo>
                  <a:pt x="210251" y="158397"/>
                  <a:pt x="214199" y="141874"/>
                  <a:pt x="214916" y="124634"/>
                </a:cubicBezTo>
                <a:lnTo>
                  <a:pt x="157500" y="124634"/>
                </a:lnTo>
                <a:close/>
                <a:moveTo>
                  <a:pt x="91112" y="124634"/>
                </a:moveTo>
                <a:cubicBezTo>
                  <a:pt x="91471" y="141874"/>
                  <a:pt x="95419" y="158397"/>
                  <a:pt x="102954" y="174200"/>
                </a:cubicBezTo>
                <a:cubicBezTo>
                  <a:pt x="116950" y="167735"/>
                  <a:pt x="132380" y="164143"/>
                  <a:pt x="148170" y="163425"/>
                </a:cubicBezTo>
                <a:lnTo>
                  <a:pt x="148170" y="124634"/>
                </a:lnTo>
                <a:lnTo>
                  <a:pt x="91112" y="124634"/>
                </a:lnTo>
                <a:close/>
                <a:moveTo>
                  <a:pt x="202715" y="65729"/>
                </a:moveTo>
                <a:cubicBezTo>
                  <a:pt x="188720" y="72194"/>
                  <a:pt x="173648" y="76145"/>
                  <a:pt x="157500" y="76504"/>
                </a:cubicBezTo>
                <a:lnTo>
                  <a:pt x="157500" y="115655"/>
                </a:lnTo>
                <a:lnTo>
                  <a:pt x="214916" y="115655"/>
                </a:lnTo>
                <a:cubicBezTo>
                  <a:pt x="214557" y="98055"/>
                  <a:pt x="210251" y="81174"/>
                  <a:pt x="202715" y="65729"/>
                </a:cubicBezTo>
                <a:close/>
                <a:moveTo>
                  <a:pt x="103313" y="65729"/>
                </a:moveTo>
                <a:cubicBezTo>
                  <a:pt x="95777" y="81174"/>
                  <a:pt x="91471" y="98055"/>
                  <a:pt x="91112" y="115655"/>
                </a:cubicBezTo>
                <a:lnTo>
                  <a:pt x="148170" y="115655"/>
                </a:lnTo>
                <a:lnTo>
                  <a:pt x="148170" y="76504"/>
                </a:lnTo>
                <a:cubicBezTo>
                  <a:pt x="132380" y="76145"/>
                  <a:pt x="117309" y="72553"/>
                  <a:pt x="103313" y="65729"/>
                </a:cubicBezTo>
                <a:close/>
                <a:moveTo>
                  <a:pt x="234294" y="44897"/>
                </a:moveTo>
                <a:cubicBezTo>
                  <a:pt x="227117" y="51721"/>
                  <a:pt x="219222" y="57109"/>
                  <a:pt x="210969" y="61778"/>
                </a:cubicBezTo>
                <a:cubicBezTo>
                  <a:pt x="219222" y="78300"/>
                  <a:pt x="223529" y="96618"/>
                  <a:pt x="224246" y="115655"/>
                </a:cubicBezTo>
                <a:lnTo>
                  <a:pt x="263720" y="115655"/>
                </a:lnTo>
                <a:cubicBezTo>
                  <a:pt x="262285" y="88357"/>
                  <a:pt x="251160" y="63574"/>
                  <a:pt x="234294" y="44897"/>
                </a:cubicBezTo>
                <a:close/>
                <a:moveTo>
                  <a:pt x="71734" y="44897"/>
                </a:moveTo>
                <a:cubicBezTo>
                  <a:pt x="54510" y="63933"/>
                  <a:pt x="43385" y="88357"/>
                  <a:pt x="42667" y="115655"/>
                </a:cubicBezTo>
                <a:lnTo>
                  <a:pt x="81782" y="115655"/>
                </a:lnTo>
                <a:cubicBezTo>
                  <a:pt x="82500" y="96618"/>
                  <a:pt x="86806" y="78300"/>
                  <a:pt x="95060" y="61778"/>
                </a:cubicBezTo>
                <a:cubicBezTo>
                  <a:pt x="86447" y="57109"/>
                  <a:pt x="78911" y="51721"/>
                  <a:pt x="71734" y="44897"/>
                </a:cubicBezTo>
                <a:close/>
                <a:moveTo>
                  <a:pt x="157500" y="13289"/>
                </a:moveTo>
                <a:lnTo>
                  <a:pt x="157500" y="67525"/>
                </a:lnTo>
                <a:cubicBezTo>
                  <a:pt x="171854" y="66807"/>
                  <a:pt x="185849" y="63215"/>
                  <a:pt x="198768" y="57827"/>
                </a:cubicBezTo>
                <a:cubicBezTo>
                  <a:pt x="188720" y="40228"/>
                  <a:pt x="174725" y="24783"/>
                  <a:pt x="157500" y="13289"/>
                </a:cubicBezTo>
                <a:close/>
                <a:moveTo>
                  <a:pt x="148170" y="13289"/>
                </a:moveTo>
                <a:cubicBezTo>
                  <a:pt x="131304" y="24783"/>
                  <a:pt x="116950" y="39868"/>
                  <a:pt x="107261" y="57827"/>
                </a:cubicBezTo>
                <a:cubicBezTo>
                  <a:pt x="120179" y="63215"/>
                  <a:pt x="133816" y="66807"/>
                  <a:pt x="148170" y="67525"/>
                </a:cubicBezTo>
                <a:lnTo>
                  <a:pt x="148170" y="13289"/>
                </a:lnTo>
                <a:close/>
                <a:moveTo>
                  <a:pt x="169701" y="10775"/>
                </a:moveTo>
                <a:cubicBezTo>
                  <a:pt x="185132" y="22269"/>
                  <a:pt x="197691" y="36995"/>
                  <a:pt x="207022" y="53517"/>
                </a:cubicBezTo>
                <a:cubicBezTo>
                  <a:pt x="214199" y="49207"/>
                  <a:pt x="221376" y="44538"/>
                  <a:pt x="227835" y="38432"/>
                </a:cubicBezTo>
                <a:cubicBezTo>
                  <a:pt x="212045" y="24065"/>
                  <a:pt x="191950" y="14008"/>
                  <a:pt x="169701" y="10775"/>
                </a:cubicBezTo>
                <a:close/>
                <a:moveTo>
                  <a:pt x="135969" y="10775"/>
                </a:moveTo>
                <a:cubicBezTo>
                  <a:pt x="114079" y="14008"/>
                  <a:pt x="93983" y="24065"/>
                  <a:pt x="78194" y="38432"/>
                </a:cubicBezTo>
                <a:cubicBezTo>
                  <a:pt x="84653" y="44538"/>
                  <a:pt x="91830" y="49207"/>
                  <a:pt x="99007" y="53517"/>
                </a:cubicBezTo>
                <a:cubicBezTo>
                  <a:pt x="108337" y="36995"/>
                  <a:pt x="120897" y="22269"/>
                  <a:pt x="135969" y="10775"/>
                </a:cubicBezTo>
                <a:close/>
                <a:moveTo>
                  <a:pt x="152835" y="0"/>
                </a:moveTo>
                <a:cubicBezTo>
                  <a:pt x="219222" y="0"/>
                  <a:pt x="272691" y="53876"/>
                  <a:pt x="272691" y="119965"/>
                </a:cubicBezTo>
                <a:cubicBezTo>
                  <a:pt x="272691" y="145825"/>
                  <a:pt x="264797" y="170249"/>
                  <a:pt x="249725" y="190723"/>
                </a:cubicBezTo>
                <a:cubicBezTo>
                  <a:pt x="249007" y="192159"/>
                  <a:pt x="247572" y="192878"/>
                  <a:pt x="246136" y="192878"/>
                </a:cubicBezTo>
                <a:cubicBezTo>
                  <a:pt x="245060" y="192878"/>
                  <a:pt x="243983" y="192159"/>
                  <a:pt x="243266" y="191800"/>
                </a:cubicBezTo>
                <a:cubicBezTo>
                  <a:pt x="241112" y="190004"/>
                  <a:pt x="240754" y="187490"/>
                  <a:pt x="242189" y="185335"/>
                </a:cubicBezTo>
                <a:cubicBezTo>
                  <a:pt x="255467" y="167735"/>
                  <a:pt x="262644" y="146544"/>
                  <a:pt x="263361" y="124634"/>
                </a:cubicBezTo>
                <a:lnTo>
                  <a:pt x="224246" y="124634"/>
                </a:lnTo>
                <a:cubicBezTo>
                  <a:pt x="223529" y="143311"/>
                  <a:pt x="219222" y="161270"/>
                  <a:pt x="210969" y="178511"/>
                </a:cubicBezTo>
                <a:cubicBezTo>
                  <a:pt x="214557" y="179947"/>
                  <a:pt x="217787" y="182102"/>
                  <a:pt x="220658" y="184258"/>
                </a:cubicBezTo>
                <a:cubicBezTo>
                  <a:pt x="222811" y="185694"/>
                  <a:pt x="223170" y="188568"/>
                  <a:pt x="222093" y="190364"/>
                </a:cubicBezTo>
                <a:cubicBezTo>
                  <a:pt x="221017" y="191800"/>
                  <a:pt x="219581" y="192878"/>
                  <a:pt x="218146" y="192878"/>
                </a:cubicBezTo>
                <a:cubicBezTo>
                  <a:pt x="217069" y="192878"/>
                  <a:pt x="216352" y="192159"/>
                  <a:pt x="215634" y="191800"/>
                </a:cubicBezTo>
                <a:cubicBezTo>
                  <a:pt x="198409" y="179947"/>
                  <a:pt x="178313" y="173482"/>
                  <a:pt x="157500" y="172764"/>
                </a:cubicBezTo>
                <a:lnTo>
                  <a:pt x="157500" y="202935"/>
                </a:lnTo>
                <a:cubicBezTo>
                  <a:pt x="157500" y="205449"/>
                  <a:pt x="155347" y="207604"/>
                  <a:pt x="152835" y="207604"/>
                </a:cubicBezTo>
                <a:cubicBezTo>
                  <a:pt x="150323" y="207604"/>
                  <a:pt x="148170" y="205449"/>
                  <a:pt x="148170" y="202935"/>
                </a:cubicBezTo>
                <a:lnTo>
                  <a:pt x="148170" y="172764"/>
                </a:lnTo>
                <a:cubicBezTo>
                  <a:pt x="127356" y="173482"/>
                  <a:pt x="107620" y="179947"/>
                  <a:pt x="90395" y="191800"/>
                </a:cubicBezTo>
                <a:cubicBezTo>
                  <a:pt x="89677" y="192519"/>
                  <a:pt x="88600" y="192878"/>
                  <a:pt x="87883" y="192878"/>
                </a:cubicBezTo>
                <a:cubicBezTo>
                  <a:pt x="86447" y="192878"/>
                  <a:pt x="85012" y="191800"/>
                  <a:pt x="83935" y="190364"/>
                </a:cubicBezTo>
                <a:cubicBezTo>
                  <a:pt x="82500" y="188568"/>
                  <a:pt x="82859" y="185694"/>
                  <a:pt x="85012" y="184258"/>
                </a:cubicBezTo>
                <a:cubicBezTo>
                  <a:pt x="88242" y="182102"/>
                  <a:pt x="91471" y="180307"/>
                  <a:pt x="94701" y="178511"/>
                </a:cubicBezTo>
                <a:cubicBezTo>
                  <a:pt x="86447" y="161270"/>
                  <a:pt x="82500" y="143311"/>
                  <a:pt x="81782" y="124634"/>
                </a:cubicBezTo>
                <a:lnTo>
                  <a:pt x="42667" y="124634"/>
                </a:lnTo>
                <a:cubicBezTo>
                  <a:pt x="43385" y="146544"/>
                  <a:pt x="50562" y="167735"/>
                  <a:pt x="63481" y="185335"/>
                </a:cubicBezTo>
                <a:cubicBezTo>
                  <a:pt x="64916" y="187490"/>
                  <a:pt x="64557" y="190004"/>
                  <a:pt x="62404" y="191800"/>
                </a:cubicBezTo>
                <a:cubicBezTo>
                  <a:pt x="61687" y="192159"/>
                  <a:pt x="60969" y="192878"/>
                  <a:pt x="59892" y="192878"/>
                </a:cubicBezTo>
                <a:cubicBezTo>
                  <a:pt x="58457" y="192878"/>
                  <a:pt x="57021" y="192159"/>
                  <a:pt x="56304" y="190723"/>
                </a:cubicBezTo>
                <a:cubicBezTo>
                  <a:pt x="40873" y="170249"/>
                  <a:pt x="33337" y="145825"/>
                  <a:pt x="33337" y="119965"/>
                </a:cubicBezTo>
                <a:cubicBezTo>
                  <a:pt x="33337" y="53876"/>
                  <a:pt x="86806" y="0"/>
                  <a:pt x="15283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Lato"/>
              <a:ea typeface="Lato"/>
              <a:cs typeface="Lato"/>
              <a:sym typeface="Lato"/>
            </a:endParaRPr>
          </a:p>
        </p:txBody>
      </p:sp>
      <p:sp>
        <p:nvSpPr>
          <p:cNvPr id="101" name="Google Shape;101;p6"/>
          <p:cNvSpPr txBox="1"/>
          <p:nvPr/>
        </p:nvSpPr>
        <p:spPr>
          <a:xfrm>
            <a:off x="123824" y="265004"/>
            <a:ext cx="11944351" cy="71587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3000"/>
              <a:buFont typeface="Open Sans"/>
              <a:buNone/>
            </a:pPr>
            <a:r>
              <a:rPr b="0" i="0" lang="en-GB" sz="3000" u="none" cap="none" strike="noStrike">
                <a:solidFill>
                  <a:schemeClr val="dk1"/>
                </a:solidFill>
                <a:latin typeface="Open Sans"/>
                <a:ea typeface="Open Sans"/>
                <a:cs typeface="Open Sans"/>
                <a:sym typeface="Open Sans"/>
              </a:rPr>
              <a:t>Lekce 3: Kontrolní seznam pro program Jak vyškolit v mentorování</a:t>
            </a:r>
            <a:endParaRPr b="0" i="0" sz="3000" u="none" cap="none" strike="noStrike">
              <a:solidFill>
                <a:schemeClr val="dk1"/>
              </a:solidFill>
              <a:latin typeface="Open Sans"/>
              <a:ea typeface="Open Sans"/>
              <a:cs typeface="Open Sans"/>
              <a:sym typeface="Open Sans"/>
            </a:endParaRPr>
          </a:p>
        </p:txBody>
      </p:sp>
      <p:sp>
        <p:nvSpPr>
          <p:cNvPr id="102" name="Google Shape;102;p6"/>
          <p:cNvSpPr/>
          <p:nvPr/>
        </p:nvSpPr>
        <p:spPr>
          <a:xfrm>
            <a:off x="9768536" y="2488191"/>
            <a:ext cx="595204" cy="668577"/>
          </a:xfrm>
          <a:custGeom>
            <a:rect b="b" l="l" r="r" t="t"/>
            <a:pathLst>
              <a:path extrusionOk="0" h="304220" w="306027">
                <a:moveTo>
                  <a:pt x="221942" y="237708"/>
                </a:moveTo>
                <a:cubicBezTo>
                  <a:pt x="216529" y="240954"/>
                  <a:pt x="210033" y="242037"/>
                  <a:pt x="203176" y="242037"/>
                </a:cubicBezTo>
                <a:cubicBezTo>
                  <a:pt x="196680" y="242037"/>
                  <a:pt x="190545" y="240954"/>
                  <a:pt x="184771" y="238069"/>
                </a:cubicBezTo>
                <a:lnTo>
                  <a:pt x="184771" y="291815"/>
                </a:lnTo>
                <a:lnTo>
                  <a:pt x="201372" y="283518"/>
                </a:lnTo>
                <a:cubicBezTo>
                  <a:pt x="202094" y="283157"/>
                  <a:pt x="202815" y="282797"/>
                  <a:pt x="203176" y="282797"/>
                </a:cubicBezTo>
                <a:cubicBezTo>
                  <a:pt x="204259" y="282797"/>
                  <a:pt x="204620" y="283157"/>
                  <a:pt x="205342" y="283518"/>
                </a:cubicBezTo>
                <a:lnTo>
                  <a:pt x="221942" y="291815"/>
                </a:lnTo>
                <a:lnTo>
                  <a:pt x="221942" y="237708"/>
                </a:lnTo>
                <a:close/>
                <a:moveTo>
                  <a:pt x="107689" y="193733"/>
                </a:moveTo>
                <a:cubicBezTo>
                  <a:pt x="113590" y="193733"/>
                  <a:pt x="119490" y="195379"/>
                  <a:pt x="124139" y="198669"/>
                </a:cubicBezTo>
                <a:cubicBezTo>
                  <a:pt x="126285" y="200054"/>
                  <a:pt x="126643" y="202825"/>
                  <a:pt x="125212" y="204904"/>
                </a:cubicBezTo>
                <a:cubicBezTo>
                  <a:pt x="123424" y="206982"/>
                  <a:pt x="120921" y="207328"/>
                  <a:pt x="118775" y="205943"/>
                </a:cubicBezTo>
                <a:cubicBezTo>
                  <a:pt x="112695" y="201440"/>
                  <a:pt x="103040" y="201440"/>
                  <a:pt x="96960" y="205943"/>
                </a:cubicBezTo>
                <a:cubicBezTo>
                  <a:pt x="92669" y="209060"/>
                  <a:pt x="86589" y="210792"/>
                  <a:pt x="80510" y="210792"/>
                </a:cubicBezTo>
                <a:cubicBezTo>
                  <a:pt x="74788" y="210792"/>
                  <a:pt x="69066" y="209060"/>
                  <a:pt x="64417" y="205943"/>
                </a:cubicBezTo>
                <a:cubicBezTo>
                  <a:pt x="62271" y="204557"/>
                  <a:pt x="61913" y="201440"/>
                  <a:pt x="63344" y="199362"/>
                </a:cubicBezTo>
                <a:cubicBezTo>
                  <a:pt x="64774" y="197630"/>
                  <a:pt x="67635" y="197284"/>
                  <a:pt x="69781" y="198669"/>
                </a:cubicBezTo>
                <a:cubicBezTo>
                  <a:pt x="75503" y="202825"/>
                  <a:pt x="85516" y="202825"/>
                  <a:pt x="91238" y="198669"/>
                </a:cubicBezTo>
                <a:cubicBezTo>
                  <a:pt x="95887" y="195379"/>
                  <a:pt x="101788" y="193733"/>
                  <a:pt x="107689" y="193733"/>
                </a:cubicBezTo>
                <a:close/>
                <a:moveTo>
                  <a:pt x="202834" y="191722"/>
                </a:moveTo>
                <a:cubicBezTo>
                  <a:pt x="197705" y="191722"/>
                  <a:pt x="193675" y="196118"/>
                  <a:pt x="193675" y="201247"/>
                </a:cubicBezTo>
                <a:cubicBezTo>
                  <a:pt x="193675" y="206376"/>
                  <a:pt x="197705" y="210772"/>
                  <a:pt x="202834" y="210772"/>
                </a:cubicBezTo>
                <a:cubicBezTo>
                  <a:pt x="207963" y="210772"/>
                  <a:pt x="212359" y="206376"/>
                  <a:pt x="212359" y="201247"/>
                </a:cubicBezTo>
                <a:cubicBezTo>
                  <a:pt x="212359" y="196118"/>
                  <a:pt x="207963" y="191722"/>
                  <a:pt x="202834" y="191722"/>
                </a:cubicBezTo>
                <a:close/>
                <a:moveTo>
                  <a:pt x="202834" y="182563"/>
                </a:moveTo>
                <a:cubicBezTo>
                  <a:pt x="213458" y="182563"/>
                  <a:pt x="221884" y="190989"/>
                  <a:pt x="221884" y="201247"/>
                </a:cubicBezTo>
                <a:cubicBezTo>
                  <a:pt x="221884" y="211871"/>
                  <a:pt x="213458" y="220297"/>
                  <a:pt x="202834" y="220297"/>
                </a:cubicBezTo>
                <a:cubicBezTo>
                  <a:pt x="192576" y="220297"/>
                  <a:pt x="184150" y="211871"/>
                  <a:pt x="184150" y="201247"/>
                </a:cubicBezTo>
                <a:cubicBezTo>
                  <a:pt x="184150" y="190989"/>
                  <a:pt x="192576" y="182563"/>
                  <a:pt x="202834" y="182563"/>
                </a:cubicBezTo>
                <a:close/>
                <a:moveTo>
                  <a:pt x="203176" y="168091"/>
                </a:moveTo>
                <a:cubicBezTo>
                  <a:pt x="185493" y="168091"/>
                  <a:pt x="171058" y="182880"/>
                  <a:pt x="171058" y="200555"/>
                </a:cubicBezTo>
                <a:cubicBezTo>
                  <a:pt x="171058" y="218590"/>
                  <a:pt x="185493" y="233019"/>
                  <a:pt x="203176" y="233019"/>
                </a:cubicBezTo>
                <a:cubicBezTo>
                  <a:pt x="221220" y="233019"/>
                  <a:pt x="235656" y="218590"/>
                  <a:pt x="235656" y="200555"/>
                </a:cubicBezTo>
                <a:cubicBezTo>
                  <a:pt x="235656" y="182880"/>
                  <a:pt x="221220" y="168091"/>
                  <a:pt x="203176" y="168091"/>
                </a:cubicBezTo>
                <a:close/>
                <a:moveTo>
                  <a:pt x="68191" y="165100"/>
                </a:moveTo>
                <a:lnTo>
                  <a:pt x="129887" y="165100"/>
                </a:lnTo>
                <a:cubicBezTo>
                  <a:pt x="132413" y="165100"/>
                  <a:pt x="134577" y="167217"/>
                  <a:pt x="134577" y="169686"/>
                </a:cubicBezTo>
                <a:cubicBezTo>
                  <a:pt x="134577" y="172155"/>
                  <a:pt x="132413" y="174272"/>
                  <a:pt x="129887" y="174272"/>
                </a:cubicBezTo>
                <a:lnTo>
                  <a:pt x="68191" y="174272"/>
                </a:lnTo>
                <a:cubicBezTo>
                  <a:pt x="65665" y="174272"/>
                  <a:pt x="63500" y="172155"/>
                  <a:pt x="63500" y="169686"/>
                </a:cubicBezTo>
                <a:cubicBezTo>
                  <a:pt x="63500" y="167217"/>
                  <a:pt x="65665" y="165100"/>
                  <a:pt x="68191" y="165100"/>
                </a:cubicBezTo>
                <a:close/>
                <a:moveTo>
                  <a:pt x="192057" y="133350"/>
                </a:moveTo>
                <a:lnTo>
                  <a:pt x="239743" y="133350"/>
                </a:lnTo>
                <a:cubicBezTo>
                  <a:pt x="241927" y="133350"/>
                  <a:pt x="244111" y="135467"/>
                  <a:pt x="244111" y="137936"/>
                </a:cubicBezTo>
                <a:cubicBezTo>
                  <a:pt x="244111" y="140405"/>
                  <a:pt x="241927" y="142522"/>
                  <a:pt x="239743" y="142522"/>
                </a:cubicBezTo>
                <a:lnTo>
                  <a:pt x="192057" y="142522"/>
                </a:lnTo>
                <a:cubicBezTo>
                  <a:pt x="189145" y="142522"/>
                  <a:pt x="187325" y="140405"/>
                  <a:pt x="187325" y="137936"/>
                </a:cubicBezTo>
                <a:cubicBezTo>
                  <a:pt x="187325" y="135467"/>
                  <a:pt x="189145" y="133350"/>
                  <a:pt x="192057" y="133350"/>
                </a:cubicBezTo>
                <a:close/>
                <a:moveTo>
                  <a:pt x="68172" y="133350"/>
                </a:moveTo>
                <a:lnTo>
                  <a:pt x="164833" y="133350"/>
                </a:lnTo>
                <a:cubicBezTo>
                  <a:pt x="167348" y="133350"/>
                  <a:pt x="169504" y="135467"/>
                  <a:pt x="169504" y="137936"/>
                </a:cubicBezTo>
                <a:cubicBezTo>
                  <a:pt x="169504" y="140405"/>
                  <a:pt x="167348" y="142522"/>
                  <a:pt x="164833" y="142522"/>
                </a:cubicBezTo>
                <a:lnTo>
                  <a:pt x="68172" y="142522"/>
                </a:lnTo>
                <a:cubicBezTo>
                  <a:pt x="65656" y="142522"/>
                  <a:pt x="63500" y="140405"/>
                  <a:pt x="63500" y="137936"/>
                </a:cubicBezTo>
                <a:cubicBezTo>
                  <a:pt x="63500" y="135467"/>
                  <a:pt x="65656" y="133350"/>
                  <a:pt x="68172" y="133350"/>
                </a:cubicBezTo>
                <a:close/>
                <a:moveTo>
                  <a:pt x="144397" y="100013"/>
                </a:moveTo>
                <a:lnTo>
                  <a:pt x="239778" y="100013"/>
                </a:lnTo>
                <a:cubicBezTo>
                  <a:pt x="241946" y="100013"/>
                  <a:pt x="244114" y="102130"/>
                  <a:pt x="244114" y="104599"/>
                </a:cubicBezTo>
                <a:cubicBezTo>
                  <a:pt x="244114" y="107068"/>
                  <a:pt x="241946" y="109185"/>
                  <a:pt x="239778" y="109185"/>
                </a:cubicBezTo>
                <a:lnTo>
                  <a:pt x="144397" y="109185"/>
                </a:lnTo>
                <a:cubicBezTo>
                  <a:pt x="141868" y="109185"/>
                  <a:pt x="139700" y="107068"/>
                  <a:pt x="139700" y="104599"/>
                </a:cubicBezTo>
                <a:cubicBezTo>
                  <a:pt x="139700" y="102130"/>
                  <a:pt x="141868" y="100013"/>
                  <a:pt x="144397" y="100013"/>
                </a:cubicBezTo>
                <a:close/>
                <a:moveTo>
                  <a:pt x="68185" y="100013"/>
                </a:moveTo>
                <a:lnTo>
                  <a:pt x="117193" y="100013"/>
                </a:lnTo>
                <a:cubicBezTo>
                  <a:pt x="119716" y="100013"/>
                  <a:pt x="121878" y="102130"/>
                  <a:pt x="121878" y="104599"/>
                </a:cubicBezTo>
                <a:cubicBezTo>
                  <a:pt x="121878" y="107068"/>
                  <a:pt x="119716" y="109185"/>
                  <a:pt x="117193" y="109185"/>
                </a:cubicBezTo>
                <a:lnTo>
                  <a:pt x="68185" y="109185"/>
                </a:lnTo>
                <a:cubicBezTo>
                  <a:pt x="65662" y="109185"/>
                  <a:pt x="63500" y="107068"/>
                  <a:pt x="63500" y="104599"/>
                </a:cubicBezTo>
                <a:cubicBezTo>
                  <a:pt x="63500" y="102130"/>
                  <a:pt x="65662" y="100013"/>
                  <a:pt x="68185" y="100013"/>
                </a:cubicBezTo>
                <a:close/>
                <a:moveTo>
                  <a:pt x="118591" y="68263"/>
                </a:moveTo>
                <a:lnTo>
                  <a:pt x="188670" y="68263"/>
                </a:lnTo>
                <a:cubicBezTo>
                  <a:pt x="191172" y="68263"/>
                  <a:pt x="193318" y="70380"/>
                  <a:pt x="193318" y="72849"/>
                </a:cubicBezTo>
                <a:cubicBezTo>
                  <a:pt x="193318" y="75318"/>
                  <a:pt x="191172" y="77435"/>
                  <a:pt x="188670" y="77435"/>
                </a:cubicBezTo>
                <a:lnTo>
                  <a:pt x="118591" y="77435"/>
                </a:lnTo>
                <a:cubicBezTo>
                  <a:pt x="116088" y="77435"/>
                  <a:pt x="114300" y="75318"/>
                  <a:pt x="114300" y="72849"/>
                </a:cubicBezTo>
                <a:cubicBezTo>
                  <a:pt x="114300" y="70380"/>
                  <a:pt x="116088" y="68263"/>
                  <a:pt x="118591" y="68263"/>
                </a:cubicBezTo>
                <a:close/>
                <a:moveTo>
                  <a:pt x="57446" y="30163"/>
                </a:moveTo>
                <a:lnTo>
                  <a:pt x="246637" y="30163"/>
                </a:lnTo>
                <a:cubicBezTo>
                  <a:pt x="249150" y="30163"/>
                  <a:pt x="251304" y="32323"/>
                  <a:pt x="251304" y="34484"/>
                </a:cubicBezTo>
                <a:cubicBezTo>
                  <a:pt x="251304" y="44926"/>
                  <a:pt x="259560" y="53208"/>
                  <a:pt x="269612" y="53208"/>
                </a:cubicBezTo>
                <a:cubicBezTo>
                  <a:pt x="272125" y="53208"/>
                  <a:pt x="274279" y="55368"/>
                  <a:pt x="274279" y="57889"/>
                </a:cubicBezTo>
                <a:lnTo>
                  <a:pt x="274279" y="219564"/>
                </a:lnTo>
                <a:cubicBezTo>
                  <a:pt x="274279" y="222445"/>
                  <a:pt x="272125" y="224245"/>
                  <a:pt x="269612" y="224245"/>
                </a:cubicBezTo>
                <a:cubicBezTo>
                  <a:pt x="259560" y="224245"/>
                  <a:pt x="251304" y="232527"/>
                  <a:pt x="251304" y="242609"/>
                </a:cubicBezTo>
                <a:cubicBezTo>
                  <a:pt x="251304" y="245130"/>
                  <a:pt x="249150" y="247290"/>
                  <a:pt x="246637" y="247290"/>
                </a:cubicBezTo>
                <a:cubicBezTo>
                  <a:pt x="244124" y="247290"/>
                  <a:pt x="241970" y="245130"/>
                  <a:pt x="241970" y="242609"/>
                </a:cubicBezTo>
                <a:cubicBezTo>
                  <a:pt x="241970" y="228926"/>
                  <a:pt x="252022" y="217764"/>
                  <a:pt x="264945" y="215603"/>
                </a:cubicBezTo>
                <a:lnTo>
                  <a:pt x="264945" y="61850"/>
                </a:lnTo>
                <a:cubicBezTo>
                  <a:pt x="253817" y="60049"/>
                  <a:pt x="244483" y="50687"/>
                  <a:pt x="242688" y="39165"/>
                </a:cubicBezTo>
                <a:lnTo>
                  <a:pt x="61754" y="39165"/>
                </a:lnTo>
                <a:cubicBezTo>
                  <a:pt x="59959" y="50687"/>
                  <a:pt x="50984" y="60049"/>
                  <a:pt x="39138" y="61850"/>
                </a:cubicBezTo>
                <a:lnTo>
                  <a:pt x="39138" y="215603"/>
                </a:lnTo>
                <a:cubicBezTo>
                  <a:pt x="50984" y="217404"/>
                  <a:pt x="59959" y="226405"/>
                  <a:pt x="61754" y="237928"/>
                </a:cubicBezTo>
                <a:lnTo>
                  <a:pt x="156170" y="237928"/>
                </a:lnTo>
                <a:cubicBezTo>
                  <a:pt x="158683" y="237928"/>
                  <a:pt x="160837" y="240449"/>
                  <a:pt x="160837" y="242609"/>
                </a:cubicBezTo>
                <a:cubicBezTo>
                  <a:pt x="160837" y="245130"/>
                  <a:pt x="158683" y="247290"/>
                  <a:pt x="156170" y="247290"/>
                </a:cubicBezTo>
                <a:lnTo>
                  <a:pt x="57446" y="247290"/>
                </a:lnTo>
                <a:cubicBezTo>
                  <a:pt x="54933" y="247290"/>
                  <a:pt x="53138" y="245130"/>
                  <a:pt x="53138" y="242609"/>
                </a:cubicBezTo>
                <a:cubicBezTo>
                  <a:pt x="53138" y="232527"/>
                  <a:pt x="44882" y="224245"/>
                  <a:pt x="34830" y="224245"/>
                </a:cubicBezTo>
                <a:cubicBezTo>
                  <a:pt x="31958" y="224245"/>
                  <a:pt x="30163" y="222445"/>
                  <a:pt x="30163" y="219564"/>
                </a:cubicBezTo>
                <a:lnTo>
                  <a:pt x="30163" y="57889"/>
                </a:lnTo>
                <a:cubicBezTo>
                  <a:pt x="30163" y="55368"/>
                  <a:pt x="31958" y="53208"/>
                  <a:pt x="34830" y="53208"/>
                </a:cubicBezTo>
                <a:cubicBezTo>
                  <a:pt x="44882" y="53208"/>
                  <a:pt x="53138" y="44926"/>
                  <a:pt x="53138" y="34484"/>
                </a:cubicBezTo>
                <a:cubicBezTo>
                  <a:pt x="53138" y="32323"/>
                  <a:pt x="54933" y="30163"/>
                  <a:pt x="57446" y="30163"/>
                </a:cubicBezTo>
                <a:close/>
                <a:moveTo>
                  <a:pt x="22374" y="9018"/>
                </a:moveTo>
                <a:cubicBezTo>
                  <a:pt x="15157" y="9018"/>
                  <a:pt x="9383" y="15150"/>
                  <a:pt x="9383" y="22364"/>
                </a:cubicBezTo>
                <a:lnTo>
                  <a:pt x="9383" y="255744"/>
                </a:lnTo>
                <a:cubicBezTo>
                  <a:pt x="9383" y="262958"/>
                  <a:pt x="15157" y="268729"/>
                  <a:pt x="22374" y="268729"/>
                </a:cubicBezTo>
                <a:lnTo>
                  <a:pt x="175388" y="268729"/>
                </a:lnTo>
                <a:lnTo>
                  <a:pt x="175388" y="231576"/>
                </a:lnTo>
                <a:cubicBezTo>
                  <a:pt x="167088" y="224001"/>
                  <a:pt x="161675" y="212819"/>
                  <a:pt x="161675" y="200555"/>
                </a:cubicBezTo>
                <a:cubicBezTo>
                  <a:pt x="161675" y="177469"/>
                  <a:pt x="180441" y="158712"/>
                  <a:pt x="203176" y="158712"/>
                </a:cubicBezTo>
                <a:cubicBezTo>
                  <a:pt x="226273" y="158712"/>
                  <a:pt x="245038" y="177469"/>
                  <a:pt x="245038" y="200555"/>
                </a:cubicBezTo>
                <a:cubicBezTo>
                  <a:pt x="245038" y="212819"/>
                  <a:pt x="239625" y="223640"/>
                  <a:pt x="231325" y="231576"/>
                </a:cubicBezTo>
                <a:lnTo>
                  <a:pt x="231325" y="268729"/>
                </a:lnTo>
                <a:lnTo>
                  <a:pt x="283653" y="268729"/>
                </a:lnTo>
                <a:cubicBezTo>
                  <a:pt x="290870" y="268729"/>
                  <a:pt x="296644" y="262958"/>
                  <a:pt x="296644" y="255744"/>
                </a:cubicBezTo>
                <a:lnTo>
                  <a:pt x="296644" y="22364"/>
                </a:lnTo>
                <a:cubicBezTo>
                  <a:pt x="296644" y="15150"/>
                  <a:pt x="290870" y="9018"/>
                  <a:pt x="283653" y="9018"/>
                </a:cubicBezTo>
                <a:lnTo>
                  <a:pt x="22374" y="9018"/>
                </a:lnTo>
                <a:close/>
                <a:moveTo>
                  <a:pt x="22374" y="0"/>
                </a:moveTo>
                <a:lnTo>
                  <a:pt x="283653" y="0"/>
                </a:lnTo>
                <a:cubicBezTo>
                  <a:pt x="295923" y="0"/>
                  <a:pt x="306027" y="10100"/>
                  <a:pt x="306027" y="22364"/>
                </a:cubicBezTo>
                <a:lnTo>
                  <a:pt x="306027" y="255744"/>
                </a:lnTo>
                <a:cubicBezTo>
                  <a:pt x="306027" y="268008"/>
                  <a:pt x="295923" y="278108"/>
                  <a:pt x="283653" y="278108"/>
                </a:cubicBezTo>
                <a:lnTo>
                  <a:pt x="231325" y="278108"/>
                </a:lnTo>
                <a:lnTo>
                  <a:pt x="231325" y="299389"/>
                </a:lnTo>
                <a:cubicBezTo>
                  <a:pt x="231325" y="301193"/>
                  <a:pt x="230242" y="302636"/>
                  <a:pt x="228799" y="303357"/>
                </a:cubicBezTo>
                <a:cubicBezTo>
                  <a:pt x="228438" y="303718"/>
                  <a:pt x="227355" y="304079"/>
                  <a:pt x="226634" y="304079"/>
                </a:cubicBezTo>
                <a:cubicBezTo>
                  <a:pt x="225912" y="304079"/>
                  <a:pt x="225190" y="303718"/>
                  <a:pt x="224468" y="303718"/>
                </a:cubicBezTo>
                <a:lnTo>
                  <a:pt x="203176" y="292897"/>
                </a:lnTo>
                <a:lnTo>
                  <a:pt x="182245" y="303718"/>
                </a:lnTo>
                <a:cubicBezTo>
                  <a:pt x="180802" y="304439"/>
                  <a:pt x="178997" y="304439"/>
                  <a:pt x="177915" y="303357"/>
                </a:cubicBezTo>
                <a:cubicBezTo>
                  <a:pt x="176471" y="302636"/>
                  <a:pt x="175388" y="301193"/>
                  <a:pt x="175388" y="299389"/>
                </a:cubicBezTo>
                <a:lnTo>
                  <a:pt x="175388" y="278108"/>
                </a:lnTo>
                <a:lnTo>
                  <a:pt x="22374" y="278108"/>
                </a:lnTo>
                <a:cubicBezTo>
                  <a:pt x="10104" y="278108"/>
                  <a:pt x="0" y="268008"/>
                  <a:pt x="0" y="255744"/>
                </a:cubicBezTo>
                <a:lnTo>
                  <a:pt x="0" y="22364"/>
                </a:lnTo>
                <a:cubicBezTo>
                  <a:pt x="0" y="10100"/>
                  <a:pt x="10104" y="0"/>
                  <a:pt x="22374"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Calibri"/>
              <a:buNone/>
            </a:pPr>
            <a:r>
              <a:t/>
            </a:r>
            <a:endParaRPr b="0" i="0" sz="3600" u="none" cap="none" strike="noStrike">
              <a:solidFill>
                <a:srgbClr val="B3B3B3"/>
              </a:solidFill>
              <a:latin typeface="Lato"/>
              <a:ea typeface="Lato"/>
              <a:cs typeface="Lato"/>
              <a:sym typeface="Lato"/>
            </a:endParaRPr>
          </a:p>
        </p:txBody>
      </p:sp>
      <p:pic>
        <p:nvPicPr>
          <p:cNvPr descr="Distintivo: Visto1 com preenchimento sólido" id="103" name="Google Shape;103;p6"/>
          <p:cNvPicPr preferRelativeResize="0"/>
          <p:nvPr/>
        </p:nvPicPr>
        <p:blipFill rotWithShape="1">
          <a:blip r:embed="rId3">
            <a:alphaModFix/>
          </a:blip>
          <a:srcRect b="0" l="0" r="0" t="0"/>
          <a:stretch/>
        </p:blipFill>
        <p:spPr>
          <a:xfrm>
            <a:off x="647047" y="1470978"/>
            <a:ext cx="631423" cy="631423"/>
          </a:xfrm>
          <a:prstGeom prst="rect">
            <a:avLst/>
          </a:prstGeom>
          <a:noFill/>
          <a:ln>
            <a:noFill/>
          </a:ln>
        </p:spPr>
      </p:pic>
      <p:sp>
        <p:nvSpPr>
          <p:cNvPr id="104" name="Google Shape;104;p6"/>
          <p:cNvSpPr txBox="1"/>
          <p:nvPr/>
        </p:nvSpPr>
        <p:spPr>
          <a:xfrm>
            <a:off x="1304060" y="2736062"/>
            <a:ext cx="9718979" cy="323165"/>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1800" u="none" cap="none" strike="noStrike">
                <a:solidFill>
                  <a:schemeClr val="lt1"/>
                </a:solidFill>
                <a:latin typeface="Open Sans"/>
                <a:ea typeface="Open Sans"/>
                <a:cs typeface="Open Sans"/>
                <a:sym typeface="Open Sans"/>
              </a:rPr>
              <a:t>Před implementací mentorského programu je důležité vybrat a vyškolit mentory*ky. </a:t>
            </a:r>
            <a:endParaRPr b="0" i="0" sz="1400" u="none" cap="none" strike="noStrike">
              <a:solidFill>
                <a:srgbClr val="000000"/>
              </a:solidFill>
              <a:latin typeface="Arial"/>
              <a:ea typeface="Arial"/>
              <a:cs typeface="Arial"/>
              <a:sym typeface="Arial"/>
            </a:endParaRPr>
          </a:p>
        </p:txBody>
      </p:sp>
      <p:pic>
        <p:nvPicPr>
          <p:cNvPr descr="Distintivo: Visto1 com preenchimento sólido" id="105" name="Google Shape;105;p6"/>
          <p:cNvPicPr preferRelativeResize="0"/>
          <p:nvPr/>
        </p:nvPicPr>
        <p:blipFill rotWithShape="1">
          <a:blip r:embed="rId4">
            <a:alphaModFix/>
          </a:blip>
          <a:srcRect b="0" l="0" r="0" t="0"/>
          <a:stretch/>
        </p:blipFill>
        <p:spPr>
          <a:xfrm>
            <a:off x="647047" y="2557331"/>
            <a:ext cx="631423" cy="631423"/>
          </a:xfrm>
          <a:prstGeom prst="rect">
            <a:avLst/>
          </a:prstGeom>
          <a:noFill/>
          <a:ln>
            <a:noFill/>
          </a:ln>
        </p:spPr>
      </p:pic>
      <p:sp>
        <p:nvSpPr>
          <p:cNvPr id="106" name="Google Shape;106;p6"/>
          <p:cNvSpPr txBox="1"/>
          <p:nvPr/>
        </p:nvSpPr>
        <p:spPr>
          <a:xfrm>
            <a:off x="1278470" y="3871942"/>
            <a:ext cx="9718979" cy="877163"/>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1800" u="none" cap="none" strike="noStrike">
                <a:solidFill>
                  <a:schemeClr val="lt1"/>
                </a:solidFill>
                <a:latin typeface="Open Sans"/>
                <a:ea typeface="Open Sans"/>
                <a:cs typeface="Open Sans"/>
                <a:sym typeface="Open Sans"/>
              </a:rPr>
              <a:t>Úspěch jakéhokoli mentorského programu závisí na kvalifikaci mentorů*ek. A to bez ohledu na jejich věk. Z tohoto hlediska je zásadní investovat do dalšího vzdělávání a profesního rozvoje, kompetencí a hodnocení měkkých dovedností</a:t>
            </a:r>
            <a:r>
              <a:rPr lang="en-GB" sz="1800">
                <a:solidFill>
                  <a:schemeClr val="lt1"/>
                </a:solidFill>
                <a:latin typeface="Open Sans"/>
                <a:ea typeface="Open Sans"/>
                <a:cs typeface="Open Sans"/>
                <a:sym typeface="Open Sans"/>
              </a:rPr>
              <a:t>.</a:t>
            </a:r>
            <a:endParaRPr b="0" i="0" sz="1400" u="none" cap="none" strike="noStrike">
              <a:solidFill>
                <a:srgbClr val="000000"/>
              </a:solidFill>
              <a:latin typeface="Arial"/>
              <a:ea typeface="Arial"/>
              <a:cs typeface="Arial"/>
              <a:sym typeface="Arial"/>
            </a:endParaRPr>
          </a:p>
        </p:txBody>
      </p:sp>
      <p:pic>
        <p:nvPicPr>
          <p:cNvPr descr="Distintivo: Visto1 com preenchimento sólido" id="107" name="Google Shape;107;p6"/>
          <p:cNvPicPr preferRelativeResize="0"/>
          <p:nvPr/>
        </p:nvPicPr>
        <p:blipFill rotWithShape="1">
          <a:blip r:embed="rId5">
            <a:alphaModFix/>
          </a:blip>
          <a:srcRect b="0" l="0" r="0" t="0"/>
          <a:stretch/>
        </p:blipFill>
        <p:spPr>
          <a:xfrm>
            <a:off x="621457" y="3994811"/>
            <a:ext cx="631423" cy="631423"/>
          </a:xfrm>
          <a:prstGeom prst="rect">
            <a:avLst/>
          </a:prstGeom>
          <a:noFill/>
          <a:ln>
            <a:noFill/>
          </a:ln>
        </p:spPr>
      </p:pic>
      <p:sp>
        <p:nvSpPr>
          <p:cNvPr id="108" name="Google Shape;108;p6"/>
          <p:cNvSpPr txBox="1"/>
          <p:nvPr/>
        </p:nvSpPr>
        <p:spPr>
          <a:xfrm>
            <a:off x="1252880" y="5506001"/>
            <a:ext cx="9718979" cy="600164"/>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1800" u="none" cap="none" strike="noStrike">
                <a:solidFill>
                  <a:schemeClr val="lt1"/>
                </a:solidFill>
                <a:latin typeface="Open Sans"/>
                <a:ea typeface="Open Sans"/>
                <a:cs typeface="Open Sans"/>
                <a:sym typeface="Open Sans"/>
              </a:rPr>
              <a:t>Při navrhování školicí struktury pro mentory*ky již identifikujeme hlavní oblasti formálního mentorského programu</a:t>
            </a:r>
            <a:r>
              <a:rPr lang="en-GB" sz="1800">
                <a:solidFill>
                  <a:schemeClr val="lt1"/>
                </a:solidFill>
                <a:latin typeface="Open Sans"/>
                <a:ea typeface="Open Sans"/>
                <a:cs typeface="Open Sans"/>
                <a:sym typeface="Open Sans"/>
              </a:rPr>
              <a:t>.</a:t>
            </a:r>
            <a:endParaRPr b="0" i="0" sz="1400" u="none" cap="none" strike="noStrike">
              <a:solidFill>
                <a:srgbClr val="000000"/>
              </a:solidFill>
              <a:latin typeface="Arial"/>
              <a:ea typeface="Arial"/>
              <a:cs typeface="Arial"/>
              <a:sym typeface="Arial"/>
            </a:endParaRPr>
          </a:p>
        </p:txBody>
      </p:sp>
      <p:pic>
        <p:nvPicPr>
          <p:cNvPr descr="Distintivo: Visto1 com preenchimento sólido" id="109" name="Google Shape;109;p6"/>
          <p:cNvPicPr preferRelativeResize="0"/>
          <p:nvPr/>
        </p:nvPicPr>
        <p:blipFill rotWithShape="1">
          <a:blip r:embed="rId6">
            <a:alphaModFix/>
          </a:blip>
          <a:srcRect b="0" l="0" r="0" t="0"/>
          <a:stretch/>
        </p:blipFill>
        <p:spPr>
          <a:xfrm>
            <a:off x="605086" y="5465543"/>
            <a:ext cx="631423" cy="63142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7"/>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Open Sans"/>
              <a:ea typeface="Open Sans"/>
              <a:cs typeface="Open Sans"/>
              <a:sym typeface="Open Sans"/>
            </a:endParaRPr>
          </a:p>
          <a:p>
            <a:pPr indent="0" lvl="0" marL="0" rtl="0" algn="l">
              <a:lnSpc>
                <a:spcPct val="90000"/>
              </a:lnSpc>
              <a:spcBef>
                <a:spcPts val="1000"/>
              </a:spcBef>
              <a:spcAft>
                <a:spcPts val="0"/>
              </a:spcAft>
              <a:buClr>
                <a:srgbClr val="9869BD"/>
              </a:buClr>
              <a:buSzPts val="1800"/>
              <a:buNone/>
            </a:pPr>
            <a:r>
              <a:rPr b="1" lang="en-GB">
                <a:solidFill>
                  <a:srgbClr val="9869BD"/>
                </a:solidFill>
              </a:rPr>
              <a:t>Program Jak vyškolit v mentorování musí zahrnovat následující: </a:t>
            </a:r>
            <a:endParaRPr/>
          </a:p>
          <a:p>
            <a:pPr indent="0" lvl="0" marL="0" rtl="0" algn="l">
              <a:lnSpc>
                <a:spcPct val="90000"/>
              </a:lnSpc>
              <a:spcBef>
                <a:spcPts val="1000"/>
              </a:spcBef>
              <a:spcAft>
                <a:spcPts val="0"/>
              </a:spcAft>
              <a:buClr>
                <a:schemeClr val="lt2"/>
              </a:buClr>
              <a:buSzPts val="1800"/>
              <a:buNone/>
            </a:pPr>
            <a:r>
              <a:t/>
            </a:r>
            <a:endParaRPr b="1">
              <a:solidFill>
                <a:srgbClr val="9869BD"/>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Jasná definice cílů, záměrů a účelu vzdělávacího programu. </a:t>
            </a:r>
            <a:endParaRPr/>
          </a:p>
          <a:p>
            <a:pPr indent="0" lvl="0" marL="0" rtl="0" algn="l">
              <a:lnSpc>
                <a:spcPct val="90000"/>
              </a:lnSpc>
              <a:spcBef>
                <a:spcPts val="1000"/>
              </a:spcBef>
              <a:spcAft>
                <a:spcPts val="0"/>
              </a:spcAft>
              <a:buClr>
                <a:srgbClr val="9869BD"/>
              </a:buClr>
              <a:buSzPts val="1800"/>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Popis vyučovacích strategií nebo metodik, které budou použity (zahrnuje potřebné nástroje a další zdroje). Například: projektové učení, učení založené na dotazech, kooperativní učení, </a:t>
            </a:r>
            <a:r>
              <a:rPr lang="en-GB">
                <a:solidFill>
                  <a:srgbClr val="636A6F"/>
                </a:solidFill>
              </a:rPr>
              <a:t>samostudium</a:t>
            </a:r>
            <a:r>
              <a:rPr lang="en-GB">
                <a:solidFill>
                  <a:srgbClr val="636A6F"/>
                </a:solidFill>
              </a:rPr>
              <a:t> atd. </a:t>
            </a:r>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Definice profilu školitelů a školitelek, která musí zahrnovat zkušenosti v oblasti metodik školení a mentoringu.</a:t>
            </a:r>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16" name="Google Shape;116;p7"/>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Činnost 3.1: Uvedení do praxe</a:t>
            </a:r>
            <a:endParaRPr/>
          </a:p>
        </p:txBody>
      </p:sp>
      <p:sp>
        <p:nvSpPr>
          <p:cNvPr id="117" name="Google Shape;117;p7"/>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a:t>
            </a:r>
            <a:endParaRPr sz="3000"/>
          </a:p>
        </p:txBody>
      </p:sp>
      <p:sp>
        <p:nvSpPr>
          <p:cNvPr id="118" name="Google Shape;118;p7"/>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rgbClr val="9DA57C"/>
              </a:buClr>
              <a:buSzPts val="1800"/>
              <a:buNone/>
            </a:pPr>
            <a:r>
              <a:rPr b="1" lang="en-GB">
                <a:solidFill>
                  <a:srgbClr val="9DA57C"/>
                </a:solidFill>
              </a:rPr>
              <a:t>Program mentorování musí zahrnovat </a:t>
            </a:r>
            <a:r>
              <a:rPr b="1" lang="en-GB">
                <a:solidFill>
                  <a:srgbClr val="9DA57C"/>
                </a:solidFill>
              </a:rPr>
              <a:t>(</a:t>
            </a:r>
            <a:r>
              <a:rPr b="1" lang="en-GB">
                <a:solidFill>
                  <a:srgbClr val="9DA57C"/>
                </a:solidFill>
              </a:rPr>
              <a:t>příklad</a:t>
            </a:r>
            <a:r>
              <a:rPr b="1" lang="en-GB">
                <a:solidFill>
                  <a:srgbClr val="9DA57C"/>
                </a:solidFill>
              </a:rPr>
              <a:t>)</a:t>
            </a:r>
            <a:r>
              <a:rPr b="1" lang="en-GB">
                <a:solidFill>
                  <a:srgbClr val="9DA57C"/>
                </a:solidFill>
              </a:rPr>
              <a:t>: </a:t>
            </a:r>
            <a:endParaRPr/>
          </a:p>
          <a:p>
            <a:pPr indent="0" lvl="0" marL="0" rtl="0" algn="just">
              <a:lnSpc>
                <a:spcPct val="90000"/>
              </a:lnSpc>
              <a:spcBef>
                <a:spcPts val="1000"/>
              </a:spcBef>
              <a:spcAft>
                <a:spcPts val="0"/>
              </a:spcAft>
              <a:buClr>
                <a:schemeClr val="lt2"/>
              </a:buClr>
              <a:buSzPts val="1800"/>
              <a:buNone/>
            </a:pPr>
            <a:r>
              <a:t/>
            </a:r>
            <a:endParaRPr b="1">
              <a:solidFill>
                <a:srgbClr val="9DA57C"/>
              </a:solidFill>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Část 1 – Mentoring </a:t>
            </a:r>
            <a:endParaRPr b="1">
              <a:solidFill>
                <a:srgbClr val="636A6F"/>
              </a:solidFill>
            </a:endParaRPr>
          </a:p>
          <a:p>
            <a:pPr indent="0" lvl="0" marL="0" rtl="0" algn="l">
              <a:lnSpc>
                <a:spcPct val="90000"/>
              </a:lnSpc>
              <a:spcBef>
                <a:spcPts val="1000"/>
              </a:spcBef>
              <a:spcAft>
                <a:spcPts val="0"/>
              </a:spcAft>
              <a:buClr>
                <a:srgbClr val="9DA57C"/>
              </a:buClr>
              <a:buSzPts val="1800"/>
              <a:buNone/>
            </a:pPr>
            <a:r>
              <a:rPr lang="en-GB">
                <a:solidFill>
                  <a:srgbClr val="636A6F"/>
                </a:solidFill>
              </a:rPr>
              <a:t>Obecné informace o mentoringu a dalších souvisejících pojmech</a:t>
            </a:r>
            <a:endParaRPr/>
          </a:p>
          <a:p>
            <a:pPr indent="0" lvl="0" marL="0" rtl="0" algn="l">
              <a:lnSpc>
                <a:spcPct val="90000"/>
              </a:lnSpc>
              <a:spcBef>
                <a:spcPts val="1000"/>
              </a:spcBef>
              <a:spcAft>
                <a:spcPts val="0"/>
              </a:spcAft>
              <a:buClr>
                <a:srgbClr val="9DA57C"/>
              </a:buClr>
              <a:buSzPts val="1800"/>
              <a:buNone/>
            </a:pPr>
            <a:r>
              <a:t/>
            </a:r>
            <a:endParaRPr>
              <a:solidFill>
                <a:srgbClr val="636A6F"/>
              </a:solidFill>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Část 2 – Cíle a záměry mentorského programu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Jasná definice cílů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Cíle a účel mentorského programu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Výhody pro společnost/organizaci, výhody pro zaměstnance </a:t>
            </a:r>
            <a:endParaRPr/>
          </a:p>
          <a:p>
            <a:pPr indent="0" lvl="0" marL="0" rtl="0" algn="just">
              <a:lnSpc>
                <a:spcPct val="90000"/>
              </a:lnSpc>
              <a:spcBef>
                <a:spcPts val="1000"/>
              </a:spcBef>
              <a:spcAft>
                <a:spcPts val="0"/>
              </a:spcAft>
              <a:buClr>
                <a:srgbClr val="9DA57C"/>
              </a:buClr>
              <a:buSzPts val="1800"/>
              <a:buNone/>
            </a:pPr>
            <a:r>
              <a:t/>
            </a:r>
            <a:endParaRPr>
              <a:solidFill>
                <a:srgbClr val="636A6F"/>
              </a:solidFill>
            </a:endParaRPr>
          </a:p>
          <a:p>
            <a:pPr indent="-171450" lvl="0" marL="285750" rtl="0" algn="just">
              <a:lnSpc>
                <a:spcPct val="90000"/>
              </a:lnSpc>
              <a:spcBef>
                <a:spcPts val="1000"/>
              </a:spcBef>
              <a:spcAft>
                <a:spcPts val="0"/>
              </a:spcAft>
              <a:buClr>
                <a:srgbClr val="9DA57C"/>
              </a:buClr>
              <a:buSzPts val="1800"/>
              <a:buFont typeface="Noto Sans Symbols"/>
              <a:buNone/>
            </a:pPr>
            <a:r>
              <a:t/>
            </a:r>
            <a:endParaRPr b="1">
              <a:solidFill>
                <a:srgbClr val="9DA57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8"/>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9869BD"/>
              </a:buClr>
              <a:buSzPts val="1800"/>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Definice obsahu výuky: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Mentorské dovednosti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Profil mentora*ky a mentorovaného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Navazování a řízení vztahů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Plánování a řízení mentorských setkání</a:t>
            </a:r>
            <a:r>
              <a:rPr lang="en-GB" sz="1800" u="sng">
                <a:solidFill>
                  <a:srgbClr val="636A6F"/>
                </a:solidFill>
                <a:latin typeface="Open Sans"/>
                <a:ea typeface="Open Sans"/>
                <a:cs typeface="Open Sans"/>
                <a:sym typeface="Open Sans"/>
                <a:extLst>
                  <a:ext uri="http://customooxmlschemas.google.com/">
                    <go:slidesCustomData xmlns:go="http://customooxmlschemas.google.com/" textRoundtripDataId="1"/>
                  </a:ext>
                </a:extLst>
              </a:rPr>
              <a:t> </a:t>
            </a:r>
            <a:r>
              <a:rPr lang="en-GB" sz="1800">
                <a:solidFill>
                  <a:srgbClr val="636A6F"/>
                </a:solidFill>
                <a:latin typeface="Open Sans"/>
                <a:ea typeface="Open Sans"/>
                <a:cs typeface="Open Sans"/>
                <a:sym typeface="Open Sans"/>
              </a:rPr>
              <a:t>Párování mentorů*ek a mentorovaných</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Fáze mentorování </a:t>
            </a:r>
            <a:endParaRPr sz="1800">
              <a:solidFill>
                <a:srgbClr val="636A6F"/>
              </a:solidFill>
              <a:latin typeface="Open Sans"/>
              <a:ea typeface="Open Sans"/>
              <a:cs typeface="Open Sans"/>
              <a:sym typeface="Open Sans"/>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Mentorovací techniky: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Navázání vztahu a stanovení hranic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Stanovení cílů a vedení účastníků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Řízení konfliktů</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Efektivní naslouchání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Efektivní dotazování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Efektivní zpětná vazba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Efektivní ukončení sezení </a:t>
            </a:r>
            <a:endParaRPr/>
          </a:p>
          <a:p>
            <a:pPr indent="0" lvl="2" marL="1142971" rtl="0" algn="l">
              <a:lnSpc>
                <a:spcPct val="90000"/>
              </a:lnSpc>
              <a:spcBef>
                <a:spcPts val="500"/>
              </a:spcBef>
              <a:spcAft>
                <a:spcPts val="0"/>
              </a:spcAft>
              <a:buClr>
                <a:srgbClr val="9869BD"/>
              </a:buClr>
              <a:buSzPts val="1440"/>
              <a:buNone/>
            </a:pPr>
            <a:r>
              <a:t/>
            </a:r>
            <a:endParaRPr sz="1800">
              <a:solidFill>
                <a:srgbClr val="636A6F"/>
              </a:solidFill>
              <a:latin typeface="Open Sans"/>
              <a:ea typeface="Open Sans"/>
              <a:cs typeface="Open Sans"/>
              <a:sym typeface="Open Sans"/>
            </a:endParaRPr>
          </a:p>
          <a:p>
            <a:pPr indent="-194310" lvl="2" marL="1428721" rtl="0" algn="l">
              <a:lnSpc>
                <a:spcPct val="90000"/>
              </a:lnSpc>
              <a:spcBef>
                <a:spcPts val="500"/>
              </a:spcBef>
              <a:spcAft>
                <a:spcPts val="0"/>
              </a:spcAft>
              <a:buClr>
                <a:srgbClr val="9869BD"/>
              </a:buClr>
              <a:buSzPts val="1440"/>
              <a:buFont typeface="Noto Sans Symbols"/>
              <a:buNone/>
            </a:pPr>
            <a:r>
              <a:t/>
            </a:r>
            <a:endParaRPr sz="1800">
              <a:solidFill>
                <a:srgbClr val="636A6F"/>
              </a:solidFill>
              <a:latin typeface="Open Sans"/>
              <a:ea typeface="Open Sans"/>
              <a:cs typeface="Open Sans"/>
              <a:sym typeface="Open Sans"/>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25" name="Google Shape;125;p8"/>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Aktivity 3.1: Uvedení do praxe</a:t>
            </a:r>
            <a:endParaRPr/>
          </a:p>
        </p:txBody>
      </p:sp>
      <p:sp>
        <p:nvSpPr>
          <p:cNvPr id="126" name="Google Shape;126;p8"/>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a:t>
            </a:r>
            <a:endParaRPr sz="3000"/>
          </a:p>
        </p:txBody>
      </p:sp>
      <p:sp>
        <p:nvSpPr>
          <p:cNvPr id="127" name="Google Shape;127;p8"/>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9DA57C"/>
              </a:buClr>
              <a:buSzPts val="1800"/>
              <a:buNone/>
            </a:pPr>
            <a:r>
              <a:t/>
            </a:r>
            <a:endParaRPr>
              <a:solidFill>
                <a:srgbClr val="636A6F"/>
              </a:solidFill>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Část 3 – Rozsah mentorského programu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Charakterizace cílových skupin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Typy mentorských modelů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Profil mentorů*ek a mentorovaných osob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Role a odpovědnosti všech účastníků programu (např. přímých manažerů*ek, mentorů*ek, mentorovaných atd.) </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Část 4 – Provádění programu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Školení: Jak vyškolit v mentorování</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Párování mentorů*ek a mentorovaných</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Formální mentorské vztahy: počet mentorských sezení, plánování, monitorování, závěrečné setkání a hodnocení) </a:t>
            </a:r>
            <a:endParaRPr/>
          </a:p>
          <a:p>
            <a:pPr indent="-171450" lvl="1" marL="971533" rtl="0" algn="l">
              <a:lnSpc>
                <a:spcPct val="90000"/>
              </a:lnSpc>
              <a:spcBef>
                <a:spcPts val="500"/>
              </a:spcBef>
              <a:spcAft>
                <a:spcPts val="0"/>
              </a:spcAft>
              <a:buClr>
                <a:srgbClr val="9DA57C"/>
              </a:buClr>
              <a:buSzPts val="1800"/>
              <a:buFont typeface="Noto Sans Symbols"/>
              <a:buNone/>
            </a:pPr>
            <a:r>
              <a:t/>
            </a:r>
            <a:endParaRPr sz="1800">
              <a:solidFill>
                <a:srgbClr val="636A6F"/>
              </a:solidFill>
              <a:latin typeface="Open Sans"/>
              <a:ea typeface="Open Sans"/>
              <a:cs typeface="Open Sans"/>
              <a:sym typeface="Open Sans"/>
            </a:endParaRPr>
          </a:p>
          <a:p>
            <a:pPr indent="0" lvl="1" marL="685783" rtl="0" algn="l">
              <a:lnSpc>
                <a:spcPct val="90000"/>
              </a:lnSpc>
              <a:spcBef>
                <a:spcPts val="500"/>
              </a:spcBef>
              <a:spcAft>
                <a:spcPts val="0"/>
              </a:spcAft>
              <a:buClr>
                <a:srgbClr val="9DA57C"/>
              </a:buClr>
              <a:buSzPts val="2200"/>
              <a:buNone/>
            </a:pPr>
            <a:r>
              <a:t/>
            </a:r>
            <a:endParaRPr b="1">
              <a:solidFill>
                <a:srgbClr val="9DA57C"/>
              </a:solidFill>
            </a:endParaRPr>
          </a:p>
          <a:p>
            <a:pPr indent="-146050" lvl="1" marL="971533" rtl="0" algn="l">
              <a:lnSpc>
                <a:spcPct val="90000"/>
              </a:lnSpc>
              <a:spcBef>
                <a:spcPts val="500"/>
              </a:spcBef>
              <a:spcAft>
                <a:spcPts val="0"/>
              </a:spcAft>
              <a:buClr>
                <a:srgbClr val="9DA57C"/>
              </a:buClr>
              <a:buSzPts val="2200"/>
              <a:buFont typeface="Noto Sans Symbols"/>
              <a:buNone/>
            </a:pPr>
            <a:r>
              <a:t/>
            </a:r>
            <a:endParaRPr b="1">
              <a:solidFill>
                <a:srgbClr val="9DA57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9869BD"/>
              </a:buClr>
              <a:buSzPts val="1800"/>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Definice obsahu výuky: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Hodnocení mentorovacích setkání a pokroku mentorovaných </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Nástroje pro mentorování: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Mentorská dohoda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Plán sezení mentorů*ek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Akční plán mentorované osoby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Hodnotící formuláře </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Mentorovací cvičení </a:t>
            </a:r>
            <a:endParaRPr/>
          </a:p>
          <a:p>
            <a:pPr indent="-320040" lvl="1" marL="914400"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Open Sans"/>
                <a:ea typeface="Open Sans"/>
                <a:cs typeface="Open Sans"/>
                <a:sym typeface="Open Sans"/>
              </a:rPr>
              <a:t>Kulturní a sociální rozdíly, genderové aspekty, důvěrnost a střet zájmů</a:t>
            </a:r>
            <a:endParaRPr/>
          </a:p>
          <a:p>
            <a:pPr indent="-194310" lvl="2" marL="1428721" rtl="0" algn="l">
              <a:lnSpc>
                <a:spcPct val="90000"/>
              </a:lnSpc>
              <a:spcBef>
                <a:spcPts val="500"/>
              </a:spcBef>
              <a:spcAft>
                <a:spcPts val="0"/>
              </a:spcAft>
              <a:buClr>
                <a:srgbClr val="9869BD"/>
              </a:buClr>
              <a:buSzPts val="1440"/>
              <a:buFont typeface="Noto Sans Symbols"/>
              <a:buNone/>
            </a:pPr>
            <a:r>
              <a:t/>
            </a:r>
            <a:endParaRPr sz="1800">
              <a:solidFill>
                <a:srgbClr val="636A6F"/>
              </a:solidFill>
              <a:latin typeface="Open Sans"/>
              <a:ea typeface="Open Sans"/>
              <a:cs typeface="Open Sans"/>
              <a:sym typeface="Open Sans"/>
            </a:endParaRPr>
          </a:p>
          <a:p>
            <a:pPr indent="0" lvl="2" marL="1142971" rtl="0" algn="l">
              <a:lnSpc>
                <a:spcPct val="90000"/>
              </a:lnSpc>
              <a:spcBef>
                <a:spcPts val="500"/>
              </a:spcBef>
              <a:spcAft>
                <a:spcPts val="0"/>
              </a:spcAft>
              <a:buClr>
                <a:srgbClr val="9869BD"/>
              </a:buClr>
              <a:buSzPts val="1440"/>
              <a:buNone/>
            </a:pPr>
            <a:r>
              <a:t/>
            </a:r>
            <a:endParaRPr sz="1800">
              <a:solidFill>
                <a:srgbClr val="636A6F"/>
              </a:solidFill>
              <a:latin typeface="Open Sans"/>
              <a:ea typeface="Open Sans"/>
              <a:cs typeface="Open Sans"/>
              <a:sym typeface="Open Sans"/>
            </a:endParaRPr>
          </a:p>
          <a:p>
            <a:pPr indent="-194310" lvl="2" marL="1428721" rtl="0" algn="l">
              <a:lnSpc>
                <a:spcPct val="90000"/>
              </a:lnSpc>
              <a:spcBef>
                <a:spcPts val="500"/>
              </a:spcBef>
              <a:spcAft>
                <a:spcPts val="0"/>
              </a:spcAft>
              <a:buClr>
                <a:srgbClr val="9869BD"/>
              </a:buClr>
              <a:buSzPts val="1440"/>
              <a:buFont typeface="Noto Sans Symbols"/>
              <a:buNone/>
            </a:pPr>
            <a:r>
              <a:t/>
            </a:r>
            <a:endParaRPr sz="1800">
              <a:solidFill>
                <a:srgbClr val="636A6F"/>
              </a:solidFill>
              <a:latin typeface="Open Sans"/>
              <a:ea typeface="Open Sans"/>
              <a:cs typeface="Open Sans"/>
              <a:sym typeface="Open Sans"/>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34" name="Google Shape;134;p9"/>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Open Sans"/>
                <a:ea typeface="Open Sans"/>
                <a:cs typeface="Open Sans"/>
                <a:sym typeface="Open Sans"/>
              </a:rPr>
              <a:t>Aktivity 3.1: Uvedení do praxe</a:t>
            </a:r>
            <a:endParaRPr/>
          </a:p>
        </p:txBody>
      </p:sp>
      <p:sp>
        <p:nvSpPr>
          <p:cNvPr id="135" name="Google Shape;135;p9"/>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Open Sans"/>
              <a:buNone/>
            </a:pPr>
            <a:r>
              <a:rPr lang="en-GB" sz="3000"/>
              <a:t>Lekce 3: Kontrolní seznam pro program Jak vyškolit v mentorování </a:t>
            </a:r>
            <a:endParaRPr sz="3000"/>
          </a:p>
        </p:txBody>
      </p:sp>
      <p:sp>
        <p:nvSpPr>
          <p:cNvPr id="136" name="Google Shape;136;p9"/>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Část 5 – Procesy kvality programu </a:t>
            </a:r>
            <a:endParaRPr/>
          </a:p>
          <a:p>
            <a:pPr indent="0" lvl="0" marL="0" rtl="0" algn="l">
              <a:lnSpc>
                <a:spcPct val="90000"/>
              </a:lnSpc>
              <a:spcBef>
                <a:spcPts val="1000"/>
              </a:spcBef>
              <a:spcAft>
                <a:spcPts val="0"/>
              </a:spcAft>
              <a:buClr>
                <a:srgbClr val="9DA57C"/>
              </a:buClr>
              <a:buSzPts val="1800"/>
              <a:buNone/>
            </a:pPr>
            <a:r>
              <a:rPr lang="en-GB">
                <a:solidFill>
                  <a:srgbClr val="636A6F"/>
                </a:solidFill>
              </a:rPr>
              <a:t>Tato část odpovídá hodnocení obecného mentoringu a je odpovědností osob odpovědných za implementaci programu (např. přímých manažerů*ek, projektových manažerů*ek atd.) </a:t>
            </a:r>
            <a:endParaRPr/>
          </a:p>
          <a:p>
            <a:pPr indent="0" lvl="0" marL="0" rtl="0" algn="l">
              <a:lnSpc>
                <a:spcPct val="90000"/>
              </a:lnSpc>
              <a:spcBef>
                <a:spcPts val="1000"/>
              </a:spcBef>
              <a:spcAft>
                <a:spcPts val="0"/>
              </a:spcAft>
              <a:buClr>
                <a:srgbClr val="9DA57C"/>
              </a:buClr>
              <a:buSzPts val="1800"/>
              <a:buNone/>
            </a:pPr>
            <a:r>
              <a:t/>
            </a:r>
            <a:endParaRPr sz="1800">
              <a:solidFill>
                <a:srgbClr val="636A6F"/>
              </a:solidFill>
            </a:endParaRPr>
          </a:p>
          <a:p>
            <a:pPr indent="0" lvl="0" marL="0" rtl="0" algn="l">
              <a:lnSpc>
                <a:spcPct val="90000"/>
              </a:lnSpc>
              <a:spcBef>
                <a:spcPts val="1000"/>
              </a:spcBef>
              <a:spcAft>
                <a:spcPts val="0"/>
              </a:spcAft>
              <a:buClr>
                <a:srgbClr val="9DA57C"/>
              </a:buClr>
              <a:buSzPts val="1800"/>
              <a:buNone/>
            </a:pPr>
            <a:r>
              <a:rPr lang="en-GB">
                <a:solidFill>
                  <a:srgbClr val="9DA57C"/>
                </a:solidFill>
              </a:rPr>
              <a:t>Část 6 – Nástroje a šablony </a:t>
            </a:r>
            <a:endParaRPr>
              <a:solidFill>
                <a:srgbClr val="9DA57C"/>
              </a:solidFill>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Platformy, které budou použity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Mentorovací dohoda</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Mentorovací plán sezení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Akční plán mentorovaného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Hodnotící formuláře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Mentorovací cvičení </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Open Sans"/>
                <a:ea typeface="Open Sans"/>
                <a:cs typeface="Open Sans"/>
                <a:sym typeface="Open Sans"/>
              </a:rPr>
              <a:t>Atd. </a:t>
            </a:r>
            <a:endParaRPr/>
          </a:p>
          <a:p>
            <a:pPr indent="-171450" lvl="0" marL="285750" rtl="0" algn="just">
              <a:lnSpc>
                <a:spcPct val="90000"/>
              </a:lnSpc>
              <a:spcBef>
                <a:spcPts val="1000"/>
              </a:spcBef>
              <a:spcAft>
                <a:spcPts val="0"/>
              </a:spcAft>
              <a:buClr>
                <a:srgbClr val="9DA57C"/>
              </a:buClr>
              <a:buSzPts val="1800"/>
              <a:buFont typeface="Noto Sans Symbols"/>
              <a:buNone/>
            </a:pPr>
            <a:r>
              <a:t/>
            </a:r>
            <a:endParaRPr b="1">
              <a:solidFill>
                <a:srgbClr val="9DA57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CARDET Course templat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ARDET Course template - Cover pag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2014-07-11T09:12:14Z</dcterms:created>
  <dc:creator>2Fast4u</dc:creator>
</cp:coreProperties>
</file>