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6DaVc+xrwmoe4MXNzDhK9v3O1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9" name="Google Shape;13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96" name="Google Shape;9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5" name="Google Shape;10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4530723"/>
            <a:ext cx="5910895" cy="1331189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7" y="673128"/>
            <a:ext cx="9616599" cy="365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65" y="306605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/>
        </p:nvSpPr>
        <p:spPr>
          <a:xfrm>
            <a:off x="3313292" y="6150114"/>
            <a:ext cx="775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Tento projekt byl financován s podporou Evropské komise. Tato publikace odráží pouze názory autora a Komise nenese odpovědnost za jakékoli použití informací v ní obsažených. Číslo projektu: 2020-1-BG01-KA202-079064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0"/>
          <p:cNvSpPr/>
          <p:nvPr/>
        </p:nvSpPr>
        <p:spPr>
          <a:xfrm flipH="1" rot="-5400000">
            <a:off x="5396988" y="5172425"/>
            <a:ext cx="1331189" cy="4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9605" y="1688651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/>
          <p:nvPr/>
        </p:nvSpPr>
        <p:spPr>
          <a:xfrm>
            <a:off x="3313292" y="6150114"/>
            <a:ext cx="775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Tento projekt byl financován s podporou Evropské komise. Tato publikace odráží pouze názory autora a Komise nenese odpovědnost za jakékoli použití informací v ní obsažených. Číslo projektu: 2020-1-BG01-KA202-079064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/>
          <p:nvPr/>
        </p:nvSpPr>
        <p:spPr>
          <a:xfrm flipH="1">
            <a:off x="2172707" y="2913643"/>
            <a:ext cx="7839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- 1col">
  <p:cSld name="Title Text - 1co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9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- 2col">
  <p:cSld name="Title Subtitle Content - 2co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- 2col">
  <p:cSld name="Title Content - 2co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97971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6131377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Text - 1col">
  <p:cSld name="Title Subtitle Text - 1co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97971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6131377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3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0" y="0"/>
            <a:ext cx="12192000" cy="797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hG5BB8Ope_E" TargetMode="External"/><Relationship Id="rId4" Type="http://schemas.openxmlformats.org/officeDocument/2006/relationships/hyperlink" Target="https://www.shrm.org/hr-today/news/hr-magazine/0218/Pages/hiring-in-the-age-of-ageism.aspx" TargetMode="External"/><Relationship Id="rId5" Type="http://schemas.openxmlformats.org/officeDocument/2006/relationships/hyperlink" Target="https://www.cipd.ie/news-resources/practical-guidance/factsheets/performance-management#gref" TargetMode="External"/><Relationship Id="rId6" Type="http://schemas.openxmlformats.org/officeDocument/2006/relationships/hyperlink" Target="https://www.cipd.ie/news-resources/practical-guidance/factsheets/succession-planning#gref" TargetMode="External"/><Relationship Id="rId7" Type="http://schemas.openxmlformats.org/officeDocument/2006/relationships/hyperlink" Target="https://www.worldatwork.org/docs/marketing/1610_BRO_TRModel_Update_J5613_FNL.pdf" TargetMode="External"/><Relationship Id="rId8" Type="http://schemas.openxmlformats.org/officeDocument/2006/relationships/hyperlink" Target="https://www.ihrec.ie/guides-and-tools/human-rights-and-equality-in-the-provision-of-good-and-services/what-does-the-law-say/equal-status-acts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citizensinformation.ie/en/employment/equality_in_work/equality_in_the_workplace.html" TargetMode="External"/><Relationship Id="rId4" Type="http://schemas.openxmlformats.org/officeDocument/2006/relationships/hyperlink" Target="https://enterprise.gov.ie/en/Publications/Publication-files/Remote-Working-Checklist-for-Employers.pdf" TargetMode="External"/><Relationship Id="rId10" Type="http://schemas.openxmlformats.org/officeDocument/2006/relationships/hyperlink" Target="https://www.occupop.com/blog/5-examples-of-companies-doing-employer-branding-right" TargetMode="External"/><Relationship Id="rId9" Type="http://schemas.openxmlformats.org/officeDocument/2006/relationships/hyperlink" Target="https://www.youtube.com/watch?v=xD36Js5jLeI" TargetMode="External"/><Relationship Id="rId5" Type="http://schemas.openxmlformats.org/officeDocument/2006/relationships/hyperlink" Target="https://www.shrm.org/hr-today/news/all-things-work/Pages/how-to-avoid-ageism.aspx" TargetMode="External"/><Relationship Id="rId6" Type="http://schemas.openxmlformats.org/officeDocument/2006/relationships/hyperlink" Target="http://www.healthyageing.eu/sites/www.healthyageing.eu/files/resources/age_perspective__merged____equinet_en.pdf" TargetMode="External"/><Relationship Id="rId7" Type="http://schemas.openxmlformats.org/officeDocument/2006/relationships/hyperlink" Target="https://www.cipd.co.uk/Images/managing-an-age-diverse-workforce_2015-what-employers-need-to-know_tcm18-10832.pdf" TargetMode="External"/><Relationship Id="rId8" Type="http://schemas.openxmlformats.org/officeDocument/2006/relationships/hyperlink" Target="https://www.youtube.com/watch?v=gmzgfJl40h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/>
              <a:t>Kurikulum mezigeneračního vzdělávání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Modul 3: Návrhy strategií pro manažerky a manažery, HR profesionálky*y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</a:t>
            </a:r>
            <a:r>
              <a:rPr lang="en-US"/>
              <a:t> poskytovatele odborného vzdělávání a přípravy pro snižování ageismu a sociálního vyloučení na pracovišti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Lekce 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Šest</a:t>
            </a:r>
            <a:r>
              <a:rPr lang="en-US"/>
              <a:t> HR procesů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Learning &amp; Development (vzdělávání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 &amp;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rozvoj)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97970" y="1331417"/>
            <a:ext cx="742950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Existují na pracovišti domněnky, že mladší zaměstnanci nemohou kvůli svému věku plnit složité úkoly?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Všem členům týmu by měly být nabízeny stejné příležitosti ke vzdělávání a rozvoji, bez ohledu na jejich věk nebo délku služby.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Příležitosti pro učení a rozvoj by měly být nabízeny na základě dovedností, zkušeností a talentu.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Možnosti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vzdělávání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a rozvoje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přispějí k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snížení předsudků a předpojatosti mezi zaměstnanci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snížení šíření stereotypních mýtů na pracovišti, například mýtů </a:t>
            </a:r>
            <a:r>
              <a:rPr lang="en-US" sz="1800"/>
              <a:t>týkajících se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kompetencí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zlepšení sdílení mezigeneračních znalostí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zvýšení sebevědomí a sebedůvěry zaměstnanců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zlepšení celkové kultury organizace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460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  <a:p>
            <a:pPr indent="-1460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text, envelope&#10;&#10;Description automatically generated"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7360" y="2640496"/>
            <a:ext cx="4476670" cy="224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Šest </a:t>
            </a:r>
            <a:r>
              <a:rPr lang="en-US"/>
              <a:t>HR procesů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5. Succession Planning &amp; Promotion (plánování nástupnictví &amp; kariérní postup)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Plánování nástupnictví je proces, který organizaci umožňuje posoudit svůj současný tým a identifikovat ty, které lze proškolit a podpořit v rozvoji  tak, aby ve firmě převzali vyšší role.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Plánování nástupnictví může zahrnovat školení a kariérní posun zaměstnanců do nových rolí nebo do rolí, které uvolňují zaměstnanci, kteří odchází do důchodu.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Tento proces byl tradičně vysoce důvěrný a vysoce strukturovaný, což vedlo k tomu, že klíčoví členové týmu nebyli zvažováni pro povýšení</a:t>
            </a:r>
            <a:r>
              <a:rPr lang="en-US"/>
              <a:t>. (</a:t>
            </a:r>
            <a:r>
              <a:rPr lang="en-US"/>
              <a:t>CIPD, 2020)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 V dnešní době došlo k posunu směrem k: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V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ytváření transparentní atmosféry ve společnosti.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K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oučování těch, kteří mají být povýšeni.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Sdílení znalostí mezi členy týmu.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Posílení postavení pracovníků při rozhodování o kariéře.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 Je také třeba vzít v úvahu ty, kteří jsou blízko důchodovému věku.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Musí legálně odejít do důchodu, nebo jsou kvůli svému věku vytlačeni ze společnosti?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Zvažte rozhovor se starším zaměstnancem, abyste mohli naplánovat jeho odchod ze společnosti, posoudit jeho potřeby a zjistit, jak může sdílet své znalosti s mladšími zaměstnanci.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460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Šest</a:t>
            </a:r>
            <a:r>
              <a:rPr lang="en-US"/>
              <a:t> HR procesů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6. Compensation &amp; Benefits (k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ompenzace a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benefity)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>
            <p:ph idx="2" type="body"/>
          </p:nvPr>
        </p:nvSpPr>
        <p:spPr>
          <a:xfrm>
            <a:off x="97971" y="1462685"/>
            <a:ext cx="7756072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Na základě modelu Total Rewards (2000) může být kompenzace buď:</a:t>
            </a:r>
            <a:endParaRPr/>
          </a:p>
          <a:p>
            <a:pPr indent="-3683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u="sng">
                <a:latin typeface="Arial"/>
                <a:ea typeface="Arial"/>
                <a:cs typeface="Arial"/>
                <a:sym typeface="Arial"/>
              </a:rPr>
              <a:t>římá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Mzda nebo plat a další benefity, jako jsou příspěvky, zdravotní péče a jídlo zdarma.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latin typeface="Arial"/>
                <a:ea typeface="Arial"/>
                <a:cs typeface="Arial"/>
                <a:sym typeface="Arial"/>
              </a:rPr>
              <a:t>Nepřímá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Rovnováha mezi pracovním a soukromým životem, uznání koleg</a:t>
            </a:r>
            <a:r>
              <a:rPr lang="en-US" sz="1800"/>
              <a:t>y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a vedením a možnost kariérního rozvoje.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Kompenzaci je třeba rozdělit spravedlivě s použitím opatření, která určí, jak je distribuována.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 rámci procesu kompenzace a benefitů se vyskytují generační rozdíly: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Na starší lidi se pohlíží jako na dražší.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Mladší lidé možná potřebují více školení, aby jejich dovednosti odpovídal</a:t>
            </a:r>
            <a:r>
              <a:rPr lang="en-US" sz="1800"/>
              <a:t>y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dovednostem starších pracovníků.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descr="A picture containing cup, table, glass, beverage&#10;&#10;Description automatically generated"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778" y="959233"/>
            <a:ext cx="3472543" cy="562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/>
              <a:t>Strategie ke snižování ageismu a sociálního vyloučení na pracovišti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800"/>
              <a:t>Strategie ke snižování ageismu a sociálního vyloučení na pracovišti</a:t>
            </a:r>
            <a:endParaRPr sz="2800"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Směrnice Rady EU 2000/78/ES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Článek 6 Smlouvy o Evropské unii uznává a respektuje základní práva všech jednotlivců.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Směrnice Rady EU 2000/78/ES stanoví rámec pro rovné zacházení se všemi jednotlivci v zaměstnání a povolání.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Tato směrnice rovněž zdůrazňuje potřebu podporovat starší pracovníky v pracovní síle a bojovat proti diskriminaci a sociálnímu vyloučení souvisejícímu s věkem.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Podle této směrnice je diskriminace jednotlivce v celé Evropě na základě jeho věku nezákonná.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Členské státy EU musí dodržovat tuto směrnici Rady EU a veškeré zákony, které existovaly před touto směrnicí a v jejím závěru, musely být zrušeny.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Všechny členské státy EU přijaly vlastní právní předpisy, aby zajistily dodržování této směrnice</a:t>
            </a:r>
            <a:r>
              <a:rPr lang="en-US"/>
              <a:t>.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sz="2800"/>
              <a:t>Strategie ke snižování ageismu a sociálního vyloučení na pracovišti</a:t>
            </a:r>
            <a:endParaRPr sz="2800"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Řešení stereotypů v rámci pracovní síly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/>
          <p:nvPr>
            <p:ph idx="2" type="body"/>
          </p:nvPr>
        </p:nvSpPr>
        <p:spPr>
          <a:xfrm>
            <a:off x="0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Americká komise pro rovné příležitosti v zaměstnání (EEOC) určila čtyři strategie, které lze implementovat u jakékoliv pracovní síly po celém světě v boji proti ageismu a podpoře sociálního začlenění na pracovišti.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Zdroj: Janove (2019) </a:t>
            </a:r>
            <a:endParaRPr/>
          </a:p>
        </p:txBody>
      </p:sp>
      <p:grpSp>
        <p:nvGrpSpPr>
          <p:cNvPr id="164" name="Google Shape;164;p30"/>
          <p:cNvGrpSpPr/>
          <p:nvPr/>
        </p:nvGrpSpPr>
        <p:grpSpPr>
          <a:xfrm>
            <a:off x="337675" y="2419427"/>
            <a:ext cx="11458116" cy="3723499"/>
            <a:chOff x="4311" y="38186"/>
            <a:chExt cx="11458116" cy="3885120"/>
          </a:xfrm>
        </p:grpSpPr>
        <p:sp>
          <p:nvSpPr>
            <p:cNvPr id="165" name="Google Shape;165;p30"/>
            <p:cNvSpPr/>
            <p:nvPr/>
          </p:nvSpPr>
          <p:spPr>
            <a:xfrm>
              <a:off x="4311" y="38186"/>
              <a:ext cx="2592334" cy="5472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0"/>
            <p:cNvSpPr txBox="1"/>
            <p:nvPr/>
          </p:nvSpPr>
          <p:spPr>
            <a:xfrm>
              <a:off x="4311" y="38186"/>
              <a:ext cx="2592334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Posouzení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4311" y="585386"/>
              <a:ext cx="2592334" cy="3337920"/>
            </a:xfrm>
            <a:prstGeom prst="rect">
              <a:avLst/>
            </a:prstGeom>
            <a:solidFill>
              <a:srgbClr val="FBD7D1">
                <a:alpha val="89019"/>
              </a:srgbClr>
            </a:solidFill>
            <a:ln cap="flat" cmpd="sng" w="25400">
              <a:solidFill>
                <a:srgbClr val="FBD7D1">
                  <a:alpha val="89019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0"/>
            <p:cNvSpPr txBox="1"/>
            <p:nvPr/>
          </p:nvSpPr>
          <p:spPr>
            <a:xfrm>
              <a:off x="4311" y="585386"/>
              <a:ext cx="2592334" cy="3337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Jaká je kultura organizace?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Jaké zásady a postupy jsou zavedeny?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Existují negativní tendence vůči mladším nebo starším lidem v organizaci?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just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2959572" y="38186"/>
              <a:ext cx="2592334" cy="5472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0"/>
            <p:cNvSpPr txBox="1"/>
            <p:nvPr/>
          </p:nvSpPr>
          <p:spPr>
            <a:xfrm>
              <a:off x="2959572" y="38186"/>
              <a:ext cx="2592334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Prozkoumání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2959572" y="585386"/>
              <a:ext cx="2592334" cy="3337920"/>
            </a:xfrm>
            <a:prstGeom prst="rect">
              <a:avLst/>
            </a:prstGeom>
            <a:solidFill>
              <a:srgbClr val="FBD7D1">
                <a:alpha val="89019"/>
              </a:srgbClr>
            </a:solidFill>
            <a:ln cap="flat" cmpd="sng" w="25400">
              <a:solidFill>
                <a:srgbClr val="FBD7D1">
                  <a:alpha val="89019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0"/>
            <p:cNvSpPr txBox="1"/>
            <p:nvPr/>
          </p:nvSpPr>
          <p:spPr>
            <a:xfrm>
              <a:off x="2959572" y="585386"/>
              <a:ext cx="2592334" cy="3337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 říká vaše značka zaměstnavatele o vaši společnosti?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Přitahujete věkově rozmanitou pracovní sílu?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Vyplývá z procesu pohovor</a:t>
              </a:r>
              <a:r>
                <a:rPr lang="en-US" sz="1900">
                  <a:solidFill>
                    <a:schemeClr val="lt1"/>
                  </a:solidFill>
                </a:rPr>
                <a:t>ů nutnost</a:t>
              </a:r>
              <a:r>
                <a:rPr b="0" i="0" lang="en-US" sz="19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textRoundtripDataId="18"/>
                    </a:ext>
                  </a:extLst>
                </a:rPr>
                <a:t> </a:t>
              </a:r>
              <a:r>
                <a:rPr b="0" i="0" lang="en-US" sz="1900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textRoundtripDataId="19"/>
                    </a:ext>
                  </a:extLst>
                </a:rPr>
                <a:t>právní úprav</a:t>
              </a:r>
              <a:r>
                <a:rPr lang="en-US" sz="1900">
                  <a:solidFill>
                    <a:schemeClr val="lt1"/>
                  </a:solidFill>
                  <a:extLst>
                    <a:ext uri="http://customooxmlschemas.google.com/">
                      <go:slidesCustomData xmlns:go="http://customooxmlschemas.google.com/" textRoundtripDataId="20"/>
                    </a:ext>
                  </a:extLst>
                </a:rPr>
                <a:t>y</a:t>
              </a:r>
              <a:r>
                <a:rPr b="0" i="0" lang="en-US" sz="1900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textRoundtripDataId="21"/>
                    </a:ext>
                  </a:extLst>
                </a:rPr>
                <a:t> rovnosti</a:t>
              </a:r>
              <a:r>
                <a:rPr b="0" i="0" lang="en-US" sz="1900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sz="1900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just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5914832" y="38186"/>
              <a:ext cx="2592334" cy="5472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0"/>
            <p:cNvSpPr txBox="1"/>
            <p:nvPr/>
          </p:nvSpPr>
          <p:spPr>
            <a:xfrm>
              <a:off x="5914832" y="38186"/>
              <a:ext cx="2592334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Začlenění/Inkluze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5914832" y="585386"/>
              <a:ext cx="2592334" cy="3337920"/>
            </a:xfrm>
            <a:prstGeom prst="rect">
              <a:avLst/>
            </a:prstGeom>
            <a:solidFill>
              <a:srgbClr val="FBD7D1">
                <a:alpha val="89019"/>
              </a:srgbClr>
            </a:solidFill>
            <a:ln cap="flat" cmpd="sng" w="25400">
              <a:solidFill>
                <a:srgbClr val="FBD7D1">
                  <a:alpha val="89019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0"/>
            <p:cNvSpPr txBox="1"/>
            <p:nvPr/>
          </p:nvSpPr>
          <p:spPr>
            <a:xfrm>
              <a:off x="5914832" y="585386"/>
              <a:ext cx="2592334" cy="3337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politikách a výcvikových programech buďte</a:t>
              </a:r>
              <a:r>
                <a:rPr lang="en-US" sz="1900">
                  <a:solidFill>
                    <a:schemeClr val="lt1"/>
                  </a:solidFill>
                </a:rPr>
                <a:t> ohledně</a:t>
              </a: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věku otevření a upřímní.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Nabídněte všem příležitosti k učení a rozvoji.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just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8870093" y="38186"/>
              <a:ext cx="2592334" cy="547200"/>
            </a:xfrm>
            <a:prstGeom prst="rect">
              <a:avLst/>
            </a:prstGeom>
            <a:solidFill>
              <a:srgbClr val="F27E5C"/>
            </a:solidFill>
            <a:ln cap="flat" cmpd="sng" w="25400">
              <a:solidFill>
                <a:srgbClr val="F27E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0"/>
            <p:cNvSpPr txBox="1"/>
            <p:nvPr/>
          </p:nvSpPr>
          <p:spPr>
            <a:xfrm>
              <a:off x="8870093" y="38186"/>
              <a:ext cx="2592334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Podpora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8870093" y="585386"/>
              <a:ext cx="2592334" cy="3337920"/>
            </a:xfrm>
            <a:prstGeom prst="rect">
              <a:avLst/>
            </a:prstGeom>
            <a:solidFill>
              <a:srgbClr val="FBD7D1">
                <a:alpha val="89019"/>
              </a:srgbClr>
            </a:solidFill>
            <a:ln cap="flat" cmpd="sng" w="25400">
              <a:solidFill>
                <a:srgbClr val="FBD7D1">
                  <a:alpha val="89019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0"/>
            <p:cNvSpPr txBox="1"/>
            <p:nvPr/>
          </p:nvSpPr>
          <p:spPr>
            <a:xfrm>
              <a:off x="8870093" y="585386"/>
              <a:ext cx="2592334" cy="3337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Odmítněte negativní stereotypy.</a:t>
              </a:r>
              <a:endPara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•"/>
              </a:pPr>
              <a:r>
                <a:rPr b="0" i="0" lang="en-US" sz="19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Propagujte v organizaci bezpečnou, věkově rozmanitou kulturu.</a:t>
              </a:r>
              <a:endPara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sz="2800"/>
              <a:t>Strategie ke snižování ageismu a sociálního vyloučení na pracovišti</a:t>
            </a:r>
            <a:endParaRPr sz="2800"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Proaktivní management věkové rozmanitosti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97971" y="1462685"/>
            <a:ext cx="5264861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Věděli jste, že v roce 2014 bylo starších lidí, kteří se nezabývali vzděláváním,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zaměstnáním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 nebo odbornou přípravou, třikrát více než takovýchto mladších lidí?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(ONS 2014)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Strategie „Proaktivní management věkové rozmanitosti“ umožňuje organizacím využívat silné stránky obou skupin pracovníků a sdílet mezi sebou odborné znalosti.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Týmy mohou prospívat podporou rozmanitosti a začlenění a porozuměním každé generační kohortě.</a:t>
            </a:r>
            <a:endParaRPr/>
          </a:p>
        </p:txBody>
      </p:sp>
      <p:pic>
        <p:nvPicPr>
          <p:cNvPr id="188" name="Google Shape;188;p31" title="How to Manage 5 Generations in the Modern Workplac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170" y="1562272"/>
            <a:ext cx="6483151" cy="366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800"/>
              <a:t>Strategie ke snižování ageismu a sociálního vyloučení na pracovišti</a:t>
            </a:r>
            <a:endParaRPr sz="2800"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Poskytování věkově přátelských služeb (age-friendly)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>
            <p:ph idx="2" type="body"/>
          </p:nvPr>
        </p:nvSpPr>
        <p:spPr>
          <a:xfrm>
            <a:off x="97971" y="1462685"/>
            <a:ext cx="5845629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Age Friendly Ireland nabízí program, který umožňuje organizacím a městům po celé zemi, aby byly lépe připraveny a vybaveny pro stárnoucí populaci nebo pro ty, kteří mají další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specifické</a:t>
            </a:r>
            <a:r>
              <a:rPr lang="en-US" u="sng"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 </a:t>
            </a:r>
            <a:r>
              <a:rPr lang="en-US"/>
              <a:t>potřeby.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Aby byly organizace věkově přátelské (age-friendly), musí prozkoumat své vnitřní politiky, postupy a dokonce i zařízení, aby lépe porozuměly tomu, jak se mohou přizpůsobit generační změně.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Věkově přátelské organizace (age-friendly) umožňují jednotlivcům všech věkových skupin přístup ke všemu, co chtějí dělat, bez fyzických nebo společenských překážek.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Mezi příklady patří: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ociální infrastruktura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u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bytování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d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oprava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460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6" name="Google Shape;196;p32" title="What does age-friendly mean to you?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685839"/>
            <a:ext cx="5895582" cy="333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800"/>
              <a:t>Strategie ke snižování ageismu a sociálního vyloučení na pracovišti</a:t>
            </a:r>
            <a:endParaRPr sz="2800"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Optimalizace, výběr a kompenzace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 txBox="1"/>
          <p:nvPr>
            <p:ph idx="2" type="body"/>
          </p:nvPr>
        </p:nvSpPr>
        <p:spPr>
          <a:xfrm>
            <a:off x="97970" y="1462686"/>
            <a:ext cx="11702965" cy="511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Stanimira a kol. (2016) prosazovali a navrhli tři vzájemně propojené strategie, kterým se pracoviště může přizpůsobit tak, aby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zamezilo </a:t>
            </a:r>
            <a:r>
              <a:rPr lang="en-US"/>
              <a:t>diskriminaci na základě věku.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Tyto tři strategie zahrnují: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o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ptimalizac</a:t>
            </a:r>
            <a:r>
              <a:rPr lang="en-US" sz="1800"/>
              <a:t>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v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ýběr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k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ompenzac</a:t>
            </a:r>
            <a:r>
              <a:rPr lang="en-US" sz="1800"/>
              <a:t>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>
            <a:off x="401100" y="3741845"/>
            <a:ext cx="11389812" cy="3116291"/>
            <a:chOff x="10028" y="1033121"/>
            <a:chExt cx="11389812" cy="2052487"/>
          </a:xfrm>
        </p:grpSpPr>
        <p:sp>
          <p:nvSpPr>
            <p:cNvPr id="205" name="Google Shape;205;p33"/>
            <p:cNvSpPr/>
            <p:nvPr/>
          </p:nvSpPr>
          <p:spPr>
            <a:xfrm>
              <a:off x="10028" y="1033121"/>
              <a:ext cx="2997319" cy="1798391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 txBox="1"/>
            <p:nvPr/>
          </p:nvSpPr>
          <p:spPr>
            <a:xfrm>
              <a:off x="62701" y="1085794"/>
              <a:ext cx="2891973" cy="1693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Optimalizace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Rozvíjejte  jednotlivce tím, že jim nabídnete řadu příležitostí ke školení a rozvoji.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3307079" y="1560649"/>
              <a:ext cx="635431" cy="7433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8B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 txBox="1"/>
            <p:nvPr/>
          </p:nvSpPr>
          <p:spPr>
            <a:xfrm>
              <a:off x="3307079" y="1709316"/>
              <a:ext cx="444802" cy="44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4206274" y="1033121"/>
              <a:ext cx="2997319" cy="1798391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 txBox="1"/>
            <p:nvPr/>
          </p:nvSpPr>
          <p:spPr>
            <a:xfrm>
              <a:off x="4258935" y="1085808"/>
              <a:ext cx="2892000" cy="19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Výběr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Vyberte si nejlepší zaměstnance a zaučte je.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Povzbuďte zaměstnance, aby se naučili prioritizovat své pracovní úkoly.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Char char="••"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7503325" y="1560649"/>
              <a:ext cx="635431" cy="74333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8BF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 txBox="1"/>
            <p:nvPr/>
          </p:nvSpPr>
          <p:spPr>
            <a:xfrm>
              <a:off x="7503325" y="1709316"/>
              <a:ext cx="444802" cy="44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8402521" y="1033121"/>
              <a:ext cx="2997319" cy="1798391"/>
            </a:xfrm>
            <a:prstGeom prst="roundRect">
              <a:avLst>
                <a:gd fmla="val 10000" name="adj"/>
              </a:avLst>
            </a:prstGeom>
            <a:solidFill>
              <a:srgbClr val="F27E5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 txBox="1"/>
            <p:nvPr/>
          </p:nvSpPr>
          <p:spPr>
            <a:xfrm>
              <a:off x="8455194" y="1085794"/>
              <a:ext cx="2891973" cy="1693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Kompenzace: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Plaťte a odměňujte zaměstnance v souladu s jejich úspěchy.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Mentoring a reverzní mentoring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97971" y="881743"/>
            <a:ext cx="1180789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Organizace tradičně spojují starší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pracovníky</a:t>
            </a:r>
            <a:r>
              <a:rPr lang="en-US" sz="2000"/>
              <a:t> s mladšími, aby je mentorovali a přenášeli své znalosti.</a:t>
            </a:r>
            <a:endParaRPr sz="2000"/>
          </a:p>
          <a:p>
            <a:pPr indent="-298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niverzity nabízejí mentorský program, kde absolventi dobrovolně věnují svůj čas podpoře studentů v nižších ročnících studia</a:t>
            </a:r>
            <a:r>
              <a:rPr lang="en-US" sz="2000"/>
              <a:t> a zodpovídají i případné otázky týkající se práce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.</a:t>
            </a:r>
            <a:r>
              <a:rPr lang="en-US" sz="2000"/>
              <a:t> (Irsko)</a:t>
            </a:r>
            <a:endParaRPr sz="2000"/>
          </a:p>
          <a:p>
            <a:pPr indent="-298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Reverzní mentoring převrátil tradiční mentoring vzhůru nohama a povzbuzuje mladší pracovníky, aby podpořili  starší kolegy, kteří tak zůstávají relevantní ve svém oboru.</a:t>
            </a:r>
            <a:endParaRPr sz="2000"/>
          </a:p>
          <a:p>
            <a:pPr indent="-298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Společnost Microsoft je známá tím, že nabízí reverzní mentoring svým pracovníkům</a:t>
            </a:r>
            <a:r>
              <a:rPr lang="en-US" sz="2000" u="sng">
                <a:extLst>
                  <a:ext uri="http://customooxmlschemas.google.com/">
                    <go:slidesCustomData xmlns:go="http://customooxmlschemas.google.com/" textRoundtripDataId="32"/>
                  </a:ext>
                </a:extLst>
              </a:rPr>
              <a:t>:</a:t>
            </a:r>
            <a:endParaRPr sz="2000" u="sng"/>
          </a:p>
          <a:p>
            <a:pPr indent="-3556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textRoundtripDataId="33"/>
                  </a:ext>
                </a:extLst>
              </a:rPr>
              <a:t>Mladší pracovníci získávají cenné znalosti ve vedení.</a:t>
            </a:r>
            <a:endParaRPr sz="2000">
              <a:extLst>
                <a:ext uri="http://customooxmlschemas.google.com/">
                  <go:slidesCustomData xmlns:go="http://customooxmlschemas.google.com/" textRoundtripDataId="34"/>
                </a:ext>
              </a:extLst>
            </a:endParaRPr>
          </a:p>
          <a:p>
            <a:pPr indent="-3556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Starší pracovníci se učí široké škále dovedností, které jsou pro „digital natives” přirozené, a mohou se seznámit s aktuálními trendy.</a:t>
            </a:r>
            <a:endParaRPr sz="2000"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97975" y="81650"/>
            <a:ext cx="11944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Lekce 2: Strategie HRM zaměřené na ageismus a podporu mezigenerační </a:t>
            </a:r>
            <a:r>
              <a:rPr lang="en-US" sz="24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spolu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práce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Po dokončení této aktivity budete moci:</a:t>
            </a:r>
            <a:endParaRPr sz="2000"/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Pochopit šest klíčových oblastí v rámci řízení lidských zdrojů (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HR</a:t>
            </a:r>
            <a:r>
              <a:rPr lang="en-US" sz="2000"/>
              <a:t>M).</a:t>
            </a:r>
            <a:endParaRPr sz="2000"/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Rozpoznat, jak může každá z těchto šesti oblastí vést k tomu, že jednotlivci čelí diskriminaci na základě věku.</a:t>
            </a:r>
            <a:endParaRPr sz="2000"/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Mít možnost diskutovat s ostatními a popsat strategie, které lze v rámci pracovní síly použít k podpoře mezigenerační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spolu</a:t>
            </a:r>
            <a:r>
              <a:rPr lang="en-US" sz="2000"/>
              <a:t>práce.</a:t>
            </a:r>
            <a:endParaRPr sz="2000"/>
          </a:p>
          <a:p>
            <a:pPr indent="-285750" lvl="0" marL="5143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Vyhodnotit zásady, které existují ve vaší vlastní organizaci, a zkontrolovat, zda podporují nebo zamezují  mezigenerační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spolu</a:t>
            </a:r>
            <a:r>
              <a:rPr lang="en-US" sz="2000"/>
              <a:t>práci.</a:t>
            </a:r>
            <a:endParaRPr sz="2000"/>
          </a:p>
          <a:p>
            <a:pPr indent="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Definování věku odchodu do důchodu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97970" y="881743"/>
            <a:ext cx="5452823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Zde je několik otázek, které je třeba zvážit: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Jaký je věk odchodu do důchodu ve vaší zemi?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Existuje ve vaší zemi povinný nebo dobrovolný věk odchodu do důchodu?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Znají pracovníci své zákonné povinnosti týkající se jejich odchodu do důchodu?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Abyste zajistili, že si starší pracovníci budou vědomi svých práv ohledně odchodu do důchodu, nezapomeňte to zdokumentovat ve zaměstnaneckých smlouvách a příručkách.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Neschopnost sdělit povinný věk odchodu do důchodu by mohla vést k problémům pro organizaci, jestliže zaměstnanci v takové chvíli odmítnou odejít.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/>
              <a:t>Při definování věku odchodu do důchodu k tomu nezapomeňte uvést pádné důvody.</a:t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stack of books&#10;&#10;Description automatically generated with medium confidence"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989" y="826487"/>
            <a:ext cx="4058216" cy="592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/>
              <a:t>Definujte, jak můžete do své organizace implementovat jednu z těchto strategií boje proti ageismu.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/>
              <a:t>Nezapomeňte vždy zdokumentovat všechna rozhodnutí pro případ, že zaměstnanec podnikne právní kroky na základě věkové diskriminace.</a:t>
            </a:r>
            <a:endParaRPr/>
          </a:p>
        </p:txBody>
      </p:sp>
      <p:pic>
        <p:nvPicPr>
          <p:cNvPr descr="Alarm clock with solid fill" id="239" name="Google Shape;2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395" y="562231"/>
            <a:ext cx="1217141" cy="121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Reference </a:t>
            </a:r>
            <a:endParaRPr/>
          </a:p>
        </p:txBody>
      </p:sp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2"/>
                </a:solidFill>
              </a:rPr>
              <a:t>Newmanity School (2018) </a:t>
            </a:r>
            <a:r>
              <a:rPr i="1" lang="en-US">
                <a:solidFill>
                  <a:schemeClr val="lt2"/>
                </a:solidFill>
              </a:rPr>
              <a:t>Why Age Diversity is Good for Business. </a:t>
            </a:r>
            <a:r>
              <a:rPr lang="en-US">
                <a:solidFill>
                  <a:schemeClr val="lt2"/>
                </a:solidFill>
              </a:rPr>
              <a:t>Retrieved from: </a:t>
            </a:r>
            <a:r>
              <a:rPr lang="en-US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https://www.youtube.com/watch?v=hG5BB8Ope_E</a:t>
            </a:r>
            <a:r>
              <a:rPr lang="en-US">
                <a:solidFill>
                  <a:schemeClr val="lt2"/>
                </a:solidFill>
              </a:rPr>
              <a:t>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Rockwood, K. (2018)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Hiring in the Age of Ageism: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https://www.shrm.org/hr-today/news/hr-magazine/0218/Pages/hiring-in-the-age-of-ageism.aspx</a:t>
            </a:r>
            <a:endParaRPr sz="1800" u="sng">
              <a:solidFill>
                <a:srgbClr val="93D4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u="sng">
              <a:solidFill>
                <a:srgbClr val="93D4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(2020)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Performance Management.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https://www.cipd.ie/news-resources/practical-guidance/factsheets/performance-management#gref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(2020)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Succession Management.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https://www.cipd.ie/news-resources/practical-guidance/factsheets/succession-planning#gref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World at Work (2000)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Total Rewards Model.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https://www.worldatwork.org/docs/marketing/1610_BRO_TRModel_Update_J5613_FNL.pdf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 </a:t>
            </a:r>
            <a:endParaRPr/>
          </a:p>
          <a:p>
            <a:pPr indent="-1714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Irish Human Rights and Equality Commission (2021)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Equal Status Acts.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https://www.ihrec.ie/guides-and-tools/human-rights-and-equality-in-the-provision-of-good-and-services/what-does-the-law-say/equal-status-acts/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•	</a:t>
            </a:r>
            <a:r>
              <a:rPr lang="en-US">
                <a:solidFill>
                  <a:schemeClr val="lt2"/>
                </a:solidFill>
              </a:rPr>
              <a:t>Citizens Information (2021) equality in the workplace. Retrieved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https://www.citizensinformation.ie/en/employment/equality_in_work/equality_in_the_workplace.html</a:t>
            </a:r>
            <a:r>
              <a:rPr lang="en-US"/>
              <a:t> 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Government of Ireland (2021)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Remote Working Checklist for Employers.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https://enterprise.gov.ie/en/Publications/Publication-files/Remote-Working-Checklist-for-Employers.pdf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Janove, J. (2019)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to avoid ageism.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https://www.shrm.org/hr-today/news/all-things-work/Pages/how-to-avoid-ageism.aspx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Equinet, the European Network of Equality Bodies (2011)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Tackling ageism and Discrimination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http://www.healthyageing.eu/sites/www.healthyageing.eu/files/resources/age_perspective__merged____equinet_en.pdf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CIPD (2015)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Managing an age-diverse workforce: What employers need to know.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https://www.cipd.co.uk/Images/managing-an-age-diverse-workforce_2015-what-employers-need-to-know_tcm18-10832.pdf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Bython Media (2018) </a:t>
            </a:r>
            <a:r>
              <a:rPr i="1"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How to manage 5 generations in the modern workplace. </a:t>
            </a: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https://www.youtube.com/watch?v=gmzgfJl40hQ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Centre for Ageing Better (2017) </a:t>
            </a:r>
            <a:r>
              <a:rPr i="1"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does age-friendly mean to you? 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https://www.youtube.com/watch?v=xD36Js5jLeI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Doyl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e, O. (2020) </a:t>
            </a:r>
            <a:r>
              <a:rPr i="1"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 examples of companies doing employer branding right. </a:t>
            </a:r>
            <a:r>
              <a:rPr lang="en-U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Retrieved from: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https://www.occupop.com/blog/5-examples-of-companies-doing-employer-branding-right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Aktivita 2: Strategie HRM zaměřené na ageismus a podporu mezigenerační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spolu</a:t>
            </a:r>
            <a:r>
              <a:rPr lang="en-US"/>
              <a:t>práce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Šest</a:t>
            </a:r>
            <a:r>
              <a:rPr lang="en-US"/>
              <a:t> </a:t>
            </a:r>
            <a:r>
              <a:rPr lang="en-US"/>
              <a:t>HR procesů</a:t>
            </a:r>
            <a:endParaRPr/>
          </a:p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V rámci managementu pracovní síly existuje šest klíčových oblastí, ve kterých můžete identifikovat ageismus – diskriminaci související s věkem a </a:t>
            </a:r>
            <a:r>
              <a:rPr lang="en-US" sz="20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s tím související</a:t>
            </a:r>
            <a:r>
              <a:rPr lang="en-US" sz="2000"/>
              <a:t> sociální vyloučení: </a:t>
            </a:r>
            <a:endParaRPr sz="2000"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Employer Branding (značka zaměstnavatele) </a:t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Recruitment &amp; Selection (nábor) </a:t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Performance Management (řízení výkonnosti)</a:t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Learning &amp; Development (vzdělávání a rozvoj)</a:t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Succession Planning (plánování nástupnictví)</a:t>
            </a:r>
            <a:endParaRPr sz="2000"/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Compensation (kompenzace)</a:t>
            </a:r>
            <a:endParaRPr sz="2000"/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2286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Organizace musí zajistit, aby existovaly jasné pokyny a strategie, které se snaží eliminovat ageismus, zaujatost související s věkem, mylné představy a sociální vyloučení.</a:t>
            </a:r>
            <a:endParaRPr sz="2000"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/>
              <a:t>Diskuse: Jaké jsou hlavní problémy, které můžete identifikovat a které se vyskytují v těchto 6 oblastech?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Proč je věková rozmanitost dobrá pro business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0" title="Why Age Diversity is Good for Busines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700" y="1351411"/>
            <a:ext cx="7788600" cy="440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97970" y="81642"/>
            <a:ext cx="11944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Šest</a:t>
            </a:r>
            <a:r>
              <a:rPr lang="en-US"/>
              <a:t> HR procesů</a:t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Employer Branding (značka zaměstnavatele)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97971" y="1462685"/>
            <a:ext cx="5998029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Věděli jste, že 59% zaměstnavatelů říká, že značka zaměstnavatele je jednou z klíčových složek jejich celkové strategie HR? </a:t>
            </a:r>
            <a:r>
              <a:rPr lang="en-US" sz="1600"/>
              <a:t>(Doyle, 2020)</a:t>
            </a:r>
            <a:endParaRPr sz="1600"/>
          </a:p>
          <a:p>
            <a:pPr indent="-2730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Všechny společnosti mají značku zaměstnavatele, ať už si to uvědomují, nebo ne!</a:t>
            </a:r>
            <a:endParaRPr sz="1600"/>
          </a:p>
          <a:p>
            <a:pPr indent="-2730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Čím lepší je značka nebo pověst zaměstnavatele, tím je pravděpodobnější, že přiláká a udrží klíčové lidi, které potřebuje pro rozvoj svého podnikání.</a:t>
            </a:r>
            <a:endParaRPr sz="1600"/>
          </a:p>
          <a:p>
            <a:pPr indent="-2730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Organizace, které oceňují rozmanitost a začlenění všech věkových skupin, mohou vytvořit dobré hodnoty v zaměstnání (Employee Value Proposition – EVP).</a:t>
            </a:r>
            <a:endParaRPr sz="1600"/>
          </a:p>
          <a:p>
            <a:pPr indent="-2730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EVP jsou výhody, které může zaměstnanec získat při práci ve společnosti, včetně následujících složek:</a:t>
            </a:r>
            <a:endParaRPr sz="1600"/>
          </a:p>
          <a:p>
            <a:pPr indent="-3302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kompenzace</a:t>
            </a:r>
            <a:endParaRPr sz="1600"/>
          </a:p>
          <a:p>
            <a:pPr indent="-3302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výhody</a:t>
            </a:r>
            <a:endParaRPr sz="1600"/>
          </a:p>
          <a:p>
            <a:pPr indent="-3302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kariéra</a:t>
            </a:r>
            <a:endParaRPr sz="1600"/>
          </a:p>
          <a:p>
            <a:pPr indent="-3302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pracovní prostředí a kultura</a:t>
            </a:r>
            <a:endParaRPr sz="1600"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rce: https://adoptoprod.blob.core.windows.net/article/6-9nY0Qr5kGSvAmKe_Cagg.png" id="101" name="Google Shape;1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825" y="1462675"/>
            <a:ext cx="5885169" cy="43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Šest</a:t>
            </a:r>
            <a:r>
              <a:rPr lang="en-US"/>
              <a:t> HR procesů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Recruitment &amp; Selection (nábor)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97971" y="1462685"/>
            <a:ext cx="6547758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Vzhledem k tomu, že lidé zůstávají déle na pracovním trhu, musí společnosti zajistit, aby byly zavedeny zásady, které umožňují uchazečům všech věkových skupin se o pozice ucházet. 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Vyhýbejte se popisům práce, které popisují lidi jako „zkušené“ a „ostřílené“. Místo toho hledejte ty, kteří mají „vysoký potenciál“ a jsou „energičtí“. (Rockwood, 2018)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Reklama na „digital natives“ nebo pouze čerstvé absolventy vysokých škol by mohla vést k věkové diskriminaci starších osob.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Během pohovoru se zeptejte na otázky, které jednotlivcům umožní diskutovat o svých dovednostech, nikoli o svých zkušenostech.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Psychometrické testy jsou vynikajícím způsobem, jak vnímat kandidáty spíše dle jejich schopností než jejich osobnosti.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14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Diagram&#10;&#10;Description automatically generated"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0189" y="1666629"/>
            <a:ext cx="4696480" cy="352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Šest</a:t>
            </a:r>
            <a:r>
              <a:rPr lang="en-US"/>
              <a:t> HR procesů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3. Performance management (ř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ízení výkonnosti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97971" y="1462685"/>
            <a:ext cx="5998029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Řízení výkonnosti je </a:t>
            </a:r>
            <a:r>
              <a:rPr lang="en-US"/>
              <a:t>HR </a:t>
            </a:r>
            <a:r>
              <a:rPr lang="en-US"/>
              <a:t>proces, který zajišťuje, že dochází k pravidelné obousměrné komunikaci s podpůrnou zpětnou vazbou, takže zaměstnanec může podporovat společnost při dosahování jejích strategických cílů. (CIPD, 2021)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Personalista*ka by měl*a zajistit, aby všichni zaměstnanci byli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posuzováni</a:t>
            </a:r>
            <a:r>
              <a:rPr lang="en-US"/>
              <a:t> stejně a měli stejné příležitosti.</a:t>
            </a:r>
            <a:endParaRPr/>
          </a:p>
          <a:p>
            <a:pPr indent="-2857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Výkon lze měřit pomocí těchto metod:</a:t>
            </a:r>
            <a:endParaRPr/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Evaluační schůzky, které se plánují jednou za měsíc, dvakrát za rok nebo jednou za rok.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360stupňová zpětná vazba.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Neformální osobní rozhovory s vedením.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i="1" lang="en-US"/>
              <a:t>  </a:t>
            </a:r>
            <a:endParaRPr i="1"/>
          </a:p>
        </p:txBody>
      </p:sp>
      <p:pic>
        <p:nvPicPr>
          <p:cNvPr descr="A picture containing person, window, indoor&#10;&#10;Description automatically generated"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724" y="1581724"/>
            <a:ext cx="4877725" cy="40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RDET Course template - Cover pag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RDET Course templat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2014-07-11T09:12:14Z</dcterms:created>
  <dc:creator>2Fast4u</dc:creator>
</cp:coreProperties>
</file>