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O3P2VT/UpwGRuJZG3nogdDsyF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63" name="Google Shape;163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82" name="Google Shape;82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1767" y="673128"/>
            <a:ext cx="9616599" cy="365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0"/>
          <p:cNvSpPr txBox="1"/>
          <p:nvPr/>
        </p:nvSpPr>
        <p:spPr>
          <a:xfrm>
            <a:off x="3313292" y="6150114"/>
            <a:ext cx="775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 i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0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7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7" name="Google Shape;2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7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7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6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4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4" name="Google Shape;44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4"/>
          <p:cNvSpPr txBox="1"/>
          <p:nvPr/>
        </p:nvSpPr>
        <p:spPr>
          <a:xfrm>
            <a:off x="3313292" y="6150114"/>
            <a:ext cx="775335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4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Content - 2col">
  <p:cSld name="Title Subtitle Content - 2col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who.int/westernpacific/news/q-a-detail/ageing-ageism" TargetMode="External"/><Relationship Id="rId4" Type="http://schemas.openxmlformats.org/officeDocument/2006/relationships/hyperlink" Target="https://www.youtube.com/watch?v=Hs28FgRxqt0" TargetMode="External"/><Relationship Id="rId5" Type="http://schemas.openxmlformats.org/officeDocument/2006/relationships/hyperlink" Target="https://www.williamfry.com/docs/default-source/reports/age-in-the-workplace-2016.pdf?sfvrsn=0" TargetMode="External"/><Relationship Id="rId6" Type="http://schemas.openxmlformats.org/officeDocument/2006/relationships/hyperlink" Target="https://unece.org/DAM/pau/age/Policy_briefs/ECE-WG1-30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</a:pPr>
            <a:r>
              <a:rPr lang="en-US"/>
              <a:t>Kurikulum mezigeneračního vzdělávání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US"/>
              <a:t>Modul 3: Návrhy strategií pro manažerky a manažery, HR profesionálky*y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</a:t>
            </a:r>
            <a:r>
              <a:rPr lang="en-US"/>
              <a:t> poskytovatele odborného vzdělávání a přípravy pro snižování ageismu a sociálního vyloučení na pracovišti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US"/>
              <a:t>Lekce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/>
              <a:t>Diskuse: Jak se ageismus projevil na vašem pracovišti?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"/>
          <p:cNvSpPr txBox="1"/>
          <p:nvPr>
            <p:ph type="title"/>
          </p:nvPr>
        </p:nvSpPr>
        <p:spPr>
          <a:xfrm>
            <a:off x="-5" y="-8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Reference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6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The World Health Organisation (2021) </a:t>
            </a:r>
            <a:r>
              <a:rPr i="1" lang="en-US" sz="2000"/>
              <a:t>Ageing: Ageism. </a:t>
            </a:r>
            <a:r>
              <a:rPr lang="en-US" sz="2000"/>
              <a:t>Citováno z: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https://www.who.int/westernpacific/news/q-a-detail/ageing-ageism </a:t>
            </a:r>
            <a:endParaRPr/>
          </a:p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Benevolent Society (2018) </a:t>
            </a:r>
            <a:r>
              <a:rPr i="1"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Imagine a world without ageism. </a:t>
            </a:r>
            <a:r>
              <a:rPr lang="en-US" sz="2000">
                <a:solidFill>
                  <a:schemeClr val="lt1"/>
                </a:solidFill>
              </a:rPr>
              <a:t>Citováno z: </a:t>
            </a:r>
            <a:r>
              <a:rPr lang="en-US" sz="20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https://www.youtube.com/watch?v=Hs28FgRxqt0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William Fry (2016) </a:t>
            </a:r>
            <a:r>
              <a:rPr i="1" lang="en-US" sz="2000"/>
              <a:t>Age in the Workplace: Employment Report 2016. </a:t>
            </a:r>
            <a:r>
              <a:rPr lang="en-US" sz="2000"/>
              <a:t>Citováno z: </a:t>
            </a:r>
            <a:r>
              <a:rPr lang="en-US" sz="2000" u="sng">
                <a:solidFill>
                  <a:schemeClr val="hlink"/>
                </a:solidFill>
                <a:hlinkClick r:id="rId5"/>
              </a:rPr>
              <a:t>https://www.williamfry.com/docs/default-source/reports/age-in-the-workplace-2016.pdf?sfvrsn=0</a:t>
            </a:r>
            <a:endParaRPr/>
          </a:p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IMECE (2019) </a:t>
            </a:r>
            <a:r>
              <a:rPr i="1" lang="en-US" sz="2000"/>
              <a:t>Combatting ageism in the world of work. </a:t>
            </a:r>
            <a:r>
              <a:rPr lang="en-US" sz="2000"/>
              <a:t>Citováno z: </a:t>
            </a:r>
            <a:r>
              <a:rPr lang="en-US" sz="2000" u="sng">
                <a:solidFill>
                  <a:schemeClr val="hlink"/>
                </a:solidFill>
                <a:hlinkClick r:id="rId6"/>
              </a:rPr>
              <a:t>https://unece.org/DAM/pau/age/Policy_briefs/ECE-WG1-30.pdf 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Lekce 1: Ageismus na pracovišti pro starší i mladší pracovníky 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2400"/>
              <a:t>Po dokončení této lekce budete moci: </a:t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Identifikovat běžné příklady ageismu vůči </a:t>
            </a:r>
            <a:r>
              <a:rPr lang="en-US" sz="2400">
                <a:solidFill>
                  <a:schemeClr val="lt1"/>
                </a:solidFill>
              </a:rPr>
              <a:t>starším i mladším pracovníkům</a:t>
            </a:r>
            <a:r>
              <a:rPr lang="en-US" sz="2400"/>
              <a:t>, které se na pracovišti vyskytují.</a:t>
            </a:r>
            <a:endParaRPr sz="24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Pochopit</a:t>
            </a:r>
            <a:r>
              <a:rPr lang="en-US" sz="2400"/>
              <a:t> věkový profil organizace.</a:t>
            </a:r>
            <a:endParaRPr/>
          </a:p>
          <a:p>
            <a:pPr indent="-1714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Porozumět, jaký dopad má ageismus na pracoviště. </a:t>
            </a:r>
            <a:endParaRPr sz="2400"/>
          </a:p>
          <a:p>
            <a:pPr indent="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Bojovat proti diskriminaci na pracovišti </a:t>
            </a:r>
            <a:r>
              <a:rPr lang="en-US" sz="2400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vzniklé</a:t>
            </a:r>
            <a:r>
              <a:rPr lang="en-US" sz="2400"/>
              <a:t> na základě věku a předsudků.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/>
              <a:t>Otázka: Jaký je věkový profil organizace, pro kterou pracujete?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/>
              <a:t>Výzkum Williama Fryho v roce 2016 identifikoval tyto věkové kategorie</a:t>
            </a:r>
            <a:br>
              <a:rPr lang="en-US"/>
            </a:br>
            <a:br>
              <a:rPr lang="en-US"/>
            </a:br>
            <a:r>
              <a:rPr lang="en-US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Mladší pracovníci = 26 let</a:t>
            </a:r>
            <a:br>
              <a:rPr lang="en-US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</a:br>
            <a:r>
              <a:rPr lang="en-US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Starší pracovníci = 51 let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Dopad ageismu na pracoviště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Tím, že nastává období stárnutí pracovní síly, je očekáváno stále více problémů souvisejících s diskriminací na základě věku. </a:t>
            </a:r>
            <a:endParaRPr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Toto video identifikuje běžné problémy, mylné představy a stereotypy v debatě o ageismu </a:t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86" name="Google Shape;86;p19" title="Imagine a world without ageism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9141" y="2253343"/>
            <a:ext cx="7653717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Ageismus na pracovišti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Podle Komise pro rovnost a lidská práva (2021) se může ageismus, diskriminace na základě věku, objevit na čtyřech úrovních: </a:t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grpSp>
        <p:nvGrpSpPr>
          <p:cNvPr id="94" name="Google Shape;94;p20"/>
          <p:cNvGrpSpPr/>
          <p:nvPr/>
        </p:nvGrpSpPr>
        <p:grpSpPr>
          <a:xfrm>
            <a:off x="580571" y="1622149"/>
            <a:ext cx="11161486" cy="4840155"/>
            <a:chOff x="0" y="40093"/>
            <a:chExt cx="11161486" cy="4840155"/>
          </a:xfrm>
        </p:grpSpPr>
        <p:sp>
          <p:nvSpPr>
            <p:cNvPr id="95" name="Google Shape;95;p20"/>
            <p:cNvSpPr/>
            <p:nvPr/>
          </p:nvSpPr>
          <p:spPr>
            <a:xfrm>
              <a:off x="0" y="291013"/>
              <a:ext cx="11161486" cy="709537"/>
            </a:xfrm>
            <a:prstGeom prst="rect">
              <a:avLst/>
            </a:prstGeom>
            <a:solidFill>
              <a:schemeClr val="lt1">
                <a:alpha val="89019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20"/>
            <p:cNvSpPr txBox="1"/>
            <p:nvPr/>
          </p:nvSpPr>
          <p:spPr>
            <a:xfrm>
              <a:off x="0" y="291013"/>
              <a:ext cx="11161486" cy="7095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0900" lIns="866250" spcFirstLastPara="1" rIns="866250" wrap="square" tIns="3540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Char char="••"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Být „příliš starý“ nebo „příliš mladý“ na to, mít  přístup k příležitostem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0"/>
            <p:cNvSpPr/>
            <p:nvPr/>
          </p:nvSpPr>
          <p:spPr>
            <a:xfrm>
              <a:off x="558074" y="40093"/>
              <a:ext cx="7813040" cy="50184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20"/>
            <p:cNvSpPr txBox="1"/>
            <p:nvPr/>
          </p:nvSpPr>
          <p:spPr>
            <a:xfrm>
              <a:off x="582572" y="64591"/>
              <a:ext cx="7764044" cy="452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Přímá diskriminace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0"/>
            <p:cNvSpPr/>
            <p:nvPr/>
          </p:nvSpPr>
          <p:spPr>
            <a:xfrm>
              <a:off x="0" y="1343271"/>
              <a:ext cx="11161486" cy="937125"/>
            </a:xfrm>
            <a:prstGeom prst="rect">
              <a:avLst/>
            </a:prstGeom>
            <a:solidFill>
              <a:schemeClr val="lt1">
                <a:alpha val="89019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0"/>
            <p:cNvSpPr txBox="1"/>
            <p:nvPr/>
          </p:nvSpPr>
          <p:spPr>
            <a:xfrm>
              <a:off x="0" y="1343271"/>
              <a:ext cx="11161486" cy="937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0900" lIns="866250" spcFirstLastPara="1" rIns="866250" wrap="square" tIns="3540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Char char="••"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Nemít možnost požádat o povýšení kvůli tomu, že nejste dostatečně „staří“ </a:t>
              </a:r>
              <a:r>
                <a:rPr lang="en-US" sz="1700">
                  <a:solidFill>
                    <a:schemeClr val="dk1"/>
                  </a:solidFill>
                </a:rPr>
                <a:t>–</a:t>
              </a: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nemáte dostatečně vysoký věk, abyste dosáhli vysoké úrovně vzdělání.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0"/>
            <p:cNvSpPr/>
            <p:nvPr/>
          </p:nvSpPr>
          <p:spPr>
            <a:xfrm>
              <a:off x="558074" y="1092351"/>
              <a:ext cx="7813040" cy="50184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0"/>
            <p:cNvSpPr txBox="1"/>
            <p:nvPr/>
          </p:nvSpPr>
          <p:spPr>
            <a:xfrm>
              <a:off x="582572" y="1105787"/>
              <a:ext cx="7764000" cy="45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Nepřímá diskriminace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0"/>
            <p:cNvSpPr/>
            <p:nvPr/>
          </p:nvSpPr>
          <p:spPr>
            <a:xfrm>
              <a:off x="0" y="2623116"/>
              <a:ext cx="11161486" cy="709537"/>
            </a:xfrm>
            <a:prstGeom prst="rect">
              <a:avLst/>
            </a:prstGeom>
            <a:solidFill>
              <a:schemeClr val="lt1">
                <a:alpha val="89019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0"/>
            <p:cNvSpPr txBox="1"/>
            <p:nvPr/>
          </p:nvSpPr>
          <p:spPr>
            <a:xfrm>
              <a:off x="0" y="2623116"/>
              <a:ext cx="11161486" cy="7095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0900" lIns="866250" spcFirstLastPara="1" rIns="866250" wrap="square" tIns="3540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Char char="••"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Ponižování nebo urážení kolegy*ně, například: „</a:t>
              </a:r>
              <a:r>
                <a:rPr lang="en-US" sz="1700">
                  <a:solidFill>
                    <a:schemeClr val="dk1"/>
                  </a:solidFill>
                </a:rPr>
                <a:t>T</a:t>
              </a: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ato osoba je kvůli svému věku pomalá.“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0"/>
            <p:cNvSpPr/>
            <p:nvPr/>
          </p:nvSpPr>
          <p:spPr>
            <a:xfrm>
              <a:off x="558074" y="2372196"/>
              <a:ext cx="7813040" cy="50184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0"/>
            <p:cNvSpPr txBox="1"/>
            <p:nvPr/>
          </p:nvSpPr>
          <p:spPr>
            <a:xfrm>
              <a:off x="582572" y="2396694"/>
              <a:ext cx="7764044" cy="452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Obtěžování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0"/>
            <p:cNvSpPr/>
            <p:nvPr/>
          </p:nvSpPr>
          <p:spPr>
            <a:xfrm>
              <a:off x="0" y="3675373"/>
              <a:ext cx="11161486" cy="1204875"/>
            </a:xfrm>
            <a:prstGeom prst="rect">
              <a:avLst/>
            </a:prstGeom>
            <a:solidFill>
              <a:schemeClr val="lt1">
                <a:alpha val="89019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0"/>
            <p:cNvSpPr txBox="1"/>
            <p:nvPr/>
          </p:nvSpPr>
          <p:spPr>
            <a:xfrm>
              <a:off x="0" y="3675373"/>
              <a:ext cx="11161486" cy="1204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0900" lIns="866250" spcFirstLastPara="1" rIns="866250" wrap="square" tIns="354075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Char char="••"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Když podáte stížnost související s věkem proti kolegovi nebo kolegyni nebo začnete být pronásledováni ostatními v organizaci.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91440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	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0"/>
            <p:cNvSpPr/>
            <p:nvPr/>
          </p:nvSpPr>
          <p:spPr>
            <a:xfrm>
              <a:off x="558074" y="3424454"/>
              <a:ext cx="7813040" cy="50184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0"/>
            <p:cNvSpPr txBox="1"/>
            <p:nvPr/>
          </p:nvSpPr>
          <p:spPr>
            <a:xfrm>
              <a:off x="582572" y="3448952"/>
              <a:ext cx="7764044" cy="452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Viktimizace/pronásledování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/>
              <a:t>Diskuze: Jaké jsou běžné stereotypy spojené s pracovní silou?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Stereotypně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: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ladší pracovníci jsou/mají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…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grpSp>
        <p:nvGrpSpPr>
          <p:cNvPr id="123" name="Google Shape;123;p21"/>
          <p:cNvGrpSpPr/>
          <p:nvPr/>
        </p:nvGrpSpPr>
        <p:grpSpPr>
          <a:xfrm>
            <a:off x="495397" y="2044976"/>
            <a:ext cx="10972996" cy="4383120"/>
            <a:chOff x="-41632" y="1247455"/>
            <a:chExt cx="10972996" cy="4383120"/>
          </a:xfrm>
        </p:grpSpPr>
        <p:sp>
          <p:nvSpPr>
            <p:cNvPr id="124" name="Google Shape;124;p21"/>
            <p:cNvSpPr/>
            <p:nvPr/>
          </p:nvSpPr>
          <p:spPr>
            <a:xfrm rot="-3600000">
              <a:off x="3206" y="3909545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1"/>
            <p:cNvSpPr txBox="1"/>
            <p:nvPr/>
          </p:nvSpPr>
          <p:spPr>
            <a:xfrm rot="-3599939">
              <a:off x="-37406" y="3936294"/>
              <a:ext cx="1506553" cy="8729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76200" spcFirstLastPara="1" rIns="762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dk1"/>
                  </a:solidFill>
                  <a:extLst>
                    <a:ext uri="http://customooxmlschemas.google.com/">
                      <go:slidesCustomData xmlns:go="http://customooxmlschemas.google.com/" textRoundtripDataId="5"/>
                    </a:ext>
                  </a:extLst>
                </a:rPr>
                <a:t>n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:go="http://customooxmlschemas.google.com/" textRoundtripDataId="6"/>
                    </a:ext>
                  </a:extLst>
                </a:rPr>
                <a:t>epřítomn</a:t>
              </a:r>
              <a:r>
                <a:rPr lang="en-US" sz="2000">
                  <a:solidFill>
                    <a:schemeClr val="dk1"/>
                  </a:solidFill>
                  <a:extLst>
                    <a:ext uri="http://customooxmlschemas.google.com/">
                      <go:slidesCustomData xmlns:go="http://customooxmlschemas.google.com/" textRoundtripDataId="7"/>
                    </a:ext>
                  </a:extLst>
                </a:rPr>
                <a:t>í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1"/>
            <p:cNvSpPr/>
            <p:nvPr/>
          </p:nvSpPr>
          <p:spPr>
            <a:xfrm rot="-2400000">
              <a:off x="1191765" y="2493077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1"/>
            <p:cNvSpPr txBox="1"/>
            <p:nvPr/>
          </p:nvSpPr>
          <p:spPr>
            <a:xfrm rot="-2400000">
              <a:off x="1251526" y="2533013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76200" spcFirstLastPara="1" rIns="762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dk1"/>
                  </a:solidFill>
                </a:rPr>
                <a:t>i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novativní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1"/>
            <p:cNvSpPr/>
            <p:nvPr/>
          </p:nvSpPr>
          <p:spPr>
            <a:xfrm rot="-1200000">
              <a:off x="2793105" y="1568542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1"/>
            <p:cNvSpPr txBox="1"/>
            <p:nvPr/>
          </p:nvSpPr>
          <p:spPr>
            <a:xfrm rot="-1200000">
              <a:off x="2846065" y="1612404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76200" spcFirstLastPara="1" rIns="762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dk1"/>
                  </a:solidFill>
                </a:rPr>
                <a:t>o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chotní se učit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1"/>
            <p:cNvSpPr/>
            <p:nvPr/>
          </p:nvSpPr>
          <p:spPr>
            <a:xfrm>
              <a:off x="4614082" y="1247455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1"/>
            <p:cNvSpPr txBox="1"/>
            <p:nvPr/>
          </p:nvSpPr>
          <p:spPr>
            <a:xfrm>
              <a:off x="4572082" y="1247478"/>
              <a:ext cx="1509300" cy="92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76200" spcFirstLastPara="1" rIns="762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dk1"/>
                  </a:solidFill>
                </a:rPr>
                <a:t>d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:go="http://customooxmlschemas.google.com/" textRoundtripDataId="8"/>
                    </a:ext>
                  </a:extLst>
                </a:rPr>
                <a:t>igital 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natives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1"/>
            <p:cNvSpPr/>
            <p:nvPr/>
          </p:nvSpPr>
          <p:spPr>
            <a:xfrm rot="1200000">
              <a:off x="6435059" y="1568542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1"/>
            <p:cNvSpPr txBox="1"/>
            <p:nvPr/>
          </p:nvSpPr>
          <p:spPr>
            <a:xfrm rot="1200000">
              <a:off x="6472551" y="1612404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76200" spcFirstLastPara="1" rIns="762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dk1"/>
                  </a:solidFill>
                </a:rPr>
                <a:t>o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dolní vůči změnám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1"/>
            <p:cNvSpPr/>
            <p:nvPr/>
          </p:nvSpPr>
          <p:spPr>
            <a:xfrm rot="2400000">
              <a:off x="8036400" y="2493077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1"/>
            <p:cNvSpPr txBox="1"/>
            <p:nvPr/>
          </p:nvSpPr>
          <p:spPr>
            <a:xfrm rot="2400000">
              <a:off x="8067091" y="2533013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76200" spcFirstLastPara="1" rIns="762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>
                  <a:solidFill>
                    <a:schemeClr val="dk1"/>
                  </a:solidFill>
                </a:rPr>
                <a:t>n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ízk</a:t>
              </a:r>
              <a:r>
                <a:rPr lang="en-US" sz="2000">
                  <a:solidFill>
                    <a:schemeClr val="dk1"/>
                  </a:solidFill>
                </a:rPr>
                <a:t>ou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úroveň motivace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1"/>
            <p:cNvSpPr/>
            <p:nvPr/>
          </p:nvSpPr>
          <p:spPr>
            <a:xfrm rot="3599870">
              <a:off x="9106974" y="4114116"/>
              <a:ext cx="1897676" cy="926326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1"/>
            <p:cNvSpPr txBox="1"/>
            <p:nvPr/>
          </p:nvSpPr>
          <p:spPr>
            <a:xfrm rot="3600354">
              <a:off x="9136159" y="4119288"/>
              <a:ext cx="1839328" cy="915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76200" spcFirstLastPara="1" rIns="762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u="sng">
                  <a:solidFill>
                    <a:schemeClr val="dk1"/>
                  </a:solidFill>
                  <a:extLst>
                    <a:ext uri="http://customooxmlschemas.google.com/">
                      <go:slidesCustomData xmlns:go="http://customooxmlschemas.google.com/" textRoundtripDataId="9"/>
                    </a:ext>
                  </a:extLst>
                </a:rPr>
                <a:t>b</a:t>
              </a:r>
              <a:r>
                <a:rPr b="0" i="0" lang="en-US" sz="20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:go="http://customooxmlschemas.google.com/" textRoundtripDataId="10"/>
                    </a:ext>
                  </a:extLst>
                </a:rPr>
                <a:t>erou si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nemocenskou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type="title"/>
          </p:nvPr>
        </p:nvSpPr>
        <p:spPr>
          <a:xfrm>
            <a:off x="118450" y="81650"/>
            <a:ext cx="119238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Stereotypně</a:t>
            </a:r>
            <a:r>
              <a:rPr lang="en-US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: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tarší pracovníci jsou/mají</a:t>
            </a:r>
            <a:r>
              <a:rPr lang="en-US"/>
              <a:t>...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4" name="Google Shape;144;p22"/>
          <p:cNvGrpSpPr/>
          <p:nvPr/>
        </p:nvGrpSpPr>
        <p:grpSpPr>
          <a:xfrm>
            <a:off x="160820" y="1815473"/>
            <a:ext cx="11923877" cy="4324509"/>
            <a:chOff x="-42379" y="1017952"/>
            <a:chExt cx="11923877" cy="4324509"/>
          </a:xfrm>
        </p:grpSpPr>
        <p:sp>
          <p:nvSpPr>
            <p:cNvPr id="145" name="Google Shape;145;p22"/>
            <p:cNvSpPr/>
            <p:nvPr/>
          </p:nvSpPr>
          <p:spPr>
            <a:xfrm rot="-3600000">
              <a:off x="1266" y="4065345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2"/>
            <p:cNvSpPr txBox="1"/>
            <p:nvPr/>
          </p:nvSpPr>
          <p:spPr>
            <a:xfrm rot="-3600000">
              <a:off x="64352" y="4098362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dk1"/>
                  </a:solidFill>
                </a:rPr>
                <a:t>l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oajální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2"/>
            <p:cNvSpPr/>
            <p:nvPr/>
          </p:nvSpPr>
          <p:spPr>
            <a:xfrm rot="-2571429">
              <a:off x="1251151" y="2659361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2"/>
            <p:cNvSpPr txBox="1"/>
            <p:nvPr/>
          </p:nvSpPr>
          <p:spPr>
            <a:xfrm rot="-2571429">
              <a:off x="1310146" y="2697508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dk1"/>
                  </a:solidFill>
                </a:rPr>
                <a:t>t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vrdě pracující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2"/>
            <p:cNvSpPr/>
            <p:nvPr/>
          </p:nvSpPr>
          <p:spPr>
            <a:xfrm rot="-1543093">
              <a:off x="2502893" y="1580109"/>
              <a:ext cx="1597666" cy="111408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2"/>
            <p:cNvSpPr txBox="1"/>
            <p:nvPr/>
          </p:nvSpPr>
          <p:spPr>
            <a:xfrm rot="-1542783">
              <a:off x="2652128" y="1668374"/>
              <a:ext cx="1299254" cy="8578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dk1"/>
                  </a:solidFill>
                </a:rPr>
                <a:t>n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 tak technicky zdatní jako mladší pracovníci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2"/>
            <p:cNvSpPr/>
            <p:nvPr/>
          </p:nvSpPr>
          <p:spPr>
            <a:xfrm rot="-514286">
              <a:off x="4326713" y="1116306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2"/>
            <p:cNvSpPr txBox="1"/>
            <p:nvPr/>
          </p:nvSpPr>
          <p:spPr>
            <a:xfrm rot="-514286">
              <a:off x="4374017" y="1160083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lepší mezilidské dovednosti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2"/>
            <p:cNvSpPr/>
            <p:nvPr/>
          </p:nvSpPr>
          <p:spPr>
            <a:xfrm rot="514286">
              <a:off x="6125010" y="1116306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2"/>
            <p:cNvSpPr txBox="1"/>
            <p:nvPr/>
          </p:nvSpPr>
          <p:spPr>
            <a:xfrm rot="514286">
              <a:off x="6165752" y="1160083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dk1"/>
                  </a:solidFill>
                </a:rPr>
                <a:t>o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dolní vůči změnám v pracovní praxi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2"/>
            <p:cNvSpPr/>
            <p:nvPr/>
          </p:nvSpPr>
          <p:spPr>
            <a:xfrm rot="1542857">
              <a:off x="7843414" y="1646363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2"/>
            <p:cNvSpPr txBox="1"/>
            <p:nvPr/>
          </p:nvSpPr>
          <p:spPr>
            <a:xfrm rot="1542857">
              <a:off x="7877887" y="1688206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dk1"/>
                  </a:solidFill>
                </a:rPr>
                <a:t>d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ražší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2"/>
            <p:cNvSpPr/>
            <p:nvPr/>
          </p:nvSpPr>
          <p:spPr>
            <a:xfrm rot="2571429">
              <a:off x="9329237" y="2659380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2"/>
            <p:cNvSpPr txBox="1"/>
            <p:nvPr/>
          </p:nvSpPr>
          <p:spPr>
            <a:xfrm rot="2571429">
              <a:off x="9358288" y="2697527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dk1"/>
                  </a:solidFill>
                </a:rPr>
                <a:t>m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ají horší zdraví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2"/>
            <p:cNvSpPr/>
            <p:nvPr/>
          </p:nvSpPr>
          <p:spPr>
            <a:xfrm rot="3600000">
              <a:off x="10450457" y="4065345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2"/>
            <p:cNvSpPr txBox="1"/>
            <p:nvPr/>
          </p:nvSpPr>
          <p:spPr>
            <a:xfrm rot="3600000">
              <a:off x="10475417" y="4098362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57150" spcFirstLastPara="1" rIns="571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dk1"/>
                  </a:solidFill>
                </a:rPr>
                <a:t>d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obří 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:go="http://customooxmlschemas.google.com/" textRoundtripDataId="13"/>
                    </a:ext>
                  </a:extLst>
                </a:rPr>
                <a:t>vůdci</a:t>
              </a:r>
              <a:r>
                <a:rPr b="0" i="0" lang="en-US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2014-07-11T09:12:14Z</dcterms:created>
  <dc:creator>2Fast4u</dc:creator>
</cp:coreProperties>
</file>