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7" roundtripDataSignature="AMtx7mhO3P2VT/UpwGRuJZG3nogdDsyF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8" name="Google Shape;58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163" name="Google Shape;163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8" name="Google Shape;168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4" name="Google Shape;6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1" name="Google Shape;71;p1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76" name="Google Shape;76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82" name="Google Shape;82;p1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0" name="Google Shape;90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113" name="Google Shape;113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9" name="Google Shape;119;p2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0" name="Google Shape;140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1" name="Google Shape;141;p2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/>
          <p:nvPr/>
        </p:nvSpPr>
        <p:spPr>
          <a:xfrm>
            <a:off x="0" y="4530723"/>
            <a:ext cx="5910895" cy="1331189"/>
          </a:xfrm>
          <a:prstGeom prst="rect">
            <a:avLst/>
          </a:prstGeom>
          <a:solidFill>
            <a:srgbClr val="E8F6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81767" y="673128"/>
            <a:ext cx="9616599" cy="36575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5265" y="306605"/>
            <a:ext cx="1712791" cy="106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32127" y="6188473"/>
            <a:ext cx="2281165" cy="46950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10"/>
          <p:cNvSpPr txBox="1"/>
          <p:nvPr/>
        </p:nvSpPr>
        <p:spPr>
          <a:xfrm>
            <a:off x="3313292" y="6150114"/>
            <a:ext cx="77535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Tento projekt byl financován s podporou Evropské komise. Tato publikace odráží pouze názory autora a Komise nenese odpovědnost za jakékoli použití informací v ní obsažených. Číslo projektu: 2020-1-BG01-KA202-079064</a:t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0"/>
          <p:cNvSpPr txBox="1"/>
          <p:nvPr>
            <p:ph type="ctrTitle"/>
          </p:nvPr>
        </p:nvSpPr>
        <p:spPr>
          <a:xfrm>
            <a:off x="715688" y="4530725"/>
            <a:ext cx="5195207" cy="13340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Arial"/>
              <a:buNone/>
              <a:defRPr b="1" sz="2000">
                <a:solidFill>
                  <a:srgbClr val="52BAA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subTitle"/>
          </p:nvPr>
        </p:nvSpPr>
        <p:spPr>
          <a:xfrm>
            <a:off x="6086475" y="4549902"/>
            <a:ext cx="5178855" cy="1292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b="0" i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3" name="Google Shape;23;p10"/>
          <p:cNvSpPr/>
          <p:nvPr/>
        </p:nvSpPr>
        <p:spPr>
          <a:xfrm flipH="1" rot="-5400000">
            <a:off x="5396988" y="5172425"/>
            <a:ext cx="1331189" cy="47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Slide">
  <p:cSld name="2_Title Slid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7"/>
          <p:cNvSpPr txBox="1"/>
          <p:nvPr>
            <p:ph type="ctrTitle"/>
          </p:nvPr>
        </p:nvSpPr>
        <p:spPr>
          <a:xfrm>
            <a:off x="2179865" y="2937536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1" sz="2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7" name="Google Shape;27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39605" y="1688651"/>
            <a:ext cx="1712791" cy="106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2127" y="6188473"/>
            <a:ext cx="2281165" cy="469502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7"/>
          <p:cNvSpPr txBox="1"/>
          <p:nvPr/>
        </p:nvSpPr>
        <p:spPr>
          <a:xfrm>
            <a:off x="3313292" y="6150114"/>
            <a:ext cx="77535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Tento projekt byl financován s podporou Evropské komise. Tato publikace odráží pouze názory autora a Komise nenese odpovědnost za jakékoli použití informací v ní obsažených. Číslo projektu: 2020-1-BG01-KA202-079064</a:t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17"/>
          <p:cNvSpPr/>
          <p:nvPr/>
        </p:nvSpPr>
        <p:spPr>
          <a:xfrm flipH="1">
            <a:off x="2172707" y="2913643"/>
            <a:ext cx="7839428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Slide">
  <p:cSld name="3_Title Slide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6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16"/>
          <p:cNvSpPr txBox="1"/>
          <p:nvPr>
            <p:ph type="ctrTitle"/>
          </p:nvPr>
        </p:nvSpPr>
        <p:spPr>
          <a:xfrm>
            <a:off x="2179865" y="2774849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Arial"/>
              <a:buNone/>
              <a:defRPr b="1" sz="2000">
                <a:solidFill>
                  <a:srgbClr val="52BAA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/>
          <p:nvPr/>
        </p:nvSpPr>
        <p:spPr>
          <a:xfrm flipH="1">
            <a:off x="2172708" y="2774849"/>
            <a:ext cx="7839428" cy="45719"/>
          </a:xfrm>
          <a:prstGeom prst="rect">
            <a:avLst/>
          </a:prstGeom>
          <a:solidFill>
            <a:srgbClr val="52BA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Text - 1col">
  <p:cSld name="Title Text - 1col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2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Slide">
  <p:cSld name="2_Title Slide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24"/>
          <p:cNvSpPr txBox="1"/>
          <p:nvPr>
            <p:ph type="ctrTitle"/>
          </p:nvPr>
        </p:nvSpPr>
        <p:spPr>
          <a:xfrm>
            <a:off x="2179865" y="2937536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1" sz="2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4" name="Google Shape;44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39605" y="1688651"/>
            <a:ext cx="1712791" cy="106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2127" y="6188473"/>
            <a:ext cx="2281165" cy="469502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24"/>
          <p:cNvSpPr txBox="1"/>
          <p:nvPr/>
        </p:nvSpPr>
        <p:spPr>
          <a:xfrm>
            <a:off x="3313292" y="6150114"/>
            <a:ext cx="775335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Tento projekt byl financován s podporou Evropské komise. Tato publikace odráží pouze názory autora a Komise nenese odpovědnost za jakékoli použití informací v ní obsažených. Číslo projektu: 2020-1-BG01-KA202-079064</a:t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24"/>
          <p:cNvSpPr/>
          <p:nvPr/>
        </p:nvSpPr>
        <p:spPr>
          <a:xfrm flipH="1">
            <a:off x="2172707" y="2913643"/>
            <a:ext cx="7839428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ubtitle Content - 2col">
  <p:cSld name="Title Subtitle Content - 2col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3"/>
          <p:cNvSpPr txBox="1"/>
          <p:nvPr>
            <p:ph idx="1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13"/>
          <p:cNvSpPr txBox="1"/>
          <p:nvPr>
            <p:ph idx="2" type="body"/>
          </p:nvPr>
        </p:nvSpPr>
        <p:spPr>
          <a:xfrm>
            <a:off x="97971" y="1462685"/>
            <a:ext cx="11944350" cy="5289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- 2col">
  <p:cSld name="Title Content - 2col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1" type="body"/>
          </p:nvPr>
        </p:nvSpPr>
        <p:spPr>
          <a:xfrm>
            <a:off x="97971" y="873580"/>
            <a:ext cx="5910944" cy="59027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14"/>
          <p:cNvSpPr txBox="1"/>
          <p:nvPr>
            <p:ph idx="2" type="body"/>
          </p:nvPr>
        </p:nvSpPr>
        <p:spPr>
          <a:xfrm>
            <a:off x="6131377" y="873580"/>
            <a:ext cx="5910944" cy="59027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0" y="0"/>
            <a:ext cx="12192000" cy="7975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b="0" i="0" sz="3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1"/>
    <p:sldLayoutId id="2147483654" r:id="rId2"/>
    <p:sldLayoutId id="2147483655" r:id="rId3"/>
    <p:sldLayoutId id="2147483656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www.who.int/westernpacific/news/q-a-detail/ageing-ageism" TargetMode="External"/><Relationship Id="rId4" Type="http://schemas.openxmlformats.org/officeDocument/2006/relationships/hyperlink" Target="https://www.youtube.com/watch?v=Hs28FgRxqt0" TargetMode="External"/><Relationship Id="rId5" Type="http://schemas.openxmlformats.org/officeDocument/2006/relationships/hyperlink" Target="https://www.williamfry.com/docs/default-source/reports/age-in-the-workplace-2016.pdf?sfvrsn=0" TargetMode="External"/><Relationship Id="rId6" Type="http://schemas.openxmlformats.org/officeDocument/2006/relationships/hyperlink" Target="https://unece.org/DAM/pau/age/Policy_briefs/ECE-WG1-30.pdf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"/>
          <p:cNvSpPr txBox="1"/>
          <p:nvPr>
            <p:ph type="ctrTitle"/>
          </p:nvPr>
        </p:nvSpPr>
        <p:spPr>
          <a:xfrm>
            <a:off x="715688" y="4530725"/>
            <a:ext cx="5195207" cy="13340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Arial"/>
              <a:buNone/>
            </a:pPr>
            <a:r>
              <a:rPr lang="en-US"/>
              <a:t>Kurikulum mezigeneračního vzdělávání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"/>
          <p:cNvSpPr txBox="1"/>
          <p:nvPr>
            <p:ph idx="1" type="subTitle"/>
          </p:nvPr>
        </p:nvSpPr>
        <p:spPr>
          <a:xfrm>
            <a:off x="6086475" y="4549902"/>
            <a:ext cx="5178855" cy="1292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</a:pPr>
            <a:r>
              <a:rPr lang="en-US"/>
              <a:t>Modul 3: Návrhy strategií pro manažerky a manažery, HR profesionálky*y </a:t>
            </a:r>
            <a:r>
              <a:rPr lang="en-US"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a</a:t>
            </a:r>
            <a:r>
              <a:rPr lang="en-US"/>
              <a:t> poskytovatele odborného vzdělávání a přípravy pro snižování ageismu a sociálního vyloučení na pracovišti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</a:pPr>
            <a:r>
              <a:rPr lang="en-US"/>
              <a:t>Lekce 1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3"/>
          <p:cNvSpPr txBox="1"/>
          <p:nvPr>
            <p:ph type="ctrTitle"/>
          </p:nvPr>
        </p:nvSpPr>
        <p:spPr>
          <a:xfrm>
            <a:off x="2179865" y="2937536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rPr lang="en-US"/>
              <a:t>Diskuse: Jak se ageismus projevil na vašem pracovišti?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6"/>
          <p:cNvSpPr txBox="1"/>
          <p:nvPr>
            <p:ph type="title"/>
          </p:nvPr>
        </p:nvSpPr>
        <p:spPr>
          <a:xfrm>
            <a:off x="-5" y="-8"/>
            <a:ext cx="119445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Reference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6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000"/>
              <a:t>The World Health Organisation (2021) </a:t>
            </a:r>
            <a:r>
              <a:rPr i="1" lang="en-US" sz="2000"/>
              <a:t>Ageing: Ageism. </a:t>
            </a:r>
            <a:r>
              <a:rPr lang="en-US" sz="2000"/>
              <a:t>Citováno z: </a:t>
            </a:r>
            <a:r>
              <a:rPr lang="en-US" sz="2000" u="sng">
                <a:solidFill>
                  <a:schemeClr val="hlink"/>
                </a:solidFill>
                <a:hlinkClick r:id="rId3"/>
              </a:rPr>
              <a:t>https://www.who.int/westernpacific/news/q-a-detail/ageing-ageism </a:t>
            </a:r>
            <a:endParaRPr/>
          </a:p>
          <a:p>
            <a:pPr indent="-2857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Benevolent Society (2018) </a:t>
            </a:r>
            <a:r>
              <a:rPr i="1"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Imagine a world without ageism. </a:t>
            </a:r>
            <a:r>
              <a:rPr lang="en-US" sz="2000">
                <a:solidFill>
                  <a:schemeClr val="lt1"/>
                </a:solidFill>
              </a:rPr>
              <a:t>Citováno z: </a:t>
            </a:r>
            <a:r>
              <a:rPr lang="en-US" sz="20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https://www.youtube.com/watch?v=Hs28FgRxqt0</a:t>
            </a: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  <a:p>
            <a:pPr indent="-2857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000"/>
              <a:t>William Fry (2016) </a:t>
            </a:r>
            <a:r>
              <a:rPr i="1" lang="en-US" sz="2000"/>
              <a:t>Age in the Workplace: Employment Report 2016. </a:t>
            </a:r>
            <a:r>
              <a:rPr lang="en-US" sz="2000"/>
              <a:t>Citováno z: </a:t>
            </a:r>
            <a:r>
              <a:rPr lang="en-US" sz="2000" u="sng">
                <a:solidFill>
                  <a:schemeClr val="hlink"/>
                </a:solidFill>
                <a:hlinkClick r:id="rId5"/>
              </a:rPr>
              <a:t>https://www.williamfry.com/docs/default-source/reports/age-in-the-workplace-2016.pdf?sfvrsn=0</a:t>
            </a:r>
            <a:endParaRPr/>
          </a:p>
          <a:p>
            <a:pPr indent="-2857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000"/>
              <a:t>IMECE (2019) </a:t>
            </a:r>
            <a:r>
              <a:rPr i="1" lang="en-US" sz="2000"/>
              <a:t>Combatting ageism in the world of work. </a:t>
            </a:r>
            <a:r>
              <a:rPr lang="en-US" sz="2000"/>
              <a:t>Citováno z: </a:t>
            </a:r>
            <a:r>
              <a:rPr lang="en-US" sz="2000" u="sng">
                <a:solidFill>
                  <a:schemeClr val="hlink"/>
                </a:solidFill>
                <a:hlinkClick r:id="rId6"/>
              </a:rPr>
              <a:t>https://unece.org/DAM/pau/age/Policy_briefs/ECE-WG1-30.pdf </a:t>
            </a:r>
            <a:endParaRPr/>
          </a:p>
          <a:p>
            <a:pPr indent="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/>
          </a:p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3000">
                <a:latin typeface="Arial"/>
                <a:ea typeface="Arial"/>
                <a:cs typeface="Arial"/>
                <a:sym typeface="Arial"/>
              </a:rPr>
              <a:t>Lekce 1: Ageismus na pracovišti pro starší i mladší pracovníky </a:t>
            </a:r>
            <a:endParaRPr sz="3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2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rPr lang="en-US" sz="2400"/>
              <a:t>Po dokončení této lekce budete moci: </a:t>
            </a:r>
            <a:endParaRPr/>
          </a:p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t/>
            </a:r>
            <a:endParaRPr sz="2400"/>
          </a:p>
          <a:p>
            <a:pPr indent="-2857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/>
              <a:t>Identifikovat běžné příklady ageismu vůči </a:t>
            </a:r>
            <a:r>
              <a:rPr lang="en-US" sz="2400">
                <a:solidFill>
                  <a:schemeClr val="lt1"/>
                </a:solidFill>
              </a:rPr>
              <a:t>starším i mladším pracovníkům</a:t>
            </a:r>
            <a:r>
              <a:rPr lang="en-US" sz="2400"/>
              <a:t>, které se na pracovišti vyskytují.</a:t>
            </a:r>
            <a:endParaRPr sz="2400"/>
          </a:p>
          <a:p>
            <a:pPr indent="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-2857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/>
              <a:t>Pochopit</a:t>
            </a:r>
            <a:r>
              <a:rPr lang="en-US" sz="2400"/>
              <a:t> věkový profil organizace.</a:t>
            </a:r>
            <a:endParaRPr/>
          </a:p>
          <a:p>
            <a:pPr indent="-1714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2400"/>
          </a:p>
          <a:p>
            <a:pPr indent="-2857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/>
              <a:t>Porozumět, jaký dopad má ageismus na pracoviště. </a:t>
            </a:r>
            <a:endParaRPr sz="2400"/>
          </a:p>
          <a:p>
            <a:pPr indent="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-2857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 sz="2400"/>
              <a:t>Bojovat proti diskriminaci na pracovišti </a:t>
            </a:r>
            <a:r>
              <a:rPr lang="en-US" sz="2400"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vzniklé</a:t>
            </a:r>
            <a:r>
              <a:rPr lang="en-US" sz="2400"/>
              <a:t> na základě věku a předsudků. 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ctrTitle"/>
          </p:nvPr>
        </p:nvSpPr>
        <p:spPr>
          <a:xfrm>
            <a:off x="2179865" y="2937536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rPr lang="en-US"/>
              <a:t>Otázka: Jaký je věkový profil organizace, pro kterou pracujete?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"/>
          <p:cNvSpPr txBox="1"/>
          <p:nvPr>
            <p:ph type="ctrTitle"/>
          </p:nvPr>
        </p:nvSpPr>
        <p:spPr>
          <a:xfrm>
            <a:off x="2179865" y="2937536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rPr lang="en-US"/>
              <a:t>Výzkum Williama Fryho v roce 2016 identifikoval tyto věkové kategorie</a:t>
            </a:r>
            <a:br>
              <a:rPr lang="en-US"/>
            </a:br>
            <a:br>
              <a:rPr lang="en-US"/>
            </a:br>
            <a:r>
              <a:rPr lang="en-US"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Mladší pracovníci = 26 let</a:t>
            </a:r>
            <a:br>
              <a:rPr lang="en-US"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</a:br>
            <a:r>
              <a:rPr lang="en-US"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Starší pracovníci = 51 let</a:t>
            </a:r>
            <a:r>
              <a:rPr lang="en-US"/>
              <a:t>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Dopad ageismu na pracoviště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Tím, že nastává období stárnutí pracovní síly, je očekáváno stále více problémů souvisejících s diskriminací na základě věku. </a:t>
            </a:r>
            <a:endParaRPr/>
          </a:p>
          <a:p>
            <a:pPr indent="-2857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Toto video identifikuje běžné problémy, mylné představy a stereotypy v debatě o ageismu </a:t>
            </a:r>
            <a:endParaRPr/>
          </a:p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t/>
            </a:r>
            <a:endParaRPr/>
          </a:p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t/>
            </a:r>
            <a:endParaRPr/>
          </a:p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rPr lang="en-US"/>
              <a:t> </a:t>
            </a:r>
            <a:endParaRPr/>
          </a:p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  <p:pic>
        <p:nvPicPr>
          <p:cNvPr id="86" name="Google Shape;86;p19" title="Imagine a world without ageism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69141" y="2253343"/>
            <a:ext cx="7653717" cy="4324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Ageismus na pracovišti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0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Podle Komise pro rovnost a lidská práva (2021) se může ageismus, diskriminace na základě věku, objevit na čtyřech úrovních: </a:t>
            </a:r>
            <a:endParaRPr/>
          </a:p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  <p:grpSp>
        <p:nvGrpSpPr>
          <p:cNvPr id="94" name="Google Shape;94;p20"/>
          <p:cNvGrpSpPr/>
          <p:nvPr/>
        </p:nvGrpSpPr>
        <p:grpSpPr>
          <a:xfrm>
            <a:off x="580571" y="1622149"/>
            <a:ext cx="11161486" cy="4840155"/>
            <a:chOff x="0" y="40093"/>
            <a:chExt cx="11161486" cy="4840155"/>
          </a:xfrm>
        </p:grpSpPr>
        <p:sp>
          <p:nvSpPr>
            <p:cNvPr id="95" name="Google Shape;95;p20"/>
            <p:cNvSpPr/>
            <p:nvPr/>
          </p:nvSpPr>
          <p:spPr>
            <a:xfrm>
              <a:off x="0" y="291013"/>
              <a:ext cx="11161486" cy="709537"/>
            </a:xfrm>
            <a:prstGeom prst="rect">
              <a:avLst/>
            </a:prstGeom>
            <a:solidFill>
              <a:schemeClr val="lt1">
                <a:alpha val="89019"/>
              </a:schemeClr>
            </a:solidFill>
            <a:ln cap="flat" cmpd="sng" w="25400">
              <a:solidFill>
                <a:srgbClr val="F27E5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20"/>
            <p:cNvSpPr txBox="1"/>
            <p:nvPr/>
          </p:nvSpPr>
          <p:spPr>
            <a:xfrm>
              <a:off x="0" y="291013"/>
              <a:ext cx="11161486" cy="7095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20900" lIns="866250" spcFirstLastPara="1" rIns="866250" wrap="square" tIns="354075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Char char="••"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Být „příliš starý“ nebo „příliš mladý“ na to, mít  přístup k příležitostem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20"/>
            <p:cNvSpPr/>
            <p:nvPr/>
          </p:nvSpPr>
          <p:spPr>
            <a:xfrm>
              <a:off x="558074" y="40093"/>
              <a:ext cx="7813040" cy="501840"/>
            </a:xfrm>
            <a:prstGeom prst="roundRect">
              <a:avLst>
                <a:gd fmla="val 16667" name="adj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20"/>
            <p:cNvSpPr txBox="1"/>
            <p:nvPr/>
          </p:nvSpPr>
          <p:spPr>
            <a:xfrm>
              <a:off x="582572" y="64591"/>
              <a:ext cx="7764044" cy="4528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295300" spcFirstLastPara="1" rIns="29530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Přímá diskriminace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20"/>
            <p:cNvSpPr/>
            <p:nvPr/>
          </p:nvSpPr>
          <p:spPr>
            <a:xfrm>
              <a:off x="0" y="1343271"/>
              <a:ext cx="11161486" cy="937125"/>
            </a:xfrm>
            <a:prstGeom prst="rect">
              <a:avLst/>
            </a:prstGeom>
            <a:solidFill>
              <a:schemeClr val="lt1">
                <a:alpha val="89019"/>
              </a:schemeClr>
            </a:solidFill>
            <a:ln cap="flat" cmpd="sng" w="25400">
              <a:solidFill>
                <a:srgbClr val="F27E5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20"/>
            <p:cNvSpPr txBox="1"/>
            <p:nvPr/>
          </p:nvSpPr>
          <p:spPr>
            <a:xfrm>
              <a:off x="0" y="1343271"/>
              <a:ext cx="11161486" cy="937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20900" lIns="866250" spcFirstLastPara="1" rIns="866250" wrap="square" tIns="354075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Char char="••"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Nemít možnost požádat o povýšení kvůli tomu, že nejste dostatečně „staří“ </a:t>
              </a:r>
              <a:r>
                <a:rPr lang="en-US" sz="1700">
                  <a:solidFill>
                    <a:schemeClr val="dk1"/>
                  </a:solidFill>
                </a:rPr>
                <a:t>–</a:t>
              </a:r>
              <a:r>
                <a:rPr b="0" i="0" lang="en-US" sz="1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nemáte dostatečně vysoký věk, abyste dosáhli vysoké úrovně vzdělání.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20"/>
            <p:cNvSpPr/>
            <p:nvPr/>
          </p:nvSpPr>
          <p:spPr>
            <a:xfrm>
              <a:off x="558074" y="1092351"/>
              <a:ext cx="7813040" cy="501840"/>
            </a:xfrm>
            <a:prstGeom prst="roundRect">
              <a:avLst>
                <a:gd fmla="val 16667" name="adj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20"/>
            <p:cNvSpPr txBox="1"/>
            <p:nvPr/>
          </p:nvSpPr>
          <p:spPr>
            <a:xfrm>
              <a:off x="582572" y="1105787"/>
              <a:ext cx="7764000" cy="452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295300" spcFirstLastPara="1" rIns="29530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Nepřímá diskriminace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20"/>
            <p:cNvSpPr/>
            <p:nvPr/>
          </p:nvSpPr>
          <p:spPr>
            <a:xfrm>
              <a:off x="0" y="2623116"/>
              <a:ext cx="11161486" cy="709537"/>
            </a:xfrm>
            <a:prstGeom prst="rect">
              <a:avLst/>
            </a:prstGeom>
            <a:solidFill>
              <a:schemeClr val="lt1">
                <a:alpha val="89019"/>
              </a:schemeClr>
            </a:solidFill>
            <a:ln cap="flat" cmpd="sng" w="25400">
              <a:solidFill>
                <a:srgbClr val="F27E5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20"/>
            <p:cNvSpPr txBox="1"/>
            <p:nvPr/>
          </p:nvSpPr>
          <p:spPr>
            <a:xfrm>
              <a:off x="0" y="2623116"/>
              <a:ext cx="11161486" cy="7095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20900" lIns="866250" spcFirstLastPara="1" rIns="866250" wrap="square" tIns="354075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Char char="••"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Ponižování nebo urážení kolegy*ně, například: „</a:t>
              </a:r>
              <a:r>
                <a:rPr lang="en-US" sz="1700">
                  <a:solidFill>
                    <a:schemeClr val="dk1"/>
                  </a:solidFill>
                </a:rPr>
                <a:t>T</a:t>
              </a:r>
              <a:r>
                <a:rPr b="0" i="0" lang="en-US" sz="1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ato osoba je kvůli svému věku pomalá.“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20"/>
            <p:cNvSpPr/>
            <p:nvPr/>
          </p:nvSpPr>
          <p:spPr>
            <a:xfrm>
              <a:off x="558074" y="2372196"/>
              <a:ext cx="7813040" cy="501840"/>
            </a:xfrm>
            <a:prstGeom prst="roundRect">
              <a:avLst>
                <a:gd fmla="val 16667" name="adj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20"/>
            <p:cNvSpPr txBox="1"/>
            <p:nvPr/>
          </p:nvSpPr>
          <p:spPr>
            <a:xfrm>
              <a:off x="582572" y="2396694"/>
              <a:ext cx="7764044" cy="4528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295300" spcFirstLastPara="1" rIns="29530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Obtěžování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20"/>
            <p:cNvSpPr/>
            <p:nvPr/>
          </p:nvSpPr>
          <p:spPr>
            <a:xfrm>
              <a:off x="0" y="3675373"/>
              <a:ext cx="11161486" cy="1204875"/>
            </a:xfrm>
            <a:prstGeom prst="rect">
              <a:avLst/>
            </a:prstGeom>
            <a:solidFill>
              <a:schemeClr val="lt1">
                <a:alpha val="89019"/>
              </a:schemeClr>
            </a:solidFill>
            <a:ln cap="flat" cmpd="sng" w="25400">
              <a:solidFill>
                <a:srgbClr val="F27E5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20"/>
            <p:cNvSpPr txBox="1"/>
            <p:nvPr/>
          </p:nvSpPr>
          <p:spPr>
            <a:xfrm>
              <a:off x="0" y="3675373"/>
              <a:ext cx="11161486" cy="1204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20900" lIns="866250" spcFirstLastPara="1" rIns="866250" wrap="square" tIns="354075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Char char="••"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Když podáte stížnost související s věkem proti kolegovi nebo kolegyni nebo začnete být pronásledováni ostatními v organizaci.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914400" marR="0" rtl="0" algn="l">
                <a:lnSpc>
                  <a:spcPct val="90000"/>
                </a:lnSpc>
                <a:spcBef>
                  <a:spcPts val="255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	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20"/>
            <p:cNvSpPr/>
            <p:nvPr/>
          </p:nvSpPr>
          <p:spPr>
            <a:xfrm>
              <a:off x="558074" y="3424454"/>
              <a:ext cx="7813040" cy="501840"/>
            </a:xfrm>
            <a:prstGeom prst="roundRect">
              <a:avLst>
                <a:gd fmla="val 16667" name="adj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20"/>
            <p:cNvSpPr txBox="1"/>
            <p:nvPr/>
          </p:nvSpPr>
          <p:spPr>
            <a:xfrm>
              <a:off x="582572" y="3448952"/>
              <a:ext cx="7764044" cy="4528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295300" spcFirstLastPara="1" rIns="29530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Viktimizace/pronásledování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"/>
          <p:cNvSpPr txBox="1"/>
          <p:nvPr>
            <p:ph type="ctrTitle"/>
          </p:nvPr>
        </p:nvSpPr>
        <p:spPr>
          <a:xfrm>
            <a:off x="2179865" y="2937536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rPr lang="en-US"/>
              <a:t>Diskuze: Jaké jsou běžné stereotypy spojené s pracovní silou?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Stereotypně</a:t>
            </a:r>
            <a:r>
              <a:rPr lang="en-US">
                <a:extLst>
                  <a:ext uri="http://customooxmlschemas.google.com/">
                    <go:slidesCustomData xmlns:go="http://customooxmlschemas.google.com/" textRoundtripDataId="3"/>
                  </a:ext>
                </a:extLst>
              </a:rPr>
              <a:t>: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extLst>
                  <a:ext uri="http://customooxmlschemas.google.com/">
                    <go:slidesCustomData xmlns:go="http://customooxmlschemas.google.com/" textRoundtripDataId="4"/>
                  </a:ext>
                </a:extLst>
              </a:rPr>
              <a:t>M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ladší pracovníci jsou/mají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…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1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rPr lang="en-US"/>
              <a:t> </a:t>
            </a:r>
            <a:endParaRPr/>
          </a:p>
        </p:txBody>
      </p:sp>
      <p:grpSp>
        <p:nvGrpSpPr>
          <p:cNvPr id="123" name="Google Shape;123;p21"/>
          <p:cNvGrpSpPr/>
          <p:nvPr/>
        </p:nvGrpSpPr>
        <p:grpSpPr>
          <a:xfrm>
            <a:off x="495397" y="2044976"/>
            <a:ext cx="10972996" cy="4383120"/>
            <a:chOff x="-41632" y="1247455"/>
            <a:chExt cx="10972996" cy="4383120"/>
          </a:xfrm>
        </p:grpSpPr>
        <p:sp>
          <p:nvSpPr>
            <p:cNvPr id="124" name="Google Shape;124;p21"/>
            <p:cNvSpPr/>
            <p:nvPr/>
          </p:nvSpPr>
          <p:spPr>
            <a:xfrm rot="-3600000">
              <a:off x="3206" y="3909545"/>
              <a:ext cx="1425319" cy="926457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21"/>
            <p:cNvSpPr txBox="1"/>
            <p:nvPr/>
          </p:nvSpPr>
          <p:spPr>
            <a:xfrm rot="-3599939">
              <a:off x="-37406" y="3936294"/>
              <a:ext cx="1506553" cy="8729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76200" spcFirstLastPara="1" rIns="76200" wrap="square" tIns="25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>
                  <a:solidFill>
                    <a:schemeClr val="dk1"/>
                  </a:solidFill>
                  <a:extLst>
                    <a:ext uri="http://customooxmlschemas.google.com/">
                      <go:slidesCustomData xmlns:go="http://customooxmlschemas.google.com/" textRoundtripDataId="5"/>
                    </a:ext>
                  </a:extLst>
                </a:rPr>
                <a:t>n</a:t>
              </a: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  <a:extLst>
                    <a:ext uri="http://customooxmlschemas.google.com/">
                      <go:slidesCustomData xmlns:go="http://customooxmlschemas.google.com/" textRoundtripDataId="6"/>
                    </a:ext>
                  </a:extLst>
                </a:rPr>
                <a:t>epřítomn</a:t>
              </a:r>
              <a:r>
                <a:rPr lang="en-US" sz="2000">
                  <a:solidFill>
                    <a:schemeClr val="dk1"/>
                  </a:solidFill>
                  <a:extLst>
                    <a:ext uri="http://customooxmlschemas.google.com/">
                      <go:slidesCustomData xmlns:go="http://customooxmlschemas.google.com/" textRoundtripDataId="7"/>
                    </a:ext>
                  </a:extLst>
                </a:rPr>
                <a:t>í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21"/>
            <p:cNvSpPr/>
            <p:nvPr/>
          </p:nvSpPr>
          <p:spPr>
            <a:xfrm rot="-2400000">
              <a:off x="1191765" y="2493077"/>
              <a:ext cx="1425319" cy="926457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21"/>
            <p:cNvSpPr txBox="1"/>
            <p:nvPr/>
          </p:nvSpPr>
          <p:spPr>
            <a:xfrm rot="-2400000">
              <a:off x="1251526" y="2533013"/>
              <a:ext cx="1334867" cy="881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76200" spcFirstLastPara="1" rIns="76200" wrap="square" tIns="25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>
                  <a:solidFill>
                    <a:schemeClr val="dk1"/>
                  </a:solidFill>
                </a:rPr>
                <a:t>i</a:t>
              </a: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novativní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21"/>
            <p:cNvSpPr/>
            <p:nvPr/>
          </p:nvSpPr>
          <p:spPr>
            <a:xfrm rot="-1200000">
              <a:off x="2793105" y="1568542"/>
              <a:ext cx="1425319" cy="926457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21"/>
            <p:cNvSpPr txBox="1"/>
            <p:nvPr/>
          </p:nvSpPr>
          <p:spPr>
            <a:xfrm rot="-1200000">
              <a:off x="2846065" y="1612404"/>
              <a:ext cx="1334867" cy="881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76200" spcFirstLastPara="1" rIns="76200" wrap="square" tIns="25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>
                  <a:solidFill>
                    <a:schemeClr val="dk1"/>
                  </a:solidFill>
                </a:rPr>
                <a:t>o</a:t>
              </a: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chotní se učit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21"/>
            <p:cNvSpPr/>
            <p:nvPr/>
          </p:nvSpPr>
          <p:spPr>
            <a:xfrm>
              <a:off x="4614082" y="1247455"/>
              <a:ext cx="1425319" cy="926457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21"/>
            <p:cNvSpPr txBox="1"/>
            <p:nvPr/>
          </p:nvSpPr>
          <p:spPr>
            <a:xfrm>
              <a:off x="4572082" y="1247478"/>
              <a:ext cx="1509300" cy="92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76200" spcFirstLastPara="1" rIns="76200" wrap="square" tIns="25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>
                  <a:solidFill>
                    <a:schemeClr val="dk1"/>
                  </a:solidFill>
                </a:rPr>
                <a:t>d</a:t>
              </a: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  <a:extLst>
                    <a:ext uri="http://customooxmlschemas.google.com/">
                      <go:slidesCustomData xmlns:go="http://customooxmlschemas.google.com/" textRoundtripDataId="8"/>
                    </a:ext>
                  </a:extLst>
                </a:rPr>
                <a:t>igital </a:t>
              </a: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natives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21"/>
            <p:cNvSpPr/>
            <p:nvPr/>
          </p:nvSpPr>
          <p:spPr>
            <a:xfrm rot="1200000">
              <a:off x="6435059" y="1568542"/>
              <a:ext cx="1425319" cy="926457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21"/>
            <p:cNvSpPr txBox="1"/>
            <p:nvPr/>
          </p:nvSpPr>
          <p:spPr>
            <a:xfrm rot="1200000">
              <a:off x="6472551" y="1612404"/>
              <a:ext cx="1334867" cy="881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76200" spcFirstLastPara="1" rIns="76200" wrap="square" tIns="25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>
                  <a:solidFill>
                    <a:schemeClr val="dk1"/>
                  </a:solidFill>
                </a:rPr>
                <a:t>o</a:t>
              </a: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dolní vůči změnám 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21"/>
            <p:cNvSpPr/>
            <p:nvPr/>
          </p:nvSpPr>
          <p:spPr>
            <a:xfrm rot="2400000">
              <a:off x="8036400" y="2493077"/>
              <a:ext cx="1425319" cy="926457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21"/>
            <p:cNvSpPr txBox="1"/>
            <p:nvPr/>
          </p:nvSpPr>
          <p:spPr>
            <a:xfrm rot="2400000">
              <a:off x="8067091" y="2533013"/>
              <a:ext cx="1334867" cy="881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76200" spcFirstLastPara="1" rIns="76200" wrap="square" tIns="25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>
                  <a:solidFill>
                    <a:schemeClr val="dk1"/>
                  </a:solidFill>
                </a:rPr>
                <a:t>n</a:t>
              </a: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ízk</a:t>
              </a:r>
              <a:r>
                <a:rPr lang="en-US" sz="2000">
                  <a:solidFill>
                    <a:schemeClr val="dk1"/>
                  </a:solidFill>
                </a:rPr>
                <a:t>ou</a:t>
              </a: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úroveň motivace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21"/>
            <p:cNvSpPr/>
            <p:nvPr/>
          </p:nvSpPr>
          <p:spPr>
            <a:xfrm rot="3599870">
              <a:off x="9106974" y="4114116"/>
              <a:ext cx="1897676" cy="926326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21"/>
            <p:cNvSpPr txBox="1"/>
            <p:nvPr/>
          </p:nvSpPr>
          <p:spPr>
            <a:xfrm rot="3600354">
              <a:off x="9136159" y="4119288"/>
              <a:ext cx="1839328" cy="9159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76200" spcFirstLastPara="1" rIns="76200" wrap="square" tIns="25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u="sng">
                  <a:solidFill>
                    <a:schemeClr val="dk1"/>
                  </a:solidFill>
                  <a:extLst>
                    <a:ext uri="http://customooxmlschemas.google.com/">
                      <go:slidesCustomData xmlns:go="http://customooxmlschemas.google.com/" textRoundtripDataId="9"/>
                    </a:ext>
                  </a:extLst>
                </a:rPr>
                <a:t>b</a:t>
              </a:r>
              <a:r>
                <a:rPr b="0" i="0" lang="en-US" sz="2000" u="sng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  <a:extLst>
                    <a:ext uri="http://customooxmlschemas.google.com/">
                      <go:slidesCustomData xmlns:go="http://customooxmlschemas.google.com/" textRoundtripDataId="10"/>
                    </a:ext>
                  </a:extLst>
                </a:rPr>
                <a:t>erou si</a:t>
              </a: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nemocenskou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2"/>
          <p:cNvSpPr txBox="1"/>
          <p:nvPr>
            <p:ph type="title"/>
          </p:nvPr>
        </p:nvSpPr>
        <p:spPr>
          <a:xfrm>
            <a:off x="118450" y="81650"/>
            <a:ext cx="119238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Stereotypně</a:t>
            </a:r>
            <a:r>
              <a:rPr lang="en-US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11"/>
                  </a:ext>
                </a:extLst>
              </a:rPr>
              <a:t>: </a:t>
            </a:r>
            <a:r>
              <a:rPr lang="en-US">
                <a:extLst>
                  <a:ext uri="http://customooxmlschemas.google.com/">
                    <go:slidesCustomData xmlns:go="http://customooxmlschemas.google.com/" textRoundtripDataId="12"/>
                  </a:ext>
                </a:extLst>
              </a:rPr>
              <a:t>S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tarší pracovníci jsou/mají</a:t>
            </a:r>
            <a:r>
              <a:rPr lang="en-US"/>
              <a:t>...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4" name="Google Shape;144;p22"/>
          <p:cNvGrpSpPr/>
          <p:nvPr/>
        </p:nvGrpSpPr>
        <p:grpSpPr>
          <a:xfrm>
            <a:off x="160820" y="1815473"/>
            <a:ext cx="11923877" cy="4324509"/>
            <a:chOff x="-42379" y="1017952"/>
            <a:chExt cx="11923877" cy="4324509"/>
          </a:xfrm>
        </p:grpSpPr>
        <p:sp>
          <p:nvSpPr>
            <p:cNvPr id="145" name="Google Shape;145;p22"/>
            <p:cNvSpPr/>
            <p:nvPr/>
          </p:nvSpPr>
          <p:spPr>
            <a:xfrm rot="-3600000">
              <a:off x="1266" y="4065345"/>
              <a:ext cx="1387396" cy="901808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22"/>
            <p:cNvSpPr txBox="1"/>
            <p:nvPr/>
          </p:nvSpPr>
          <p:spPr>
            <a:xfrm rot="-3600000">
              <a:off x="64352" y="4098362"/>
              <a:ext cx="1299350" cy="8577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57150" spcFirstLastPara="1" rIns="5715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lang="en-US" sz="1500">
                  <a:solidFill>
                    <a:schemeClr val="dk1"/>
                  </a:solidFill>
                </a:rPr>
                <a:t>l</a:t>
              </a:r>
              <a:r>
                <a:rPr b="0" i="0" lang="en-US" sz="15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oajální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22"/>
            <p:cNvSpPr/>
            <p:nvPr/>
          </p:nvSpPr>
          <p:spPr>
            <a:xfrm rot="-2571429">
              <a:off x="1251151" y="2659361"/>
              <a:ext cx="1387396" cy="901808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22"/>
            <p:cNvSpPr txBox="1"/>
            <p:nvPr/>
          </p:nvSpPr>
          <p:spPr>
            <a:xfrm rot="-2571429">
              <a:off x="1310146" y="2697508"/>
              <a:ext cx="1299350" cy="8577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57150" spcFirstLastPara="1" rIns="5715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lang="en-US" sz="1500">
                  <a:solidFill>
                    <a:schemeClr val="dk1"/>
                  </a:solidFill>
                </a:rPr>
                <a:t>t</a:t>
              </a:r>
              <a:r>
                <a:rPr b="0" i="0" lang="en-US" sz="15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vrdě pracující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22"/>
            <p:cNvSpPr/>
            <p:nvPr/>
          </p:nvSpPr>
          <p:spPr>
            <a:xfrm rot="-1543093">
              <a:off x="2502893" y="1580109"/>
              <a:ext cx="1597666" cy="1114089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22"/>
            <p:cNvSpPr txBox="1"/>
            <p:nvPr/>
          </p:nvSpPr>
          <p:spPr>
            <a:xfrm rot="-1542783">
              <a:off x="2652128" y="1668374"/>
              <a:ext cx="1299254" cy="8578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57150" spcFirstLastPara="1" rIns="5715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lang="en-US" sz="1500">
                  <a:solidFill>
                    <a:schemeClr val="dk1"/>
                  </a:solidFill>
                </a:rPr>
                <a:t>n</a:t>
              </a:r>
              <a:r>
                <a:rPr b="0" i="0" lang="en-US" sz="15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 tak technicky zdatní jako mladší pracovníci 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22"/>
            <p:cNvSpPr/>
            <p:nvPr/>
          </p:nvSpPr>
          <p:spPr>
            <a:xfrm rot="-514286">
              <a:off x="4326713" y="1116306"/>
              <a:ext cx="1387396" cy="901808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22"/>
            <p:cNvSpPr txBox="1"/>
            <p:nvPr/>
          </p:nvSpPr>
          <p:spPr>
            <a:xfrm rot="-514286">
              <a:off x="4374017" y="1160083"/>
              <a:ext cx="1299350" cy="8577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57150" spcFirstLastPara="1" rIns="5715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b="0" i="0" lang="en-US" sz="15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lepší mezilidské dovednosti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22"/>
            <p:cNvSpPr/>
            <p:nvPr/>
          </p:nvSpPr>
          <p:spPr>
            <a:xfrm rot="514286">
              <a:off x="6125010" y="1116306"/>
              <a:ext cx="1387396" cy="901808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22"/>
            <p:cNvSpPr txBox="1"/>
            <p:nvPr/>
          </p:nvSpPr>
          <p:spPr>
            <a:xfrm rot="514286">
              <a:off x="6165752" y="1160083"/>
              <a:ext cx="1299350" cy="8577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57150" spcFirstLastPara="1" rIns="5715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lang="en-US" sz="1500">
                  <a:solidFill>
                    <a:schemeClr val="dk1"/>
                  </a:solidFill>
                </a:rPr>
                <a:t>o</a:t>
              </a:r>
              <a:r>
                <a:rPr b="0" i="0" lang="en-US" sz="15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dolní vůči změnám v pracovní praxi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22"/>
            <p:cNvSpPr/>
            <p:nvPr/>
          </p:nvSpPr>
          <p:spPr>
            <a:xfrm rot="1542857">
              <a:off x="7843414" y="1646363"/>
              <a:ext cx="1387396" cy="901808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22"/>
            <p:cNvSpPr txBox="1"/>
            <p:nvPr/>
          </p:nvSpPr>
          <p:spPr>
            <a:xfrm rot="1542857">
              <a:off x="7877887" y="1688206"/>
              <a:ext cx="1299350" cy="8577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57150" spcFirstLastPara="1" rIns="5715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lang="en-US" sz="1500">
                  <a:solidFill>
                    <a:schemeClr val="dk1"/>
                  </a:solidFill>
                </a:rPr>
                <a:t>d</a:t>
              </a:r>
              <a:r>
                <a:rPr b="0" i="0" lang="en-US" sz="15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ražší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22"/>
            <p:cNvSpPr/>
            <p:nvPr/>
          </p:nvSpPr>
          <p:spPr>
            <a:xfrm rot="2571429">
              <a:off x="9329237" y="2659380"/>
              <a:ext cx="1387396" cy="901808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22"/>
            <p:cNvSpPr txBox="1"/>
            <p:nvPr/>
          </p:nvSpPr>
          <p:spPr>
            <a:xfrm rot="2571429">
              <a:off x="9358288" y="2697527"/>
              <a:ext cx="1299350" cy="8577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57150" spcFirstLastPara="1" rIns="5715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lang="en-US" sz="1500">
                  <a:solidFill>
                    <a:schemeClr val="dk1"/>
                  </a:solidFill>
                </a:rPr>
                <a:t>m</a:t>
              </a:r>
              <a:r>
                <a:rPr b="0" i="0" lang="en-US" sz="15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ají horší zdraví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22"/>
            <p:cNvSpPr/>
            <p:nvPr/>
          </p:nvSpPr>
          <p:spPr>
            <a:xfrm rot="3600000">
              <a:off x="10450457" y="4065345"/>
              <a:ext cx="1387396" cy="901808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27E5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22"/>
            <p:cNvSpPr txBox="1"/>
            <p:nvPr/>
          </p:nvSpPr>
          <p:spPr>
            <a:xfrm rot="3600000">
              <a:off x="10475417" y="4098362"/>
              <a:ext cx="1299350" cy="8577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050" lIns="57150" spcFirstLastPara="1" rIns="57150" wrap="square" tIns="1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lang="en-US" sz="1500">
                  <a:solidFill>
                    <a:schemeClr val="dk1"/>
                  </a:solidFill>
                </a:rPr>
                <a:t>d</a:t>
              </a:r>
              <a:r>
                <a:rPr b="0" i="0" lang="en-US" sz="15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obří </a:t>
              </a:r>
              <a:r>
                <a:rPr b="0" i="0" lang="en-US" sz="15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  <a:extLst>
                    <a:ext uri="http://customooxmlschemas.google.com/">
                      <go:slidesCustomData xmlns:go="http://customooxmlschemas.google.com/" textRoundtripDataId="13"/>
                    </a:ext>
                  </a:extLst>
                </a:rPr>
                <a:t>vůdci</a:t>
              </a:r>
              <a:r>
                <a:rPr b="0" i="0" lang="en-US" sz="15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ARDET Course template">
  <a:themeElements>
    <a:clrScheme name="LearnGen">
      <a:dk1>
        <a:srgbClr val="FFFFFF"/>
      </a:dk1>
      <a:lt1>
        <a:srgbClr val="868E93"/>
      </a:lt1>
      <a:dk2>
        <a:srgbClr val="E1E2E3"/>
      </a:dk2>
      <a:lt2>
        <a:srgbClr val="868E93"/>
      </a:lt2>
      <a:accent1>
        <a:srgbClr val="F47F5D"/>
      </a:accent1>
      <a:accent2>
        <a:srgbClr val="93D4CC"/>
      </a:accent2>
      <a:accent3>
        <a:srgbClr val="C7ADDB"/>
      </a:accent3>
      <a:accent4>
        <a:srgbClr val="9DA57C"/>
      </a:accent4>
      <a:accent5>
        <a:srgbClr val="858AA8"/>
      </a:accent5>
      <a:accent6>
        <a:srgbClr val="F2613A"/>
      </a:accent6>
      <a:hlink>
        <a:srgbClr val="93D4CC"/>
      </a:hlink>
      <a:folHlink>
        <a:srgbClr val="70C6B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ARDET Course template - Cover page">
  <a:themeElements>
    <a:clrScheme name="LearnGen">
      <a:dk1>
        <a:srgbClr val="FFFFFF"/>
      </a:dk1>
      <a:lt1>
        <a:srgbClr val="868E93"/>
      </a:lt1>
      <a:dk2>
        <a:srgbClr val="E1E2E3"/>
      </a:dk2>
      <a:lt2>
        <a:srgbClr val="868E93"/>
      </a:lt2>
      <a:accent1>
        <a:srgbClr val="F47F5D"/>
      </a:accent1>
      <a:accent2>
        <a:srgbClr val="93D4CC"/>
      </a:accent2>
      <a:accent3>
        <a:srgbClr val="C7ADDB"/>
      </a:accent3>
      <a:accent4>
        <a:srgbClr val="9DA57C"/>
      </a:accent4>
      <a:accent5>
        <a:srgbClr val="858AA8"/>
      </a:accent5>
      <a:accent6>
        <a:srgbClr val="F2613A"/>
      </a:accent6>
      <a:hlink>
        <a:srgbClr val="93D4CC"/>
      </a:hlink>
      <a:folHlink>
        <a:srgbClr val="70C6B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2014-07-11T09:12:14Z</dcterms:created>
  <dc:creator>2Fast4u</dc:creator>
</cp:coreProperties>
</file>