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5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9" roundtripDataSignature="AMtx7mhhGIyyVftQdnzCTGgTAbHHhTZ6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8" name="Google Shape;58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1" name="Google Shape;171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1" lang="en-GB"/>
              <a:t>Návrh témat / předmětů k zavedení: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800">
                <a:latin typeface="Avenir"/>
                <a:ea typeface="Avenir"/>
                <a:cs typeface="Avenir"/>
                <a:sym typeface="Avenir"/>
              </a:rPr>
              <a:t>Relevantní vlastnosti, které definují dobrého mentora, jsou: rozvoj schopností, inspirativní, efektivní dotazování, poskytování nápravné zpětné vazby, řízení rizik a otevírání dveří.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800">
                <a:latin typeface="Avenir"/>
                <a:ea typeface="Avenir"/>
                <a:cs typeface="Avenir"/>
                <a:sym typeface="Avenir"/>
              </a:rPr>
              <a:t>Schopnosti očekávané od mentorovaného jsou: získávání mentorů, aktivní učení, převzetí iniciativy, sledování a řízení vztahu.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1" sz="1800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GB" sz="1800">
                <a:latin typeface="Avenir"/>
                <a:ea typeface="Avenir"/>
                <a:cs typeface="Avenir"/>
                <a:sym typeface="Avenir"/>
              </a:rPr>
              <a:t>Ve vztahu mentorování jsou pro mentora i mentorovaného vyžadovány následující dovednosti: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1" sz="1800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GB" sz="1800">
                <a:latin typeface="Avenir"/>
                <a:ea typeface="Avenir"/>
                <a:cs typeface="Avenir"/>
                <a:sym typeface="Avenir"/>
              </a:rPr>
              <a:t>Komunikační dovednosti: schopnost aktivně naslouchat, efektivně se ptát (zvídavost), aktivně poskytovat zpětnou vazbu, povzbuzovat (posilovat) a přemýšlet.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1" sz="1800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GB" sz="1800">
                <a:latin typeface="Avenir"/>
                <a:ea typeface="Avenir"/>
                <a:cs typeface="Avenir"/>
                <a:sym typeface="Avenir"/>
              </a:rPr>
              <a:t>Vztahové dovednosti: schopnost navazovat a udržovat vztahy, rozvíjet pocit sounáležitosti a důvěry a rozvíjet vytváření sítí (speciálně pro stranu mentora)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1"/>
          </a:p>
        </p:txBody>
      </p:sp>
      <p:sp>
        <p:nvSpPr>
          <p:cNvPr id="172" name="Google Shape;172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1" name="Google Shape;231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800">
                <a:latin typeface="Open Sans"/>
                <a:ea typeface="Open Sans"/>
                <a:cs typeface="Open Sans"/>
                <a:sym typeface="Open Sans"/>
              </a:rPr>
              <a:t>Účastníci budou muset dokončit úkoly uvedené v </a:t>
            </a:r>
            <a:r>
              <a:rPr b="1" lang="en-GB" sz="1800">
                <a:latin typeface="Open Sans"/>
                <a:ea typeface="Open Sans"/>
                <a:cs typeface="Open Sans"/>
                <a:sym typeface="Open Sans"/>
              </a:rPr>
              <a:t>„Scénáři 1: Jak zahájit mentorský program?“</a:t>
            </a:r>
            <a:r>
              <a:rPr lang="en-GB" sz="1800">
                <a:latin typeface="Open Sans"/>
                <a:ea typeface="Open Sans"/>
                <a:cs typeface="Open Sans"/>
                <a:sym typeface="Open Sans"/>
              </a:rPr>
              <a:t>. Při prezenčním výcviku je hlavním cílem splnění alespoň úkolů 1 až 4. Úkol 5 lze provést formou samostudia po školení.</a:t>
            </a:r>
            <a:endParaRPr/>
          </a:p>
        </p:txBody>
      </p:sp>
      <p:sp>
        <p:nvSpPr>
          <p:cNvPr id="232" name="Google Shape;232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1" name="Google Shape;241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36A6F"/>
              </a:buClr>
              <a:buSzPts val="1800"/>
              <a:buFont typeface="Open Sans"/>
              <a:buNone/>
            </a:pPr>
            <a:r>
              <a:rPr lang="en-GB" sz="1800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Aby činnost ukončil, moderátor požádá účastníky, aby poskytli své postřehy o tom, jak vyřešili scénář 1. Moderátor použije příspěvky účastníků k shrnutí základů mentoringu.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2" name="Google Shape;242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2" name="Google Shape;252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4" name="Google Shape;64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0" name="Google Shape;70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7" name="Google Shape;77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3" name="Google Shape;83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5" name="Google Shape;95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4" name="Google Shape;104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C7D"/>
              </a:buClr>
              <a:buSzPts val="1200"/>
              <a:buFont typeface="Lucida Sans"/>
              <a:buNone/>
            </a:pPr>
            <a:r>
              <a:rPr b="1" lang="en-GB" sz="1800">
                <a:solidFill>
                  <a:srgbClr val="93D4CC"/>
                </a:solidFill>
                <a:latin typeface="Open Sans"/>
                <a:ea typeface="Open Sans"/>
                <a:cs typeface="Open Sans"/>
                <a:sym typeface="Open Sans"/>
              </a:rPr>
              <a:t>Teorie </a:t>
            </a:r>
            <a:r>
              <a:rPr b="1" lang="en-GB" sz="15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[přibl. 15 minut] Moderátor použije odpovědi účastníků k seznámení se základy mentoringu. Další čtení (facilitátor): </a:t>
            </a:r>
            <a:endParaRPr b="1" sz="15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C7D"/>
              </a:buClr>
              <a:buSzPts val="1200"/>
              <a:buFont typeface="Lucida Sans"/>
              <a:buNone/>
            </a:pPr>
            <a:r>
              <a:rPr b="1" lang="en-GB" sz="15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Co je Mentoring ?: https://www.skillsyouneed.com/learn/mentoring.html </a:t>
            </a:r>
            <a:endParaRPr b="1" sz="15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C7D"/>
              </a:buClr>
              <a:buSzPts val="1200"/>
              <a:buFont typeface="Lucida Sans"/>
              <a:buNone/>
            </a:pPr>
            <a:r>
              <a:rPr b="1" lang="en-GB" sz="15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Mentoring: definice a zásady: https://www.read.ac.uk/engageinmentoring/what-is-mentoring/eim-definitions.aspx </a:t>
            </a:r>
            <a:endParaRPr sz="900">
              <a:solidFill>
                <a:schemeClr val="dk2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>
              <a:solidFill>
                <a:srgbClr val="05050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>
              <a:solidFill>
                <a:srgbClr val="05050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5" name="Google Shape;105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1" lang="en-GB"/>
              <a:t>Návrh témat / předmětů k zavedení: Mentorské vztahy jsou zaměřeny na osobní a profesionální rozvoj. Mentorský vztah, jehož cílem je budovat důvěru v mentorovaného, je založen na: poctivosti; důvěra; výměna znalostí, povzbuzení a posílení postavení. Bez ohledu na kontext a účel by všechny mentorské programy měly umístit mentorovaného do centra. Existují různé modely mentoringu: individuální mentorství; skupinový peer mentoring; týmový peer mentoring. Všechny modely vyžadují formální nastavení mentorského vztahu.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6" name="Google Shape;126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6" name="Google Shape;146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1" lang="en-GB"/>
              <a:t>Návrh témat / předmětů k zavedení: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GB"/>
              <a:t>Počáteční přípravná fáze je zásadní pro jakýkoli mentorský vztah. Je zásadní, aby mentor navrhl svůj mentorský program s určitou úrovní formality. To bude mít pedagogický vliv na účastníka a lze jej snadno převést na jeho profesionální praxi.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1" sz="12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1" lang="en-GB"/>
              <a:t>Mentorská setkání </a:t>
            </a:r>
            <a:r>
              <a:rPr lang="en-GB"/>
              <a:t>by se měla konat pravidelně a měla by probíhat podle formální struktury.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1" sz="12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1" lang="en-GB"/>
              <a:t>Mentoři </a:t>
            </a:r>
            <a:r>
              <a:rPr lang="en-GB"/>
              <a:t>mohou být v rozhovorech flexibilní, ale musí mít jasné cíle a akce pro každou mentorskou relaci / schůzku. V tomto formálním procesu je také třeba brát v úvahu záznamy o postupu mentorovaného konfrontací s původními stanovenými cíli as výsledky.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sz="12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GB"/>
              <a:t>Na začátku mentorského vztahu musí mentor definovat, jak a kdy mentorský program skončí. Konec mentorského programu je začátkem něčeho nového pro mentora i mentorovaného. To neznamená, že mentor ani mentee se již nebudou navzájem kontaktovat. Znamená to, že absolvovali včasný program.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1" sz="12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1"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GB">
                <a:latin typeface="Open Sans"/>
                <a:ea typeface="Open Sans"/>
                <a:cs typeface="Open Sans"/>
                <a:sym typeface="Open Sans"/>
              </a:rPr>
              <a:t>Další čtení (facilitátor): Příručka pro učitele: </a:t>
            </a:r>
            <a:r>
              <a:rPr lang="en-GB"/>
              <a:t> https://hr.un.org/sites/hr.un.org/files/Mentor-Handbook-05_0.pdf </a:t>
            </a:r>
            <a:endParaRPr/>
          </a:p>
        </p:txBody>
      </p:sp>
      <p:sp>
        <p:nvSpPr>
          <p:cNvPr id="147" name="Google Shape;147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/>
          <p:nvPr/>
        </p:nvSpPr>
        <p:spPr>
          <a:xfrm>
            <a:off x="0" y="4530723"/>
            <a:ext cx="5910895" cy="1331189"/>
          </a:xfrm>
          <a:prstGeom prst="rect">
            <a:avLst/>
          </a:prstGeom>
          <a:solidFill>
            <a:srgbClr val="E8F6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7" name="Google Shape;17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81767" y="673128"/>
            <a:ext cx="9616599" cy="36575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5265" y="306605"/>
            <a:ext cx="1712791" cy="106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32127" y="6188473"/>
            <a:ext cx="2281165" cy="46950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15"/>
          <p:cNvSpPr txBox="1"/>
          <p:nvPr/>
        </p:nvSpPr>
        <p:spPr>
          <a:xfrm>
            <a:off x="3313292" y="6150114"/>
            <a:ext cx="77535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Tento projekt byl financován s podporou Evropské komise. Tato publikace odráží pouze názory autora a Komise nenese odpovědnost za jakékoli použití informací v ní obsažených. Číslo projektu: 2020-1-BG01-KA202-079064</a:t>
            </a:r>
            <a:endParaRPr sz="10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sz="10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" name="Google Shape;21;p15"/>
          <p:cNvSpPr txBox="1"/>
          <p:nvPr>
            <p:ph type="ctrTitle"/>
          </p:nvPr>
        </p:nvSpPr>
        <p:spPr>
          <a:xfrm>
            <a:off x="715688" y="4530725"/>
            <a:ext cx="5195207" cy="13340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BAAD"/>
              </a:buClr>
              <a:buSzPts val="2000"/>
              <a:buFont typeface="Open Sans"/>
              <a:buNone/>
              <a:defRPr b="1" sz="2000">
                <a:solidFill>
                  <a:srgbClr val="52BAA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5"/>
          <p:cNvSpPr txBox="1"/>
          <p:nvPr>
            <p:ph idx="1" type="subTitle"/>
          </p:nvPr>
        </p:nvSpPr>
        <p:spPr>
          <a:xfrm>
            <a:off x="6086475" y="4549902"/>
            <a:ext cx="5178855" cy="1292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b="0" i="1" sz="16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3" name="Google Shape;23;p15"/>
          <p:cNvSpPr/>
          <p:nvPr/>
        </p:nvSpPr>
        <p:spPr>
          <a:xfrm flipH="1" rot="-5400000">
            <a:off x="5396988" y="5172425"/>
            <a:ext cx="1331189" cy="47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 Slide">
  <p:cSld name="3_Title Slid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F6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6" name="Google Shape;26;p19"/>
          <p:cNvSpPr txBox="1"/>
          <p:nvPr>
            <p:ph type="ctrTitle"/>
          </p:nvPr>
        </p:nvSpPr>
        <p:spPr>
          <a:xfrm>
            <a:off x="2179865" y="2774849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BAAD"/>
              </a:buClr>
              <a:buSzPts val="2000"/>
              <a:buFont typeface="Open Sans"/>
              <a:buNone/>
              <a:defRPr b="1" sz="2000">
                <a:solidFill>
                  <a:srgbClr val="52BAA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9"/>
          <p:cNvSpPr/>
          <p:nvPr/>
        </p:nvSpPr>
        <p:spPr>
          <a:xfrm flipH="1">
            <a:off x="2172708" y="2774849"/>
            <a:ext cx="7839428" cy="45719"/>
          </a:xfrm>
          <a:prstGeom prst="rect">
            <a:avLst/>
          </a:prstGeom>
          <a:solidFill>
            <a:srgbClr val="52BA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 Slide">
  <p:cSld name="2_Title Slide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0" name="Google Shape;30;p22"/>
          <p:cNvSpPr txBox="1"/>
          <p:nvPr>
            <p:ph type="ctrTitle"/>
          </p:nvPr>
        </p:nvSpPr>
        <p:spPr>
          <a:xfrm>
            <a:off x="2179865" y="2937536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pen Sans"/>
              <a:buNone/>
              <a:defRPr b="1" sz="20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31" name="Google Shape;31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239605" y="1688651"/>
            <a:ext cx="1712791" cy="106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2127" y="6188473"/>
            <a:ext cx="2281165" cy="469502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22"/>
          <p:cNvSpPr txBox="1"/>
          <p:nvPr/>
        </p:nvSpPr>
        <p:spPr>
          <a:xfrm>
            <a:off x="3313292" y="6150114"/>
            <a:ext cx="77535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Tento projekt byl financován s podporou Evropské komise. Tato publikace odráží pouze názory autora a Komise nenese odpovědnost za jakékoli použití informací v ní obsažených. Číslo projektu: 2020-1-BG01-KA202-079064</a:t>
            </a:r>
            <a:endParaRPr sz="10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sz="10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4" name="Google Shape;34;p22"/>
          <p:cNvSpPr/>
          <p:nvPr/>
        </p:nvSpPr>
        <p:spPr>
          <a:xfrm flipH="1">
            <a:off x="2172707" y="2913643"/>
            <a:ext cx="7839428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Text - 1col">
  <p:cSld name="Title Text - 1col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7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ubtitle Content - 2col">
  <p:cSld name="Title Subtitle Content - 2col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8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Open San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8"/>
          <p:cNvSpPr txBox="1"/>
          <p:nvPr>
            <p:ph idx="1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18"/>
          <p:cNvSpPr txBox="1"/>
          <p:nvPr>
            <p:ph idx="2" type="body"/>
          </p:nvPr>
        </p:nvSpPr>
        <p:spPr>
          <a:xfrm>
            <a:off x="97971" y="1462685"/>
            <a:ext cx="11944350" cy="5289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ubtitle Text - 1col">
  <p:cSld name="Title Subtitle Text - 1col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0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Open San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0"/>
          <p:cNvSpPr txBox="1"/>
          <p:nvPr>
            <p:ph idx="1" type="body"/>
          </p:nvPr>
        </p:nvSpPr>
        <p:spPr>
          <a:xfrm>
            <a:off x="97971" y="1462684"/>
            <a:ext cx="5910944" cy="53136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20"/>
          <p:cNvSpPr txBox="1"/>
          <p:nvPr>
            <p:ph idx="2" type="body"/>
          </p:nvPr>
        </p:nvSpPr>
        <p:spPr>
          <a:xfrm>
            <a:off x="6131377" y="1462684"/>
            <a:ext cx="5910944" cy="53136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20"/>
          <p:cNvSpPr txBox="1"/>
          <p:nvPr>
            <p:ph idx="3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fault Slide">
  <p:cSld name="Default Slide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- 2col">
  <p:cSld name="Title Content - 2col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3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Open San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3"/>
          <p:cNvSpPr txBox="1"/>
          <p:nvPr>
            <p:ph idx="1" type="body"/>
          </p:nvPr>
        </p:nvSpPr>
        <p:spPr>
          <a:xfrm>
            <a:off x="97971" y="873580"/>
            <a:ext cx="5910944" cy="59027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23"/>
          <p:cNvSpPr txBox="1"/>
          <p:nvPr>
            <p:ph idx="2" type="body"/>
          </p:nvPr>
        </p:nvSpPr>
        <p:spPr>
          <a:xfrm>
            <a:off x="6131377" y="873580"/>
            <a:ext cx="5910944" cy="59027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6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/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Open Sans"/>
              <a:buNone/>
              <a:defRPr b="0" i="0" sz="4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12" name="Google Shape;12;p14"/>
          <p:cNvSpPr txBox="1"/>
          <p:nvPr>
            <p:ph idx="10" type="dt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13" name="Google Shape;13;p14"/>
          <p:cNvSpPr txBox="1"/>
          <p:nvPr>
            <p:ph idx="11" type="ftr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14" name="Google Shape;14;p14"/>
          <p:cNvSpPr txBox="1"/>
          <p:nvPr>
            <p:ph idx="12" type="sldNum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6"/>
          <p:cNvSpPr/>
          <p:nvPr/>
        </p:nvSpPr>
        <p:spPr>
          <a:xfrm>
            <a:off x="0" y="0"/>
            <a:ext cx="12192000" cy="7975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7" name="Google Shape;37;p16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Open Sans"/>
              <a:buNone/>
              <a:defRPr b="0" i="0" sz="3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3" r:id="rId1"/>
    <p:sldLayoutId id="2147483654" r:id="rId2"/>
    <p:sldLayoutId id="2147483655" r:id="rId3"/>
    <p:sldLayoutId id="2147483656" r:id="rId4"/>
    <p:sldLayoutId id="2147483657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9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mindshift.pt/" TargetMode="External"/><Relationship Id="rId4" Type="http://schemas.openxmlformats.org/officeDocument/2006/relationships/hyperlink" Target="mailto:geral@mindshift.pt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1.png"/><Relationship Id="rId4" Type="http://schemas.openxmlformats.org/officeDocument/2006/relationships/image" Target="../media/image5.png"/><Relationship Id="rId5" Type="http://schemas.openxmlformats.org/officeDocument/2006/relationships/image" Target="../media/image4.png"/><Relationship Id="rId6" Type="http://schemas.openxmlformats.org/officeDocument/2006/relationships/image" Target="../media/image10.png"/><Relationship Id="rId7" Type="http://schemas.openxmlformats.org/officeDocument/2006/relationships/image" Target="../media/image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"/>
          <p:cNvSpPr txBox="1"/>
          <p:nvPr>
            <p:ph type="ctrTitle"/>
          </p:nvPr>
        </p:nvSpPr>
        <p:spPr>
          <a:xfrm>
            <a:off x="715688" y="4530725"/>
            <a:ext cx="5195207" cy="13340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BAAD"/>
              </a:buClr>
              <a:buSzPts val="2000"/>
              <a:buFont typeface="Open Sans"/>
              <a:buNone/>
            </a:pPr>
            <a:r>
              <a:rPr lang="en-GB"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Kurikulum</a:t>
            </a:r>
            <a:r>
              <a:rPr lang="en-GB"/>
              <a:t> mezigeneračního vzdělávání</a:t>
            </a:r>
            <a:endParaRPr/>
          </a:p>
        </p:txBody>
      </p:sp>
      <p:sp>
        <p:nvSpPr>
          <p:cNvPr id="61" name="Google Shape;61;p1"/>
          <p:cNvSpPr txBox="1"/>
          <p:nvPr>
            <p:ph idx="1" type="subTitle"/>
          </p:nvPr>
        </p:nvSpPr>
        <p:spPr>
          <a:xfrm>
            <a:off x="6086475" y="4549902"/>
            <a:ext cx="5178855" cy="1292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</a:pPr>
            <a:r>
              <a:rPr lang="en-GB"/>
              <a:t>Modul 5: Jak vyškolit v mentorování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</a:pPr>
            <a:r>
              <a:rPr lang="en-GB"/>
              <a:t>Lekce 1: Základy mentoringu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0"/>
          <p:cNvSpPr/>
          <p:nvPr/>
        </p:nvSpPr>
        <p:spPr>
          <a:xfrm>
            <a:off x="5455933" y="5348178"/>
            <a:ext cx="1358954" cy="1434643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75" name="Google Shape;175;p10"/>
          <p:cNvSpPr/>
          <p:nvPr/>
        </p:nvSpPr>
        <p:spPr>
          <a:xfrm>
            <a:off x="3856304" y="3261404"/>
            <a:ext cx="1767380" cy="17673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t/>
            </a:r>
            <a:endParaRPr b="0" i="0" sz="3599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6" name="Google Shape;176;p10"/>
          <p:cNvSpPr/>
          <p:nvPr/>
        </p:nvSpPr>
        <p:spPr>
          <a:xfrm>
            <a:off x="6568317" y="3261404"/>
            <a:ext cx="1767380" cy="17673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t/>
            </a:r>
            <a:endParaRPr b="0" i="0" sz="3599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7" name="Google Shape;177;p10"/>
          <p:cNvSpPr/>
          <p:nvPr/>
        </p:nvSpPr>
        <p:spPr>
          <a:xfrm>
            <a:off x="5505381" y="3647383"/>
            <a:ext cx="965548" cy="342811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t/>
            </a:r>
            <a:endParaRPr b="0" i="0" sz="3599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8" name="Google Shape;178;p10"/>
          <p:cNvSpPr/>
          <p:nvPr/>
        </p:nvSpPr>
        <p:spPr>
          <a:xfrm rot="10800000">
            <a:off x="5721074" y="4226353"/>
            <a:ext cx="931042" cy="342811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t/>
            </a:r>
            <a:endParaRPr b="0" i="0" sz="3599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179" name="Google Shape;179;p10"/>
          <p:cNvCxnSpPr/>
          <p:nvPr/>
        </p:nvCxnSpPr>
        <p:spPr>
          <a:xfrm flipH="1" rot="10800000">
            <a:off x="5198236" y="2286139"/>
            <a:ext cx="521519" cy="1005369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80" name="Google Shape;180;p10"/>
          <p:cNvSpPr/>
          <p:nvPr/>
        </p:nvSpPr>
        <p:spPr>
          <a:xfrm>
            <a:off x="9906776" y="3556123"/>
            <a:ext cx="1472660" cy="147266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181" name="Google Shape;181;p10"/>
          <p:cNvCxnSpPr/>
          <p:nvPr/>
        </p:nvCxnSpPr>
        <p:spPr>
          <a:xfrm rot="10800000">
            <a:off x="4701901" y="2444964"/>
            <a:ext cx="40632" cy="727953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82" name="Google Shape;182;p10"/>
          <p:cNvCxnSpPr/>
          <p:nvPr/>
        </p:nvCxnSpPr>
        <p:spPr>
          <a:xfrm rot="10800000">
            <a:off x="3461958" y="2271155"/>
            <a:ext cx="780325" cy="1035339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83" name="Google Shape;183;p10"/>
          <p:cNvCxnSpPr/>
          <p:nvPr/>
        </p:nvCxnSpPr>
        <p:spPr>
          <a:xfrm rot="10800000">
            <a:off x="2454125" y="2812719"/>
            <a:ext cx="1402178" cy="829624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84" name="Google Shape;184;p10"/>
          <p:cNvCxnSpPr/>
          <p:nvPr/>
        </p:nvCxnSpPr>
        <p:spPr>
          <a:xfrm flipH="1">
            <a:off x="2279226" y="4096169"/>
            <a:ext cx="1472550" cy="41504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85" name="Google Shape;185;p10"/>
          <p:cNvCxnSpPr/>
          <p:nvPr/>
        </p:nvCxnSpPr>
        <p:spPr>
          <a:xfrm flipH="1">
            <a:off x="1698741" y="4642806"/>
            <a:ext cx="2157561" cy="884975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86" name="Google Shape;186;p10"/>
          <p:cNvCxnSpPr/>
          <p:nvPr/>
        </p:nvCxnSpPr>
        <p:spPr>
          <a:xfrm flipH="1">
            <a:off x="3678825" y="4930352"/>
            <a:ext cx="460037" cy="597430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87" name="Google Shape;187;p10"/>
          <p:cNvCxnSpPr/>
          <p:nvPr/>
        </p:nvCxnSpPr>
        <p:spPr>
          <a:xfrm flipH="1">
            <a:off x="4632205" y="5095227"/>
            <a:ext cx="23233" cy="557620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88" name="Google Shape;188;p10"/>
          <p:cNvCxnSpPr/>
          <p:nvPr/>
        </p:nvCxnSpPr>
        <p:spPr>
          <a:xfrm flipH="1" rot="10800000">
            <a:off x="7672585" y="2309024"/>
            <a:ext cx="71564" cy="877402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89" name="Google Shape;189;p10"/>
          <p:cNvCxnSpPr/>
          <p:nvPr/>
        </p:nvCxnSpPr>
        <p:spPr>
          <a:xfrm flipH="1" rot="10800000">
            <a:off x="8046692" y="2113521"/>
            <a:ext cx="1113394" cy="1246298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90" name="Google Shape;190;p10"/>
          <p:cNvCxnSpPr/>
          <p:nvPr/>
        </p:nvCxnSpPr>
        <p:spPr>
          <a:xfrm flipH="1" rot="10800000">
            <a:off x="8280311" y="3306494"/>
            <a:ext cx="902629" cy="415987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91" name="Google Shape;191;p10"/>
          <p:cNvCxnSpPr/>
          <p:nvPr/>
        </p:nvCxnSpPr>
        <p:spPr>
          <a:xfrm>
            <a:off x="8368737" y="4159912"/>
            <a:ext cx="1365684" cy="38492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92" name="Google Shape;192;p10"/>
          <p:cNvCxnSpPr/>
          <p:nvPr/>
        </p:nvCxnSpPr>
        <p:spPr>
          <a:xfrm>
            <a:off x="8315382" y="4557585"/>
            <a:ext cx="1365684" cy="686903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93" name="Google Shape;193;p10"/>
          <p:cNvCxnSpPr/>
          <p:nvPr/>
        </p:nvCxnSpPr>
        <p:spPr>
          <a:xfrm>
            <a:off x="7842605" y="5031059"/>
            <a:ext cx="483198" cy="546071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94" name="Google Shape;194;p10"/>
          <p:cNvCxnSpPr/>
          <p:nvPr/>
        </p:nvCxnSpPr>
        <p:spPr>
          <a:xfrm>
            <a:off x="5172011" y="5071195"/>
            <a:ext cx="438594" cy="363882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95" name="Google Shape;195;p10"/>
          <p:cNvSpPr/>
          <p:nvPr/>
        </p:nvSpPr>
        <p:spPr>
          <a:xfrm>
            <a:off x="4178681" y="1259491"/>
            <a:ext cx="1053496" cy="1065977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96" name="Google Shape;196;p10"/>
          <p:cNvSpPr/>
          <p:nvPr/>
        </p:nvSpPr>
        <p:spPr>
          <a:xfrm>
            <a:off x="5531967" y="878270"/>
            <a:ext cx="1358954" cy="1434643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97" name="Google Shape;197;p10"/>
          <p:cNvSpPr/>
          <p:nvPr/>
        </p:nvSpPr>
        <p:spPr>
          <a:xfrm>
            <a:off x="892301" y="3523434"/>
            <a:ext cx="1312868" cy="1312868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98" name="Google Shape;198;p10"/>
          <p:cNvSpPr/>
          <p:nvPr/>
        </p:nvSpPr>
        <p:spPr>
          <a:xfrm>
            <a:off x="2778077" y="5498596"/>
            <a:ext cx="978443" cy="978443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99" name="Google Shape;199;p10"/>
          <p:cNvSpPr/>
          <p:nvPr/>
        </p:nvSpPr>
        <p:spPr>
          <a:xfrm>
            <a:off x="9223133" y="2521863"/>
            <a:ext cx="1128794" cy="1128794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00" name="Google Shape;200;p10"/>
          <p:cNvSpPr/>
          <p:nvPr/>
        </p:nvSpPr>
        <p:spPr>
          <a:xfrm>
            <a:off x="9638690" y="5323884"/>
            <a:ext cx="1095176" cy="1153155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01" name="Google Shape;201;p10"/>
          <p:cNvSpPr/>
          <p:nvPr/>
        </p:nvSpPr>
        <p:spPr>
          <a:xfrm>
            <a:off x="7367404" y="925067"/>
            <a:ext cx="1312868" cy="1312868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02" name="Google Shape;202;p10"/>
          <p:cNvSpPr/>
          <p:nvPr/>
        </p:nvSpPr>
        <p:spPr>
          <a:xfrm>
            <a:off x="7989276" y="5654094"/>
            <a:ext cx="970027" cy="925751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03" name="Google Shape;203;p10"/>
          <p:cNvSpPr/>
          <p:nvPr/>
        </p:nvSpPr>
        <p:spPr>
          <a:xfrm>
            <a:off x="591036" y="1652144"/>
            <a:ext cx="1758561" cy="165435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04" name="Google Shape;204;p10"/>
          <p:cNvSpPr/>
          <p:nvPr/>
        </p:nvSpPr>
        <p:spPr>
          <a:xfrm>
            <a:off x="550012" y="5348178"/>
            <a:ext cx="1077615" cy="1065342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None/>
            </a:pPr>
            <a:r>
              <a:t/>
            </a:r>
            <a:endParaRPr b="0" i="0" sz="3599" u="none" cap="none" strike="noStrike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5" name="Google Shape;205;p10"/>
          <p:cNvSpPr/>
          <p:nvPr/>
        </p:nvSpPr>
        <p:spPr>
          <a:xfrm>
            <a:off x="2543434" y="925067"/>
            <a:ext cx="1312868" cy="1312868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06" name="Google Shape;206;p10"/>
          <p:cNvSpPr/>
          <p:nvPr/>
        </p:nvSpPr>
        <p:spPr>
          <a:xfrm>
            <a:off x="4170370" y="5712889"/>
            <a:ext cx="862667" cy="853374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07" name="Google Shape;207;p10"/>
          <p:cNvSpPr txBox="1"/>
          <p:nvPr/>
        </p:nvSpPr>
        <p:spPr>
          <a:xfrm>
            <a:off x="4080025" y="3825925"/>
            <a:ext cx="13128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GB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PROFIL MENTORA</a:t>
            </a:r>
            <a:r>
              <a:rPr b="1" lang="en-GB" sz="1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*KY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10"/>
          <p:cNvSpPr txBox="1"/>
          <p:nvPr/>
        </p:nvSpPr>
        <p:spPr>
          <a:xfrm>
            <a:off x="2846750" y="5710825"/>
            <a:ext cx="9312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F5D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F47F5D"/>
                </a:solidFill>
                <a:latin typeface="Open Sans"/>
                <a:ea typeface="Open Sans"/>
                <a:cs typeface="Open Sans"/>
                <a:sym typeface="Open Sans"/>
              </a:rPr>
              <a:t>Poskytování opravné zpětné vazby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10"/>
          <p:cNvSpPr txBox="1"/>
          <p:nvPr/>
        </p:nvSpPr>
        <p:spPr>
          <a:xfrm>
            <a:off x="720260" y="2032928"/>
            <a:ext cx="14520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F5D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F47F5D"/>
                </a:solidFill>
                <a:latin typeface="Open Sans"/>
                <a:ea typeface="Open Sans"/>
                <a:cs typeface="Open Sans"/>
                <a:sym typeface="Open Sans"/>
              </a:rPr>
              <a:t>Relevantní technické, manažerské a životní zkušenosti ke sdílení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10"/>
          <p:cNvSpPr txBox="1"/>
          <p:nvPr/>
        </p:nvSpPr>
        <p:spPr>
          <a:xfrm>
            <a:off x="5753023" y="5899371"/>
            <a:ext cx="8412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Vztahové dovednosti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10"/>
          <p:cNvSpPr txBox="1"/>
          <p:nvPr/>
        </p:nvSpPr>
        <p:spPr>
          <a:xfrm>
            <a:off x="9746850" y="5716850"/>
            <a:ext cx="9654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D4CC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93D4CC"/>
                </a:solidFill>
                <a:latin typeface="Open Sans"/>
                <a:ea typeface="Open Sans"/>
                <a:cs typeface="Open Sans"/>
                <a:sym typeface="Open Sans"/>
              </a:rPr>
              <a:t>Aktivní naslouchání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10"/>
          <p:cNvSpPr txBox="1"/>
          <p:nvPr/>
        </p:nvSpPr>
        <p:spPr>
          <a:xfrm>
            <a:off x="9366985" y="2900647"/>
            <a:ext cx="8412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</a:pPr>
            <a:r>
              <a:rPr b="1" i="0" lang="en-GB" sz="1000" u="none" cap="none" strike="noStrike">
                <a:solidFill>
                  <a:schemeClr val="accent2"/>
                </a:solidFill>
                <a:latin typeface="Open Sans"/>
                <a:ea typeface="Open Sans"/>
                <a:cs typeface="Open Sans"/>
                <a:sym typeface="Open Sans"/>
              </a:rPr>
              <a:t>Aktivní učení </a:t>
            </a:r>
            <a:endParaRPr b="1" i="0" sz="1000" u="none" cap="none" strike="noStrike">
              <a:solidFill>
                <a:srgbClr val="93D4CC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3" name="Google Shape;213;p10"/>
          <p:cNvSpPr txBox="1"/>
          <p:nvPr/>
        </p:nvSpPr>
        <p:spPr>
          <a:xfrm>
            <a:off x="1016072" y="3921405"/>
            <a:ext cx="1058822" cy="553998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F5D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F47F5D"/>
                </a:solidFill>
                <a:latin typeface="Open Sans"/>
                <a:ea typeface="Open Sans"/>
                <a:cs typeface="Open Sans"/>
                <a:sym typeface="Open Sans"/>
              </a:rPr>
              <a:t>Dovednosti osobního rozvoje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10"/>
          <p:cNvSpPr txBox="1"/>
          <p:nvPr/>
        </p:nvSpPr>
        <p:spPr>
          <a:xfrm>
            <a:off x="2698330" y="1389140"/>
            <a:ext cx="10587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F5D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F47F5D"/>
                </a:solidFill>
                <a:latin typeface="Open Sans"/>
                <a:ea typeface="Open Sans"/>
                <a:cs typeface="Open Sans"/>
                <a:sym typeface="Open Sans"/>
              </a:rPr>
              <a:t>Efektivní dotazovaní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10"/>
          <p:cNvSpPr txBox="1"/>
          <p:nvPr/>
        </p:nvSpPr>
        <p:spPr>
          <a:xfrm>
            <a:off x="7454046" y="1408274"/>
            <a:ext cx="1149343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50"/>
              <a:buFont typeface="Arial"/>
              <a:buNone/>
            </a:pPr>
            <a:r>
              <a:rPr b="1" i="0" lang="en-GB" sz="105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Komunikační dovednosti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10"/>
          <p:cNvSpPr txBox="1"/>
          <p:nvPr/>
        </p:nvSpPr>
        <p:spPr>
          <a:xfrm>
            <a:off x="3556610" y="136345"/>
            <a:ext cx="4927952" cy="6771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i="0" lang="en-GB" sz="3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Co je mentoring?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10"/>
          <p:cNvSpPr txBox="1"/>
          <p:nvPr/>
        </p:nvSpPr>
        <p:spPr>
          <a:xfrm>
            <a:off x="6607664" y="3632150"/>
            <a:ext cx="16887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GB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PROFIL MENTOROVA-NÉHO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10"/>
          <p:cNvSpPr txBox="1"/>
          <p:nvPr/>
        </p:nvSpPr>
        <p:spPr>
          <a:xfrm>
            <a:off x="4340200" y="6032325"/>
            <a:ext cx="6975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Důvěra</a:t>
            </a:r>
            <a:endParaRPr b="1" i="0" sz="12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9" name="Google Shape;219;p10"/>
          <p:cNvSpPr txBox="1"/>
          <p:nvPr/>
        </p:nvSpPr>
        <p:spPr>
          <a:xfrm>
            <a:off x="8166276" y="6034925"/>
            <a:ext cx="6975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Důvěra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0" name="Google Shape;220;p10"/>
          <p:cNvCxnSpPr/>
          <p:nvPr/>
        </p:nvCxnSpPr>
        <p:spPr>
          <a:xfrm flipH="1">
            <a:off x="6729196" y="5071195"/>
            <a:ext cx="342626" cy="490352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21" name="Google Shape;221;p10"/>
          <p:cNvSpPr txBox="1"/>
          <p:nvPr/>
        </p:nvSpPr>
        <p:spPr>
          <a:xfrm>
            <a:off x="657900" y="5716850"/>
            <a:ext cx="9654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F5D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F47F5D"/>
                </a:solidFill>
                <a:latin typeface="Open Sans"/>
                <a:ea typeface="Open Sans"/>
                <a:cs typeface="Open Sans"/>
                <a:sym typeface="Open Sans"/>
              </a:rPr>
              <a:t>Aktivní naslouchání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10"/>
          <p:cNvSpPr txBox="1"/>
          <p:nvPr/>
        </p:nvSpPr>
        <p:spPr>
          <a:xfrm>
            <a:off x="4292973" y="1687000"/>
            <a:ext cx="841089" cy="215444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F5D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F47F5D"/>
                </a:solidFill>
                <a:latin typeface="Open Sans"/>
                <a:ea typeface="Open Sans"/>
                <a:cs typeface="Open Sans"/>
                <a:sym typeface="Open Sans"/>
              </a:rPr>
              <a:t>Inspirativní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10"/>
          <p:cNvSpPr txBox="1"/>
          <p:nvPr/>
        </p:nvSpPr>
        <p:spPr>
          <a:xfrm>
            <a:off x="9345990" y="1444892"/>
            <a:ext cx="841089" cy="384721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D4CC"/>
              </a:buClr>
              <a:buSzPts val="1000"/>
              <a:buFont typeface="Arial"/>
              <a:buNone/>
            </a:pPr>
            <a:r>
              <a:rPr b="1" i="0" lang="en-GB" sz="1000" u="none" cap="none" strike="noStrike">
                <a:solidFill>
                  <a:srgbClr val="93D4CC"/>
                </a:solidFill>
                <a:latin typeface="Open Sans"/>
                <a:ea typeface="Open Sans"/>
                <a:cs typeface="Open Sans"/>
                <a:sym typeface="Open Sans"/>
              </a:rPr>
              <a:t>Initiative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93D4CC"/>
              </a:buClr>
              <a:buSzPts val="1000"/>
              <a:buFont typeface="Arial"/>
              <a:buNone/>
            </a:pPr>
            <a:r>
              <a:rPr b="1" i="0" lang="en-GB" sz="1000" u="none" cap="none" strike="noStrike">
                <a:solidFill>
                  <a:srgbClr val="93D4CC"/>
                </a:solidFill>
                <a:latin typeface="Open Sans"/>
                <a:ea typeface="Open Sans"/>
                <a:cs typeface="Open Sans"/>
                <a:sym typeface="Open Sans"/>
              </a:rPr>
              <a:t>taking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10"/>
          <p:cNvSpPr txBox="1"/>
          <p:nvPr/>
        </p:nvSpPr>
        <p:spPr>
          <a:xfrm>
            <a:off x="10222561" y="4122171"/>
            <a:ext cx="8412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D4CC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93D4CC"/>
                </a:solidFill>
                <a:latin typeface="Open Sans"/>
                <a:ea typeface="Open Sans"/>
                <a:cs typeface="Open Sans"/>
                <a:sym typeface="Open Sans"/>
              </a:rPr>
              <a:t>Schopnost dokončit úkoly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10"/>
          <p:cNvSpPr/>
          <p:nvPr/>
        </p:nvSpPr>
        <p:spPr>
          <a:xfrm>
            <a:off x="9275070" y="1113477"/>
            <a:ext cx="1312868" cy="1312868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226" name="Google Shape;226;p10"/>
          <p:cNvCxnSpPr/>
          <p:nvPr/>
        </p:nvCxnSpPr>
        <p:spPr>
          <a:xfrm flipH="1" rot="10800000">
            <a:off x="5689741" y="2121948"/>
            <a:ext cx="1688719" cy="1415781"/>
          </a:xfrm>
          <a:prstGeom prst="straightConnector1">
            <a:avLst/>
          </a:prstGeom>
          <a:noFill/>
          <a:ln cap="rnd" cmpd="sng" w="381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27" name="Google Shape;227;p10"/>
          <p:cNvSpPr txBox="1"/>
          <p:nvPr/>
        </p:nvSpPr>
        <p:spPr>
          <a:xfrm>
            <a:off x="5719755" y="1396010"/>
            <a:ext cx="10587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F5D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F47F5D"/>
                </a:solidFill>
                <a:latin typeface="Open Sans"/>
                <a:ea typeface="Open Sans"/>
                <a:cs typeface="Open Sans"/>
                <a:sym typeface="Open Sans"/>
              </a:rPr>
              <a:t>Rozlišovací schopnosti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10"/>
          <p:cNvSpPr txBox="1"/>
          <p:nvPr/>
        </p:nvSpPr>
        <p:spPr>
          <a:xfrm>
            <a:off x="9526723" y="1504725"/>
            <a:ext cx="9783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D4CC"/>
              </a:buClr>
              <a:buSzPts val="1050"/>
              <a:buFont typeface="Arial"/>
              <a:buNone/>
            </a:pPr>
            <a:r>
              <a:rPr b="1" i="0" lang="en-GB" sz="1050" u="none" cap="none" strike="noStrike">
                <a:solidFill>
                  <a:srgbClr val="93D4CC"/>
                </a:solidFill>
                <a:latin typeface="Open Sans"/>
                <a:ea typeface="Open Sans"/>
                <a:cs typeface="Open Sans"/>
                <a:sym typeface="Open Sans"/>
              </a:rPr>
              <a:t>Přizpůsobivý a otevřený k učení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1"/>
          <p:cNvSpPr txBox="1"/>
          <p:nvPr>
            <p:ph idx="1" type="body"/>
          </p:nvPr>
        </p:nvSpPr>
        <p:spPr>
          <a:xfrm>
            <a:off x="97971" y="1462684"/>
            <a:ext cx="5910944" cy="5313673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 b="1" sz="1800">
              <a:solidFill>
                <a:srgbClr val="93D4CC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3D4CC"/>
              </a:buClr>
              <a:buSzPts val="1800"/>
              <a:buNone/>
            </a:pPr>
            <a:r>
              <a:rPr b="1" lang="en-GB">
                <a:solidFill>
                  <a:srgbClr val="93D4CC"/>
                </a:solidFill>
              </a:rPr>
              <a:t>Praktické cvičení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b="1" lang="en-GB"/>
              <a:t>Scénář 1: Jak spustit mentorský program?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GB"/>
              <a:t>Projděte následujícími úkoly:</a:t>
            </a:r>
            <a:endParaRPr/>
          </a:p>
          <a:p>
            <a:pPr indent="-342900" lvl="0" marL="342900" rtl="0" algn="just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rgbClr val="93D4CC"/>
              </a:buClr>
              <a:buSzPts val="1800"/>
              <a:buFont typeface="Calibri"/>
              <a:buAutoNum type="arabicPeriod"/>
            </a:pPr>
            <a:r>
              <a:rPr lang="en-GB">
                <a:solidFill>
                  <a:srgbClr val="636A6F"/>
                </a:solidFill>
              </a:rPr>
              <a:t>Prozkoumejte tři společnosti, které mají vlastní mentorský program. </a:t>
            </a:r>
            <a:endParaRPr/>
          </a:p>
          <a:p>
            <a:pPr indent="-342900" lvl="0" marL="342900" rtl="0" algn="just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93D4CC"/>
              </a:buClr>
              <a:buSzPts val="1800"/>
              <a:buFont typeface="Calibri"/>
              <a:buAutoNum type="arabicPeriod"/>
            </a:pPr>
            <a:r>
              <a:rPr lang="en-GB">
                <a:solidFill>
                  <a:srgbClr val="636A6F"/>
                </a:solidFill>
              </a:rPr>
              <a:t>Jako dobrý příklad vyberte pouze jeden, ze kterého se můžete poučit. </a:t>
            </a:r>
            <a:endParaRPr/>
          </a:p>
          <a:p>
            <a:pPr indent="-342900" lvl="0" marL="342900" rtl="0" algn="just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93D4CC"/>
              </a:buClr>
              <a:buSzPts val="1800"/>
              <a:buFont typeface="Calibri"/>
              <a:buAutoNum type="arabicPeriod"/>
            </a:pPr>
            <a:r>
              <a:rPr lang="en-GB">
                <a:solidFill>
                  <a:srgbClr val="636A6F"/>
                </a:solidFill>
              </a:rPr>
              <a:t>Uveďte výhody mentorského programu pro tuto společnost. </a:t>
            </a:r>
            <a:endParaRPr/>
          </a:p>
          <a:p>
            <a:pPr indent="-342900" lvl="0" marL="342900" rtl="0" algn="just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Clr>
                <a:srgbClr val="93D4CC"/>
              </a:buClr>
              <a:buSzPts val="1800"/>
              <a:buFont typeface="Calibri"/>
              <a:buAutoNum type="arabicPeriod"/>
            </a:pPr>
            <a:r>
              <a:rPr lang="en-GB">
                <a:solidFill>
                  <a:srgbClr val="636A6F"/>
                </a:solidFill>
              </a:rPr>
              <a:t>Uveďte případné nevýhody mentorského programu pro tuto společnost.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Ampulheta 90% com preenchimento sólido" id="235" name="Google Shape;235;p11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10451" y="1637338"/>
            <a:ext cx="3476624" cy="3476624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p11"/>
          <p:cNvSpPr txBox="1"/>
          <p:nvPr>
            <p:ph idx="3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</a:pPr>
            <a:r>
              <a:rPr lang="en-GB">
                <a:latin typeface="Open Sans"/>
                <a:ea typeface="Open Sans"/>
                <a:cs typeface="Open Sans"/>
                <a:sym typeface="Open Sans"/>
              </a:rPr>
              <a:t>Aktivita 1.1: Jak zahájit mentorský program? </a:t>
            </a:r>
            <a:endParaRPr/>
          </a:p>
        </p:txBody>
      </p:sp>
      <p:sp>
        <p:nvSpPr>
          <p:cNvPr id="237" name="Google Shape;237;p11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91425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Open Sans"/>
              <a:buNone/>
            </a:pPr>
            <a:r>
              <a:rPr lang="en-GB"/>
              <a:t>Lekce 1: Základy mentoringu </a:t>
            </a:r>
            <a:endParaRPr/>
          </a:p>
        </p:txBody>
      </p:sp>
      <p:sp>
        <p:nvSpPr>
          <p:cNvPr id="238" name="Google Shape;238;p11"/>
          <p:cNvSpPr txBox="1"/>
          <p:nvPr/>
        </p:nvSpPr>
        <p:spPr>
          <a:xfrm>
            <a:off x="8303517" y="4937123"/>
            <a:ext cx="1888331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chemeClr val="accent6"/>
                </a:solidFill>
                <a:latin typeface="Open Sans"/>
                <a:ea typeface="Open Sans"/>
                <a:cs typeface="Open Sans"/>
                <a:sym typeface="Open Sans"/>
              </a:rPr>
              <a:t>[25 minut]</a:t>
            </a:r>
            <a:endParaRPr b="1" i="0" sz="2000" u="none" cap="none" strike="noStrik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2"/>
          <p:cNvSpPr txBox="1"/>
          <p:nvPr>
            <p:ph idx="1" type="body"/>
          </p:nvPr>
        </p:nvSpPr>
        <p:spPr>
          <a:xfrm>
            <a:off x="97971" y="1462684"/>
            <a:ext cx="5910944" cy="53136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 b="1" sz="1800">
              <a:solidFill>
                <a:srgbClr val="93D4CC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3D4CC"/>
              </a:buClr>
              <a:buSzPts val="1800"/>
              <a:buNone/>
            </a:pPr>
            <a:r>
              <a:rPr b="1" lang="en-GB">
                <a:solidFill>
                  <a:srgbClr val="93D4CC"/>
                </a:solidFill>
              </a:rPr>
              <a:t>Stručný souhrn (Debriefing)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Ampulheta 90% com preenchimento sólido" id="245" name="Google Shape;245;p12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10451" y="1637338"/>
            <a:ext cx="3476624" cy="3476624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Google Shape;246;p12"/>
          <p:cNvSpPr txBox="1"/>
          <p:nvPr>
            <p:ph idx="3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</a:pPr>
            <a:r>
              <a:rPr lang="en-GB">
                <a:latin typeface="Open Sans"/>
                <a:ea typeface="Open Sans"/>
                <a:cs typeface="Open Sans"/>
                <a:sym typeface="Open Sans"/>
              </a:rPr>
              <a:t>Aktivita 1.1: Jak zahájit mentorský program? </a:t>
            </a:r>
            <a:endParaRPr/>
          </a:p>
        </p:txBody>
      </p:sp>
      <p:sp>
        <p:nvSpPr>
          <p:cNvPr id="247" name="Google Shape;247;p12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91425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Open Sans"/>
              <a:buNone/>
            </a:pPr>
            <a:r>
              <a:rPr lang="en-GB"/>
              <a:t>Lekce 1: Základy mentoringu </a:t>
            </a:r>
            <a:endParaRPr/>
          </a:p>
        </p:txBody>
      </p:sp>
      <p:sp>
        <p:nvSpPr>
          <p:cNvPr id="248" name="Google Shape;248;p12"/>
          <p:cNvSpPr txBox="1"/>
          <p:nvPr/>
        </p:nvSpPr>
        <p:spPr>
          <a:xfrm>
            <a:off x="8303517" y="4937123"/>
            <a:ext cx="1888331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chemeClr val="accent6"/>
                </a:solidFill>
                <a:latin typeface="Open Sans"/>
                <a:ea typeface="Open Sans"/>
                <a:cs typeface="Open Sans"/>
                <a:sym typeface="Open Sans"/>
              </a:rPr>
              <a:t>[15 minut]</a:t>
            </a:r>
            <a:endParaRPr b="1" i="0" sz="2000" u="none" cap="none" strike="noStrik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12"/>
          <p:cNvSpPr/>
          <p:nvPr/>
        </p:nvSpPr>
        <p:spPr>
          <a:xfrm>
            <a:off x="97970" y="3200455"/>
            <a:ext cx="5910944" cy="1838130"/>
          </a:xfrm>
          <a:prstGeom prst="rect">
            <a:avLst/>
          </a:prstGeom>
          <a:solidFill>
            <a:srgbClr val="F3EDF7"/>
          </a:solidFill>
          <a:ln cap="flat" cmpd="sng" w="12700">
            <a:solidFill>
              <a:srgbClr val="9868B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i="1" lang="en-GB" sz="1600">
                <a:solidFill>
                  <a:srgbClr val="663B88"/>
                </a:solidFill>
                <a:latin typeface="Open Sans"/>
                <a:ea typeface="Open Sans"/>
                <a:cs typeface="Open Sans"/>
                <a:sym typeface="Open Sans"/>
              </a:rPr>
              <a:t>„</a:t>
            </a:r>
            <a:r>
              <a:rPr b="0" i="1" lang="en-GB" sz="1600" u="none" cap="none" strike="noStrike">
                <a:solidFill>
                  <a:srgbClr val="663B88"/>
                </a:solidFill>
                <a:latin typeface="Open Sans"/>
                <a:ea typeface="Open Sans"/>
                <a:cs typeface="Open Sans"/>
                <a:sym typeface="Open Sans"/>
              </a:rPr>
              <a:t>Mentor</a:t>
            </a:r>
            <a:r>
              <a:rPr i="1" lang="en-GB" sz="1600">
                <a:solidFill>
                  <a:srgbClr val="663B88"/>
                </a:solidFill>
                <a:latin typeface="Open Sans"/>
                <a:ea typeface="Open Sans"/>
                <a:cs typeface="Open Sans"/>
                <a:sym typeface="Open Sans"/>
              </a:rPr>
              <a:t>ing je zdrojem rad</a:t>
            </a:r>
            <a:r>
              <a:rPr b="0" i="1" lang="en-GB" sz="1600" u="none" cap="none" strike="noStrike">
                <a:solidFill>
                  <a:srgbClr val="663B88"/>
                </a:solidFill>
                <a:latin typeface="Open Sans"/>
                <a:ea typeface="Open Sans"/>
                <a:cs typeface="Open Sans"/>
                <a:sym typeface="Open Sans"/>
              </a:rPr>
              <a:t>, ze kterých lze čerpat, ucho, které naslouchá, a navedení správným směrem." </a:t>
            </a:r>
            <a:endParaRPr b="0" i="1" sz="1600" u="none" cap="none" strike="noStrike">
              <a:solidFill>
                <a:srgbClr val="663B88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1" sz="1600" u="none" cap="none" strike="noStrike">
              <a:solidFill>
                <a:srgbClr val="663B88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i="1" lang="en-GB" sz="1600">
                <a:solidFill>
                  <a:srgbClr val="663B88"/>
                </a:solidFill>
                <a:latin typeface="Open Sans"/>
                <a:ea typeface="Open Sans"/>
                <a:cs typeface="Open Sans"/>
                <a:sym typeface="Open Sans"/>
              </a:rPr>
              <a:t>„</a:t>
            </a:r>
            <a:r>
              <a:rPr b="0" i="1" lang="en-GB" sz="1600" u="none" cap="none" strike="noStrike">
                <a:solidFill>
                  <a:srgbClr val="663B88"/>
                </a:solidFill>
                <a:latin typeface="Open Sans"/>
                <a:ea typeface="Open Sans"/>
                <a:cs typeface="Open Sans"/>
                <a:sym typeface="Open Sans"/>
              </a:rPr>
              <a:t>Mentoring is a brain to pick, an ear to listen, and a push in the right direction.” </a:t>
            </a:r>
            <a:endParaRPr b="0" i="1" sz="1600" u="none" cap="none" strike="noStrike">
              <a:solidFill>
                <a:srgbClr val="663B88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i="1" lang="en-GB" sz="1600">
                <a:solidFill>
                  <a:srgbClr val="663B88"/>
                </a:solidFill>
                <a:latin typeface="Open Sans"/>
                <a:ea typeface="Open Sans"/>
                <a:cs typeface="Open Sans"/>
                <a:sym typeface="Open Sans"/>
              </a:rPr>
              <a:t>–</a:t>
            </a:r>
            <a:r>
              <a:rPr b="0" i="1" lang="en-GB" sz="1600" u="none" cap="none" strike="noStrike">
                <a:solidFill>
                  <a:srgbClr val="663B88"/>
                </a:solidFill>
                <a:latin typeface="Open Sans"/>
                <a:ea typeface="Open Sans"/>
                <a:cs typeface="Open Sans"/>
                <a:sym typeface="Open Sans"/>
              </a:rPr>
              <a:t> John Crosby </a:t>
            </a:r>
            <a:endParaRPr b="0" i="1" sz="1600" u="none" cap="none" strike="noStrike">
              <a:solidFill>
                <a:srgbClr val="663B88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3"/>
          <p:cNvSpPr txBox="1"/>
          <p:nvPr>
            <p:ph type="ctrTitle"/>
          </p:nvPr>
        </p:nvSpPr>
        <p:spPr>
          <a:xfrm>
            <a:off x="2179865" y="2937536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pen Sans"/>
              <a:buNone/>
            </a:pPr>
            <a:r>
              <a:rPr lang="en-GB"/>
              <a:t>Vývoj obsahu </a:t>
            </a:r>
            <a:br>
              <a:rPr lang="en-GB"/>
            </a:br>
            <a:r>
              <a:rPr b="0" lang="en-GB"/>
              <a:t> Mindshift Talent Advisory, Portugal</a:t>
            </a:r>
            <a:br>
              <a:rPr b="0" lang="en-GB"/>
            </a:br>
            <a:r>
              <a:rPr b="0" lang="en-GB" u="sng">
                <a:solidFill>
                  <a:schemeClr val="hlink"/>
                </a:solidFill>
                <a:hlinkClick r:id="rId3"/>
              </a:rPr>
              <a:t>www.mindshift.pt</a:t>
            </a:r>
            <a:r>
              <a:rPr b="0" lang="en-GB"/>
              <a:t> </a:t>
            </a:r>
            <a:br>
              <a:rPr lang="en-GB"/>
            </a:br>
            <a:r>
              <a:rPr b="0" lang="en-GB" u="sng">
                <a:solidFill>
                  <a:schemeClr val="hlink"/>
                </a:solidFill>
                <a:hlinkClick r:id="rId4"/>
              </a:rPr>
              <a:t>geral@mindshift.pt</a:t>
            </a:r>
            <a:r>
              <a:rPr b="0" lang="en-GB"/>
              <a:t> </a:t>
            </a:r>
            <a:endParaRPr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91425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Open Sans"/>
              <a:buNone/>
            </a:pPr>
            <a:r>
              <a:rPr lang="en-GB">
                <a:latin typeface="Open Sans"/>
                <a:ea typeface="Open Sans"/>
                <a:cs typeface="Open Sans"/>
                <a:sym typeface="Open Sans"/>
              </a:rPr>
              <a:t>Cíle a rámec 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7" name="Google Shape;67;p2"/>
          <p:cNvSpPr txBox="1"/>
          <p:nvPr>
            <p:ph idx="1" type="body"/>
          </p:nvPr>
        </p:nvSpPr>
        <p:spPr>
          <a:xfrm>
            <a:off x="97971" y="881743"/>
            <a:ext cx="11693979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36A6F"/>
              </a:buClr>
              <a:buSzPts val="1800"/>
              <a:buNone/>
            </a:pPr>
            <a:r>
              <a:rPr lang="en-GB">
                <a:solidFill>
                  <a:srgbClr val="636A6F"/>
                </a:solidFill>
              </a:rPr>
              <a:t>Účelem tohoto modulu je poskytnout HR manažerkám a manažerům a školitelkám a školitelům příslušné znalosti, nástroje a materiály pro návrh programu Jak vyškolit v mentorování. </a:t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636A6F"/>
              </a:buClr>
              <a:buSzPts val="1800"/>
              <a:buNone/>
            </a:pPr>
            <a:r>
              <a:rPr lang="en-GB">
                <a:solidFill>
                  <a:srgbClr val="636A6F"/>
                </a:solidFill>
              </a:rPr>
              <a:t>Tento modul je rozdělen do tří učebních jednotek, které zahrnují celkem čtyři hlavní aktivity: </a:t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</a:pPr>
            <a:r>
              <a:rPr b="1" lang="en-GB">
                <a:solidFill>
                  <a:schemeClr val="accent6"/>
                </a:solidFill>
              </a:rPr>
              <a:t>Lekce 1: Základy mentoringu </a:t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636A6F"/>
              </a:buClr>
              <a:buSzPts val="1800"/>
              <a:buNone/>
            </a:pPr>
            <a:r>
              <a:rPr lang="en-GB">
                <a:solidFill>
                  <a:srgbClr val="636A6F"/>
                </a:solidFill>
              </a:rPr>
              <a:t>Aktivita 1.1: Jak zahájit mentorský program? </a:t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</a:pPr>
            <a:r>
              <a:rPr b="1" lang="en-GB">
                <a:solidFill>
                  <a:schemeClr val="accent6"/>
                </a:solidFill>
              </a:rPr>
              <a:t>Lekce 2: Budování pozitivních postojů k reverznímu mentoringu </a:t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636A6F"/>
              </a:buClr>
              <a:buSzPts val="1800"/>
              <a:buNone/>
            </a:pPr>
            <a:r>
              <a:rPr lang="en-GB">
                <a:solidFill>
                  <a:srgbClr val="636A6F"/>
                </a:solidFill>
              </a:rPr>
              <a:t>Aktivita 2.1: </a:t>
            </a:r>
            <a:r>
              <a:rPr lang="en-GB">
                <a:solidFill>
                  <a:srgbClr val="636A6F"/>
                </a:solidFill>
              </a:rPr>
              <a:t>Rozbor typů mentoringu</a:t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636A6F"/>
              </a:buClr>
              <a:buSzPts val="1800"/>
              <a:buNone/>
            </a:pPr>
            <a:r>
              <a:rPr lang="en-GB">
                <a:solidFill>
                  <a:srgbClr val="636A6F"/>
                </a:solidFill>
              </a:rPr>
              <a:t>Aktivita 2.2: </a:t>
            </a:r>
            <a:r>
              <a:rPr lang="en-GB">
                <a:solidFill>
                  <a:srgbClr val="636A6F"/>
                </a:solidFill>
                <a:extLst>
                  <a:ext uri="http://customooxmlschemas.google.com/">
                    <go:slidesCustomData xmlns:go="http://customooxmlschemas.google.com/" textRoundtripDataId="1"/>
                  </a:ext>
                </a:extLst>
              </a:rPr>
              <a:t>Síla dobrého e-portfolia</a:t>
            </a:r>
            <a:r>
              <a:rPr lang="en-GB">
                <a:solidFill>
                  <a:srgbClr val="636A6F"/>
                </a:solidFill>
              </a:rPr>
              <a:t> </a:t>
            </a:r>
            <a:endParaRPr b="1">
              <a:solidFill>
                <a:schemeClr val="accent6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-GB">
                <a:solidFill>
                  <a:schemeClr val="accent6"/>
                </a:solidFill>
              </a:rPr>
              <a:t>Lekce 3: Kontrolní seznam pro program Jak vyškolit v mentorování</a:t>
            </a:r>
            <a:endParaRPr b="1">
              <a:solidFill>
                <a:schemeClr val="accent6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636A6F"/>
              </a:buClr>
              <a:buSzPts val="1800"/>
              <a:buNone/>
            </a:pPr>
            <a:r>
              <a:rPr lang="en-GB">
                <a:solidFill>
                  <a:srgbClr val="636A6F"/>
                </a:solidFill>
              </a:rPr>
              <a:t>Činnost 3.1: Uvedení do praxe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"/>
          <p:cNvSpPr txBox="1"/>
          <p:nvPr>
            <p:ph idx="1" type="body"/>
          </p:nvPr>
        </p:nvSpPr>
        <p:spPr>
          <a:xfrm>
            <a:off x="97970" y="854672"/>
            <a:ext cx="11944500" cy="55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</a:pPr>
            <a:r>
              <a:rPr lang="en-GB">
                <a:latin typeface="Open Sans"/>
                <a:ea typeface="Open Sans"/>
                <a:cs typeface="Open Sans"/>
                <a:sym typeface="Open Sans"/>
              </a:rPr>
              <a:t>Po dokončení tohoto modulu budou účastnice a účastníci schopni: 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3" name="Google Shape;73;p3"/>
          <p:cNvSpPr txBox="1"/>
          <p:nvPr>
            <p:ph idx="2" type="body"/>
          </p:nvPr>
        </p:nvSpPr>
        <p:spPr>
          <a:xfrm>
            <a:off x="97971" y="1462685"/>
            <a:ext cx="11944350" cy="5289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3D4CC"/>
              </a:buClr>
              <a:buSzPts val="1800"/>
              <a:buFont typeface="Arial"/>
              <a:buChar char="•"/>
            </a:pPr>
            <a:r>
              <a:rPr lang="en-GB">
                <a:solidFill>
                  <a:srgbClr val="636A6F"/>
                </a:solidFill>
              </a:rPr>
              <a:t>Definovat následující pojmy: mentoring, mezigenerační mentoring, mezigenerační učení, reverzní mentoring. </a:t>
            </a:r>
            <a:endParaRPr/>
          </a:p>
          <a:p>
            <a:pPr indent="-285750" lvl="0" marL="285750" rtl="0" algn="just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93D4CC"/>
              </a:buClr>
              <a:buSzPts val="1800"/>
              <a:buFont typeface="Arial"/>
              <a:buChar char="•"/>
            </a:pPr>
            <a:r>
              <a:rPr lang="en-GB">
                <a:solidFill>
                  <a:srgbClr val="636A6F"/>
                </a:solidFill>
              </a:rPr>
              <a:t>Rozlišit mentoring od reverzního mentoringu. </a:t>
            </a:r>
            <a:endParaRPr/>
          </a:p>
          <a:p>
            <a:pPr indent="-285750" lvl="0" marL="285750" rtl="0" algn="just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93D4CC"/>
              </a:buClr>
              <a:buSzPts val="1800"/>
              <a:buFont typeface="Arial"/>
              <a:buChar char="•"/>
            </a:pPr>
            <a:r>
              <a:rPr lang="en-GB">
                <a:solidFill>
                  <a:srgbClr val="636A6F"/>
                </a:solidFill>
              </a:rPr>
              <a:t>Uvést výhody a nevýhody mentorského programu na pracovišti. </a:t>
            </a:r>
            <a:endParaRPr/>
          </a:p>
          <a:p>
            <a:pPr indent="-285750" lvl="0" marL="285750" rtl="0" algn="just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93D4CC"/>
              </a:buClr>
              <a:buSzPts val="1800"/>
              <a:buFont typeface="Arial"/>
              <a:buChar char="•"/>
            </a:pPr>
            <a:r>
              <a:rPr lang="en-GB">
                <a:solidFill>
                  <a:srgbClr val="636A6F"/>
                </a:solidFill>
              </a:rPr>
              <a:t>Definovat strategie pro přípravu mezigeneračního mentorského programu. </a:t>
            </a:r>
            <a:endParaRPr/>
          </a:p>
          <a:p>
            <a:pPr indent="-285750" lvl="0" marL="285750" rtl="0" algn="just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93D4CC"/>
              </a:buClr>
              <a:buSzPts val="1800"/>
              <a:buFont typeface="Arial"/>
              <a:buChar char="•"/>
            </a:pPr>
            <a:r>
              <a:rPr lang="en-GB">
                <a:solidFill>
                  <a:srgbClr val="636A6F"/>
                </a:solidFill>
              </a:rPr>
              <a:t>Konceptualizovat program Jak vyškolit v mentorování.</a:t>
            </a:r>
            <a:endParaRPr/>
          </a:p>
          <a:p>
            <a:pPr indent="-285750" lvl="0" marL="285750" rtl="0" algn="just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93D4CC"/>
              </a:buClr>
              <a:buSzPts val="1800"/>
              <a:buFont typeface="Arial"/>
              <a:buChar char="•"/>
            </a:pPr>
            <a:r>
              <a:rPr lang="en-GB">
                <a:solidFill>
                  <a:srgbClr val="636A6F"/>
                </a:solidFill>
              </a:rPr>
              <a:t>Implementovat program Jak vyškolit v mentorování.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74" name="Google Shape;74;p3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91425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Open Sans"/>
              <a:buNone/>
            </a:pPr>
            <a:r>
              <a:rPr lang="en-GB"/>
              <a:t>Výsledky učení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"/>
          <p:cNvSpPr txBox="1"/>
          <p:nvPr>
            <p:ph type="ctrTitle"/>
          </p:nvPr>
        </p:nvSpPr>
        <p:spPr>
          <a:xfrm>
            <a:off x="2179865" y="2774849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BAAD"/>
              </a:buClr>
              <a:buSzPts val="2000"/>
              <a:buFont typeface="Open Sans"/>
              <a:buNone/>
            </a:pPr>
            <a:r>
              <a:rPr lang="en-GB"/>
              <a:t>Lekce 1: Základy mentoringu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5"/>
          <p:cNvSpPr txBox="1"/>
          <p:nvPr>
            <p:ph idx="2" type="body"/>
          </p:nvPr>
        </p:nvSpPr>
        <p:spPr>
          <a:xfrm>
            <a:off x="6372225" y="1462685"/>
            <a:ext cx="5670096" cy="5313673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GB"/>
              <a:t> </a:t>
            </a:r>
            <a:endParaRPr/>
          </a:p>
        </p:txBody>
      </p:sp>
      <p:sp>
        <p:nvSpPr>
          <p:cNvPr id="86" name="Google Shape;86;p5"/>
          <p:cNvSpPr txBox="1"/>
          <p:nvPr>
            <p:ph idx="3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</a:pPr>
            <a:r>
              <a:rPr lang="en-GB">
                <a:latin typeface="Open Sans"/>
                <a:ea typeface="Open Sans"/>
                <a:cs typeface="Open Sans"/>
                <a:sym typeface="Open Sans"/>
              </a:rPr>
              <a:t>Aktivita 1.1: Jak zahájit mentorský program? </a:t>
            </a:r>
            <a:endParaRPr/>
          </a:p>
        </p:txBody>
      </p:sp>
      <p:sp>
        <p:nvSpPr>
          <p:cNvPr id="87" name="Google Shape;87;p5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91425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Open Sans"/>
              <a:buNone/>
            </a:pPr>
            <a:r>
              <a:rPr lang="en-GB"/>
              <a:t>Lekce 1: Základy mentoringu</a:t>
            </a:r>
            <a:endParaRPr/>
          </a:p>
        </p:txBody>
      </p:sp>
      <p:pic>
        <p:nvPicPr>
          <p:cNvPr descr="Inteligência Artificial com preenchimento sólido" id="88" name="Google Shape;88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43675" y="156198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5"/>
          <p:cNvSpPr txBox="1"/>
          <p:nvPr/>
        </p:nvSpPr>
        <p:spPr>
          <a:xfrm>
            <a:off x="6543675" y="2724085"/>
            <a:ext cx="5400600" cy="266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V této aktivitě si procvičíte následující dovednosti: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Výzkum (vyhledávání a výběr zdroje</a:t>
            </a:r>
            <a:r>
              <a:rPr b="1" lang="en-GB" sz="1800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r>
              <a:rPr b="1" i="0" lang="en-GB" sz="1800" u="none" cap="none" strike="noStrike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 analýz</a:t>
            </a:r>
            <a:r>
              <a:rPr b="1" lang="en-GB" sz="1800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u</a:t>
            </a:r>
            <a:r>
              <a:rPr b="1" i="0" lang="en-GB" sz="1800" u="none" cap="none" strike="noStrike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Psaní zprávy/reportu (shrnutí)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Kritické myšlení </a:t>
            </a:r>
            <a:endParaRPr b="0" i="0" sz="1800" u="none" cap="none" strike="noStrike">
              <a:solidFill>
                <a:srgbClr val="636A6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Řešení problém</a:t>
            </a:r>
            <a:r>
              <a:rPr b="1" lang="en-GB" sz="1800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ů</a:t>
            </a:r>
            <a:r>
              <a:rPr b="1" i="0" lang="en-GB" sz="1800" u="none" cap="none" strike="noStrike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b="0" i="0" sz="1800" u="none" cap="none" strike="noStrike">
              <a:solidFill>
                <a:srgbClr val="636A6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GB" sz="1800" u="none" cap="none" strike="noStrike">
                <a:solidFill>
                  <a:srgbClr val="636A6F"/>
                </a:solidFill>
                <a:latin typeface="Open Sans"/>
                <a:ea typeface="Open Sans"/>
                <a:cs typeface="Open Sans"/>
                <a:sym typeface="Open Sans"/>
              </a:rPr>
              <a:t>Kreativitu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5"/>
          <p:cNvSpPr txBox="1"/>
          <p:nvPr>
            <p:ph idx="1" type="body"/>
          </p:nvPr>
        </p:nvSpPr>
        <p:spPr>
          <a:xfrm>
            <a:off x="97971" y="1462684"/>
            <a:ext cx="5910944" cy="53136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 i="0" u="none" cap="none" strike="noStrike">
              <a:solidFill>
                <a:srgbClr val="868E9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>
              <a:solidFill>
                <a:srgbClr val="868E93"/>
              </a:solidFill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 i="0" u="none" cap="none" strike="noStrike">
              <a:solidFill>
                <a:srgbClr val="868E9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 i="0" u="none" cap="none" strike="noStrike">
              <a:solidFill>
                <a:srgbClr val="868E9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28594" lvl="4" marL="2057349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68E93"/>
              </a:buClr>
              <a:buSzPts val="2200"/>
              <a:buChar char="•"/>
            </a:pPr>
            <a:r>
              <a:rPr b="1" i="1" lang="en-GB">
                <a:solidFill>
                  <a:srgbClr val="868E93"/>
                </a:solidFill>
                <a:latin typeface="Open Sans"/>
                <a:ea typeface="Open Sans"/>
                <a:cs typeface="Open Sans"/>
                <a:sym typeface="Open Sans"/>
              </a:rPr>
              <a:t>Cílem této aktivity je seznámit účastnice a účastníky se základy mentoringu </a:t>
            </a:r>
            <a:endParaRPr b="1" i="1" u="none" cap="none" strike="noStrike">
              <a:solidFill>
                <a:srgbClr val="868E9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91" name="Google Shape;91;p5"/>
          <p:cNvPicPr preferRelativeResize="0"/>
          <p:nvPr/>
        </p:nvPicPr>
        <p:blipFill rotWithShape="1">
          <a:blip r:embed="rId4">
            <a:alphaModFix/>
          </a:blip>
          <a:srcRect b="22964" l="21301" r="19599" t="23250"/>
          <a:stretch/>
        </p:blipFill>
        <p:spPr>
          <a:xfrm>
            <a:off x="149679" y="2476380"/>
            <a:ext cx="1974396" cy="180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6"/>
          <p:cNvSpPr txBox="1"/>
          <p:nvPr>
            <p:ph idx="1" type="body"/>
          </p:nvPr>
        </p:nvSpPr>
        <p:spPr>
          <a:xfrm>
            <a:off x="97971" y="1462684"/>
            <a:ext cx="5910944" cy="5313673"/>
          </a:xfrm>
          <a:prstGeom prst="rect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 b="1" sz="1800">
              <a:solidFill>
                <a:srgbClr val="93D4CC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3D4CC"/>
              </a:buClr>
              <a:buSzPts val="1800"/>
              <a:buNone/>
            </a:pPr>
            <a:r>
              <a:rPr b="1" lang="en-GB">
                <a:solidFill>
                  <a:srgbClr val="93D4CC"/>
                </a:solidFill>
              </a:rPr>
              <a:t>Cvičení Brainwriting </a:t>
            </a:r>
            <a:endParaRPr b="1"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b="1" lang="en-GB"/>
              <a:t>Kolo 1)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GB"/>
              <a:t>Co je pro vás mentoring?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 b="1"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b="1" lang="en-GB"/>
              <a:t>Kolo 2)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GB"/>
              <a:t>Může být kdokoliv mentorem*kou?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GB"/>
              <a:t>Co to znamená být mentorem*kou?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 b="1"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b="1" lang="en-GB"/>
              <a:t>Kolo 3)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GB"/>
              <a:t>Může být kdokoliv mentorovaným?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rPr lang="en-GB"/>
              <a:t>Co to znamená být mentorovaným?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Ampulheta 90% com preenchimento sólido" id="98" name="Google Shape;98;p6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10451" y="1637338"/>
            <a:ext cx="3476624" cy="3476624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6"/>
          <p:cNvSpPr txBox="1"/>
          <p:nvPr>
            <p:ph idx="3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</a:pPr>
            <a:r>
              <a:rPr lang="en-GB">
                <a:latin typeface="Open Sans"/>
                <a:ea typeface="Open Sans"/>
                <a:cs typeface="Open Sans"/>
                <a:sym typeface="Open Sans"/>
              </a:rPr>
              <a:t>Aktivita 1.1: Jak zahájit mentorský program? </a:t>
            </a:r>
            <a:endParaRPr/>
          </a:p>
        </p:txBody>
      </p:sp>
      <p:sp>
        <p:nvSpPr>
          <p:cNvPr id="100" name="Google Shape;100;p6"/>
          <p:cNvSpPr txBox="1"/>
          <p:nvPr>
            <p:ph type="title"/>
          </p:nvPr>
        </p:nvSpPr>
        <p:spPr>
          <a:xfrm>
            <a:off x="97970" y="81642"/>
            <a:ext cx="119445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91425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Open Sans"/>
              <a:buNone/>
            </a:pPr>
            <a:r>
              <a:rPr lang="en-GB"/>
              <a:t>Lekce 1: Základy mentoringu</a:t>
            </a:r>
            <a:endParaRPr/>
          </a:p>
        </p:txBody>
      </p:sp>
      <p:sp>
        <p:nvSpPr>
          <p:cNvPr id="101" name="Google Shape;101;p6"/>
          <p:cNvSpPr txBox="1"/>
          <p:nvPr/>
        </p:nvSpPr>
        <p:spPr>
          <a:xfrm>
            <a:off x="8303517" y="4937123"/>
            <a:ext cx="1888331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chemeClr val="accent6"/>
                </a:solidFill>
                <a:latin typeface="Open Sans"/>
                <a:ea typeface="Open Sans"/>
                <a:cs typeface="Open Sans"/>
                <a:sym typeface="Open Sans"/>
              </a:rPr>
              <a:t>[10 minut]</a:t>
            </a:r>
            <a:endParaRPr b="1" i="0" sz="2000" u="none" cap="none" strike="noStrik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7"/>
          <p:cNvSpPr/>
          <p:nvPr/>
        </p:nvSpPr>
        <p:spPr>
          <a:xfrm>
            <a:off x="1657692" y="1488625"/>
            <a:ext cx="1988467" cy="1996302"/>
          </a:xfrm>
          <a:custGeom>
            <a:rect b="b" l="l" r="r" t="t"/>
            <a:pathLst>
              <a:path extrusionOk="0" h="2934371" w="2922853">
                <a:moveTo>
                  <a:pt x="1461426" y="0"/>
                </a:moveTo>
                <a:cubicBezTo>
                  <a:pt x="2266942" y="0"/>
                  <a:pt x="2922853" y="654905"/>
                  <a:pt x="2922853" y="1460640"/>
                </a:cubicBezTo>
                <a:cubicBezTo>
                  <a:pt x="2922853" y="1708759"/>
                  <a:pt x="2864709" y="1926190"/>
                  <a:pt x="2728170" y="2188675"/>
                </a:cubicBezTo>
                <a:cubicBezTo>
                  <a:pt x="2627236" y="2382599"/>
                  <a:pt x="2571501" y="2545305"/>
                  <a:pt x="2549943" y="2715908"/>
                </a:cubicBezTo>
                <a:lnTo>
                  <a:pt x="2543922" y="2815359"/>
                </a:lnTo>
                <a:lnTo>
                  <a:pt x="2656380" y="2701723"/>
                </a:lnTo>
                <a:lnTo>
                  <a:pt x="2698189" y="2743784"/>
                </a:lnTo>
                <a:lnTo>
                  <a:pt x="2508742" y="2934371"/>
                </a:lnTo>
                <a:lnTo>
                  <a:pt x="2318642" y="2743784"/>
                </a:lnTo>
                <a:lnTo>
                  <a:pt x="2360451" y="2701723"/>
                </a:lnTo>
                <a:lnTo>
                  <a:pt x="2483955" y="2825971"/>
                </a:lnTo>
                <a:lnTo>
                  <a:pt x="2491238" y="2709430"/>
                </a:lnTo>
                <a:cubicBezTo>
                  <a:pt x="2514175" y="2531512"/>
                  <a:pt x="2572849" y="2359746"/>
                  <a:pt x="2675253" y="2161904"/>
                </a:cubicBezTo>
                <a:cubicBezTo>
                  <a:pt x="2809179" y="1904643"/>
                  <a:pt x="2864056" y="1701577"/>
                  <a:pt x="2864056" y="1460640"/>
                </a:cubicBezTo>
                <a:cubicBezTo>
                  <a:pt x="2864056" y="687552"/>
                  <a:pt x="2234930" y="58765"/>
                  <a:pt x="1461426" y="58765"/>
                </a:cubicBezTo>
                <a:cubicBezTo>
                  <a:pt x="687922" y="58765"/>
                  <a:pt x="59450" y="687552"/>
                  <a:pt x="59450" y="1460640"/>
                </a:cubicBezTo>
                <a:cubicBezTo>
                  <a:pt x="59450" y="2232422"/>
                  <a:pt x="687922" y="2861862"/>
                  <a:pt x="1461426" y="2861862"/>
                </a:cubicBezTo>
                <a:cubicBezTo>
                  <a:pt x="1708373" y="2861862"/>
                  <a:pt x="1950746" y="2796567"/>
                  <a:pt x="2162414" y="2673813"/>
                </a:cubicBezTo>
                <a:lnTo>
                  <a:pt x="2192466" y="2724743"/>
                </a:lnTo>
                <a:cubicBezTo>
                  <a:pt x="1970998" y="2852721"/>
                  <a:pt x="1718172" y="2919974"/>
                  <a:pt x="1461426" y="2919974"/>
                </a:cubicBezTo>
                <a:cubicBezTo>
                  <a:pt x="655910" y="2919974"/>
                  <a:pt x="0" y="2265069"/>
                  <a:pt x="0" y="1460640"/>
                </a:cubicBezTo>
                <a:cubicBezTo>
                  <a:pt x="0" y="654905"/>
                  <a:pt x="655910" y="0"/>
                  <a:pt x="146142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66"/>
              <a:buFont typeface="Arial"/>
              <a:buNone/>
            </a:pPr>
            <a:r>
              <a:t/>
            </a:r>
            <a:endParaRPr b="0" i="0" sz="3266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7"/>
          <p:cNvSpPr/>
          <p:nvPr/>
        </p:nvSpPr>
        <p:spPr>
          <a:xfrm>
            <a:off x="3380108" y="2452707"/>
            <a:ext cx="1953196" cy="1996305"/>
          </a:xfrm>
          <a:custGeom>
            <a:rect b="b" l="l" r="r" t="t"/>
            <a:pathLst>
              <a:path extrusionOk="0" h="2934376" w="2871009">
                <a:moveTo>
                  <a:pt x="1410694" y="11522"/>
                </a:moveTo>
                <a:cubicBezTo>
                  <a:pt x="1667636" y="11522"/>
                  <a:pt x="1920655" y="79494"/>
                  <a:pt x="2142291" y="207596"/>
                </a:cubicBezTo>
                <a:lnTo>
                  <a:pt x="2112217" y="258575"/>
                </a:lnTo>
                <a:cubicBezTo>
                  <a:pt x="1900387" y="135702"/>
                  <a:pt x="1657175" y="70344"/>
                  <a:pt x="1410694" y="70344"/>
                </a:cubicBezTo>
                <a:cubicBezTo>
                  <a:pt x="1164213" y="70344"/>
                  <a:pt x="921001" y="135702"/>
                  <a:pt x="709172" y="258575"/>
                </a:cubicBezTo>
                <a:lnTo>
                  <a:pt x="679751" y="207596"/>
                </a:lnTo>
                <a:cubicBezTo>
                  <a:pt x="900734" y="79494"/>
                  <a:pt x="1153753" y="11522"/>
                  <a:pt x="1410694" y="11522"/>
                </a:cubicBezTo>
                <a:close/>
                <a:moveTo>
                  <a:pt x="2456571" y="0"/>
                </a:moveTo>
                <a:lnTo>
                  <a:pt x="2646344" y="190587"/>
                </a:lnTo>
                <a:lnTo>
                  <a:pt x="2605117" y="232648"/>
                </a:lnTo>
                <a:lnTo>
                  <a:pt x="2492154" y="119200"/>
                </a:lnTo>
                <a:lnTo>
                  <a:pt x="2498128" y="217913"/>
                </a:lnTo>
                <a:cubicBezTo>
                  <a:pt x="2519686" y="388519"/>
                  <a:pt x="2575416" y="551136"/>
                  <a:pt x="2676342" y="744610"/>
                </a:cubicBezTo>
                <a:cubicBezTo>
                  <a:pt x="2812870" y="1007800"/>
                  <a:pt x="2871009" y="1225274"/>
                  <a:pt x="2871009" y="1473443"/>
                </a:cubicBezTo>
                <a:cubicBezTo>
                  <a:pt x="2871009" y="2279340"/>
                  <a:pt x="2215152" y="2934376"/>
                  <a:pt x="1409701" y="2934376"/>
                </a:cubicBezTo>
                <a:cubicBezTo>
                  <a:pt x="751884" y="2934376"/>
                  <a:pt x="172456" y="2491590"/>
                  <a:pt x="0" y="1858105"/>
                </a:cubicBezTo>
                <a:lnTo>
                  <a:pt x="56832" y="1842432"/>
                </a:lnTo>
                <a:cubicBezTo>
                  <a:pt x="222103" y="2451099"/>
                  <a:pt x="778667" y="2875599"/>
                  <a:pt x="1409701" y="2875599"/>
                </a:cubicBezTo>
                <a:cubicBezTo>
                  <a:pt x="2183142" y="2875599"/>
                  <a:pt x="2811564" y="2246686"/>
                  <a:pt x="2811564" y="1473443"/>
                </a:cubicBezTo>
                <a:cubicBezTo>
                  <a:pt x="2811564" y="1232458"/>
                  <a:pt x="2757344" y="1028698"/>
                  <a:pt x="2624082" y="771386"/>
                </a:cubicBezTo>
                <a:cubicBezTo>
                  <a:pt x="2521196" y="573993"/>
                  <a:pt x="2462404" y="402316"/>
                  <a:pt x="2439439" y="224393"/>
                </a:cubicBezTo>
                <a:lnTo>
                  <a:pt x="2432166" y="108083"/>
                </a:lnTo>
                <a:lnTo>
                  <a:pt x="2308679" y="232648"/>
                </a:lnTo>
                <a:lnTo>
                  <a:pt x="2266798" y="19058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66"/>
              <a:buFont typeface="Arial"/>
              <a:buNone/>
            </a:pPr>
            <a:r>
              <a:t/>
            </a:r>
            <a:endParaRPr b="0" i="0" sz="3266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7"/>
          <p:cNvSpPr/>
          <p:nvPr/>
        </p:nvSpPr>
        <p:spPr>
          <a:xfrm>
            <a:off x="5067254" y="1488624"/>
            <a:ext cx="1953195" cy="1996303"/>
          </a:xfrm>
          <a:custGeom>
            <a:rect b="b" l="l" r="r" t="t"/>
            <a:pathLst>
              <a:path extrusionOk="0" h="2934372" w="2871007">
                <a:moveTo>
                  <a:pt x="709127" y="2672922"/>
                </a:moveTo>
                <a:cubicBezTo>
                  <a:pt x="920634" y="2796120"/>
                  <a:pt x="1163475" y="2861651"/>
                  <a:pt x="1409581" y="2861651"/>
                </a:cubicBezTo>
                <a:cubicBezTo>
                  <a:pt x="1655033" y="2861651"/>
                  <a:pt x="1897222" y="2796120"/>
                  <a:pt x="2109381" y="2672922"/>
                </a:cubicBezTo>
                <a:lnTo>
                  <a:pt x="2139410" y="2724036"/>
                </a:lnTo>
                <a:cubicBezTo>
                  <a:pt x="1918111" y="2852476"/>
                  <a:pt x="1665478" y="2919973"/>
                  <a:pt x="1409581" y="2919973"/>
                </a:cubicBezTo>
                <a:cubicBezTo>
                  <a:pt x="1153030" y="2919973"/>
                  <a:pt x="900397" y="2852476"/>
                  <a:pt x="679751" y="2724036"/>
                </a:cubicBezTo>
                <a:close/>
                <a:moveTo>
                  <a:pt x="1410021" y="0"/>
                </a:moveTo>
                <a:cubicBezTo>
                  <a:pt x="2215655" y="0"/>
                  <a:pt x="2871007" y="655036"/>
                  <a:pt x="2871007" y="1460933"/>
                </a:cubicBezTo>
                <a:cubicBezTo>
                  <a:pt x="2871007" y="1709102"/>
                  <a:pt x="2812202" y="1926576"/>
                  <a:pt x="2675643" y="2189113"/>
                </a:cubicBezTo>
                <a:cubicBezTo>
                  <a:pt x="2575184" y="2383077"/>
                  <a:pt x="2519197" y="2545816"/>
                  <a:pt x="2497482" y="2716453"/>
                </a:cubicBezTo>
                <a:lnTo>
                  <a:pt x="2491408" y="2815921"/>
                </a:lnTo>
                <a:lnTo>
                  <a:pt x="2605116" y="2701724"/>
                </a:lnTo>
                <a:lnTo>
                  <a:pt x="2646343" y="2743785"/>
                </a:lnTo>
                <a:lnTo>
                  <a:pt x="2456570" y="2934372"/>
                </a:lnTo>
                <a:lnTo>
                  <a:pt x="2266797" y="2743785"/>
                </a:lnTo>
                <a:lnTo>
                  <a:pt x="2308678" y="2701724"/>
                </a:lnTo>
                <a:lnTo>
                  <a:pt x="2432071" y="2826195"/>
                </a:lnTo>
                <a:lnTo>
                  <a:pt x="2439339" y="2709973"/>
                </a:lnTo>
                <a:cubicBezTo>
                  <a:pt x="2462310" y="2532019"/>
                  <a:pt x="2521116" y="2360219"/>
                  <a:pt x="2624025" y="2162337"/>
                </a:cubicBezTo>
                <a:cubicBezTo>
                  <a:pt x="2757317" y="1905025"/>
                  <a:pt x="2812202" y="1701918"/>
                  <a:pt x="2812202" y="1460933"/>
                </a:cubicBezTo>
                <a:cubicBezTo>
                  <a:pt x="2812202" y="687690"/>
                  <a:pt x="2182985" y="58777"/>
                  <a:pt x="1410021" y="58777"/>
                </a:cubicBezTo>
                <a:cubicBezTo>
                  <a:pt x="778844" y="58777"/>
                  <a:pt x="222154" y="483277"/>
                  <a:pt x="56845" y="1091944"/>
                </a:cubicBezTo>
                <a:lnTo>
                  <a:pt x="0" y="1076270"/>
                </a:lnTo>
                <a:cubicBezTo>
                  <a:pt x="172496" y="442133"/>
                  <a:pt x="752055" y="0"/>
                  <a:pt x="1410021" y="0"/>
                </a:cubicBezTo>
                <a:close/>
              </a:path>
            </a:pathLst>
          </a:custGeom>
          <a:solidFill>
            <a:schemeClr val="accent3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66"/>
              <a:buFont typeface="Arial"/>
              <a:buNone/>
            </a:pPr>
            <a:r>
              <a:t/>
            </a:r>
            <a:endParaRPr b="0" i="0" sz="3266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7"/>
          <p:cNvSpPr/>
          <p:nvPr/>
        </p:nvSpPr>
        <p:spPr>
          <a:xfrm>
            <a:off x="6752440" y="2452707"/>
            <a:ext cx="1953196" cy="1996305"/>
          </a:xfrm>
          <a:custGeom>
            <a:rect b="b" l="l" r="r" t="t"/>
            <a:pathLst>
              <a:path extrusionOk="0" h="2934376" w="2871008">
                <a:moveTo>
                  <a:pt x="1410694" y="11522"/>
                </a:moveTo>
                <a:cubicBezTo>
                  <a:pt x="1668290" y="11522"/>
                  <a:pt x="1920655" y="79494"/>
                  <a:pt x="2142291" y="207596"/>
                </a:cubicBezTo>
                <a:lnTo>
                  <a:pt x="2112870" y="258575"/>
                </a:lnTo>
                <a:cubicBezTo>
                  <a:pt x="1900387" y="135702"/>
                  <a:pt x="1657829" y="70344"/>
                  <a:pt x="1410694" y="70344"/>
                </a:cubicBezTo>
                <a:cubicBezTo>
                  <a:pt x="1164213" y="70344"/>
                  <a:pt x="921655" y="135702"/>
                  <a:pt x="709172" y="258575"/>
                </a:cubicBezTo>
                <a:lnTo>
                  <a:pt x="679751" y="207596"/>
                </a:lnTo>
                <a:cubicBezTo>
                  <a:pt x="900734" y="79494"/>
                  <a:pt x="1153753" y="11522"/>
                  <a:pt x="1410694" y="11522"/>
                </a:cubicBezTo>
                <a:close/>
                <a:moveTo>
                  <a:pt x="2459778" y="0"/>
                </a:moveTo>
                <a:lnTo>
                  <a:pt x="2649225" y="190587"/>
                </a:lnTo>
                <a:lnTo>
                  <a:pt x="2607416" y="232648"/>
                </a:lnTo>
                <a:lnTo>
                  <a:pt x="2491958" y="115981"/>
                </a:lnTo>
                <a:lnTo>
                  <a:pt x="2498128" y="217913"/>
                </a:lnTo>
                <a:cubicBezTo>
                  <a:pt x="2519685" y="388519"/>
                  <a:pt x="2575415" y="551136"/>
                  <a:pt x="2676341" y="744610"/>
                </a:cubicBezTo>
                <a:cubicBezTo>
                  <a:pt x="2812869" y="1007800"/>
                  <a:pt x="2871008" y="1225274"/>
                  <a:pt x="2871008" y="1473443"/>
                </a:cubicBezTo>
                <a:cubicBezTo>
                  <a:pt x="2871008" y="2279340"/>
                  <a:pt x="2215151" y="2934376"/>
                  <a:pt x="1409701" y="2934376"/>
                </a:cubicBezTo>
                <a:cubicBezTo>
                  <a:pt x="752537" y="2934376"/>
                  <a:pt x="172456" y="2491590"/>
                  <a:pt x="0" y="1858105"/>
                </a:cubicBezTo>
                <a:lnTo>
                  <a:pt x="56832" y="1842432"/>
                </a:lnTo>
                <a:cubicBezTo>
                  <a:pt x="222103" y="2451099"/>
                  <a:pt x="778667" y="2875599"/>
                  <a:pt x="1409701" y="2875599"/>
                </a:cubicBezTo>
                <a:cubicBezTo>
                  <a:pt x="2183142" y="2875599"/>
                  <a:pt x="2812216" y="2246686"/>
                  <a:pt x="2812216" y="1473443"/>
                </a:cubicBezTo>
                <a:cubicBezTo>
                  <a:pt x="2812216" y="1232458"/>
                  <a:pt x="2757343" y="1028698"/>
                  <a:pt x="2624081" y="771386"/>
                </a:cubicBezTo>
                <a:cubicBezTo>
                  <a:pt x="2521195" y="573993"/>
                  <a:pt x="2462403" y="402316"/>
                  <a:pt x="2439438" y="224393"/>
                </a:cubicBezTo>
                <a:lnTo>
                  <a:pt x="2432351" y="111057"/>
                </a:lnTo>
                <a:lnTo>
                  <a:pt x="2311487" y="232648"/>
                </a:lnTo>
                <a:lnTo>
                  <a:pt x="2269678" y="19058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66"/>
              <a:buFont typeface="Arial"/>
              <a:buNone/>
            </a:pPr>
            <a:r>
              <a:t/>
            </a:r>
            <a:endParaRPr b="0" i="0" sz="3266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7"/>
          <p:cNvSpPr/>
          <p:nvPr/>
        </p:nvSpPr>
        <p:spPr>
          <a:xfrm>
            <a:off x="8439584" y="1347540"/>
            <a:ext cx="2094726" cy="2129997"/>
          </a:xfrm>
          <a:custGeom>
            <a:rect b="b" l="l" r="r" t="t"/>
            <a:pathLst>
              <a:path extrusionOk="0" h="4794" w="4712">
                <a:moveTo>
                  <a:pt x="2157" y="4788"/>
                </a:moveTo>
                <a:lnTo>
                  <a:pt x="2157" y="4788"/>
                </a:lnTo>
                <a:cubicBezTo>
                  <a:pt x="1771" y="4788"/>
                  <a:pt x="1385" y="4689"/>
                  <a:pt x="1039" y="4490"/>
                </a:cubicBezTo>
                <a:lnTo>
                  <a:pt x="1084" y="4412"/>
                </a:lnTo>
                <a:lnTo>
                  <a:pt x="1084" y="4412"/>
                </a:lnTo>
                <a:cubicBezTo>
                  <a:pt x="1747" y="4793"/>
                  <a:pt x="2570" y="4793"/>
                  <a:pt x="3231" y="4412"/>
                </a:cubicBezTo>
                <a:lnTo>
                  <a:pt x="3231" y="4412"/>
                </a:lnTo>
                <a:cubicBezTo>
                  <a:pt x="3727" y="4125"/>
                  <a:pt x="4083" y="3662"/>
                  <a:pt x="4231" y="3109"/>
                </a:cubicBezTo>
                <a:lnTo>
                  <a:pt x="4231" y="3109"/>
                </a:lnTo>
                <a:cubicBezTo>
                  <a:pt x="4379" y="2556"/>
                  <a:pt x="4303" y="1977"/>
                  <a:pt x="4017" y="1480"/>
                </a:cubicBezTo>
                <a:lnTo>
                  <a:pt x="4017" y="1480"/>
                </a:lnTo>
                <a:cubicBezTo>
                  <a:pt x="3425" y="455"/>
                  <a:pt x="2109" y="103"/>
                  <a:pt x="1084" y="695"/>
                </a:cubicBezTo>
                <a:lnTo>
                  <a:pt x="1084" y="695"/>
                </a:lnTo>
                <a:cubicBezTo>
                  <a:pt x="591" y="980"/>
                  <a:pt x="237" y="1439"/>
                  <a:pt x="87" y="1988"/>
                </a:cubicBezTo>
                <a:lnTo>
                  <a:pt x="0" y="1965"/>
                </a:lnTo>
                <a:lnTo>
                  <a:pt x="0" y="1965"/>
                </a:lnTo>
                <a:cubicBezTo>
                  <a:pt x="156" y="1392"/>
                  <a:pt x="525" y="913"/>
                  <a:pt x="1039" y="617"/>
                </a:cubicBezTo>
                <a:lnTo>
                  <a:pt x="1039" y="617"/>
                </a:lnTo>
                <a:cubicBezTo>
                  <a:pt x="2107" y="0"/>
                  <a:pt x="3478" y="367"/>
                  <a:pt x="4094" y="1435"/>
                </a:cubicBezTo>
                <a:lnTo>
                  <a:pt x="4094" y="1435"/>
                </a:lnTo>
                <a:cubicBezTo>
                  <a:pt x="4711" y="2503"/>
                  <a:pt x="4344" y="3873"/>
                  <a:pt x="3276" y="4490"/>
                </a:cubicBezTo>
                <a:lnTo>
                  <a:pt x="3276" y="4490"/>
                </a:lnTo>
                <a:cubicBezTo>
                  <a:pt x="2932" y="4689"/>
                  <a:pt x="2544" y="4788"/>
                  <a:pt x="2157" y="4788"/>
                </a:cubicBezTo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66"/>
              <a:buFont typeface="Arial"/>
              <a:buNone/>
            </a:pPr>
            <a:r>
              <a:t/>
            </a:r>
            <a:endParaRPr b="0" i="0" sz="3266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7"/>
          <p:cNvSpPr txBox="1"/>
          <p:nvPr/>
        </p:nvSpPr>
        <p:spPr>
          <a:xfrm>
            <a:off x="3403424" y="54148"/>
            <a:ext cx="4927952" cy="6771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i="0" lang="en-GB" sz="3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Co je mentoring?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7"/>
          <p:cNvSpPr txBox="1"/>
          <p:nvPr/>
        </p:nvSpPr>
        <p:spPr>
          <a:xfrm>
            <a:off x="1666563" y="3695927"/>
            <a:ext cx="1979700" cy="78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STANOVENÍ CÍLŮ </a:t>
            </a:r>
            <a:endParaRPr b="1" i="0" sz="1500" u="none" cap="none" strike="noStrike">
              <a:solidFill>
                <a:schemeClr val="lt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&amp; </a:t>
            </a:r>
            <a:endParaRPr b="1" i="0" sz="1500" u="none" cap="none" strike="noStrike">
              <a:solidFill>
                <a:schemeClr val="lt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ÚSPĚCH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7"/>
          <p:cNvSpPr txBox="1"/>
          <p:nvPr/>
        </p:nvSpPr>
        <p:spPr>
          <a:xfrm>
            <a:off x="5053074" y="3656160"/>
            <a:ext cx="19797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VÝCVIK </a:t>
            </a:r>
            <a:endParaRPr b="1" i="0" sz="1500" u="none" cap="none" strike="noStrike">
              <a:solidFill>
                <a:schemeClr val="lt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&amp; </a:t>
            </a:r>
            <a:endParaRPr b="1" i="0" sz="1500" u="none" cap="none" strike="noStrike">
              <a:solidFill>
                <a:schemeClr val="lt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SDÍLENÍ </a:t>
            </a:r>
            <a:endParaRPr b="1" i="0" sz="1500" u="none" cap="none" strike="noStrike">
              <a:solidFill>
                <a:schemeClr val="lt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ZNALOSTÍ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7"/>
          <p:cNvSpPr txBox="1"/>
          <p:nvPr/>
        </p:nvSpPr>
        <p:spPr>
          <a:xfrm>
            <a:off x="8497149" y="3668631"/>
            <a:ext cx="1979700" cy="78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VEDENÍ </a:t>
            </a:r>
            <a:endParaRPr b="1" i="0" sz="1500" u="none" cap="none" strike="noStrike">
              <a:solidFill>
                <a:schemeClr val="lt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&amp; </a:t>
            </a:r>
            <a:endParaRPr b="1" i="0" sz="1500" u="none" cap="none" strike="noStrike">
              <a:solidFill>
                <a:schemeClr val="lt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PODPORA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7"/>
          <p:cNvSpPr txBox="1"/>
          <p:nvPr/>
        </p:nvSpPr>
        <p:spPr>
          <a:xfrm>
            <a:off x="6752440" y="4665344"/>
            <a:ext cx="1979700" cy="124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VEDENÍ LIDÍ </a:t>
            </a:r>
            <a:endParaRPr b="1" i="0" sz="1500" u="none" cap="none" strike="noStrike">
              <a:solidFill>
                <a:schemeClr val="lt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&amp; </a:t>
            </a:r>
            <a:endParaRPr b="1" i="0" sz="1500" u="none" cap="none" strike="noStrike">
              <a:solidFill>
                <a:schemeClr val="lt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lang="en-GB" sz="1500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VYTVÁŘENÍ SÍTĚ VZTAHŮ </a:t>
            </a:r>
            <a:r>
              <a:rPr b="1" i="0" lang="en-GB" sz="1500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  <a:extLst>
                  <a:ext uri="http://customooxmlschemas.google.com/">
                    <go:slidesCustomData xmlns:go="http://customooxmlschemas.google.com/" textRoundtripDataId="2"/>
                  </a:ext>
                </a:extLst>
              </a:rPr>
              <a:t>(NETWORKING)</a:t>
            </a:r>
            <a:endParaRPr b="0" i="0" sz="1400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7"/>
          <p:cNvSpPr txBox="1"/>
          <p:nvPr/>
        </p:nvSpPr>
        <p:spPr>
          <a:xfrm>
            <a:off x="3359819" y="4612697"/>
            <a:ext cx="1979700" cy="78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MOTIVACE </a:t>
            </a:r>
            <a:endParaRPr b="1" i="0" sz="1500" u="none" cap="none" strike="noStrike">
              <a:solidFill>
                <a:schemeClr val="lt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&amp; </a:t>
            </a:r>
            <a:endParaRPr b="1" i="0" sz="1500" u="none" cap="none" strike="noStrike">
              <a:solidFill>
                <a:schemeClr val="lt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en-GB" sz="1500" u="none" cap="none" strike="noStrik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rPr>
              <a:t>ÚSPĚCH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Sala de Aulas destaque" id="118" name="Google Shape;11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84693" y="2036159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mbição com preenchimento sólido" id="119" name="Google Shape;119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901465" y="3091199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rescimento Empresarial destaque" id="120" name="Google Shape;120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927905" y="1974013"/>
            <a:ext cx="1249231" cy="124923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Debate de ideias em grupo com preenchimento sólido" id="121" name="Google Shape;121;p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101340" y="2788349"/>
            <a:ext cx="1269135" cy="126913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lvo destaque" id="122" name="Google Shape;122;p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 rot="-5400000">
            <a:off x="1997442" y="1902021"/>
            <a:ext cx="1232666" cy="12326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"/>
          <p:cNvSpPr/>
          <p:nvPr/>
        </p:nvSpPr>
        <p:spPr>
          <a:xfrm>
            <a:off x="269426" y="1537165"/>
            <a:ext cx="5631667" cy="1075794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66"/>
              <a:buFont typeface="Arial"/>
              <a:buNone/>
            </a:pPr>
            <a:r>
              <a:t/>
            </a:r>
            <a:endParaRPr b="0" i="0" sz="3266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9" name="Google Shape;129;p8"/>
          <p:cNvSpPr/>
          <p:nvPr/>
        </p:nvSpPr>
        <p:spPr>
          <a:xfrm>
            <a:off x="269426" y="2875285"/>
            <a:ext cx="5631667" cy="1077233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66"/>
              <a:buFont typeface="Arial"/>
              <a:buNone/>
            </a:pPr>
            <a:r>
              <a:t/>
            </a:r>
            <a:endParaRPr b="0" i="0" sz="3266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0" name="Google Shape;130;p8"/>
          <p:cNvSpPr/>
          <p:nvPr/>
        </p:nvSpPr>
        <p:spPr>
          <a:xfrm>
            <a:off x="263029" y="4218085"/>
            <a:ext cx="5631667" cy="1075793"/>
          </a:xfrm>
          <a:prstGeom prst="roundRect">
            <a:avLst>
              <a:gd fmla="val 16667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66"/>
              <a:buFont typeface="Arial"/>
              <a:buNone/>
            </a:pPr>
            <a:r>
              <a:t/>
            </a:r>
            <a:endParaRPr b="0" i="0" sz="3266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1" name="Google Shape;131;p8"/>
          <p:cNvSpPr/>
          <p:nvPr/>
        </p:nvSpPr>
        <p:spPr>
          <a:xfrm>
            <a:off x="6297306" y="4272929"/>
            <a:ext cx="5631667" cy="1077233"/>
          </a:xfrm>
          <a:prstGeom prst="roundRect">
            <a:avLst>
              <a:gd fmla="val 16667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66"/>
              <a:buFont typeface="Arial"/>
              <a:buNone/>
            </a:pPr>
            <a:r>
              <a:t/>
            </a:r>
            <a:endParaRPr b="0" i="0" sz="3266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2" name="Google Shape;132;p8"/>
          <p:cNvSpPr txBox="1"/>
          <p:nvPr/>
        </p:nvSpPr>
        <p:spPr>
          <a:xfrm>
            <a:off x="423731" y="1965550"/>
            <a:ext cx="48990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00" spcFirstLastPara="1" rIns="45700" wrap="square" tIns="22850">
            <a:spAutoFit/>
          </a:bodyPr>
          <a:lstStyle/>
          <a:p>
            <a:pPr indent="0" lvl="0" marL="0" marR="0" rtl="0" algn="l">
              <a:lnSpc>
                <a:spcPct val="6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ROZVOJ DOVEDNOSTÍ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3" name="Google Shape;133;p8"/>
          <p:cNvSpPr txBox="1"/>
          <p:nvPr/>
        </p:nvSpPr>
        <p:spPr>
          <a:xfrm>
            <a:off x="6290908" y="2814238"/>
            <a:ext cx="1089978" cy="3385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GB" sz="16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OBJECTIVE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8"/>
          <p:cNvSpPr/>
          <p:nvPr/>
        </p:nvSpPr>
        <p:spPr>
          <a:xfrm>
            <a:off x="8133716" y="2974084"/>
            <a:ext cx="569734" cy="571445"/>
          </a:xfrm>
          <a:custGeom>
            <a:rect b="b" l="l" r="r" t="t"/>
            <a:pathLst>
              <a:path extrusionOk="0" h="811" w="811">
                <a:moveTo>
                  <a:pt x="784" y="393"/>
                </a:moveTo>
                <a:lnTo>
                  <a:pt x="686" y="393"/>
                </a:lnTo>
                <a:cubicBezTo>
                  <a:pt x="684" y="342"/>
                  <a:pt x="668" y="295"/>
                  <a:pt x="642" y="254"/>
                </a:cubicBezTo>
                <a:lnTo>
                  <a:pt x="666" y="254"/>
                </a:lnTo>
                <a:cubicBezTo>
                  <a:pt x="669" y="254"/>
                  <a:pt x="673" y="253"/>
                  <a:pt x="675" y="251"/>
                </a:cubicBezTo>
                <a:lnTo>
                  <a:pt x="724" y="201"/>
                </a:lnTo>
                <a:cubicBezTo>
                  <a:pt x="760" y="257"/>
                  <a:pt x="782" y="323"/>
                  <a:pt x="784" y="393"/>
                </a:cubicBezTo>
                <a:close/>
                <a:moveTo>
                  <a:pt x="417" y="785"/>
                </a:moveTo>
                <a:lnTo>
                  <a:pt x="417" y="686"/>
                </a:lnTo>
                <a:cubicBezTo>
                  <a:pt x="563" y="681"/>
                  <a:pt x="680" y="563"/>
                  <a:pt x="686" y="418"/>
                </a:cubicBezTo>
                <a:lnTo>
                  <a:pt x="784" y="418"/>
                </a:lnTo>
                <a:cubicBezTo>
                  <a:pt x="778" y="618"/>
                  <a:pt x="617" y="779"/>
                  <a:pt x="417" y="785"/>
                </a:cubicBezTo>
                <a:close/>
                <a:moveTo>
                  <a:pt x="25" y="418"/>
                </a:moveTo>
                <a:lnTo>
                  <a:pt x="123" y="418"/>
                </a:lnTo>
                <a:cubicBezTo>
                  <a:pt x="130" y="563"/>
                  <a:pt x="247" y="681"/>
                  <a:pt x="393" y="686"/>
                </a:cubicBezTo>
                <a:lnTo>
                  <a:pt x="393" y="785"/>
                </a:lnTo>
                <a:cubicBezTo>
                  <a:pt x="193" y="779"/>
                  <a:pt x="31" y="618"/>
                  <a:pt x="25" y="418"/>
                </a:cubicBezTo>
                <a:close/>
                <a:moveTo>
                  <a:pt x="393" y="26"/>
                </a:moveTo>
                <a:lnTo>
                  <a:pt x="393" y="124"/>
                </a:lnTo>
                <a:cubicBezTo>
                  <a:pt x="247" y="131"/>
                  <a:pt x="130" y="248"/>
                  <a:pt x="123" y="393"/>
                </a:cubicBezTo>
                <a:lnTo>
                  <a:pt x="25" y="393"/>
                </a:lnTo>
                <a:cubicBezTo>
                  <a:pt x="31" y="194"/>
                  <a:pt x="193" y="32"/>
                  <a:pt x="393" y="26"/>
                </a:cubicBezTo>
                <a:close/>
                <a:moveTo>
                  <a:pt x="559" y="135"/>
                </a:moveTo>
                <a:lnTo>
                  <a:pt x="559" y="135"/>
                </a:lnTo>
                <a:cubicBezTo>
                  <a:pt x="557" y="138"/>
                  <a:pt x="556" y="141"/>
                  <a:pt x="556" y="144"/>
                </a:cubicBezTo>
                <a:lnTo>
                  <a:pt x="556" y="168"/>
                </a:lnTo>
                <a:cubicBezTo>
                  <a:pt x="515" y="143"/>
                  <a:pt x="468" y="126"/>
                  <a:pt x="417" y="124"/>
                </a:cubicBezTo>
                <a:lnTo>
                  <a:pt x="417" y="26"/>
                </a:lnTo>
                <a:cubicBezTo>
                  <a:pt x="488" y="29"/>
                  <a:pt x="553" y="50"/>
                  <a:pt x="609" y="85"/>
                </a:cubicBezTo>
                <a:lnTo>
                  <a:pt x="559" y="135"/>
                </a:lnTo>
                <a:close/>
                <a:moveTo>
                  <a:pt x="563" y="393"/>
                </a:moveTo>
                <a:lnTo>
                  <a:pt x="563" y="393"/>
                </a:lnTo>
                <a:cubicBezTo>
                  <a:pt x="560" y="359"/>
                  <a:pt x="547" y="327"/>
                  <a:pt x="525" y="302"/>
                </a:cubicBezTo>
                <a:lnTo>
                  <a:pt x="573" y="254"/>
                </a:lnTo>
                <a:lnTo>
                  <a:pt x="612" y="254"/>
                </a:lnTo>
                <a:cubicBezTo>
                  <a:pt x="641" y="294"/>
                  <a:pt x="659" y="342"/>
                  <a:pt x="661" y="393"/>
                </a:cubicBezTo>
                <a:lnTo>
                  <a:pt x="563" y="393"/>
                </a:lnTo>
                <a:close/>
                <a:moveTo>
                  <a:pt x="417" y="564"/>
                </a:moveTo>
                <a:lnTo>
                  <a:pt x="417" y="564"/>
                </a:lnTo>
                <a:cubicBezTo>
                  <a:pt x="495" y="558"/>
                  <a:pt x="558" y="496"/>
                  <a:pt x="563" y="418"/>
                </a:cubicBezTo>
                <a:lnTo>
                  <a:pt x="661" y="418"/>
                </a:lnTo>
                <a:cubicBezTo>
                  <a:pt x="655" y="550"/>
                  <a:pt x="549" y="656"/>
                  <a:pt x="417" y="662"/>
                </a:cubicBezTo>
                <a:lnTo>
                  <a:pt x="417" y="564"/>
                </a:lnTo>
                <a:close/>
                <a:moveTo>
                  <a:pt x="246" y="418"/>
                </a:moveTo>
                <a:lnTo>
                  <a:pt x="246" y="418"/>
                </a:lnTo>
                <a:cubicBezTo>
                  <a:pt x="252" y="496"/>
                  <a:pt x="314" y="558"/>
                  <a:pt x="393" y="564"/>
                </a:cubicBezTo>
                <a:lnTo>
                  <a:pt x="393" y="662"/>
                </a:lnTo>
                <a:cubicBezTo>
                  <a:pt x="260" y="656"/>
                  <a:pt x="154" y="550"/>
                  <a:pt x="148" y="418"/>
                </a:cubicBezTo>
                <a:lnTo>
                  <a:pt x="246" y="418"/>
                </a:lnTo>
                <a:close/>
                <a:moveTo>
                  <a:pt x="393" y="246"/>
                </a:moveTo>
                <a:lnTo>
                  <a:pt x="393" y="246"/>
                </a:lnTo>
                <a:cubicBezTo>
                  <a:pt x="314" y="253"/>
                  <a:pt x="252" y="315"/>
                  <a:pt x="246" y="393"/>
                </a:cubicBezTo>
                <a:lnTo>
                  <a:pt x="148" y="393"/>
                </a:lnTo>
                <a:cubicBezTo>
                  <a:pt x="154" y="261"/>
                  <a:pt x="260" y="155"/>
                  <a:pt x="393" y="149"/>
                </a:cubicBezTo>
                <a:lnTo>
                  <a:pt x="393" y="246"/>
                </a:lnTo>
                <a:close/>
                <a:moveTo>
                  <a:pt x="508" y="285"/>
                </a:moveTo>
                <a:lnTo>
                  <a:pt x="508" y="285"/>
                </a:lnTo>
                <a:cubicBezTo>
                  <a:pt x="483" y="263"/>
                  <a:pt x="452" y="249"/>
                  <a:pt x="417" y="246"/>
                </a:cubicBezTo>
                <a:lnTo>
                  <a:pt x="417" y="148"/>
                </a:lnTo>
                <a:cubicBezTo>
                  <a:pt x="469" y="151"/>
                  <a:pt x="516" y="169"/>
                  <a:pt x="556" y="198"/>
                </a:cubicBezTo>
                <a:lnTo>
                  <a:pt x="556" y="237"/>
                </a:lnTo>
                <a:lnTo>
                  <a:pt x="508" y="285"/>
                </a:lnTo>
                <a:close/>
                <a:moveTo>
                  <a:pt x="503" y="418"/>
                </a:moveTo>
                <a:lnTo>
                  <a:pt x="539" y="418"/>
                </a:lnTo>
                <a:cubicBezTo>
                  <a:pt x="533" y="482"/>
                  <a:pt x="481" y="534"/>
                  <a:pt x="417" y="540"/>
                </a:cubicBezTo>
                <a:lnTo>
                  <a:pt x="417" y="504"/>
                </a:lnTo>
                <a:cubicBezTo>
                  <a:pt x="417" y="497"/>
                  <a:pt x="411" y="491"/>
                  <a:pt x="405" y="491"/>
                </a:cubicBezTo>
                <a:cubicBezTo>
                  <a:pt x="398" y="491"/>
                  <a:pt x="393" y="497"/>
                  <a:pt x="393" y="504"/>
                </a:cubicBezTo>
                <a:lnTo>
                  <a:pt x="393" y="540"/>
                </a:lnTo>
                <a:cubicBezTo>
                  <a:pt x="328" y="534"/>
                  <a:pt x="276" y="482"/>
                  <a:pt x="270" y="418"/>
                </a:cubicBezTo>
                <a:lnTo>
                  <a:pt x="307" y="418"/>
                </a:lnTo>
                <a:cubicBezTo>
                  <a:pt x="313" y="418"/>
                  <a:pt x="319" y="412"/>
                  <a:pt x="319" y="406"/>
                </a:cubicBezTo>
                <a:cubicBezTo>
                  <a:pt x="319" y="399"/>
                  <a:pt x="313" y="393"/>
                  <a:pt x="307" y="393"/>
                </a:cubicBezTo>
                <a:lnTo>
                  <a:pt x="270" y="393"/>
                </a:lnTo>
                <a:cubicBezTo>
                  <a:pt x="276" y="329"/>
                  <a:pt x="328" y="277"/>
                  <a:pt x="393" y="271"/>
                </a:cubicBezTo>
                <a:lnTo>
                  <a:pt x="393" y="308"/>
                </a:lnTo>
                <a:cubicBezTo>
                  <a:pt x="393" y="314"/>
                  <a:pt x="398" y="320"/>
                  <a:pt x="405" y="320"/>
                </a:cubicBezTo>
                <a:cubicBezTo>
                  <a:pt x="411" y="320"/>
                  <a:pt x="417" y="314"/>
                  <a:pt x="417" y="308"/>
                </a:cubicBezTo>
                <a:lnTo>
                  <a:pt x="417" y="271"/>
                </a:lnTo>
                <a:cubicBezTo>
                  <a:pt x="445" y="274"/>
                  <a:pt x="471" y="285"/>
                  <a:pt x="490" y="302"/>
                </a:cubicBezTo>
                <a:lnTo>
                  <a:pt x="396" y="397"/>
                </a:lnTo>
                <a:cubicBezTo>
                  <a:pt x="391" y="401"/>
                  <a:pt x="391" y="409"/>
                  <a:pt x="396" y="414"/>
                </a:cubicBezTo>
                <a:cubicBezTo>
                  <a:pt x="398" y="416"/>
                  <a:pt x="401" y="418"/>
                  <a:pt x="405" y="418"/>
                </a:cubicBezTo>
                <a:cubicBezTo>
                  <a:pt x="408" y="418"/>
                  <a:pt x="411" y="416"/>
                  <a:pt x="413" y="414"/>
                </a:cubicBezTo>
                <a:lnTo>
                  <a:pt x="508" y="319"/>
                </a:lnTo>
                <a:cubicBezTo>
                  <a:pt x="525" y="340"/>
                  <a:pt x="536" y="365"/>
                  <a:pt x="539" y="393"/>
                </a:cubicBezTo>
                <a:lnTo>
                  <a:pt x="503" y="393"/>
                </a:lnTo>
                <a:cubicBezTo>
                  <a:pt x="496" y="393"/>
                  <a:pt x="490" y="399"/>
                  <a:pt x="490" y="406"/>
                </a:cubicBezTo>
                <a:cubicBezTo>
                  <a:pt x="490" y="412"/>
                  <a:pt x="496" y="418"/>
                  <a:pt x="503" y="418"/>
                </a:cubicBezTo>
                <a:close/>
                <a:moveTo>
                  <a:pt x="687" y="43"/>
                </a:moveTo>
                <a:lnTo>
                  <a:pt x="687" y="112"/>
                </a:lnTo>
                <a:cubicBezTo>
                  <a:pt x="687" y="118"/>
                  <a:pt x="692" y="124"/>
                  <a:pt x="699" y="124"/>
                </a:cubicBezTo>
                <a:lnTo>
                  <a:pt x="767" y="124"/>
                </a:lnTo>
                <a:lnTo>
                  <a:pt x="661" y="230"/>
                </a:lnTo>
                <a:lnTo>
                  <a:pt x="580" y="230"/>
                </a:lnTo>
                <a:lnTo>
                  <a:pt x="580" y="149"/>
                </a:lnTo>
                <a:lnTo>
                  <a:pt x="687" y="43"/>
                </a:lnTo>
                <a:close/>
                <a:moveTo>
                  <a:pt x="805" y="120"/>
                </a:moveTo>
                <a:lnTo>
                  <a:pt x="805" y="120"/>
                </a:lnTo>
                <a:cubicBezTo>
                  <a:pt x="809" y="117"/>
                  <a:pt x="810" y="112"/>
                  <a:pt x="808" y="107"/>
                </a:cubicBezTo>
                <a:cubicBezTo>
                  <a:pt x="806" y="102"/>
                  <a:pt x="802" y="99"/>
                  <a:pt x="797" y="99"/>
                </a:cubicBezTo>
                <a:lnTo>
                  <a:pt x="729" y="99"/>
                </a:lnTo>
                <a:lnTo>
                  <a:pt x="805" y="22"/>
                </a:lnTo>
                <a:cubicBezTo>
                  <a:pt x="810" y="17"/>
                  <a:pt x="810" y="9"/>
                  <a:pt x="805" y="4"/>
                </a:cubicBezTo>
                <a:cubicBezTo>
                  <a:pt x="801" y="0"/>
                  <a:pt x="793" y="0"/>
                  <a:pt x="788" y="4"/>
                </a:cubicBezTo>
                <a:lnTo>
                  <a:pt x="711" y="82"/>
                </a:lnTo>
                <a:lnTo>
                  <a:pt x="711" y="13"/>
                </a:lnTo>
                <a:cubicBezTo>
                  <a:pt x="711" y="9"/>
                  <a:pt x="708" y="4"/>
                  <a:pt x="703" y="2"/>
                </a:cubicBezTo>
                <a:cubicBezTo>
                  <a:pt x="699" y="0"/>
                  <a:pt x="694" y="1"/>
                  <a:pt x="690" y="4"/>
                </a:cubicBezTo>
                <a:lnTo>
                  <a:pt x="627" y="68"/>
                </a:lnTo>
                <a:cubicBezTo>
                  <a:pt x="563" y="26"/>
                  <a:pt x="486" y="1"/>
                  <a:pt x="405" y="1"/>
                </a:cubicBezTo>
                <a:cubicBezTo>
                  <a:pt x="182" y="1"/>
                  <a:pt x="0" y="183"/>
                  <a:pt x="0" y="406"/>
                </a:cubicBezTo>
                <a:cubicBezTo>
                  <a:pt x="0" y="628"/>
                  <a:pt x="182" y="810"/>
                  <a:pt x="405" y="810"/>
                </a:cubicBezTo>
                <a:cubicBezTo>
                  <a:pt x="627" y="810"/>
                  <a:pt x="809" y="628"/>
                  <a:pt x="809" y="406"/>
                </a:cubicBezTo>
                <a:cubicBezTo>
                  <a:pt x="809" y="323"/>
                  <a:pt x="784" y="247"/>
                  <a:pt x="742" y="184"/>
                </a:cubicBezTo>
                <a:lnTo>
                  <a:pt x="805" y="12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8"/>
          <p:cNvSpPr txBox="1"/>
          <p:nvPr/>
        </p:nvSpPr>
        <p:spPr>
          <a:xfrm>
            <a:off x="3403424" y="54148"/>
            <a:ext cx="4927952" cy="6771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i="0" lang="en-GB" sz="3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Co je mentoring?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8"/>
          <p:cNvSpPr/>
          <p:nvPr/>
        </p:nvSpPr>
        <p:spPr>
          <a:xfrm>
            <a:off x="6290906" y="2875285"/>
            <a:ext cx="5631667" cy="1075794"/>
          </a:xfrm>
          <a:prstGeom prst="roundRect">
            <a:avLst>
              <a:gd fmla="val 16667" name="adj"/>
            </a:avLst>
          </a:prstGeom>
          <a:solidFill>
            <a:srgbClr val="858AA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66"/>
              <a:buFont typeface="Arial"/>
              <a:buNone/>
            </a:pPr>
            <a:r>
              <a:t/>
            </a:r>
            <a:endParaRPr b="0" i="0" sz="3266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7" name="Google Shape;137;p8"/>
          <p:cNvSpPr/>
          <p:nvPr/>
        </p:nvSpPr>
        <p:spPr>
          <a:xfrm>
            <a:off x="6290907" y="1507839"/>
            <a:ext cx="5631667" cy="1077233"/>
          </a:xfrm>
          <a:prstGeom prst="roundRect">
            <a:avLst>
              <a:gd fmla="val 16667" name="adj"/>
            </a:avLst>
          </a:prstGeom>
          <a:solidFill>
            <a:srgbClr val="59B0B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66"/>
              <a:buFont typeface="Arial"/>
              <a:buNone/>
            </a:pPr>
            <a:r>
              <a:t/>
            </a:r>
            <a:endParaRPr b="0" i="0" sz="3266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8" name="Google Shape;138;p8"/>
          <p:cNvSpPr txBox="1"/>
          <p:nvPr/>
        </p:nvSpPr>
        <p:spPr>
          <a:xfrm>
            <a:off x="423724" y="3354850"/>
            <a:ext cx="53358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00" spcFirstLastPara="1" rIns="45700" wrap="square" tIns="22850">
            <a:spAutoFit/>
          </a:bodyPr>
          <a:lstStyle/>
          <a:p>
            <a:pPr indent="0" lvl="0" marL="0" marR="0" rtl="0" algn="l">
              <a:lnSpc>
                <a:spcPct val="6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MAXIMALIZACE  POTENCIÁLU 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9" name="Google Shape;139;p8"/>
          <p:cNvSpPr txBox="1"/>
          <p:nvPr/>
        </p:nvSpPr>
        <p:spPr>
          <a:xfrm>
            <a:off x="6512908" y="1966883"/>
            <a:ext cx="48990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00" spcFirstLastPara="1" rIns="45700" wrap="square" tIns="22850">
            <a:spAutoFit/>
          </a:bodyPr>
          <a:lstStyle/>
          <a:p>
            <a:pPr indent="0" lvl="0" marL="0" marR="0" rtl="0" algn="l">
              <a:lnSpc>
                <a:spcPct val="6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SYSTÉM ZPĚTNÉ VAZBY</a:t>
            </a:r>
            <a:r>
              <a:rPr b="0" i="0" lang="en-GB" sz="28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8"/>
          <p:cNvSpPr txBox="1"/>
          <p:nvPr/>
        </p:nvSpPr>
        <p:spPr>
          <a:xfrm>
            <a:off x="423731" y="4729129"/>
            <a:ext cx="48990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00" spcFirstLastPara="1" rIns="45700" wrap="square" tIns="22850">
            <a:spAutoFit/>
          </a:bodyPr>
          <a:lstStyle/>
          <a:p>
            <a:pPr indent="0" lvl="0" marL="0" marR="0" rtl="0" algn="l">
              <a:lnSpc>
                <a:spcPct val="6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ZLEPŠENÍ VÝKONU</a:t>
            </a:r>
            <a:r>
              <a:rPr b="0" i="0" lang="en-GB" sz="28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8"/>
          <p:cNvSpPr txBox="1"/>
          <p:nvPr/>
        </p:nvSpPr>
        <p:spPr>
          <a:xfrm>
            <a:off x="6512908" y="3384550"/>
            <a:ext cx="48990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00" spcFirstLastPara="1" rIns="45700" wrap="square" tIns="22850">
            <a:spAutoFit/>
          </a:bodyPr>
          <a:lstStyle/>
          <a:p>
            <a:pPr indent="0" lvl="0" marL="0" marR="0" rtl="0" algn="l">
              <a:lnSpc>
                <a:spcPct val="6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AKTIVNÍ NASLOUCHÁNÍ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2" name="Google Shape;142;p8"/>
          <p:cNvSpPr txBox="1"/>
          <p:nvPr/>
        </p:nvSpPr>
        <p:spPr>
          <a:xfrm>
            <a:off x="423731" y="6027289"/>
            <a:ext cx="4898896" cy="300595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00" spcFirstLastPara="1" rIns="45700" wrap="square" tIns="22850">
            <a:spAutoFit/>
          </a:bodyPr>
          <a:lstStyle/>
          <a:p>
            <a:pPr indent="0" lvl="0" marL="0" marR="0" rtl="0" algn="l">
              <a:lnSpc>
                <a:spcPct val="6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OPENNESS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8"/>
          <p:cNvSpPr txBox="1"/>
          <p:nvPr/>
        </p:nvSpPr>
        <p:spPr>
          <a:xfrm>
            <a:off x="6512908" y="4690351"/>
            <a:ext cx="48990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00" spcFirstLastPara="1" rIns="45700" wrap="square" tIns="22850">
            <a:spAutoFit/>
          </a:bodyPr>
          <a:lstStyle/>
          <a:p>
            <a:pPr indent="0" lvl="0" marL="0" marR="0" rtl="0" algn="l">
              <a:lnSpc>
                <a:spcPct val="625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DOTAZOVÁNÍ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9"/>
          <p:cNvSpPr txBox="1"/>
          <p:nvPr/>
        </p:nvSpPr>
        <p:spPr>
          <a:xfrm>
            <a:off x="3141666" y="787593"/>
            <a:ext cx="590867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GB" sz="2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Formální nastavení mentorského vztahu</a:t>
            </a:r>
            <a:endParaRPr b="0" i="0" sz="2000" u="none" cap="none" strike="noStrike">
              <a:solidFill>
                <a:srgbClr val="A5A5A5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0" name="Google Shape;150;p9"/>
          <p:cNvSpPr/>
          <p:nvPr/>
        </p:nvSpPr>
        <p:spPr>
          <a:xfrm>
            <a:off x="2046982" y="1608783"/>
            <a:ext cx="2979832" cy="922405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9"/>
          <p:cNvSpPr/>
          <p:nvPr/>
        </p:nvSpPr>
        <p:spPr>
          <a:xfrm>
            <a:off x="1312699" y="1481658"/>
            <a:ext cx="1176655" cy="117665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9"/>
          <p:cNvSpPr txBox="1"/>
          <p:nvPr/>
        </p:nvSpPr>
        <p:spPr>
          <a:xfrm>
            <a:off x="1662820" y="1677571"/>
            <a:ext cx="476412" cy="784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b="1" i="0" lang="en-GB" sz="45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9"/>
          <p:cNvSpPr txBox="1"/>
          <p:nvPr/>
        </p:nvSpPr>
        <p:spPr>
          <a:xfrm>
            <a:off x="2653184" y="1716043"/>
            <a:ext cx="2209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MENTORSKÁ DOHODA </a:t>
            </a:r>
            <a:endParaRPr b="1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4" name="Google Shape;154;p9"/>
          <p:cNvSpPr/>
          <p:nvPr/>
        </p:nvSpPr>
        <p:spPr>
          <a:xfrm>
            <a:off x="5296591" y="1348645"/>
            <a:ext cx="5582712" cy="1442682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9"/>
          <p:cNvSpPr/>
          <p:nvPr/>
        </p:nvSpPr>
        <p:spPr>
          <a:xfrm>
            <a:off x="2046982" y="3395942"/>
            <a:ext cx="2979832" cy="922405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9"/>
          <p:cNvSpPr/>
          <p:nvPr/>
        </p:nvSpPr>
        <p:spPr>
          <a:xfrm>
            <a:off x="1312699" y="3268817"/>
            <a:ext cx="1176655" cy="117665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9"/>
          <p:cNvSpPr txBox="1"/>
          <p:nvPr/>
        </p:nvSpPr>
        <p:spPr>
          <a:xfrm>
            <a:off x="1662820" y="3464730"/>
            <a:ext cx="476412" cy="784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b="1" i="0" lang="en-GB" sz="45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9"/>
          <p:cNvSpPr txBox="1"/>
          <p:nvPr/>
        </p:nvSpPr>
        <p:spPr>
          <a:xfrm>
            <a:off x="2653184" y="3503202"/>
            <a:ext cx="2209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MENTORSKÁ SETKÁNÍ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9"/>
          <p:cNvSpPr/>
          <p:nvPr/>
        </p:nvSpPr>
        <p:spPr>
          <a:xfrm>
            <a:off x="5296591" y="3135803"/>
            <a:ext cx="5582712" cy="1442682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9"/>
          <p:cNvSpPr/>
          <p:nvPr/>
        </p:nvSpPr>
        <p:spPr>
          <a:xfrm>
            <a:off x="2046982" y="5183101"/>
            <a:ext cx="2979832" cy="922405"/>
          </a:xfrm>
          <a:prstGeom prst="rect">
            <a:avLst/>
          </a:prstGeom>
          <a:solidFill>
            <a:schemeClr val="accent3">
              <a:alpha val="6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9"/>
          <p:cNvSpPr/>
          <p:nvPr/>
        </p:nvSpPr>
        <p:spPr>
          <a:xfrm>
            <a:off x="1312699" y="5055976"/>
            <a:ext cx="1176655" cy="117665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9"/>
          <p:cNvSpPr txBox="1"/>
          <p:nvPr/>
        </p:nvSpPr>
        <p:spPr>
          <a:xfrm>
            <a:off x="1662820" y="5251889"/>
            <a:ext cx="476412" cy="784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b="1" i="0" lang="en-GB" sz="45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9"/>
          <p:cNvSpPr txBox="1"/>
          <p:nvPr/>
        </p:nvSpPr>
        <p:spPr>
          <a:xfrm>
            <a:off x="2653184" y="5290360"/>
            <a:ext cx="2209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FORMÁLNÍ UKONČENÍ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9"/>
          <p:cNvSpPr/>
          <p:nvPr/>
        </p:nvSpPr>
        <p:spPr>
          <a:xfrm>
            <a:off x="5296591" y="4922962"/>
            <a:ext cx="5582712" cy="1442682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9"/>
          <p:cNvSpPr txBox="1"/>
          <p:nvPr/>
        </p:nvSpPr>
        <p:spPr>
          <a:xfrm>
            <a:off x="5545188" y="1815107"/>
            <a:ext cx="50856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l">
              <a:lnSpc>
                <a:spcPct val="97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Stanovení jasných cílů a záměrů</a:t>
            </a:r>
            <a:r>
              <a:rPr lang="en-GB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b="0" i="0" lang="en-GB" sz="1800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  <a:extLst>
                  <a:ext uri="http://customooxmlschemas.google.com/">
                    <go:slidesCustomData xmlns:go="http://customooxmlschemas.google.com/" textRoundtripDataId="3"/>
                  </a:ext>
                </a:extLst>
              </a:rPr>
              <a:t>pravid</a:t>
            </a:r>
            <a:r>
              <a:rPr lang="en-GB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  <a:extLst>
                  <a:ext uri="http://customooxmlschemas.google.com/">
                    <go:slidesCustomData xmlns:go="http://customooxmlschemas.google.com/" textRoundtripDataId="4"/>
                  </a:ext>
                </a:extLst>
              </a:rPr>
              <a:t>el</a:t>
            </a:r>
            <a:r>
              <a:rPr b="0" i="0" lang="en-GB" sz="1800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  <a:extLst>
                  <a:ext uri="http://customooxmlschemas.google.com/">
                    <go:slidesCustomData xmlns:go="http://customooxmlschemas.google.com/" textRoundtripDataId="5"/>
                  </a:ext>
                </a:extLst>
              </a:rPr>
              <a:t> a hranic</a:t>
            </a:r>
            <a:r>
              <a:rPr lang="en-GB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r>
              <a:rPr b="0" i="0" lang="en-GB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návrh akčního plánu.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9"/>
          <p:cNvSpPr txBox="1"/>
          <p:nvPr/>
        </p:nvSpPr>
        <p:spPr>
          <a:xfrm>
            <a:off x="3403424" y="54148"/>
            <a:ext cx="4927952" cy="6771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i="0" lang="en-GB" sz="3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Co je mentoring 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9"/>
          <p:cNvSpPr txBox="1"/>
          <p:nvPr/>
        </p:nvSpPr>
        <p:spPr>
          <a:xfrm>
            <a:off x="5558836" y="3371434"/>
            <a:ext cx="5085600" cy="85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l">
              <a:lnSpc>
                <a:spcPct val="97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Dohoda na počtu schůzek podle cílů mentorského vztahu. Všechna jednání musí mít jasnou strukturu a účel.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9"/>
          <p:cNvSpPr txBox="1"/>
          <p:nvPr/>
        </p:nvSpPr>
        <p:spPr>
          <a:xfrm>
            <a:off x="5558836" y="5389425"/>
            <a:ext cx="5209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2850" lIns="45700" spcFirstLastPara="1" rIns="45700" wrap="square" tIns="22850">
            <a:spAutoFit/>
          </a:bodyPr>
          <a:lstStyle/>
          <a:p>
            <a:pPr indent="0" lvl="0" marL="0" marR="0" rtl="0" algn="l">
              <a:lnSpc>
                <a:spcPct val="9722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Zrevidování počátečních cílů a porovnání  s konečnými výsledky.</a:t>
            </a:r>
            <a:endParaRPr b="0" i="0" sz="18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ARDET Course template - Cover page">
  <a:themeElements>
    <a:clrScheme name="LearnGen">
      <a:dk1>
        <a:srgbClr val="FFFFFF"/>
      </a:dk1>
      <a:lt1>
        <a:srgbClr val="868E93"/>
      </a:lt1>
      <a:dk2>
        <a:srgbClr val="E1E2E3"/>
      </a:dk2>
      <a:lt2>
        <a:srgbClr val="868E93"/>
      </a:lt2>
      <a:accent1>
        <a:srgbClr val="F47F5D"/>
      </a:accent1>
      <a:accent2>
        <a:srgbClr val="93D4CC"/>
      </a:accent2>
      <a:accent3>
        <a:srgbClr val="C7ADDB"/>
      </a:accent3>
      <a:accent4>
        <a:srgbClr val="9DA57C"/>
      </a:accent4>
      <a:accent5>
        <a:srgbClr val="858AA8"/>
      </a:accent5>
      <a:accent6>
        <a:srgbClr val="F2613A"/>
      </a:accent6>
      <a:hlink>
        <a:srgbClr val="93D4CC"/>
      </a:hlink>
      <a:folHlink>
        <a:srgbClr val="70C6B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ARDET Course template">
  <a:themeElements>
    <a:clrScheme name="LearnGen">
      <a:dk1>
        <a:srgbClr val="FFFFFF"/>
      </a:dk1>
      <a:lt1>
        <a:srgbClr val="868E93"/>
      </a:lt1>
      <a:dk2>
        <a:srgbClr val="E1E2E3"/>
      </a:dk2>
      <a:lt2>
        <a:srgbClr val="868E93"/>
      </a:lt2>
      <a:accent1>
        <a:srgbClr val="F47F5D"/>
      </a:accent1>
      <a:accent2>
        <a:srgbClr val="93D4CC"/>
      </a:accent2>
      <a:accent3>
        <a:srgbClr val="C7ADDB"/>
      </a:accent3>
      <a:accent4>
        <a:srgbClr val="9DA57C"/>
      </a:accent4>
      <a:accent5>
        <a:srgbClr val="858AA8"/>
      </a:accent5>
      <a:accent6>
        <a:srgbClr val="F2613A"/>
      </a:accent6>
      <a:hlink>
        <a:srgbClr val="93D4CC"/>
      </a:hlink>
      <a:folHlink>
        <a:srgbClr val="70C6B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2014-07-11T09:12:14Z</dcterms:created>
  <dc:creator>2Fast4u</dc:creator>
</cp:coreProperties>
</file>