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hJAMqrYG5WnNzcxTre/IUqquws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C4DEAA-2931-448E-98F4-DB4CBBDD943A}">
  <a:tblStyle styleId="{25C4DEAA-2931-448E-98F4-DB4CBBDD943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DECE9"/>
          </a:solidFill>
        </a:fill>
      </a:tcStyle>
    </a:wholeTbl>
    <a:band1H>
      <a:tcTxStyle b="off" i="off"/>
      <a:tcStyle>
        <a:fill>
          <a:solidFill>
            <a:srgbClr val="FBD7D1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BD7D1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/>
          <p:nvPr/>
        </p:nvSpPr>
        <p:spPr>
          <a:xfrm>
            <a:off x="0" y="4530723"/>
            <a:ext cx="5910895" cy="1331189"/>
          </a:xfrm>
          <a:prstGeom prst="rect">
            <a:avLst/>
          </a:prstGeom>
          <a:solidFill>
            <a:srgbClr val="E8F6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1767" y="673128"/>
            <a:ext cx="9616599" cy="365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65" y="306605"/>
            <a:ext cx="1712791" cy="106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127" y="6188473"/>
            <a:ext cx="2281165" cy="469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/>
        </p:nvSpPr>
        <p:spPr>
          <a:xfrm>
            <a:off x="3313292" y="6150114"/>
            <a:ext cx="7753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Tento projekt byl financován s podporou Evropské komise. Tato publikace odráží pouze názory autora a Komise nenese odpovědnost za jakékoli použití informací v ní obsažených. Číslo projektu: 2020-1-BG01-KA202-079064</a:t>
            </a:r>
            <a:endParaRPr sz="1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0"/>
          <p:cNvSpPr txBox="1"/>
          <p:nvPr>
            <p:ph type="ctrTitle"/>
          </p:nvPr>
        </p:nvSpPr>
        <p:spPr>
          <a:xfrm>
            <a:off x="715688" y="4530725"/>
            <a:ext cx="5195207" cy="133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  <a:defRPr b="1" sz="2000">
                <a:solidFill>
                  <a:srgbClr val="52B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subTitle"/>
          </p:nvPr>
        </p:nvSpPr>
        <p:spPr>
          <a:xfrm>
            <a:off x="6086475" y="4549902"/>
            <a:ext cx="5178855" cy="1292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0" i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10"/>
          <p:cNvSpPr/>
          <p:nvPr/>
        </p:nvSpPr>
        <p:spPr>
          <a:xfrm flipH="1" rot="-5400000">
            <a:off x="5396988" y="5172425"/>
            <a:ext cx="1331189" cy="47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6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6"/>
          <p:cNvSpPr txBox="1"/>
          <p:nvPr>
            <p:ph type="ctrTitle"/>
          </p:nvPr>
        </p:nvSpPr>
        <p:spPr>
          <a:xfrm>
            <a:off x="2179865" y="2774849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  <a:defRPr b="1" sz="2000">
                <a:solidFill>
                  <a:srgbClr val="52BA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/>
          <p:nvPr/>
        </p:nvSpPr>
        <p:spPr>
          <a:xfrm flipH="1">
            <a:off x="2172708" y="2774849"/>
            <a:ext cx="7839428" cy="45719"/>
          </a:xfrm>
          <a:prstGeom prst="rect">
            <a:avLst/>
          </a:prstGeom>
          <a:solidFill>
            <a:srgbClr val="52BAA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Text - 1col">
  <p:cSld name="Title Text - 1col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97971" y="881743"/>
            <a:ext cx="11944350" cy="587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2"/>
          <p:cNvSpPr txBox="1"/>
          <p:nvPr>
            <p:ph type="ctrTitle"/>
          </p:nvPr>
        </p:nvSpPr>
        <p:spPr>
          <a:xfrm>
            <a:off x="2179865" y="2937536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7" name="Google Shape;3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39605" y="1688651"/>
            <a:ext cx="1712791" cy="106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127" y="6188473"/>
            <a:ext cx="2281165" cy="46950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2"/>
          <p:cNvSpPr txBox="1"/>
          <p:nvPr/>
        </p:nvSpPr>
        <p:spPr>
          <a:xfrm>
            <a:off x="3313292" y="6150114"/>
            <a:ext cx="775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Tento projekt byl financován s podporou Evropské komise. Tato publikace odráží pouze názory autora a Komise nenese odpovědnost za jakékoli použití informací v ní obsažených. Číslo projektu: 2020-1-BG01-KA202-079064</a:t>
            </a:r>
            <a:endParaRPr sz="1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40" name="Google Shape;40;p42"/>
          <p:cNvSpPr/>
          <p:nvPr/>
        </p:nvSpPr>
        <p:spPr>
          <a:xfrm flipH="1">
            <a:off x="2172707" y="2913643"/>
            <a:ext cx="783942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ubtitle Content - 2col">
  <p:cSld name="Title Subtitle Content - 2col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97971" y="1462685"/>
            <a:ext cx="11944350" cy="528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- 2col">
  <p:cSld name="Title Content - 2col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97971" y="873580"/>
            <a:ext cx="5910944" cy="5902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6131377" y="873580"/>
            <a:ext cx="5910944" cy="5902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EB3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/>
          <p:nvPr/>
        </p:nvSpPr>
        <p:spPr>
          <a:xfrm>
            <a:off x="0" y="0"/>
            <a:ext cx="12192000" cy="7975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1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MUakGed8QeY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generations-bg.eu/wp-content/uploads/2015/10/Trainers-Guide_Bulgarian_Final.pdf" TargetMode="External"/><Relationship Id="rId4" Type="http://schemas.openxmlformats.org/officeDocument/2006/relationships/hyperlink" Target="http://evaluationtoolbox.net.au/index.php?option=com_content&amp;view=article&amp;id=15&amp;Itemid=19" TargetMode="External"/><Relationship Id="rId5" Type="http://schemas.openxmlformats.org/officeDocument/2006/relationships/hyperlink" Target="https://www.youtube.com/watch?v=8mWUF0NPvBM" TargetMode="External"/><Relationship Id="rId6" Type="http://schemas.openxmlformats.org/officeDocument/2006/relationships/hyperlink" Target="https://www.lucidchart.com/blog/how-to-use-the-kirkpatrick-evaluation-mode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pria-academy.org/pdf/ptm/PTM_Module%205%20final%20edited.pdf" TargetMode="External"/><Relationship Id="rId4" Type="http://schemas.openxmlformats.org/officeDocument/2006/relationships/hyperlink" Target="https://www.jica.go.jp/project/cambodia/0601331/pdf/english/5_TrainingEvaluation.pdf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generations-bg.eu/wp-content/uploads/2015/10/Trainers-Guide_Bulgarian_Final.pd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>
            <p:ph type="ctrTitle"/>
          </p:nvPr>
        </p:nvSpPr>
        <p:spPr>
          <a:xfrm>
            <a:off x="650875" y="4530725"/>
            <a:ext cx="52602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BAAD"/>
              </a:buClr>
              <a:buSzPts val="2000"/>
              <a:buFont typeface="Arial"/>
              <a:buNone/>
            </a:pPr>
            <a:r>
              <a:rPr lang="en-US"/>
              <a:t>Kurikulum mezigeneračního vzdělávání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 txBox="1"/>
          <p:nvPr>
            <p:ph idx="1" type="subTitle"/>
          </p:nvPr>
        </p:nvSpPr>
        <p:spPr>
          <a:xfrm>
            <a:off x="6086475" y="4549902"/>
            <a:ext cx="5178855" cy="1292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Modul 6: Implementace, monitorování a hodnocení vzdělávacího programu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Plán M&amp;H – krok 3</a:t>
            </a:r>
            <a:endParaRPr sz="3200"/>
          </a:p>
        </p:txBody>
      </p:sp>
      <p:sp>
        <p:nvSpPr>
          <p:cNvPr id="116" name="Google Shape;116;p25"/>
          <p:cNvSpPr txBox="1"/>
          <p:nvPr>
            <p:ph idx="1" type="body"/>
          </p:nvPr>
        </p:nvSpPr>
        <p:spPr>
          <a:xfrm>
            <a:off x="526595" y="1119868"/>
            <a:ext cx="10612939" cy="390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3D4CC"/>
              </a:buClr>
              <a:buSzPts val="1800"/>
              <a:buNone/>
            </a:pPr>
            <a:r>
              <a:rPr b="1" lang="en-US" sz="2400">
                <a:solidFill>
                  <a:srgbClr val="D3370D"/>
                </a:solidFill>
              </a:rPr>
              <a:t>Definujte metody sběru dat a časovou osu </a:t>
            </a:r>
            <a:endParaRPr b="1" sz="2400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93D4CC"/>
              </a:buClr>
              <a:buSzPts val="1800"/>
              <a:buNone/>
            </a:pPr>
            <a:r>
              <a:t/>
            </a:r>
            <a:endParaRPr b="1" sz="2400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rgbClr val="151617"/>
                </a:solidFill>
              </a:rPr>
              <a:t>Po vytvoření monitorovacích indikátorů/ukazatelů je čas se rozhodnout o následujícím:</a:t>
            </a:r>
            <a:endParaRPr/>
          </a:p>
          <a:p>
            <a:pPr indent="-342900" lvl="0" marL="70485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i="1" lang="en-US" sz="2000">
                <a:solidFill>
                  <a:srgbClr val="151617"/>
                </a:solidFill>
              </a:rPr>
              <a:t>M</a:t>
            </a:r>
            <a:r>
              <a:rPr i="1" lang="en-US" sz="2000">
                <a:solidFill>
                  <a:srgbClr val="151617"/>
                </a:solidFill>
              </a:rPr>
              <a:t>etody shromažďování údajů.</a:t>
            </a:r>
            <a:endParaRPr i="1" sz="2000">
              <a:solidFill>
                <a:srgbClr val="151617"/>
              </a:solidFill>
            </a:endParaRPr>
          </a:p>
          <a:p>
            <a:pPr indent="-342900" lvl="0" marL="70485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i="1" lang="en-US" sz="2000">
                <a:solidFill>
                  <a:srgbClr val="151617"/>
                </a:solidFill>
              </a:rPr>
              <a:t>Jak často se budou zaznamenávat různá data ke sledování indikátorů?</a:t>
            </a:r>
            <a:endParaRPr/>
          </a:p>
          <a:p>
            <a:pPr indent="0" lvl="0" marL="361950" rtl="0" algn="l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None/>
            </a:pPr>
            <a:r>
              <a:rPr lang="en-US" sz="2000">
                <a:solidFill>
                  <a:srgbClr val="151617"/>
                </a:solidFill>
              </a:rPr>
              <a:t>Odpovědi na tyto otázky</a:t>
            </a:r>
            <a:r>
              <a:rPr lang="en-US" sz="2000">
                <a:solidFill>
                  <a:srgbClr val="151617"/>
                </a:solidFill>
              </a:rPr>
              <a:t> budou mít důležitý význam pro to, jaké metody sběru dat budou použity a jak budou výsledky hlášeny. </a:t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5"/>
          <p:cNvSpPr/>
          <p:nvPr/>
        </p:nvSpPr>
        <p:spPr>
          <a:xfrm>
            <a:off x="5617029" y="5137967"/>
            <a:ext cx="5868237" cy="1328023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Znáte nějaké metody </a:t>
            </a:r>
            <a:r>
              <a:rPr b="1" i="0" lang="en-US" sz="2000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sběru dat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Můžete se podělit o své zkušenosti?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Plán M&amp;H – krok 4</a:t>
            </a:r>
            <a:endParaRPr sz="3200"/>
          </a:p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81713" y="1488515"/>
            <a:ext cx="11228574" cy="208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3D4CC"/>
              </a:buClr>
              <a:buSzPts val="1800"/>
              <a:buNone/>
            </a:pPr>
            <a:r>
              <a:rPr b="1" lang="en-US" sz="2400">
                <a:solidFill>
                  <a:srgbClr val="D3370D"/>
                </a:solidFill>
              </a:rPr>
              <a:t>Určete role a odpovědnosti v M&amp;H </a:t>
            </a:r>
            <a:endParaRPr/>
          </a:p>
          <a:p>
            <a:pPr indent="0" lvl="0" marL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93D4CC"/>
              </a:buClr>
              <a:buSzPts val="1800"/>
              <a:buNone/>
            </a:pPr>
            <a:r>
              <a:t/>
            </a:r>
            <a:endParaRPr b="1" sz="2400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800"/>
              <a:buNone/>
            </a:pPr>
            <a:r>
              <a:rPr lang="en-US" sz="2000">
                <a:solidFill>
                  <a:srgbClr val="636A6F"/>
                </a:solidFill>
              </a:rPr>
              <a:t>Je důležité se rozhodnout, kdo je odpovědný za sběr údajů pro každý indikátor. Všichni musí spolupracovat na přesném a včasném shromažďování dat.</a:t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5196689" y="4664586"/>
            <a:ext cx="5948127" cy="146423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Pojďme diskutovat o vašich dosavadních zkušenostech. Jaká byla doposud vaše role?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Zvládali jste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to,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nebo jste měli potíže? Co fungovalo?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rson Writing On Notebook" id="129" name="Google Shape;12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2494" y="3383341"/>
            <a:ext cx="4559140" cy="301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Plán M&amp;H – krok 5</a:t>
            </a:r>
            <a:endParaRPr sz="3200"/>
          </a:p>
        </p:txBody>
      </p:sp>
      <p:sp>
        <p:nvSpPr>
          <p:cNvPr id="131" name="Google Shape;131;p27"/>
          <p:cNvSpPr txBox="1"/>
          <p:nvPr>
            <p:ph idx="1" type="body"/>
          </p:nvPr>
        </p:nvSpPr>
        <p:spPr>
          <a:xfrm>
            <a:off x="450396" y="1434194"/>
            <a:ext cx="6586050" cy="3519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3D4CC"/>
              </a:buClr>
              <a:buSzPts val="1800"/>
              <a:buNone/>
            </a:pPr>
            <a:r>
              <a:rPr b="1" lang="en-US" sz="2400">
                <a:solidFill>
                  <a:srgbClr val="D3370D"/>
                </a:solidFill>
              </a:rPr>
              <a:t>Vytvořte plán analýzy a šablonu zpráv </a:t>
            </a:r>
            <a:endParaRPr b="1" sz="2400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rgbClr val="636A6F"/>
                </a:solidFill>
              </a:rPr>
              <a:t>Jakmile jsou všechna data shromážděna, někdo je bude muset sestavit a analyzovat, aby vyplnil tabulku výsledků pro interní kontrolu a externí podávání zpráv. </a:t>
            </a:r>
            <a:endParaRPr sz="2000">
              <a:solidFill>
                <a:srgbClr val="636A6F"/>
              </a:solidFill>
            </a:endParaRPr>
          </a:p>
          <a:p>
            <a:pPr indent="0" lvl="0" marL="3619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rgbClr val="636A6F"/>
                </a:solidFill>
              </a:rPr>
              <a:t>Šablona by mohla být tabulka </a:t>
            </a:r>
            <a:r>
              <a:rPr lang="en-US" sz="2000">
                <a:solidFill>
                  <a:srgbClr val="636A6F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k vyplnění</a:t>
            </a:r>
            <a:r>
              <a:rPr lang="en-US" sz="2000">
                <a:solidFill>
                  <a:srgbClr val="636A6F"/>
                </a:solidFill>
              </a:rPr>
              <a:t> s indikátory, údaji a časovým obdobím vykazování. </a:t>
            </a:r>
            <a:endParaRPr sz="20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6700" rtl="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Plán M&amp;H – krok 6</a:t>
            </a:r>
            <a:endParaRPr sz="3200"/>
          </a:p>
        </p:txBody>
      </p:sp>
      <p:sp>
        <p:nvSpPr>
          <p:cNvPr id="137" name="Google Shape;137;p28"/>
          <p:cNvSpPr txBox="1"/>
          <p:nvPr>
            <p:ph idx="1" type="body"/>
          </p:nvPr>
        </p:nvSpPr>
        <p:spPr>
          <a:xfrm>
            <a:off x="323647" y="1245496"/>
            <a:ext cx="5081271" cy="2322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3D4CC"/>
              </a:buClr>
              <a:buSzPts val="1800"/>
              <a:buNone/>
            </a:pPr>
            <a:r>
              <a:rPr b="1" lang="en-US" sz="2400">
                <a:solidFill>
                  <a:srgbClr val="D3370D"/>
                </a:solidFill>
              </a:rPr>
              <a:t>Plán šíření </a:t>
            </a:r>
            <a:endParaRPr b="1" sz="2400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rgbClr val="636A6F"/>
                </a:solidFill>
              </a:rPr>
              <a:t>Poslední prvek plánu M&amp;H popisuje, jak a komu budou data šířena</a:t>
            </a:r>
            <a:r>
              <a:rPr lang="en-US">
                <a:solidFill>
                  <a:srgbClr val="636A6F"/>
                </a:solidFill>
              </a:rPr>
              <a:t>. </a:t>
            </a:r>
            <a:endParaRPr/>
          </a:p>
          <a:p>
            <a:pPr indent="0" lvl="0" marL="361950" rtl="0" algn="r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b="1" lang="en-US" sz="2400">
                <a:solidFill>
                  <a:srgbClr val="636A6F"/>
                </a:solidFill>
              </a:rPr>
              <a:t>Zvažte následující </a:t>
            </a: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☞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6700" rtl="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/>
          <p:nvPr/>
        </p:nvSpPr>
        <p:spPr>
          <a:xfrm>
            <a:off x="5531667" y="2733300"/>
            <a:ext cx="6147302" cy="1069868"/>
          </a:xfrm>
          <a:prstGeom prst="roundRect">
            <a:avLst>
              <a:gd fmla="val 16667" name="adj"/>
            </a:avLst>
          </a:prstGeom>
          <a:solidFill>
            <a:srgbClr val="D2ED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Jak budou údaje M&amp;</a:t>
            </a:r>
            <a:r>
              <a:rPr lang="en-US" sz="1800">
                <a:solidFill>
                  <a:srgbClr val="636A6F"/>
                </a:solidFill>
              </a:rPr>
              <a:t>H</a:t>
            </a:r>
            <a:r>
              <a:rPr b="0" i="0" lang="en-US" sz="1800" u="none" cap="none" strike="noStrike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použity k informování zaměstnanců a vedoucích o úspěchu a pokroku vzdělávacího programu? </a:t>
            </a:r>
            <a:endParaRPr b="0" i="0" sz="1800" u="none" cap="none" strike="noStrike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/>
          <p:nvPr/>
        </p:nvSpPr>
        <p:spPr>
          <a:xfrm>
            <a:off x="5531667" y="4243779"/>
            <a:ext cx="6147302" cy="741977"/>
          </a:xfrm>
          <a:prstGeom prst="roundRect">
            <a:avLst>
              <a:gd fmla="val 16667" name="adj"/>
            </a:avLst>
          </a:prstGeom>
          <a:solidFill>
            <a:srgbClr val="E7DC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Jak budou data použita, aby pomohla členům týmu provádět úpravy a korekce kurzu, pokud je to nutné? </a:t>
            </a:r>
            <a:endParaRPr b="0" i="0" sz="1800" u="none" cap="none" strike="noStrike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8"/>
          <p:cNvSpPr/>
          <p:nvPr/>
        </p:nvSpPr>
        <p:spPr>
          <a:xfrm>
            <a:off x="5595041" y="5477230"/>
            <a:ext cx="6147302" cy="715089"/>
          </a:xfrm>
          <a:prstGeom prst="roundRect">
            <a:avLst>
              <a:gd fmla="val 16667" name="adj"/>
            </a:avLst>
          </a:prstGeom>
          <a:solidFill>
            <a:srgbClr val="D7DAC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Jak budou data použita k posunu společnosti vpřed a zefektivnění postupů programu?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Hodnocení – 4 hlavní typy </a:t>
            </a:r>
            <a:endParaRPr/>
          </a:p>
        </p:txBody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5817996" y="5556739"/>
            <a:ext cx="5526593" cy="944545"/>
          </a:xfrm>
          <a:prstGeom prst="rect">
            <a:avLst/>
          </a:prstGeom>
          <a:noFill/>
          <a:ln cap="flat" cmpd="sng" w="9525">
            <a:solidFill>
              <a:srgbClr val="EC4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800"/>
              <a:buNone/>
            </a:pPr>
            <a:r>
              <a:rPr b="1" i="1" lang="en-US" sz="16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❹ Hodnocení ex-post: </a:t>
            </a:r>
            <a:r>
              <a:rPr lang="en-US" sz="16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Také se nazývá hodnocení po implementaci. Obvykle se jedná o závěrečné hodnocení spojené s programem. </a:t>
            </a:r>
            <a:endParaRPr sz="16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371789" y="1075174"/>
            <a:ext cx="7486022" cy="830997"/>
          </a:xfrm>
          <a:prstGeom prst="rect">
            <a:avLst/>
          </a:prstGeom>
          <a:noFill/>
          <a:ln cap="flat" cmpd="sng" w="9525">
            <a:solidFill>
              <a:srgbClr val="EC4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❶ Formativní hodnocení: </a:t>
            </a:r>
            <a:r>
              <a:rPr b="0" i="0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Tento typ hodnocení, označovaný také jako základní průzkum, se provádí před implementací </a:t>
            </a:r>
            <a:r>
              <a:rPr lang="en-US" sz="1600">
                <a:solidFill>
                  <a:srgbClr val="151617"/>
                </a:solidFill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samotného</a:t>
            </a:r>
            <a:r>
              <a:rPr b="0" i="0" lang="en-US" sz="1600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programu. Formativní hodnocení se provádí hlavně za účelem kontroly stávajícího stavu. </a:t>
            </a:r>
            <a:endParaRPr b="0" i="0" sz="1600" u="none" cap="none" strike="noStrike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5767753" y="2183824"/>
            <a:ext cx="5627100" cy="1569900"/>
          </a:xfrm>
          <a:prstGeom prst="rect">
            <a:avLst/>
          </a:prstGeom>
          <a:noFill/>
          <a:ln cap="flat" cmpd="sng" w="9525">
            <a:solidFill>
              <a:srgbClr val="EC4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❷ Hodnocení v polovině období: </a:t>
            </a:r>
            <a:r>
              <a:rPr b="0" i="0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Provádí se ve střední fázi programu. Důležité pro účely stanovení</a:t>
            </a:r>
            <a:r>
              <a:rPr lang="en-US" sz="1600">
                <a:solidFill>
                  <a:srgbClr val="151617"/>
                </a:solidFill>
              </a:rPr>
              <a:t>, </a:t>
            </a:r>
            <a:r>
              <a:rPr b="0" i="0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zda školení směřuje ke stanoveným cílům a záměrům. V případě, že je vzdělávací program dlouhodobý, může být důležité provádět pravidelné hodnocení před samotným střednědobým hodnocením. </a:t>
            </a:r>
            <a:endParaRPr b="0" i="0" sz="1600" u="none" cap="none" strike="noStrike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9"/>
          <p:cNvSpPr txBox="1"/>
          <p:nvPr/>
        </p:nvSpPr>
        <p:spPr>
          <a:xfrm>
            <a:off x="448197" y="4364300"/>
            <a:ext cx="7329300" cy="585000"/>
          </a:xfrm>
          <a:prstGeom prst="rect">
            <a:avLst/>
          </a:prstGeom>
          <a:noFill/>
          <a:ln cap="flat" cmpd="sng" w="9525">
            <a:solidFill>
              <a:srgbClr val="EC4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❸ Souhrnné hodnocení: </a:t>
            </a:r>
            <a:r>
              <a:rPr b="0" i="0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Tento typ hodnocení je také znám jako </a:t>
            </a:r>
            <a:r>
              <a:rPr b="0" i="0" lang="en-US" sz="1600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hodnocení na konci semestru</a:t>
            </a:r>
            <a:r>
              <a:rPr b="0" i="0" lang="en-US" sz="1600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/období</a:t>
            </a:r>
            <a:r>
              <a:rPr b="0" i="0" lang="en-US" sz="1600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nebo hodnocení dokončení programu. </a:t>
            </a:r>
            <a:endParaRPr b="0" i="0" sz="1600" u="none" cap="none" strike="noStrike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Kvantitativní nebo kvalitativní data </a:t>
            </a:r>
            <a:endParaRPr sz="3200"/>
          </a:p>
        </p:txBody>
      </p:sp>
      <p:sp>
        <p:nvSpPr>
          <p:cNvPr id="155" name="Google Shape;155;p30"/>
          <p:cNvSpPr txBox="1"/>
          <p:nvPr/>
        </p:nvSpPr>
        <p:spPr>
          <a:xfrm>
            <a:off x="462225" y="1185706"/>
            <a:ext cx="5908500" cy="2998500"/>
          </a:xfrm>
          <a:prstGeom prst="rect">
            <a:avLst/>
          </a:prstGeom>
          <a:solidFill>
            <a:srgbClr val="D2ED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Kvantitativní údaje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poskytují  informace, které lze spočítat po zodpovězení otázek jako: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D3370D"/>
                </a:solidFill>
              </a:rPr>
              <a:t>„</a:t>
            </a:r>
            <a: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Kolik?" </a:t>
            </a:r>
            <a:b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600">
                <a:solidFill>
                  <a:srgbClr val="D3370D"/>
                </a:solidFill>
              </a:rPr>
              <a:t>„</a:t>
            </a:r>
            <a: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Kdo byl zapojen?"</a:t>
            </a:r>
            <a:b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600">
                <a:solidFill>
                  <a:srgbClr val="D3370D"/>
                </a:solidFill>
              </a:rPr>
              <a:t>„</a:t>
            </a:r>
            <a: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Jaké byly výsledky?" </a:t>
            </a:r>
            <a:b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600">
                <a:solidFill>
                  <a:srgbClr val="D3370D"/>
                </a:solidFill>
              </a:rPr>
              <a:t>„</a:t>
            </a:r>
            <a: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Kolik to stálo?"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Kvantitativní data lze měřit a přiřadit jim číselnou hodnotu. Kvantitativní údaje lze sbírat pomocí průzkumů nebo dotazníků. Kvantitativní data shromážděná před a po intervenci pomáhají ukázat její výsledky a dopad. </a:t>
            </a:r>
            <a:endParaRPr b="0" i="0" sz="1600" u="none" cap="none" strike="noStrike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5677318" y="4352532"/>
            <a:ext cx="5667300" cy="2111700"/>
          </a:xfrm>
          <a:prstGeom prst="rect">
            <a:avLst/>
          </a:prstGeom>
          <a:solidFill>
            <a:srgbClr val="F79F8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Kvalitativní údaje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shromáždíte odpověďmi na otázky jako: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D3370D"/>
                </a:solidFill>
              </a:rPr>
              <a:t>„</a:t>
            </a:r>
            <a: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Jaká je přidaná hodnota?" </a:t>
            </a:r>
            <a:b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600">
                <a:solidFill>
                  <a:srgbClr val="D3370D"/>
                </a:solidFill>
              </a:rPr>
              <a:t>„</a:t>
            </a:r>
            <a: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Kdo byl zodpovědný?" </a:t>
            </a:r>
            <a:b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„Kdy se něco stalo?"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Kvalitativní data jsou shromažďována prostřednictvím přímého nebo účastnického pozorování, rozhovorů, </a:t>
            </a:r>
            <a:r>
              <a:rPr b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f</a:t>
            </a:r>
            <a:r>
              <a:rPr b="0" i="0" lang="en-US" sz="1600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okusních skupin</a:t>
            </a:r>
            <a:r>
              <a:rPr b="0" i="0" lang="en-US" sz="1600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případových studií.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ctrTitle"/>
          </p:nvPr>
        </p:nvSpPr>
        <p:spPr>
          <a:xfrm>
            <a:off x="962090" y="2921511"/>
            <a:ext cx="78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Podívejme se společně na video </a:t>
            </a:r>
            <a:endParaRPr/>
          </a:p>
        </p:txBody>
      </p:sp>
      <p:pic>
        <p:nvPicPr>
          <p:cNvPr id="163" name="Google Shape;163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7361" l="5000" r="30235" t="16805"/>
          <a:stretch/>
        </p:blipFill>
        <p:spPr>
          <a:xfrm>
            <a:off x="7020300" y="3412975"/>
            <a:ext cx="3806198" cy="217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1"/>
          <p:cNvSpPr txBox="1"/>
          <p:nvPr/>
        </p:nvSpPr>
        <p:spPr>
          <a:xfrm>
            <a:off x="7296150" y="5451857"/>
            <a:ext cx="36748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6E7E8"/>
                </a:solidFill>
                <a:latin typeface="Arial"/>
                <a:ea typeface="Arial"/>
                <a:cs typeface="Arial"/>
                <a:sym typeface="Arial"/>
              </a:rPr>
              <a:t>https://www.youtube.com/watch?v=MUakGed8QeY</a:t>
            </a:r>
            <a:endParaRPr b="1" i="0" sz="1200" u="none" cap="none" strike="noStrike">
              <a:solidFill>
                <a:srgbClr val="E6E7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ctrTitle"/>
          </p:nvPr>
        </p:nvSpPr>
        <p:spPr>
          <a:xfrm>
            <a:off x="2179865" y="2937536"/>
            <a:ext cx="78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22"/>
              <a:buNone/>
            </a:pPr>
            <a:r>
              <a:rPr lang="en-US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Skupinová aktivita</a:t>
            </a:r>
            <a:endParaRPr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22"/>
              <a:buNone/>
            </a:pPr>
            <a:r>
              <a:rPr lang="en-US" sz="2700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„Živý terč“ </a:t>
            </a:r>
            <a:endParaRPr sz="2700">
              <a:solidFill>
                <a:srgbClr val="D3370D"/>
              </a:solidFill>
            </a:endParaRPr>
          </a:p>
        </p:txBody>
      </p:sp>
      <p:sp>
        <p:nvSpPr>
          <p:cNvPr id="171" name="Google Shape;171;p32"/>
          <p:cNvSpPr txBox="1"/>
          <p:nvPr/>
        </p:nvSpPr>
        <p:spPr>
          <a:xfrm>
            <a:off x="5758004" y="3268301"/>
            <a:ext cx="4572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Materiály: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příspěvky s hodnotícími výroky </a:t>
            </a:r>
            <a:endParaRPr b="0" i="0" sz="1600" u="sng" cap="none" strike="noStrike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lepící páska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2"/>
          <p:cNvSpPr txBox="1"/>
          <p:nvPr/>
        </p:nvSpPr>
        <p:spPr>
          <a:xfrm>
            <a:off x="2362950" y="4798325"/>
            <a:ext cx="811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Postupujte podle pokynů facilitátor</a:t>
            </a:r>
            <a:r>
              <a:rPr lang="en-US" sz="3200">
                <a:solidFill>
                  <a:srgbClr val="D3370D"/>
                </a:solidFill>
              </a:rPr>
              <a:t>a*ky.</a:t>
            </a:r>
            <a:r>
              <a:rPr b="0" i="0" lang="en-US" sz="32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93D4CC"/>
              </a:buClr>
              <a:buSzPts val="3800"/>
              <a:buFont typeface="Arial"/>
              <a:buChar char="●"/>
            </a:pPr>
            <a:r>
              <a:rPr lang="en-US"/>
              <a:t>Lekce 1: </a:t>
            </a:r>
            <a:r>
              <a:rPr lang="en-US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Reference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3"/>
          <p:cNvSpPr txBox="1"/>
          <p:nvPr>
            <p:ph idx="1" type="body"/>
          </p:nvPr>
        </p:nvSpPr>
        <p:spPr>
          <a:xfrm>
            <a:off x="787651" y="1434193"/>
            <a:ext cx="9813958" cy="4414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6477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Bimec, COOSS MARCHE, Mozaik, Partenalia, VM, Waterpolis</a:t>
            </a: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, IGTrain, Training to train – Intergenerational transfer of knowledge on the workplace, Guide 09/2015. 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Retrieved from: </a:t>
            </a:r>
            <a:r>
              <a:rPr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http://www.generations-bg.eu/wp-content/uploads/2015/10/Trainers-Guide_Bulgarian_Final.pdf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6477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Victorian Local Sustainability Accord funded project. 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Retrieved from Evaluation toolbox:</a:t>
            </a:r>
            <a:r>
              <a:rPr lang="en-US" sz="1800">
                <a:solidFill>
                  <a:srgbClr val="00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http://evaluationtoolbox.net.au/index.php?option=com_content&amp;view=article&amp;id=15&amp;Itemid=19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6477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How to Evaluate Individual and Group Learning? 2 Evaluation Methods.</a:t>
            </a:r>
            <a:br>
              <a:rPr lang="en-US" sz="1800">
                <a:solidFill>
                  <a:srgbClr val="EC411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https://www.youtube.com/watch?v=8mWUF0NPvBM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647700" rtl="0" algn="l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Font typeface="Noto Sans Symbols"/>
              <a:buChar char="⮚"/>
            </a:pP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Lucidchart Content Team. Retrieved from platform</a:t>
            </a:r>
            <a:r>
              <a:rPr lang="en-US" sz="1800">
                <a:solidFill>
                  <a:srgbClr val="3D475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https://www.lucidchart.com/blog/how-to-use-the-kirkpatrick-evaluation-model</a:t>
            </a:r>
            <a:r>
              <a:rPr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idx="1" type="body"/>
          </p:nvPr>
        </p:nvSpPr>
        <p:spPr>
          <a:xfrm>
            <a:off x="423236" y="1762149"/>
            <a:ext cx="7362745" cy="684317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6B9A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6700" rtl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❶</a:t>
            </a:r>
            <a:r>
              <a:rPr lang="en-US" sz="2400">
                <a:solidFill>
                  <a:schemeClr val="dk1"/>
                </a:solidFill>
              </a:rPr>
              <a:t>Teorie k tématu: Účel hodnocení školení </a:t>
            </a:r>
            <a:endParaRPr/>
          </a:p>
        </p:txBody>
      </p:sp>
      <p:sp>
        <p:nvSpPr>
          <p:cNvPr id="184" name="Google Shape;184;p34"/>
          <p:cNvSpPr txBox="1"/>
          <p:nvPr/>
        </p:nvSpPr>
        <p:spPr>
          <a:xfrm>
            <a:off x="298764" y="177971"/>
            <a:ext cx="11380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Lekce 2: Formáty hodnocení </a:t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4"/>
          <p:cNvSpPr txBox="1"/>
          <p:nvPr/>
        </p:nvSpPr>
        <p:spPr>
          <a:xfrm>
            <a:off x="540946" y="967335"/>
            <a:ext cx="609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667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Tři kroky: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4"/>
          <p:cNvSpPr txBox="1"/>
          <p:nvPr/>
        </p:nvSpPr>
        <p:spPr>
          <a:xfrm>
            <a:off x="1567947" y="3152985"/>
            <a:ext cx="8571900" cy="10158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6164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❷Praktické cvičení (účastníci a účastnice použijí vzorový dotazník k vytvoření vlastních hodnotících formulářů)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4"/>
          <p:cNvSpPr txBox="1"/>
          <p:nvPr/>
        </p:nvSpPr>
        <p:spPr>
          <a:xfrm>
            <a:off x="5988867" y="4929531"/>
            <a:ext cx="5754900" cy="8571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25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667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❸</a:t>
            </a:r>
            <a:r>
              <a:rPr b="0" i="0" lang="en-US" sz="2400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Vzájemná </a:t>
            </a:r>
            <a:r>
              <a:rPr lang="en-US" sz="2400">
                <a:solidFill>
                  <a:schemeClr val="dk1"/>
                </a:solidFill>
              </a:rPr>
              <a:t>v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ýměna jednotlivých dotazníků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/>
              <a:t>Modul 6: Cíle</a:t>
            </a:r>
            <a:endParaRPr sz="3200"/>
          </a:p>
        </p:txBody>
      </p:sp>
      <p:sp>
        <p:nvSpPr>
          <p:cNvPr id="60" name="Google Shape;60;p2"/>
          <p:cNvSpPr txBox="1"/>
          <p:nvPr>
            <p:ph idx="1" type="body"/>
          </p:nvPr>
        </p:nvSpPr>
        <p:spPr>
          <a:xfrm>
            <a:off x="566057" y="1169126"/>
            <a:ext cx="11025052" cy="5031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5245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>
                <a:solidFill>
                  <a:srgbClr val="151617"/>
                </a:solidFill>
              </a:rPr>
              <a:t>V</a:t>
            </a:r>
            <a:r>
              <a:rPr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yjasnit základní koncepty a návrhy pro monitorování a hodnocení, které se uplatňují v kontextu mezigeneračního učení</a:t>
            </a:r>
            <a:r>
              <a:rPr lang="en-US" sz="2000">
                <a:solidFill>
                  <a:srgbClr val="151617"/>
                </a:solidFill>
              </a:rPr>
              <a:t>.</a:t>
            </a:r>
            <a:r>
              <a:rPr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524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>
                <a:solidFill>
                  <a:srgbClr val="151617"/>
                </a:solidFill>
              </a:rPr>
              <a:t>U</a:t>
            </a:r>
            <a:r>
              <a:rPr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místit koncepty do rámce ukazujícího vzájemný vztah mezi marginalizovanými staršími a mladšími pracovníky</a:t>
            </a:r>
            <a:r>
              <a:rPr lang="en-US" sz="2000">
                <a:solidFill>
                  <a:srgbClr val="151617"/>
                </a:solidFill>
              </a:rPr>
              <a:t>.</a:t>
            </a:r>
            <a:r>
              <a:rPr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524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>
                <a:solidFill>
                  <a:srgbClr val="151617"/>
                </a:solidFill>
              </a:rPr>
              <a:t>P</a:t>
            </a:r>
            <a:r>
              <a:rPr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řispět k rozvoji koherentní a dynamické kultury monitorování a hodnocení ve školících materiálech</a:t>
            </a:r>
            <a:r>
              <a:rPr lang="en-US" sz="2000">
                <a:solidFill>
                  <a:srgbClr val="151617"/>
                </a:solidFill>
              </a:rPr>
              <a:t>.</a:t>
            </a:r>
            <a:r>
              <a:rPr lang="en-US" sz="2000">
                <a:solidFill>
                  <a:srgbClr val="151617"/>
                </a:solidFill>
                <a:highlight>
                  <a:srgbClr val="EC411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552450" rtl="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Font typeface="Arial"/>
              <a:buChar char="•"/>
            </a:pPr>
            <a:r>
              <a:rPr b="1" lang="en-US" sz="2000">
                <a:solidFill>
                  <a:srgbClr val="151617"/>
                </a:solidFill>
              </a:rPr>
              <a:t>P</a:t>
            </a: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řispět k lepšímu pochopení významu monitorování a hodnocení (M&amp;H) pro</a:t>
            </a:r>
            <a:r>
              <a:rPr b="1" lang="en-US" sz="2000">
                <a:solidFill>
                  <a:srgbClr val="151617"/>
                </a:solidFill>
              </a:rPr>
              <a:t> zvýšení kvality</a:t>
            </a: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 učebních osnov a škol</a:t>
            </a:r>
            <a:r>
              <a:rPr b="1" lang="en-US" sz="2000">
                <a:solidFill>
                  <a:srgbClr val="151617"/>
                </a:solidFill>
              </a:rPr>
              <a:t>i</a:t>
            </a: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cích materiálů. </a:t>
            </a:r>
            <a:endParaRPr b="1"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Formuláře hodnocení školení 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419519" y="1280150"/>
            <a:ext cx="3107453" cy="71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1" lang="en-US">
                <a:solidFill>
                  <a:srgbClr val="151617"/>
                </a:solidFill>
              </a:rPr>
              <a:t>Proč je používáme? </a:t>
            </a:r>
            <a:endParaRPr b="1">
              <a:solidFill>
                <a:srgbClr val="151617"/>
              </a:solidFill>
            </a:endParaRPr>
          </a:p>
        </p:txBody>
      </p:sp>
      <p:sp>
        <p:nvSpPr>
          <p:cNvPr id="194" name="Google Shape;194;p35"/>
          <p:cNvSpPr txBox="1"/>
          <p:nvPr/>
        </p:nvSpPr>
        <p:spPr>
          <a:xfrm>
            <a:off x="4903596" y="950331"/>
            <a:ext cx="6320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C411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EC411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Sběr zpětné vazby od školitelek, školitelů</a:t>
            </a:r>
            <a:r>
              <a:rPr lang="en-US" sz="1800">
                <a:solidFill>
                  <a:srgbClr val="EC4110"/>
                </a:solidFill>
                <a:highlight>
                  <a:srgbClr val="FFFFFF"/>
                </a:highlight>
              </a:rPr>
              <a:t>,</a:t>
            </a:r>
            <a:r>
              <a:rPr b="0" i="0" lang="en-US" sz="1800" u="none" cap="none" strike="noStrike">
                <a:solidFill>
                  <a:srgbClr val="EC411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účastnic</a:t>
            </a:r>
            <a:r>
              <a:rPr lang="en-US" sz="1800">
                <a:solidFill>
                  <a:srgbClr val="EC4110"/>
                </a:solidFill>
                <a:highlight>
                  <a:srgbClr val="FFFFFF"/>
                </a:highlight>
              </a:rPr>
              <a:t> a</a:t>
            </a:r>
            <a:r>
              <a:rPr b="0" i="0" lang="en-US" sz="1800" u="none" cap="none" strike="noStrike">
                <a:solidFill>
                  <a:srgbClr val="EC411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účastníků školení</a:t>
            </a:r>
            <a:endParaRPr b="0" i="0" sz="1800" u="none" cap="none" strike="noStrike">
              <a:solidFill>
                <a:srgbClr val="EC411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C411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EC411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Identifikace mezer a problémů v dovednostech </a:t>
            </a:r>
            <a:endParaRPr b="0" i="0" sz="1800" u="none" cap="none" strike="noStrike">
              <a:solidFill>
                <a:srgbClr val="EC411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C411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EC411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Zlepšení vzdělávacích programů </a:t>
            </a:r>
            <a:endParaRPr b="0" i="0" sz="1800" u="none" cap="none" strike="noStrike">
              <a:solidFill>
                <a:srgbClr val="EC41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5"/>
          <p:cNvSpPr txBox="1"/>
          <p:nvPr/>
        </p:nvSpPr>
        <p:spPr>
          <a:xfrm>
            <a:off x="419518" y="4025548"/>
            <a:ext cx="31074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Jaké otáz</a:t>
            </a:r>
            <a:r>
              <a:rPr b="1" lang="en-US" sz="1800">
                <a:solidFill>
                  <a:srgbClr val="151617"/>
                </a:solidFill>
              </a:rPr>
              <a:t>ky </a:t>
            </a:r>
            <a:r>
              <a:rPr b="1" i="0" lang="en-US" sz="18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jsou obvykl</a:t>
            </a:r>
            <a:r>
              <a:rPr b="1" lang="en-US" sz="1800">
                <a:solidFill>
                  <a:srgbClr val="151617"/>
                </a:solidFill>
              </a:rPr>
              <a:t>e</a:t>
            </a:r>
            <a:r>
              <a:rPr b="1" i="0" lang="en-US" sz="18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800">
                <a:solidFill>
                  <a:srgbClr val="151617"/>
                </a:solidFill>
              </a:rPr>
              <a:t>kladeny</a:t>
            </a:r>
            <a:r>
              <a:rPr b="1" i="0" lang="en-US" sz="1800" u="none" cap="none" strike="noStrike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b="1" i="0" sz="1800" u="none" cap="none" strike="noStrike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5"/>
          <p:cNvSpPr txBox="1"/>
          <p:nvPr/>
        </p:nvSpPr>
        <p:spPr>
          <a:xfrm>
            <a:off x="4853345" y="3960014"/>
            <a:ext cx="6420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C411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EC411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Dotazy týkající se spokojenosti s programem </a:t>
            </a:r>
            <a:endParaRPr b="0" i="0" sz="1800" u="none" cap="none" strike="noStrike">
              <a:solidFill>
                <a:srgbClr val="EC411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C411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EC411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Otázky týkající se zdokonalování programu </a:t>
            </a:r>
            <a:r>
              <a:rPr lang="en-US" sz="1800">
                <a:solidFill>
                  <a:srgbClr val="EC4110"/>
                </a:solidFill>
                <a:highlight>
                  <a:srgbClr val="FFFFFF"/>
                </a:highlight>
              </a:rPr>
              <a:t>–</a:t>
            </a:r>
            <a:r>
              <a:rPr b="0" i="0" lang="en-US" sz="1800" u="none" cap="none" strike="noStrike">
                <a:solidFill>
                  <a:srgbClr val="EC411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nápady účastnic a účastníků na změnu programu nebo jeho doplnění </a:t>
            </a:r>
            <a:endParaRPr b="0" i="0" sz="1400" u="none" cap="none" strike="noStrike">
              <a:solidFill>
                <a:srgbClr val="EC411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Tipy pro přípravu formulářů pro hodnocení školení 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2" name="Google Shape;202;p36"/>
          <p:cNvGraphicFramePr/>
          <p:nvPr/>
        </p:nvGraphicFramePr>
        <p:xfrm>
          <a:off x="615182" y="10591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{25C4DEAA-2931-448E-98F4-DB4CBBDD943A}</a:tableStyleId>
              </a:tblPr>
              <a:tblGrid>
                <a:gridCol w="2338375"/>
                <a:gridCol w="8411125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Méně je více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Je-li to možné, omezte formulář pro hodnocení školení na jednu stránku, jejíž dokončení nebude trvat déle než pět minut. </a:t>
                      </a:r>
                      <a:endParaRPr sz="1400" u="none" cap="none" strike="noStrike">
                        <a:solidFill>
                          <a:srgbClr val="636A6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Držte se  tématu </a:t>
                      </a:r>
                      <a:b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Zeptejte se na otázky týkající se obsahu programu a toho, jak byl prováděn. Zeptejte se účastnic a účastníků, zda považují obsah programu za hodnotný a zda pro ně má obsah </a:t>
                      </a:r>
                      <a:r>
                        <a:rPr lang="en-US" sz="1400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extLst>
                            <a:ext uri="http://customooxmlschemas.google.com/">
                              <go:slidesCustomData xmlns:go="http://customooxmlschemas.google.com/" textRoundtripDataId="8"/>
                            </a:ext>
                          </a:extLst>
                        </a:rPr>
                        <a:t>praktick</a:t>
                      </a:r>
                      <a:r>
                        <a:rPr lang="en-US">
                          <a:solidFill>
                            <a:srgbClr val="636A6F"/>
                          </a:solidFill>
                          <a:extLst>
                            <a:ext uri="http://customooxmlschemas.google.com/">
                              <go:slidesCustomData xmlns:go="http://customooxmlschemas.google.com/" textRoundtripDataId="9"/>
                            </a:ext>
                          </a:extLst>
                        </a:rPr>
                        <a:t>é využití</a:t>
                      </a:r>
                      <a:r>
                        <a:rPr lang="en-US">
                          <a:solidFill>
                            <a:srgbClr val="636A6F"/>
                          </a:solidFill>
                        </a:rPr>
                        <a:t>.</a:t>
                      </a:r>
                      <a:r>
                        <a:rPr lang="en-US" sz="1400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400" cap="none" strike="noStrike">
                        <a:solidFill>
                          <a:srgbClr val="636A6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Zeptejte se na konkrétní otázky </a:t>
                      </a:r>
                      <a:b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Ptejte se pouze na aspekty programu, které lze změnit. Zeptejte se zda místo, načasování a způsob předání byl</a:t>
                      </a:r>
                      <a:r>
                        <a:rPr lang="en-US">
                          <a:solidFill>
                            <a:srgbClr val="636A6F"/>
                          </a:solidFill>
                        </a:rPr>
                        <a:t>y</a:t>
                      </a:r>
                      <a:r>
                        <a:rPr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ideální.  </a:t>
                      </a:r>
                      <a:endParaRPr sz="1400" u="none" cap="none" strike="noStrike">
                        <a:solidFill>
                          <a:srgbClr val="636A6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Usnadněte  odpovědi na otázky </a:t>
                      </a:r>
                      <a:b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Upřesněte otázky. Otevřené otázky jsou důležité, aby účastníci mohli sd</a:t>
                      </a:r>
                      <a:r>
                        <a:rPr lang="en-US">
                          <a:solidFill>
                            <a:srgbClr val="636A6F"/>
                          </a:solidFill>
                        </a:rPr>
                        <a:t>ílet své</a:t>
                      </a:r>
                      <a:r>
                        <a:rPr lang="en-US" sz="1400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extLst>
                            <a:ext uri="http://customooxmlschemas.google.com/">
                              <go:slidesCustomData xmlns:go="http://customooxmlschemas.google.com/" textRoundtripDataId="10"/>
                            </a:ext>
                          </a:extLst>
                        </a:rPr>
                        <a:t> </a:t>
                      </a:r>
                      <a:r>
                        <a:rPr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komentáře a návrhy, ale omezte je jen na několik.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Poskytněte otázky s výběrem  možností </a:t>
                      </a:r>
                      <a:b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Otázky s výběrem odpovědí jsou nejjednodušší a nejrychlejší. Rovněž to budí dojem, že na otázku již máte několik odpovědí a jen hledáte názor, kter</a:t>
                      </a:r>
                      <a:r>
                        <a:rPr lang="en-US">
                          <a:solidFill>
                            <a:srgbClr val="636A6F"/>
                          </a:solidFill>
                        </a:rPr>
                        <a:t>ý</a:t>
                      </a:r>
                      <a:r>
                        <a:rPr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je nejlepší.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636A6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Zpětná vazba musí být součástí programu </a:t>
                      </a:r>
                      <a:b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Vyplnění formuláře zpětné vazby ke školení by mělo být součástí programu a nemělo by účastníkovi zabírat jeho vlastní čas navíc.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Zajistěte anonymitu </a:t>
                      </a:r>
                      <a:br>
                        <a:rPr b="1"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636A6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Absolutní upřímnost je klíčem k získání přesných výsledků, na kterých se dá stavět případná změna. Zajištění toho, aby zpětná vazba ke školení zůstala anonymní, eliminuje strach účastnic a účastníků z toho, že se někoho pocitově dotknou.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>
            <p:ph type="ctrTitle"/>
          </p:nvPr>
        </p:nvSpPr>
        <p:spPr>
          <a:xfrm>
            <a:off x="2179865" y="2937536"/>
            <a:ext cx="78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solidFill>
                <a:srgbClr val="D3370D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Praktické cvičení </a:t>
            </a:r>
            <a:endParaRPr sz="2700">
              <a:solidFill>
                <a:srgbClr val="D3370D"/>
              </a:solidFill>
            </a:endParaRPr>
          </a:p>
        </p:txBody>
      </p:sp>
      <p:sp>
        <p:nvSpPr>
          <p:cNvPr id="209" name="Google Shape;209;p37"/>
          <p:cNvSpPr txBox="1"/>
          <p:nvPr/>
        </p:nvSpPr>
        <p:spPr>
          <a:xfrm>
            <a:off x="3988527" y="3305453"/>
            <a:ext cx="7340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Připravte si vlastní hodnotící formulář. </a:t>
            </a:r>
            <a:endParaRPr b="0" i="0" sz="32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7"/>
          <p:cNvSpPr/>
          <p:nvPr/>
        </p:nvSpPr>
        <p:spPr>
          <a:xfrm>
            <a:off x="3988526" y="4264144"/>
            <a:ext cx="661851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374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5C6374"/>
                </a:solidFill>
                <a:latin typeface="Arial"/>
                <a:ea typeface="Arial"/>
                <a:cs typeface="Arial"/>
                <a:sym typeface="Arial"/>
              </a:rPr>
              <a:t>Kroky: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A6F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5C6374"/>
                </a:solidFill>
                <a:latin typeface="Arial"/>
                <a:ea typeface="Arial"/>
                <a:cs typeface="Arial"/>
                <a:sym typeface="Arial"/>
              </a:rPr>
              <a:t>Připravte si hodnotící formulář</a:t>
            </a:r>
            <a:r>
              <a:rPr lang="en-US" sz="1600">
                <a:solidFill>
                  <a:srgbClr val="5C6374"/>
                </a:solidFill>
              </a:rPr>
              <a:t>.</a:t>
            </a:r>
            <a:br>
              <a:rPr b="0" i="0" lang="en-US" sz="1600" u="none" cap="none" strike="noStrike">
                <a:solidFill>
                  <a:srgbClr val="5C637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5C6374"/>
                </a:solidFill>
                <a:latin typeface="Arial"/>
                <a:ea typeface="Arial"/>
                <a:cs typeface="Arial"/>
                <a:sym typeface="Arial"/>
              </a:rPr>
              <a:t>Vyměňte si jej s jinou účastnicí nebo účastníkem.</a:t>
            </a:r>
            <a:endParaRPr b="0" i="0" sz="1600" u="none" cap="none" strike="noStrike">
              <a:solidFill>
                <a:srgbClr val="5C63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A6F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5C6374"/>
                </a:solidFill>
                <a:latin typeface="Arial"/>
                <a:ea typeface="Arial"/>
                <a:cs typeface="Arial"/>
                <a:sym typeface="Arial"/>
              </a:rPr>
              <a:t>Podělte se o svůj názor na to, do jaké míry je hodnotící formulář dobře navržen</a:t>
            </a:r>
            <a:r>
              <a:rPr b="0" i="0" lang="en-US" sz="1600" u="sng" cap="none" strike="noStrike">
                <a:solidFill>
                  <a:srgbClr val="5C6374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 Lekce 2</a:t>
            </a:r>
            <a:r>
              <a:rPr lang="en-US" sz="3200"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: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Reference</a:t>
            </a:r>
            <a:endParaRPr sz="3200"/>
          </a:p>
        </p:txBody>
      </p:sp>
      <p:sp>
        <p:nvSpPr>
          <p:cNvPr id="216" name="Google Shape;216;p38"/>
          <p:cNvSpPr txBox="1"/>
          <p:nvPr>
            <p:ph idx="1" type="body"/>
          </p:nvPr>
        </p:nvSpPr>
        <p:spPr>
          <a:xfrm>
            <a:off x="450396" y="1434193"/>
            <a:ext cx="10142158" cy="384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6477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Participatory Training Methodology ©PRIA International Academy 2014. Retrieved from Unit 5: Monitoring and Evaluation of Training Programmes: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https://pria-academy.org/pdf/ptm/PTM_Module%205%20final%20edited.pdf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6477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Adopted from Torres, Rosalie T., et al. (2005). </a:t>
            </a:r>
            <a:r>
              <a:rPr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Project on Improvement of Local Administration in Cambodia (PILAC). Ministry of Interior and Japan International Cooperation Agency.</a:t>
            </a:r>
            <a:r>
              <a:rPr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Evaluation Strategies for Communicating and Reporting. Retrieved from Manual on training evaluation: </a:t>
            </a:r>
            <a:r>
              <a:rPr i="1" lang="en-US" sz="1800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https://www.jica.go.jp/project/cambodia/0601331/pdf/english/5_TrainingEvaluation.pdf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b="1" i="1" lang="en-US" sz="180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l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00">
                <a:latin typeface="Arial"/>
                <a:ea typeface="Arial"/>
                <a:cs typeface="Arial"/>
                <a:sym typeface="Arial"/>
              </a:rPr>
              <a:t>Lekce</a:t>
            </a:r>
            <a:r>
              <a:rPr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3: </a:t>
            </a:r>
            <a:r>
              <a:rPr lang="en-US" sz="2900">
                <a:latin typeface="Arial"/>
                <a:ea typeface="Arial"/>
                <a:cs typeface="Arial"/>
                <a:sym typeface="Arial"/>
              </a:rPr>
              <a:t>Závěr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9"/>
          <p:cNvSpPr txBox="1"/>
          <p:nvPr>
            <p:ph idx="1" type="body"/>
          </p:nvPr>
        </p:nvSpPr>
        <p:spPr>
          <a:xfrm>
            <a:off x="785400" y="2105099"/>
            <a:ext cx="7136400" cy="628800"/>
          </a:xfrm>
          <a:prstGeom prst="rect">
            <a:avLst/>
          </a:prstGeom>
          <a:gradFill>
            <a:gsLst>
              <a:gs pos="0">
                <a:srgbClr val="FF9681"/>
              </a:gs>
              <a:gs pos="35000">
                <a:srgbClr val="FFB3A7"/>
              </a:gs>
              <a:gs pos="100000">
                <a:srgbClr val="FFDEDB"/>
              </a:gs>
            </a:gsLst>
            <a:lin ang="16200000" scaled="0"/>
          </a:gradFill>
          <a:ln cap="flat" cmpd="sng" w="9525">
            <a:solidFill>
              <a:srgbClr val="F05B3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6700" rtl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800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❶</a:t>
            </a:r>
            <a:r>
              <a:rPr b="1" lang="en-US" sz="2000">
                <a:solidFill>
                  <a:schemeClr val="dk1"/>
                </a:solidFill>
              </a:rPr>
              <a:t>Praktické cvičení (diskuse o získaných poznatcích) </a:t>
            </a:r>
            <a:endParaRPr/>
          </a:p>
        </p:txBody>
      </p:sp>
      <p:sp>
        <p:nvSpPr>
          <p:cNvPr id="223" name="Google Shape;223;p39"/>
          <p:cNvSpPr txBox="1"/>
          <p:nvPr/>
        </p:nvSpPr>
        <p:spPr>
          <a:xfrm>
            <a:off x="540946" y="967335"/>
            <a:ext cx="609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667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Dva kroky</a:t>
            </a:r>
            <a:r>
              <a:rPr b="1" i="0" lang="en-US" sz="2000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:</a:t>
            </a:r>
            <a:endParaRPr b="0" i="0" sz="1400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9"/>
          <p:cNvSpPr txBox="1"/>
          <p:nvPr/>
        </p:nvSpPr>
        <p:spPr>
          <a:xfrm>
            <a:off x="4363281" y="3838152"/>
            <a:ext cx="6097500" cy="708000"/>
          </a:xfrm>
          <a:prstGeom prst="rect">
            <a:avLst/>
          </a:prstGeom>
          <a:gradFill>
            <a:gsLst>
              <a:gs pos="0">
                <a:srgbClr val="C7A6E1"/>
              </a:gs>
              <a:gs pos="100000">
                <a:srgbClr val="E6C3FF"/>
              </a:gs>
            </a:gsLst>
            <a:lin ang="16200000" scaled="0"/>
          </a:gradFill>
          <a:ln cap="flat" cmpd="sng" w="9525">
            <a:solidFill>
              <a:srgbClr val="C2A7D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❷ Aktivita </a:t>
            </a:r>
            <a:r>
              <a:rPr b="1" lang="en-US" sz="2000">
                <a:solidFill>
                  <a:schemeClr val="dk1"/>
                </a:solidFill>
              </a:rPr>
              <a:t>„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Příběh”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D4CC"/>
              </a:buClr>
              <a:buSzPts val="3800"/>
              <a:buFont typeface="Arial"/>
              <a:buChar char="●"/>
            </a:pPr>
            <a:r>
              <a:rPr lang="en-US" sz="32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 Lekce 3: Reference </a:t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30" name="Google Shape;230;p40"/>
          <p:cNvSpPr txBox="1"/>
          <p:nvPr>
            <p:ph idx="1" type="body"/>
          </p:nvPr>
        </p:nvSpPr>
        <p:spPr>
          <a:xfrm>
            <a:off x="905347" y="1434194"/>
            <a:ext cx="8329187" cy="316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6195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6477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Bimec, COOSS MARCHE, Mozaik, Partenalia, VM, Waterpolis</a:t>
            </a:r>
            <a:r>
              <a:rPr i="1" lang="en-US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, IGTrain, Training to train – Intergenerational transfer of knowledge on the workplace, Guide 09/2015. </a:t>
            </a:r>
            <a:r>
              <a:rPr lang="en-US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Retrieved from: </a:t>
            </a:r>
            <a:r>
              <a:rPr lang="en-US" u="sng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http://www.generations-bg.eu/wp-content/uploads/2015/10/Trainers-Guide_Bulgarian_Final.pdf</a:t>
            </a:r>
            <a:endParaRPr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l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/>
          <p:nvPr>
            <p:ph type="ctrTitle"/>
          </p:nvPr>
        </p:nvSpPr>
        <p:spPr>
          <a:xfrm>
            <a:off x="2179790" y="3119311"/>
            <a:ext cx="78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Čas na hodnocení školení </a:t>
            </a:r>
            <a:endParaRPr/>
          </a:p>
        </p:txBody>
      </p:sp>
      <p:sp>
        <p:nvSpPr>
          <p:cNvPr id="237" name="Google Shape;237;p41"/>
          <p:cNvSpPr txBox="1"/>
          <p:nvPr/>
        </p:nvSpPr>
        <p:spPr>
          <a:xfrm>
            <a:off x="5228738" y="4622975"/>
            <a:ext cx="52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Krok 1 Kvíz </a:t>
            </a:r>
            <a:r>
              <a:rPr b="1" lang="en-US" sz="2000">
                <a:solidFill>
                  <a:srgbClr val="D3370D"/>
                </a:solidFill>
              </a:rPr>
              <a:t>–</a:t>
            </a:r>
            <a:r>
              <a:rPr b="1" i="0" lang="en-US" sz="20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000">
                <a:solidFill>
                  <a:srgbClr val="D3370D"/>
                </a:solidFill>
              </a:rPr>
              <a:t>I</a:t>
            </a:r>
            <a:r>
              <a:rPr b="1" i="0" lang="en-US" sz="20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ndividuální práce </a:t>
            </a:r>
            <a:endParaRPr b="1" i="0" sz="2000" u="none" cap="none" strike="noStrike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1"/>
          <p:cNvSpPr txBox="1"/>
          <p:nvPr/>
        </p:nvSpPr>
        <p:spPr>
          <a:xfrm>
            <a:off x="5228745" y="5207405"/>
            <a:ext cx="540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Krok 2 Odpovědi </a:t>
            </a:r>
            <a:r>
              <a:rPr b="1" lang="en-US" sz="2000">
                <a:solidFill>
                  <a:srgbClr val="D3370D"/>
                </a:solidFill>
              </a:rPr>
              <a:t>–</a:t>
            </a:r>
            <a:r>
              <a:rPr b="1" i="0" lang="en-US" sz="20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000">
                <a:solidFill>
                  <a:srgbClr val="D3370D"/>
                </a:solidFill>
              </a:rPr>
              <a:t>S</a:t>
            </a:r>
            <a:r>
              <a:rPr b="1" i="0" lang="en-US" sz="20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kupinová diskuse </a:t>
            </a:r>
            <a:endParaRPr b="1" i="0" sz="2000" u="none" cap="none" strike="noStrike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US" sz="2600">
                <a:latin typeface="Arial"/>
                <a:ea typeface="Arial"/>
                <a:cs typeface="Arial"/>
                <a:sym typeface="Arial"/>
              </a:rPr>
              <a:t>Lekce 1: Úvod do monitorování a hodnocení (M&amp;H/angl.M</a:t>
            </a:r>
            <a:r>
              <a:rPr b="1" lang="en-US" sz="2600"/>
              <a:t>&amp;E</a:t>
            </a:r>
            <a:r>
              <a:rPr b="1" lang="en-US" sz="2600">
                <a:latin typeface="Arial"/>
                <a:ea typeface="Arial"/>
                <a:cs typeface="Arial"/>
                <a:sym typeface="Arial"/>
              </a:rPr>
              <a:t>)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8"/>
          <p:cNvSpPr txBox="1"/>
          <p:nvPr>
            <p:ph idx="1" type="body"/>
          </p:nvPr>
        </p:nvSpPr>
        <p:spPr>
          <a:xfrm>
            <a:off x="714375" y="2038350"/>
            <a:ext cx="8484054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51617"/>
              </a:buClr>
              <a:buSzPts val="2800"/>
              <a:buNone/>
            </a:pPr>
            <a:r>
              <a:rPr b="1" lang="en-US" sz="2800">
                <a:solidFill>
                  <a:srgbClr val="151617"/>
                </a:solidFill>
              </a:rPr>
              <a:t>Co je systém monitorování a hodnocení? Hodnocení z hlediska doby jeho provedení. Metody hodnocení. </a:t>
            </a:r>
            <a:endParaRPr/>
          </a:p>
          <a:p>
            <a:pPr indent="0" lvl="0" marL="266700" rtl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b="1"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ctrTitle"/>
          </p:nvPr>
        </p:nvSpPr>
        <p:spPr>
          <a:xfrm>
            <a:off x="2179865" y="2937536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Otázka: Jaké jsou rozdíly mezi hodnocením a monitorováním?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Definice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97971" y="881744"/>
            <a:ext cx="5740854" cy="928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67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3200">
                <a:solidFill>
                  <a:srgbClr val="151617"/>
                </a:solidFill>
              </a:rPr>
              <a:t>Dokončete věty níže:  </a:t>
            </a:r>
            <a:endParaRPr/>
          </a:p>
          <a:p>
            <a:pPr indent="0" lvl="0" marL="266700" rtl="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stock photo of 24 hour, 24hr, black" id="79" name="Google Shape;7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1725" y="2262437"/>
            <a:ext cx="4762500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0"/>
          <p:cNvSpPr txBox="1"/>
          <p:nvPr/>
        </p:nvSpPr>
        <p:spPr>
          <a:xfrm>
            <a:off x="990600" y="2847725"/>
            <a:ext cx="5877000" cy="25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667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0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Hodnocení je …..</a:t>
            </a:r>
            <a:endParaRPr b="1" i="0" sz="4000" u="none" cap="none" strike="noStrike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67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67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0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Monitorování je …..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Důležité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otázky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Question Mark on Yellow Background" id="86" name="Google Shape;86;p21"/>
          <p:cNvPicPr preferRelativeResize="0"/>
          <p:nvPr/>
        </p:nvPicPr>
        <p:blipFill rotWithShape="1">
          <a:blip r:embed="rId3">
            <a:alphaModFix/>
          </a:blip>
          <a:srcRect b="15566" l="0" r="1945" t="21782"/>
          <a:stretch/>
        </p:blipFill>
        <p:spPr>
          <a:xfrm>
            <a:off x="894782" y="972857"/>
            <a:ext cx="4482975" cy="42966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3790115" y="1645556"/>
            <a:ext cx="7881900" cy="4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524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2000">
                <a:solidFill>
                  <a:srgbClr val="151617"/>
                </a:solidFill>
              </a:rPr>
              <a:t>K</a:t>
            </a: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do je zodpovědný za M&amp;H v organizaci?</a:t>
            </a:r>
            <a:endParaRPr b="1"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524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2000">
                <a:solidFill>
                  <a:srgbClr val="151617"/>
                </a:solidFill>
              </a:rPr>
              <a:t>V jakých intervalech by</a:t>
            </a: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 měly být údaje shromažďovány?</a:t>
            </a:r>
            <a:endParaRPr/>
          </a:p>
          <a:p>
            <a:pPr indent="-285750" lvl="0" marL="5524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2000">
                <a:solidFill>
                  <a:srgbClr val="151617"/>
                </a:solidFill>
              </a:rPr>
              <a:t>J</a:t>
            </a: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ak jsou údaje shromažďovány a kdo je shromažďuje?</a:t>
            </a:r>
            <a:endParaRPr/>
          </a:p>
          <a:p>
            <a:pPr indent="-285750" lvl="0" marL="5524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2000">
                <a:solidFill>
                  <a:srgbClr val="151617"/>
                </a:solidFill>
              </a:rPr>
              <a:t>Jaký t</a:t>
            </a: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yp databáze se používá pro ukládání dat?</a:t>
            </a:r>
            <a:endParaRPr/>
          </a:p>
          <a:p>
            <a:pPr indent="-285750" lvl="0" marL="5524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2000">
                <a:solidFill>
                  <a:srgbClr val="151617"/>
                </a:solidFill>
              </a:rPr>
              <a:t>Které s</a:t>
            </a: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tandardní formuláře a nástroje pro sběr dat</a:t>
            </a:r>
            <a:r>
              <a:rPr b="1" lang="en-US" sz="2000">
                <a:solidFill>
                  <a:srgbClr val="151617"/>
                </a:solidFill>
              </a:rPr>
              <a:t> </a:t>
            </a: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se mají použít?</a:t>
            </a:r>
            <a:endParaRPr/>
          </a:p>
          <a:p>
            <a:pPr indent="-285750" lvl="0" marL="5524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2000">
                <a:solidFill>
                  <a:srgbClr val="151617"/>
                </a:solidFill>
              </a:rPr>
              <a:t>J</a:t>
            </a:r>
            <a:r>
              <a:rPr b="1" lang="en-US" sz="2000">
                <a:solidFill>
                  <a:srgbClr val="151617"/>
                </a:solidFill>
                <a:latin typeface="Arial"/>
                <a:ea typeface="Arial"/>
                <a:cs typeface="Arial"/>
                <a:sym typeface="Arial"/>
              </a:rPr>
              <a:t>ak jsou data analyzována?</a:t>
            </a:r>
            <a:endParaRPr b="1"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5524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2000">
                <a:solidFill>
                  <a:srgbClr val="151617"/>
                </a:solidFill>
              </a:rPr>
              <a:t>S jakou četností probíhá hodnocení?</a:t>
            </a:r>
            <a:endParaRPr/>
          </a:p>
          <a:p>
            <a:pPr indent="-342900" lvl="0" marL="45720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b="1" lang="en-US" sz="2000">
                <a:solidFill>
                  <a:srgbClr val="151617"/>
                </a:solidFill>
              </a:rPr>
              <a:t>Hodnotící otázky.</a:t>
            </a:r>
            <a:endParaRPr b="1"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type="title"/>
          </p:nvPr>
        </p:nvSpPr>
        <p:spPr>
          <a:xfrm>
            <a:off x="234325" y="81650"/>
            <a:ext cx="11808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3800"/>
              <a:buNone/>
            </a:pP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3 pilíře systému M&amp;</a:t>
            </a:r>
            <a:r>
              <a:rPr b="1" lang="en-US" sz="2800"/>
              <a:t>H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502466" y="1597155"/>
            <a:ext cx="5355125" cy="715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6700" rtl="0" algn="l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800"/>
              <a:buNone/>
            </a:pPr>
            <a:r>
              <a:rPr b="1" lang="en-US" sz="2400">
                <a:solidFill>
                  <a:srgbClr val="52BAAD"/>
                </a:solidFill>
              </a:rPr>
              <a:t>Identifikace ukazatelů </a:t>
            </a:r>
            <a:endParaRPr/>
          </a:p>
        </p:txBody>
      </p:sp>
      <p:sp>
        <p:nvSpPr>
          <p:cNvPr id="94" name="Google Shape;94;p22"/>
          <p:cNvSpPr txBox="1"/>
          <p:nvPr/>
        </p:nvSpPr>
        <p:spPr>
          <a:xfrm>
            <a:off x="690340" y="2906359"/>
            <a:ext cx="59844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Shromažďování informací pomocí nejvhodnějších nástrojů a metod </a:t>
            </a:r>
            <a:endParaRPr b="1" i="0" sz="2400" u="none" cap="none" strike="noStrike">
              <a:solidFill>
                <a:srgbClr val="9868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2"/>
          <p:cNvSpPr txBox="1"/>
          <p:nvPr/>
        </p:nvSpPr>
        <p:spPr>
          <a:xfrm>
            <a:off x="840861" y="4799180"/>
            <a:ext cx="5833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D3370D"/>
                </a:solidFill>
                <a:latin typeface="Arial"/>
                <a:ea typeface="Arial"/>
                <a:cs typeface="Arial"/>
                <a:sym typeface="Arial"/>
              </a:rPr>
              <a:t>Využití výsledků M&amp;H k přijímání rozhodnutí </a:t>
            </a:r>
            <a:endParaRPr b="1" i="0" sz="2400" u="none" cap="none" strike="noStrike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odern military airplane flight deck with blurred dashboard against panel with gauges" id="96" name="Google Shape;96;p22"/>
          <p:cNvPicPr preferRelativeResize="0"/>
          <p:nvPr/>
        </p:nvPicPr>
        <p:blipFill rotWithShape="1">
          <a:blip r:embed="rId3">
            <a:alphaModFix/>
          </a:blip>
          <a:srcRect b="18943" l="0" r="0" t="0"/>
          <a:stretch/>
        </p:blipFill>
        <p:spPr>
          <a:xfrm>
            <a:off x="8255251" y="970474"/>
            <a:ext cx="3600000" cy="4377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Plán M&amp;H – krok 1 </a:t>
            </a:r>
            <a:endParaRPr sz="3200"/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4593" y="1017734"/>
            <a:ext cx="11183307" cy="397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2400">
                <a:solidFill>
                  <a:srgbClr val="D3370D"/>
                </a:solidFill>
              </a:rPr>
              <a:t>Určete záměry a cíle programu </a:t>
            </a:r>
            <a:endParaRPr/>
          </a:p>
          <a:p>
            <a: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36195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rgbClr val="42474A"/>
                </a:solidFill>
                <a:latin typeface="Arial"/>
                <a:ea typeface="Arial"/>
                <a:cs typeface="Arial"/>
                <a:sym typeface="Arial"/>
              </a:rPr>
              <a:t>Odpovězte na tři otázky: </a:t>
            </a:r>
            <a:endParaRPr sz="2000">
              <a:solidFill>
                <a:srgbClr val="42474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116205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en-US" sz="2400">
                <a:solidFill>
                  <a:srgbClr val="42474A"/>
                </a:solidFill>
                <a:latin typeface="Arial"/>
                <a:ea typeface="Arial"/>
                <a:cs typeface="Arial"/>
                <a:sym typeface="Arial"/>
              </a:rPr>
              <a:t>Jaký problém se škol</a:t>
            </a:r>
            <a:r>
              <a:rPr lang="en-US" sz="2400">
                <a:solidFill>
                  <a:srgbClr val="42474A"/>
                </a:solidFill>
              </a:rPr>
              <a:t>i</a:t>
            </a:r>
            <a:r>
              <a:rPr lang="en-US" sz="2400">
                <a:solidFill>
                  <a:srgbClr val="42474A"/>
                </a:solidFill>
                <a:latin typeface="Arial"/>
                <a:ea typeface="Arial"/>
                <a:cs typeface="Arial"/>
                <a:sym typeface="Arial"/>
              </a:rPr>
              <a:t>cí program snaží vyřešit? </a:t>
            </a:r>
            <a:endParaRPr sz="2400">
              <a:solidFill>
                <a:srgbClr val="42474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116205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en-US" sz="2400">
                <a:solidFill>
                  <a:srgbClr val="42474A"/>
                </a:solidFill>
                <a:latin typeface="Arial"/>
                <a:ea typeface="Arial"/>
                <a:cs typeface="Arial"/>
                <a:sym typeface="Arial"/>
              </a:rPr>
              <a:t>Jaké kroky jsou podniknuty k vyřešení tohoto problému? </a:t>
            </a:r>
            <a:endParaRPr sz="2400">
              <a:solidFill>
                <a:srgbClr val="42474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116205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en-US" sz="2400">
                <a:solidFill>
                  <a:srgbClr val="42474A"/>
                </a:solidFill>
                <a:latin typeface="Arial"/>
                <a:ea typeface="Arial"/>
                <a:cs typeface="Arial"/>
                <a:sym typeface="Arial"/>
              </a:rPr>
              <a:t> Jak se vedoucí a účastnice*ci programu dozví, </a:t>
            </a:r>
            <a:r>
              <a:rPr lang="en-US" sz="2400">
                <a:solidFill>
                  <a:srgbClr val="42474A"/>
                </a:solidFill>
              </a:rPr>
              <a:t>že</a:t>
            </a:r>
            <a:r>
              <a:rPr lang="en-US" sz="2400">
                <a:solidFill>
                  <a:srgbClr val="42474A"/>
                </a:solidFill>
                <a:latin typeface="Arial"/>
                <a:ea typeface="Arial"/>
                <a:cs typeface="Arial"/>
                <a:sym typeface="Arial"/>
              </a:rPr>
              <a:t> byl program při řešení problému úspěšný? </a:t>
            </a:r>
            <a:endParaRPr sz="2400">
              <a:solidFill>
                <a:srgbClr val="42474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6700" rtl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ts val="1800"/>
              <a:buNone/>
            </a:pPr>
            <a:r>
              <a:t/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7048500" y="5111746"/>
            <a:ext cx="4172100" cy="878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Přemýšlejte o své organizaci. Máte nějaké obavy?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title"/>
          </p:nvPr>
        </p:nvSpPr>
        <p:spPr>
          <a:xfrm>
            <a:off x="97970" y="81642"/>
            <a:ext cx="11944351" cy="7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/>
              <a:t>Plán M&amp;H – krok 2</a:t>
            </a:r>
            <a:endParaRPr sz="3200"/>
          </a:p>
        </p:txBody>
      </p:sp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450395" y="1434193"/>
            <a:ext cx="10984131" cy="384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93D4CC"/>
              </a:buClr>
              <a:buSzPts val="1800"/>
              <a:buNone/>
            </a:pPr>
            <a:r>
              <a:rPr b="1" lang="en-US" sz="2400">
                <a:solidFill>
                  <a:srgbClr val="D3370D"/>
                </a:solidFill>
              </a:rPr>
              <a:t>Definujte své ukazatele/indikátory </a:t>
            </a:r>
            <a:endParaRPr b="1" sz="2400">
              <a:solidFill>
                <a:srgbClr val="D337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b="1" lang="en-US" sz="2000">
                <a:solidFill>
                  <a:srgbClr val="151617"/>
                </a:solidFill>
              </a:rPr>
              <a:t>Ukazatele nebo indikátory procesu sledují pokrok v programu. Pomáhají odpovědět na otázku: „Jsou aktivity realizovány podle plánu?“ </a:t>
            </a:r>
            <a:endParaRPr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1950" rtl="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None/>
            </a:pPr>
            <a:r>
              <a:rPr b="1" lang="en-US" sz="2000">
                <a:solidFill>
                  <a:srgbClr val="151617"/>
                </a:solidFill>
              </a:rPr>
              <a:t>Ukazatele nebo indikátory výsledků sledují, jak úspěšné byly aktivity programu při dosahování cílů programu. Pomáhají odpovědět na otázku: „Přispěly aktivity programu ke změně?“ </a:t>
            </a:r>
            <a:endParaRPr sz="3200">
              <a:solidFill>
                <a:srgbClr val="15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4"/>
          <p:cNvSpPr/>
          <p:nvPr/>
        </p:nvSpPr>
        <p:spPr>
          <a:xfrm>
            <a:off x="6953062" y="5658416"/>
            <a:ext cx="4354716" cy="78319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F86AD"/>
              </a:gs>
              <a:gs pos="100000">
                <a:srgbClr val="BEC5E8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Měřitelný indikátor/ukazatel -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je to?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ARDET Course template - Cover page">
  <a:themeElements>
    <a:clrScheme name="LearnGen">
      <a:dk1>
        <a:srgbClr val="FFFFFF"/>
      </a:dk1>
      <a:lt1>
        <a:srgbClr val="868E93"/>
      </a:lt1>
      <a:dk2>
        <a:srgbClr val="E1E2E3"/>
      </a:dk2>
      <a:lt2>
        <a:srgbClr val="868E93"/>
      </a:lt2>
      <a:accent1>
        <a:srgbClr val="F47F5D"/>
      </a:accent1>
      <a:accent2>
        <a:srgbClr val="93D4CC"/>
      </a:accent2>
      <a:accent3>
        <a:srgbClr val="C7ADDB"/>
      </a:accent3>
      <a:accent4>
        <a:srgbClr val="9DA57C"/>
      </a:accent4>
      <a:accent5>
        <a:srgbClr val="858AA8"/>
      </a:accent5>
      <a:accent6>
        <a:srgbClr val="F2613A"/>
      </a:accent6>
      <a:hlink>
        <a:srgbClr val="93D4CC"/>
      </a:hlink>
      <a:folHlink>
        <a:srgbClr val="70C6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RDET Course template">
  <a:themeElements>
    <a:clrScheme name="LearnGen">
      <a:dk1>
        <a:srgbClr val="FFFFFF"/>
      </a:dk1>
      <a:lt1>
        <a:srgbClr val="868E93"/>
      </a:lt1>
      <a:dk2>
        <a:srgbClr val="E1E2E3"/>
      </a:dk2>
      <a:lt2>
        <a:srgbClr val="868E93"/>
      </a:lt2>
      <a:accent1>
        <a:srgbClr val="F47F5D"/>
      </a:accent1>
      <a:accent2>
        <a:srgbClr val="93D4CC"/>
      </a:accent2>
      <a:accent3>
        <a:srgbClr val="C7ADDB"/>
      </a:accent3>
      <a:accent4>
        <a:srgbClr val="9DA57C"/>
      </a:accent4>
      <a:accent5>
        <a:srgbClr val="858AA8"/>
      </a:accent5>
      <a:accent6>
        <a:srgbClr val="F2613A"/>
      </a:accent6>
      <a:hlink>
        <a:srgbClr val="93D4CC"/>
      </a:hlink>
      <a:folHlink>
        <a:srgbClr val="70C6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2014-07-11T09:12:14Z</dcterms:created>
  <dc:creator>2Fast4u</dc:creator>
</cp:coreProperties>
</file>