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0" roundtripDataSignature="AMtx7mhSFgkESWcX7NK5M9pHfjQzlOJt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866F559-B08D-4D63-AD5A-949BC366302B}">
  <a:tblStyle styleId="{4866F559-B08D-4D63-AD5A-949BC366302B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DECE9"/>
          </a:solidFill>
        </a:fill>
      </a:tcStyle>
    </a:wholeTbl>
    <a:band1H>
      <a:tcTxStyle b="off" i="off"/>
      <a:tcStyle>
        <a:fill>
          <a:solidFill>
            <a:srgbClr val="FBD7D1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FBD7D1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researchgate.net/publication/313125210_Age_Stereotypes_in_the_Workplace" TargetMode="Externa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researchgate.net/publication/313125210_Age_Stereotypes_in_the_Workplac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6" name="Google Shape;5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p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p4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Participants to work in 2 or 3 groups, individually or in pairs to design their own questionnaire for 20 minutes. Then the facilitator will spend 10 minutes for any comments and feedback from the participants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" name="Google Shape;128;p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Participants to work in 2 or 3 groups, individually or in pairs to design their own questionnaire for 20 minutes. Then the facilitator will spend 10 minutes for any comments and feedback from the participants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7" name="Google Shape;137;p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Participants to work in 2 or 3 groups, individually or in pairs to design their own questionnaire for 20 minutes. Then the facilitator will spend 10 minutes for any comments and feedback from the participants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5" name="Google Shape;145;p4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Step 2 will take in total 30 minutes (a 10 minute break can be accommodated before beginning) </a:t>
            </a:r>
            <a:endParaRPr/>
          </a:p>
        </p:txBody>
      </p:sp>
      <p:sp>
        <p:nvSpPr>
          <p:cNvPr id="153" name="Google Shape;153;p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Step 2 will take in total 30 minutes (a 10 minute break can be accommodated before beginning) </a:t>
            </a:r>
            <a:endParaRPr/>
          </a:p>
        </p:txBody>
      </p:sp>
      <p:sp>
        <p:nvSpPr>
          <p:cNvPr id="160" name="Google Shape;160;p4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Participants to work in 2 or 3 groups, individually or in pairs to design their own questionnaire for 20 minutes. Then the facilitator will spend 10 minutes for any comments and feedback from the participants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p4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Participants to work in 2 or 3 groups, individually or in pairs to design their own questionnaire for 20 minutes. Then the facilitator will spend 10 minutes for any comments and feedback from the participants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p4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Participants to work in 2 or 3 groups, individually or in pairs to design their own questionnaire for 20 minutes. Then the facilitator will spend 10 minutes for any comments and feedback from the participants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p4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2" name="Google Shape;62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d80c73197c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/>
              <a:t>The correct answers are in the lesson plan.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3" name="Google Shape;193;gd80c73197c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d80c73197c_0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correct answers are in the lesson plan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1" name="Google Shape;201;gd80c73197c_0_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9" name="Google Shape;209;p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15" name="Google Shape;215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8" name="Google Shape;6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Participants to work individually for 25 minutes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3" name="Google Shape;7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be done with the whole group (the facilitator probes for feedback) or in pairs (where each participant shares their own perspective with each other), for 15 minutes</a:t>
            </a:r>
            <a:endParaRPr/>
          </a:p>
        </p:txBody>
      </p:sp>
      <p:sp>
        <p:nvSpPr>
          <p:cNvPr id="80" name="Google Shape;8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minutes for the participants to individually choose the T/F answers</a:t>
            </a:r>
            <a:endParaRPr/>
          </a:p>
        </p:txBody>
      </p:sp>
      <p:sp>
        <p:nvSpPr>
          <p:cNvPr id="88" name="Google Shape;88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49e03387a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minutes for the participants to individually choose the T/F answers</a:t>
            </a:r>
            <a:endParaRPr/>
          </a:p>
        </p:txBody>
      </p:sp>
      <p:sp>
        <p:nvSpPr>
          <p:cNvPr id="95" name="Google Shape;95;ge49e03387a_0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Step 3 (including the video) should take maximum 20 minutes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https://www.researchgate.net/publication/313125210_Age_Stereotypes_in_the_Workplace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3" name="Google Shape;103;p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Step 3 (including the video) should take maximum 20 minutes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https://www.researchgate.net/publication/313125210_Age_Stereotypes_in_the_Workplace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" name="Google Shape;111;p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/>
          <p:nvPr/>
        </p:nvSpPr>
        <p:spPr>
          <a:xfrm>
            <a:off x="0" y="4530723"/>
            <a:ext cx="5910895" cy="1331189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81767" y="673128"/>
            <a:ext cx="9616599" cy="3657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65" y="306605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0"/>
          <p:cNvSpPr txBox="1"/>
          <p:nvPr/>
        </p:nvSpPr>
        <p:spPr>
          <a:xfrm>
            <a:off x="3313292" y="6150114"/>
            <a:ext cx="7753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Tento projekt byl financován s podporou Evropské komise. Tato publikace odráží pouze názory autora a Komise nenese odpovědnost za jakékoli použití informací v ní obsažených. Číslo projektu: 2020-1-BG01-KA202-079064</a:t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0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  <a:defRPr b="1" sz="2000">
                <a:solidFill>
                  <a:srgbClr val="52BAA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b="0" i="1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10"/>
          <p:cNvSpPr/>
          <p:nvPr/>
        </p:nvSpPr>
        <p:spPr>
          <a:xfrm flipH="1" rot="-5400000">
            <a:off x="5396988" y="5172425"/>
            <a:ext cx="1331189" cy="47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6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  <a:defRPr b="1" sz="2000">
                <a:solidFill>
                  <a:srgbClr val="52BAA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/>
          <p:nvPr/>
        </p:nvSpPr>
        <p:spPr>
          <a:xfrm flipH="1">
            <a:off x="2172708" y="2774849"/>
            <a:ext cx="7839428" cy="45719"/>
          </a:xfrm>
          <a:prstGeom prst="rect">
            <a:avLst/>
          </a:prstGeom>
          <a:solidFill>
            <a:srgbClr val="52BA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7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1" sz="2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1" name="Google Shape;31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39605" y="1688651"/>
            <a:ext cx="1712791" cy="106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2127" y="6188473"/>
            <a:ext cx="2281165" cy="469502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17"/>
          <p:cNvSpPr txBox="1"/>
          <p:nvPr/>
        </p:nvSpPr>
        <p:spPr>
          <a:xfrm>
            <a:off x="3313292" y="6150114"/>
            <a:ext cx="7753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Tento projekt byl financován s podporou Evropské komise. Tato publikace odráží pouze názory autora a Komise nenese odpovědnost za jakékoli použití informací v ní obsažených. Číslo projektu: 2020-1-BG01-KA202-079064</a:t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7"/>
          <p:cNvSpPr/>
          <p:nvPr/>
        </p:nvSpPr>
        <p:spPr>
          <a:xfrm flipH="1">
            <a:off x="2172707" y="2913643"/>
            <a:ext cx="7839428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Text - 1col">
  <p:cSld name="Title Text - 1col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F6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37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  <a:defRPr b="1" sz="2000">
                <a:solidFill>
                  <a:srgbClr val="52BAA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7"/>
          <p:cNvSpPr/>
          <p:nvPr/>
        </p:nvSpPr>
        <p:spPr>
          <a:xfrm flipH="1">
            <a:off x="2172708" y="2774849"/>
            <a:ext cx="7839428" cy="45719"/>
          </a:xfrm>
          <a:prstGeom prst="rect">
            <a:avLst/>
          </a:prstGeom>
          <a:solidFill>
            <a:srgbClr val="52BA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- 2col">
  <p:cSld name="Title Content - 2col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" type="body"/>
          </p:nvPr>
        </p:nvSpPr>
        <p:spPr>
          <a:xfrm>
            <a:off x="97971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14"/>
          <p:cNvSpPr txBox="1"/>
          <p:nvPr>
            <p:ph idx="2" type="body"/>
          </p:nvPr>
        </p:nvSpPr>
        <p:spPr>
          <a:xfrm>
            <a:off x="6131377" y="873580"/>
            <a:ext cx="5910944" cy="59027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ubtitle Text - 1col">
  <p:cSld name="Title Subtitle Text - 1col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" type="body"/>
          </p:nvPr>
        </p:nvSpPr>
        <p:spPr>
          <a:xfrm>
            <a:off x="97971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5"/>
          <p:cNvSpPr txBox="1"/>
          <p:nvPr>
            <p:ph idx="2" type="body"/>
          </p:nvPr>
        </p:nvSpPr>
        <p:spPr>
          <a:xfrm>
            <a:off x="6131377" y="1462684"/>
            <a:ext cx="5910944" cy="53136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83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83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683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5"/>
          <p:cNvSpPr txBox="1"/>
          <p:nvPr>
            <p:ph idx="3" type="body"/>
          </p:nvPr>
        </p:nvSpPr>
        <p:spPr>
          <a:xfrm>
            <a:off x="97970" y="854672"/>
            <a:ext cx="11944351" cy="5508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AEB3B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0" y="0"/>
            <a:ext cx="12192000" cy="7975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b="0" i="0" sz="3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  <p:sldLayoutId id="2147483654" r:id="rId2"/>
    <p:sldLayoutId id="2147483655" r:id="rId3"/>
    <p:sldLayoutId id="2147483656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aging.umkc.edu/wp-content/uploads/2015/10/Facts-on-Aging-Quiz.pdf" TargetMode="External"/><Relationship Id="rId4" Type="http://schemas.openxmlformats.org/officeDocument/2006/relationships/hyperlink" Target="https://www.researchgate.net/publication/313125210_Age_Stereotypes_in_the_Workplace" TargetMode="External"/><Relationship Id="rId5" Type="http://schemas.openxmlformats.org/officeDocument/2006/relationships/hyperlink" Target="https://www.youtube.com/watch?v=mwNjYe7MM7Y" TargetMode="External"/><Relationship Id="rId6" Type="http://schemas.openxmlformats.org/officeDocument/2006/relationships/hyperlink" Target="https://hbr.org/2016/11/our-assumptions-about-old-and-young-workers-are-wrong" TargetMode="External"/><Relationship Id="rId7" Type="http://schemas.openxmlformats.org/officeDocument/2006/relationships/hyperlink" Target="https://www.researchgate.net/publication/5825886_Engaging_the_Aging_Workforce_The_Relationship_Between_Perceived_Age_Similarity_Satisfaction_With_Coworkers_and_Employee_Engagement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youtube.com/watch?v=-Mz-t5S6J7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"/>
          <p:cNvSpPr txBox="1"/>
          <p:nvPr>
            <p:ph type="ctrTitle"/>
          </p:nvPr>
        </p:nvSpPr>
        <p:spPr>
          <a:xfrm>
            <a:off x="715688" y="4530725"/>
            <a:ext cx="5195207" cy="1334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BAAD"/>
              </a:buClr>
              <a:buSzPts val="2000"/>
              <a:buFont typeface="Arial"/>
              <a:buNone/>
            </a:pPr>
            <a:r>
              <a:rPr lang="en-US"/>
              <a:t>Kurikulum mezigeneračního vzdělávání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 txBox="1"/>
          <p:nvPr>
            <p:ph idx="1" type="subTitle"/>
          </p:nvPr>
        </p:nvSpPr>
        <p:spPr>
          <a:xfrm>
            <a:off x="6086475" y="4549902"/>
            <a:ext cx="5178855" cy="1292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Modul 4: Implementace, monitorování a hodnocení strategií v boji proti ageismu a sociálnímu vyloučení na pracovišti pro manažer</a:t>
            </a:r>
            <a:r>
              <a:rPr lang="en-US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y*ky</a:t>
            </a:r>
            <a:r>
              <a:rPr lang="en-US"/>
              <a:t>, odbornice a odborníky na HR a poskytovatele odborného vzdělávání	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0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Lekce 2: Monitorování a hodnocení dopadu strategií boje proti ageismu a sociálnímu vyloučení na pracovišti na organizaci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1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Lekce 2: Monitorování a hodnocení dopadu strategií boje proti ageismu a sociálnímu vyloučení na pracovišti na organizaci</a:t>
            </a:r>
            <a:endParaRPr sz="2700"/>
          </a:p>
        </p:txBody>
      </p:sp>
      <p:sp>
        <p:nvSpPr>
          <p:cNvPr id="125" name="Google Shape;125;p41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>
              <a:solidFill>
                <a:schemeClr val="accent6"/>
              </a:solidFill>
            </a:endParaRPr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>
              <a:solidFill>
                <a:schemeClr val="accent6"/>
              </a:solidFill>
            </a:endParaRPr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>
              <a:solidFill>
                <a:schemeClr val="accent6"/>
              </a:solidFill>
            </a:endParaRPr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>
                <a:solidFill>
                  <a:schemeClr val="accent6"/>
                </a:solidFill>
              </a:rPr>
              <a:t>Po dokončení této aktivity:</a:t>
            </a:r>
            <a:endParaRPr>
              <a:solidFill>
                <a:schemeClr val="accent6"/>
              </a:solidFill>
            </a:endParaRPr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rPr lang="en-US"/>
              <a:t> </a:t>
            </a:r>
            <a:endParaRPr/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Vymyslíte dotazník ke sledování a hodnocení </a:t>
            </a:r>
            <a:r>
              <a:rPr lang="en-US">
                <a:extLst>
                  <a:ext uri="http://customooxmlschemas.google.com/">
                    <go:slidesCustomData xmlns:go="http://customooxmlschemas.google.com/" textRoundtripDataId="8"/>
                  </a:ext>
                </a:extLst>
              </a:rPr>
              <a:t>dopadu implementovaných strategií</a:t>
            </a:r>
            <a:endParaRPr u="sng"/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N</a:t>
            </a:r>
            <a:r>
              <a:rPr lang="en-US"/>
              <a:t>avrhnete dotazník, který bude po implementaci použit ke sledování pokroku v požadovaných kompetencích u starších i mladších pracovníků.</a:t>
            </a:r>
            <a:endParaRPr/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2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2900">
                <a:latin typeface="Arial"/>
                <a:ea typeface="Arial"/>
                <a:cs typeface="Arial"/>
                <a:sym typeface="Arial"/>
              </a:rPr>
              <a:t>Krok 1: Navrhněte dotazník pro sledování pokroku</a:t>
            </a:r>
            <a:r>
              <a:rPr lang="en-US"/>
              <a:t> </a:t>
            </a:r>
            <a:endParaRPr/>
          </a:p>
        </p:txBody>
      </p:sp>
      <p:sp>
        <p:nvSpPr>
          <p:cNvPr id="131" name="Google Shape;131;p42"/>
          <p:cNvSpPr txBox="1"/>
          <p:nvPr>
            <p:ph idx="1" type="body"/>
          </p:nvPr>
        </p:nvSpPr>
        <p:spPr>
          <a:xfrm>
            <a:off x="97975" y="881744"/>
            <a:ext cx="119442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Navrhněte dotazník ke sledování změn v postojích/předsudcích pracovníků před a po implementaci vybraných strategií:</a:t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400"/>
          </a:p>
        </p:txBody>
      </p:sp>
      <p:sp>
        <p:nvSpPr>
          <p:cNvPr id="132" name="Google Shape;132;p42"/>
          <p:cNvSpPr/>
          <p:nvPr/>
        </p:nvSpPr>
        <p:spPr>
          <a:xfrm>
            <a:off x="8966425" y="182038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Aktivita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42"/>
          <p:cNvSpPr txBox="1"/>
          <p:nvPr/>
        </p:nvSpPr>
        <p:spPr>
          <a:xfrm>
            <a:off x="476250" y="1920875"/>
            <a:ext cx="8016900" cy="410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7200" lvl="0" marL="6858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Dotazník bude předán všem zaměstnancům před implementací strategií k určení vaší základní úrovně</a:t>
            </a:r>
            <a:r>
              <a:rPr b="0" i="0" lang="en-US" sz="2400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2400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858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 se bude opakovat v pravidelných intervalech (např. </a:t>
            </a:r>
            <a:r>
              <a:rPr lang="en-US" sz="2400">
                <a:solidFill>
                  <a:schemeClr val="lt1"/>
                </a:solidFill>
              </a:rPr>
              <a:t>k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aždých 6 měsíců</a:t>
            </a:r>
            <a:r>
              <a:rPr lang="en-US" sz="2400">
                <a:solidFill>
                  <a:schemeClr val="lt1"/>
                </a:solidFill>
              </a:rPr>
              <a:t>,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jednou za rok apo</a:t>
            </a:r>
            <a:r>
              <a:rPr lang="en-US" sz="2400">
                <a:solidFill>
                  <a:schemeClr val="lt1"/>
                </a:solidFill>
              </a:rPr>
              <a:t>d.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858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Rozsah, v jakém se skóre v průběhu času bude měnit, bude známkou </a:t>
            </a:r>
            <a:r>
              <a:rPr lang="en-US" sz="2400">
                <a:solidFill>
                  <a:schemeClr val="lt1"/>
                </a:solidFill>
              </a:rPr>
              <a:t>úspěšnosti strategií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858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Navrhujeme použít stupnici hodnocení</a:t>
            </a:r>
            <a:r>
              <a:rPr lang="en-US" sz="2400">
                <a:solidFill>
                  <a:schemeClr val="lt1"/>
                </a:solidFill>
              </a:rPr>
              <a:t> 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2400">
                <a:solidFill>
                  <a:schemeClr val="lt1"/>
                </a:solidFill>
              </a:rPr>
              <a:t>–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5, kde 5 označuje „siln</a:t>
            </a:r>
            <a:r>
              <a:rPr lang="en-US" sz="2400">
                <a:solidFill>
                  <a:schemeClr val="lt1"/>
                </a:solidFill>
              </a:rPr>
              <a:t>ý souhlas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 a 1 označuje „siln</a:t>
            </a:r>
            <a:r>
              <a:rPr lang="en-US" sz="2400">
                <a:solidFill>
                  <a:schemeClr val="lt1"/>
                </a:solidFill>
              </a:rPr>
              <a:t>ý nesouhlas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4" name="Google Shape;134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33025" y="2524125"/>
            <a:ext cx="3006575" cy="300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3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Příklad dotazníku pro starší pracovníky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43"/>
          <p:cNvSpPr/>
          <p:nvPr/>
        </p:nvSpPr>
        <p:spPr>
          <a:xfrm>
            <a:off x="978225" y="1693317"/>
            <a:ext cx="17723854" cy="618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1" name="Google Shape;141;p43"/>
          <p:cNvGraphicFramePr/>
          <p:nvPr/>
        </p:nvGraphicFramePr>
        <p:xfrm>
          <a:off x="2032000" y="91560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{4866F559-B08D-4D63-AD5A-949BC366302B}</a:tableStyleId>
              </a:tblPr>
              <a:tblGrid>
                <a:gridCol w="6469750"/>
                <a:gridCol w="16582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Starší pracovníci (50+ let) ve srovnání s mladšími kolegy a kolegyněmi bývají:</a:t>
                      </a:r>
                      <a:endParaRPr sz="2000" u="none" cap="none" strike="noStrike">
                        <a:solidFill>
                          <a:srgbClr val="93D4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Škála</a:t>
                      </a: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1</a:t>
                      </a:r>
                      <a:r>
                        <a:rPr lang="en-US" sz="2000">
                          <a:solidFill>
                            <a:srgbClr val="93D4CC"/>
                          </a:solidFill>
                        </a:rPr>
                        <a:t>–</a:t>
                      </a: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Spolehlivější</a:t>
                      </a:r>
                      <a:endParaRPr sz="1800" u="none" cap="none" strike="noStrike">
                        <a:solidFill>
                          <a:srgbClr val="52BAA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Důvěryhodnější</a:t>
                      </a:r>
                      <a:r>
                        <a:rPr lang="en-US" sz="1800">
                          <a:solidFill>
                            <a:srgbClr val="52BAAD"/>
                          </a:solidFill>
                        </a:rPr>
                        <a:t>, u</a:t>
                      </a:r>
                      <a:r>
                        <a:rPr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přímnější </a:t>
                      </a:r>
                      <a:endParaRPr sz="1800" u="none" cap="none" strike="noStrike">
                        <a:solidFill>
                          <a:srgbClr val="52BAA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Více loajální</a:t>
                      </a:r>
                      <a:r>
                        <a:rPr lang="en-US" sz="1800">
                          <a:solidFill>
                            <a:srgbClr val="52BAAD"/>
                          </a:solidFill>
                        </a:rPr>
                        <a:t>, </a:t>
                      </a:r>
                      <a:r>
                        <a:rPr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oddaní organizaci</a:t>
                      </a:r>
                      <a:endParaRPr sz="1800" u="none" cap="none" strike="noStrike">
                        <a:solidFill>
                          <a:srgbClr val="52BAA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Vyspělejší (z hlediska získané moudrosti)</a:t>
                      </a:r>
                      <a:endParaRPr sz="1800" u="none" cap="none" strike="noStrike">
                        <a:solidFill>
                          <a:srgbClr val="52BAA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Mají vyšší úroveň kritického myšlení</a:t>
                      </a:r>
                      <a:endParaRPr sz="1800" u="none" cap="none" strike="noStrike">
                        <a:solidFill>
                          <a:srgbClr val="52BAAD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Mají nižší výkonnost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Méně schopní</a:t>
                      </a:r>
                      <a:r>
                        <a:rPr lang="en-US" sz="1800">
                          <a:solidFill>
                            <a:srgbClr val="636A6F"/>
                          </a:solidFill>
                        </a:rPr>
                        <a:t>, méně </a:t>
                      </a: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kompetentní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Méně produktivní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Nezvládají dobře změny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Je těžší je dále školit</a:t>
                      </a:r>
                      <a:r>
                        <a:rPr lang="en-US" sz="1800">
                          <a:solidFill>
                            <a:srgbClr val="636A6F"/>
                          </a:solidFill>
                        </a:rPr>
                        <a:t> a r</a:t>
                      </a: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ozvíjet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42" name="Google Shape;142;p43"/>
          <p:cNvSpPr txBox="1"/>
          <p:nvPr/>
        </p:nvSpPr>
        <p:spPr>
          <a:xfrm>
            <a:off x="544282" y="6052457"/>
            <a:ext cx="114408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Toto je pouze příklad některých stereotypů (pozitivních nebo negativních), které mají mladší pracovníci o starších.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Přidejte další či některé odstraňte nebo upravte tabulku tak, aby byla pro vaši organizaci co nejrelevantnější.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4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Příklad dotazníku pro mladší pracovníky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44"/>
          <p:cNvSpPr/>
          <p:nvPr/>
        </p:nvSpPr>
        <p:spPr>
          <a:xfrm>
            <a:off x="978225" y="1693317"/>
            <a:ext cx="17723854" cy="618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9" name="Google Shape;149;p44"/>
          <p:cNvGraphicFramePr/>
          <p:nvPr/>
        </p:nvGraphicFramePr>
        <p:xfrm>
          <a:off x="2032000" y="93738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{4866F559-B08D-4D63-AD5A-949BC366302B}</a:tableStyleId>
              </a:tblPr>
              <a:tblGrid>
                <a:gridCol w="6469750"/>
                <a:gridCol w="16582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 srovnání se staršími kolegy a kolegyněmi bývají mladší pracovníci (18–30 let):</a:t>
                      </a:r>
                      <a:endParaRPr sz="2000" u="none" cap="none" strike="noStrike">
                        <a:solidFill>
                          <a:srgbClr val="93D4C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Škála</a:t>
                      </a: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1</a:t>
                      </a:r>
                      <a:r>
                        <a:rPr lang="en-US" sz="2000">
                          <a:solidFill>
                            <a:srgbClr val="93D4CC"/>
                          </a:solidFill>
                        </a:rPr>
                        <a:t>–</a:t>
                      </a: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2000" u="none" cap="none" strike="noStrike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Produktivnější a zvládají více věcí najednou (multitasking)</a:t>
                      </a:r>
                      <a:endParaRPr sz="1800" u="none" cap="none" strike="noStrike">
                        <a:solidFill>
                          <a:srgbClr val="52BAAD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Kreativnější</a:t>
                      </a:r>
                      <a:endParaRPr sz="1800" u="none" cap="none" strike="noStrike">
                        <a:solidFill>
                          <a:srgbClr val="52BAAD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Ambicióznější</a:t>
                      </a:r>
                      <a:endParaRPr sz="1800" u="none" cap="none" strike="noStrike">
                        <a:solidFill>
                          <a:srgbClr val="52BAAD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Lépe zvládají stres</a:t>
                      </a:r>
                      <a:endParaRPr sz="1800" u="none" cap="none" strike="noStrike">
                        <a:solidFill>
                          <a:srgbClr val="52BAAD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solidFill>
                            <a:srgbClr val="52BAAD"/>
                          </a:solidFill>
                        </a:rPr>
                        <a:t>Vyšší</a:t>
                      </a:r>
                      <a:r>
                        <a:rPr lang="en-US" sz="1800" u="none" cap="none" strike="noStrike">
                          <a:solidFill>
                            <a:srgbClr val="52BAA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technologické znalosti a dovednosti</a:t>
                      </a:r>
                      <a:endParaRPr sz="1800" u="none" cap="none" strike="noStrike">
                        <a:solidFill>
                          <a:srgbClr val="52BAAD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Jsou netrpěliví (potřebují okamžité uspokojení/ocenění)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Jsou </a:t>
                      </a:r>
                      <a:r>
                        <a:rPr lang="en-US" sz="1800">
                          <a:solidFill>
                            <a:srgbClr val="636A6F"/>
                          </a:solidFill>
                        </a:rPr>
                        <a:t>arogantnější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Kladou si nároky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>
                          <a:solidFill>
                            <a:srgbClr val="636A6F"/>
                          </a:solidFill>
                        </a:rPr>
                        <a:t>Jsou l</a:t>
                      </a: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ínější a sebestřednější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Méně loajální</a:t>
                      </a:r>
                      <a:r>
                        <a:rPr lang="en-US" sz="1800">
                          <a:solidFill>
                            <a:srgbClr val="636A6F"/>
                          </a:solidFill>
                        </a:rPr>
                        <a:t>, méně </a:t>
                      </a:r>
                      <a:r>
                        <a:rPr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oddaní organizaci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50" name="Google Shape;150;p44"/>
          <p:cNvSpPr txBox="1"/>
          <p:nvPr/>
        </p:nvSpPr>
        <p:spPr>
          <a:xfrm>
            <a:off x="544282" y="6052457"/>
            <a:ext cx="114408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Toto je pouze příklad některých stereotypů (pozitivních nebo negativních), které mají starší pracovníci o mladších.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Přidejte další či některé odstraňte nebo upravte tabulku tak, aby byla pro vaši organizaci co nejrelevantnější.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Krok 2: Fungují strategie?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45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600"/>
              <a:t>Některé varovné signály, že strategie nefungují a ageismus stále přetrvává:</a:t>
            </a:r>
            <a:endParaRPr sz="2600"/>
          </a:p>
          <a:p>
            <a:pPr indent="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600"/>
              <a:t>Příležitosti ke vzdělávání jsou automaticky nabízeny mladším zaměstnancům.</a:t>
            </a:r>
            <a:endParaRPr sz="2600"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600"/>
              <a:t>Starší lidé jsou vynecháváni z nových kompenzací a kariérního postupu.</a:t>
            </a:r>
            <a:endParaRPr sz="2600"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600"/>
              <a:t>Starším/mladším pracovníkům n</a:t>
            </a:r>
            <a:r>
              <a:rPr lang="en-US" sz="2600">
                <a:extLst>
                  <a:ext uri="http://customooxmlschemas.google.com/">
                    <go:slidesCustomData xmlns:go="http://customooxmlschemas.google.com/" textRoundtripDataId="9"/>
                  </a:ext>
                </a:extLst>
              </a:rPr>
              <a:t>ejsou nabízeny náročné úkoly.</a:t>
            </a:r>
            <a:endParaRPr sz="2600"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600"/>
              <a:t>Drobné nebo výslovné poznámky o věku na pracovišti.</a:t>
            </a:r>
            <a:endParaRPr sz="2600"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600"/>
              <a:t>Starší/mladší pracovníci jsou v</a:t>
            </a:r>
            <a:r>
              <a:rPr lang="en-US" sz="2600">
                <a:extLst>
                  <a:ext uri="http://customooxmlschemas.google.com/">
                    <go:slidesCustomData xmlns:go="http://customooxmlschemas.google.com/" textRoundtripDataId="10"/>
                  </a:ext>
                </a:extLst>
              </a:rPr>
              <a:t>yloučeni z důležitých schůzek nebo aktivit.</a:t>
            </a:r>
            <a:endParaRPr sz="2600"/>
          </a:p>
          <a:p>
            <a:pPr indent="-457200" lvl="0" marL="6858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600"/>
              <a:t>Časté propouštění starších zaměstnanců.</a:t>
            </a:r>
            <a:endParaRPr sz="2600"/>
          </a:p>
          <a:p>
            <a:pPr indent="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600"/>
          </a:p>
        </p:txBody>
      </p:sp>
      <p:sp>
        <p:nvSpPr>
          <p:cNvPr id="157" name="Google Shape;157;p45"/>
          <p:cNvSpPr/>
          <p:nvPr/>
        </p:nvSpPr>
        <p:spPr>
          <a:xfrm>
            <a:off x="8741225" y="182025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Informace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6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Fungují strategie? </a:t>
            </a:r>
            <a:endParaRPr/>
          </a:p>
        </p:txBody>
      </p:sp>
      <p:sp>
        <p:nvSpPr>
          <p:cNvPr id="163" name="Google Shape;163;p46"/>
          <p:cNvSpPr txBox="1"/>
          <p:nvPr>
            <p:ph idx="1" type="body"/>
          </p:nvPr>
        </p:nvSpPr>
        <p:spPr>
          <a:xfrm>
            <a:off x="97975" y="881750"/>
            <a:ext cx="7950600" cy="58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Diskuse a sdílení vlastních zkušeností:</a:t>
            </a:r>
            <a:endParaRPr sz="2400"/>
          </a:p>
          <a:p>
            <a:pPr indent="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444500" lvl="0" marL="6858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 sz="2400"/>
              <a:t>Implementovali jste podobné strategie v minulosti?</a:t>
            </a:r>
            <a:endParaRPr sz="2400"/>
          </a:p>
          <a:p>
            <a:pPr indent="-444500" lvl="0" marL="6858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 sz="2400"/>
              <a:t>Jaké faktory jsou rozhodující pro úspěšný výsledek?</a:t>
            </a:r>
            <a:endParaRPr sz="2400"/>
          </a:p>
          <a:p>
            <a:pPr indent="-444500" lvl="0" marL="6858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 sz="2400"/>
              <a:t>Co byste tentokrát udělali jinak?</a:t>
            </a:r>
            <a:endParaRPr sz="2400"/>
          </a:p>
          <a:p>
            <a:pPr indent="-444500" lvl="0" marL="6858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 sz="2400"/>
              <a:t>Máte nějaké osvědčené postupy, které můžete sdílet s ostatními?</a:t>
            </a:r>
            <a:endParaRPr sz="2400"/>
          </a:p>
          <a:p>
            <a:pPr indent="-457200" lvl="0" marL="6858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600"/>
              <a:t>Máte nějaké další tipy,</a:t>
            </a:r>
            <a:r>
              <a:rPr lang="en-US" sz="2600"/>
              <a:t> </a:t>
            </a:r>
            <a:r>
              <a:rPr lang="en-US" sz="2600"/>
              <a:t>na co si dávat pozor?</a:t>
            </a:r>
            <a:endParaRPr sz="2600"/>
          </a:p>
          <a:p>
            <a:pPr indent="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600"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600"/>
          </a:p>
        </p:txBody>
      </p:sp>
      <p:sp>
        <p:nvSpPr>
          <p:cNvPr id="164" name="Google Shape;164;p46"/>
          <p:cNvSpPr/>
          <p:nvPr/>
        </p:nvSpPr>
        <p:spPr>
          <a:xfrm>
            <a:off x="8534850" y="182038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Diskuse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5" name="Google Shape;165;p46"/>
          <p:cNvPicPr preferRelativeResize="0"/>
          <p:nvPr/>
        </p:nvPicPr>
        <p:blipFill rotWithShape="1">
          <a:blip r:embed="rId3">
            <a:alphaModFix/>
          </a:blip>
          <a:srcRect b="35712" l="0" r="0" t="-8551"/>
          <a:stretch/>
        </p:blipFill>
        <p:spPr>
          <a:xfrm>
            <a:off x="8311700" y="971850"/>
            <a:ext cx="3730625" cy="240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7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2900">
                <a:latin typeface="Arial"/>
                <a:ea typeface="Arial"/>
                <a:cs typeface="Arial"/>
                <a:sym typeface="Arial"/>
              </a:rPr>
              <a:t>Krok 3: Navrhněte dotazník pro hodnocení kompetencí </a:t>
            </a:r>
            <a:endParaRPr sz="29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47"/>
          <p:cNvSpPr txBox="1"/>
          <p:nvPr>
            <p:ph idx="1" type="body"/>
          </p:nvPr>
        </p:nvSpPr>
        <p:spPr>
          <a:xfrm>
            <a:off x="97975" y="881744"/>
            <a:ext cx="11944200" cy="9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Navrhněte dotazník ke sledování zlepšení kompetencí pracovníků po implementaci vybraných strategií:</a:t>
            </a:r>
            <a:endParaRPr sz="2400"/>
          </a:p>
          <a:p>
            <a:pPr indent="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0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400"/>
          </a:p>
        </p:txBody>
      </p:sp>
      <p:sp>
        <p:nvSpPr>
          <p:cNvPr id="172" name="Google Shape;172;p47"/>
          <p:cNvSpPr/>
          <p:nvPr/>
        </p:nvSpPr>
        <p:spPr>
          <a:xfrm>
            <a:off x="9876625" y="182038"/>
            <a:ext cx="21657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Aktivita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47"/>
          <p:cNvSpPr txBox="1"/>
          <p:nvPr/>
        </p:nvSpPr>
        <p:spPr>
          <a:xfrm>
            <a:off x="97975" y="1793875"/>
            <a:ext cx="9382200" cy="521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7200" lvl="0" marL="6858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 starší a mladší pracovníky budou k dispozici samostatné dotazníky ke sledování kompetencí,</a:t>
            </a:r>
            <a:r>
              <a:rPr lang="en-US" sz="2400">
                <a:solidFill>
                  <a:schemeClr val="lt1"/>
                </a:solidFill>
              </a:rPr>
              <a:t> </a:t>
            </a:r>
            <a:r>
              <a:rPr b="0" i="0" lang="en-US" sz="2400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11"/>
                  </a:ext>
                </a:extLst>
              </a:rPr>
              <a:t>které chceme u dané věkové skupiny zlepšit</a:t>
            </a:r>
            <a:r>
              <a:rPr b="0" i="0" lang="en-US" sz="2400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2400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858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Dotazník by měl být vyplněn 6 měsíců po implementaci a poté by se mělo vyplňování opakovat v pravidelných intervalech (např. každých 6 měsíců).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858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Rozsah, v jakém se skóre časem zlepší, bude známkou toho, jak úspěšné dané strategie byly.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68580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Navrhujeme použít hodnotící stupnici 1</a:t>
            </a:r>
            <a:r>
              <a:rPr lang="en-US" sz="2400">
                <a:solidFill>
                  <a:schemeClr val="lt1"/>
                </a:solidFill>
              </a:rPr>
              <a:t>–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3, přičemž </a:t>
            </a: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znamená „Nezlepšil*a jsem tuto kompetenci.“ </a:t>
            </a: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2: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„Udělal*a jsem určitý pokrok v této kompetenci.“ </a:t>
            </a: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3: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en-US" sz="2400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textRoundtripDataId="12"/>
                  </a:ext>
                </a:extLst>
              </a:rPr>
              <a:t>„</a:t>
            </a:r>
            <a:r>
              <a:rPr lang="en-US" sz="2400">
                <a:solidFill>
                  <a:schemeClr val="lt1"/>
                </a:solidFill>
                <a:extLst>
                  <a:ext uri="http://customooxmlschemas.google.com/">
                    <go:slidesCustomData xmlns:go="http://customooxmlschemas.google.com/" textRoundtripDataId="13"/>
                  </a:ext>
                </a:extLst>
              </a:rPr>
              <a:t>Výrazně jsem se zlepšil*a v této kompetenci.”</a:t>
            </a:r>
            <a:endParaRPr b="0" i="0" sz="2400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4" name="Google Shape;174;p47"/>
          <p:cNvPicPr preferRelativeResize="0"/>
          <p:nvPr/>
        </p:nvPicPr>
        <p:blipFill rotWithShape="1">
          <a:blip r:embed="rId3">
            <a:alphaModFix/>
          </a:blip>
          <a:srcRect b="0" l="11081" r="10767" t="0"/>
          <a:stretch/>
        </p:blipFill>
        <p:spPr>
          <a:xfrm>
            <a:off x="9692675" y="2460625"/>
            <a:ext cx="2349500" cy="300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Příklad dotazníku pro starší pracovníky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48"/>
          <p:cNvSpPr/>
          <p:nvPr/>
        </p:nvSpPr>
        <p:spPr>
          <a:xfrm>
            <a:off x="978225" y="1693317"/>
            <a:ext cx="17723854" cy="618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81" name="Google Shape;181;p48"/>
          <p:cNvGraphicFramePr/>
          <p:nvPr/>
        </p:nvGraphicFramePr>
        <p:xfrm>
          <a:off x="2032000" y="114420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{4866F559-B08D-4D63-AD5A-949BC366302B}</a:tableStyleId>
              </a:tblPr>
              <a:tblGrid>
                <a:gridCol w="6469750"/>
                <a:gridCol w="16582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Starší pracovníci</a:t>
                      </a:r>
                      <a:r>
                        <a:rPr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(50+):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Škála</a:t>
                      </a: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1</a:t>
                      </a:r>
                      <a:r>
                        <a:rPr lang="en-US" sz="2000">
                          <a:solidFill>
                            <a:srgbClr val="93D4CC"/>
                          </a:solidFill>
                        </a:rPr>
                        <a:t>–</a:t>
                      </a: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Digitální dovednosti: </a:t>
                      </a:r>
                      <a:r>
                        <a:rPr b="1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extLst>
                            <a:ext uri="http://customooxmlschemas.google.com/">
                              <go:slidesCustomData xmlns:go="http://customooxmlschemas.google.com/" textRoundtripDataId="14"/>
                            </a:ext>
                          </a:extLst>
                        </a:rPr>
                        <a:t> schopnosti používat digitální zařízení, komunikační aplikace a sociální sítě pro přístup k informacím a ke komunikaci </a:t>
                      </a:r>
                      <a:endParaRPr b="0" i="0" sz="1800" u="none" cap="none" strike="noStrike">
                        <a:solidFill>
                          <a:srgbClr val="636A6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Mediální gramotnost: schopnost přistupovat, analyzovat, hodnotit, vytvářet a jednat pomocí všech forem komunikace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Zvládání technologických výzev: soubor dovedností, které pomohou hladkému přechodu a zvýší přizpůsobivost (technická slovní zásoba, psaní na počítači, hledání užitečných zdrojů pro výzkum)</a:t>
                      </a:r>
                      <a:endParaRPr b="0" i="0" sz="1800" u="none" cap="none" strike="noStrike">
                        <a:solidFill>
                          <a:srgbClr val="636A6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82" name="Google Shape;182;p48"/>
          <p:cNvSpPr txBox="1"/>
          <p:nvPr/>
        </p:nvSpPr>
        <p:spPr>
          <a:xfrm>
            <a:off x="544282" y="5747656"/>
            <a:ext cx="114408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Toto je pouze příklad některých kompetencí, které chceme zlepšit </a:t>
            </a:r>
            <a:r>
              <a:rPr lang="en-US" sz="1600"/>
              <a:t>u starších pracovníků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Měli byste přidat všechny  kompetence, které považujete za důležité a relevantní pro zlepšení </a:t>
            </a:r>
            <a:r>
              <a:rPr lang="en-US" sz="1600"/>
              <a:t>své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organizace.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9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Příklad dotazníku pro mladší pracovníky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49"/>
          <p:cNvSpPr/>
          <p:nvPr/>
        </p:nvSpPr>
        <p:spPr>
          <a:xfrm>
            <a:off x="978225" y="1693317"/>
            <a:ext cx="17723854" cy="618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89" name="Google Shape;189;p49"/>
          <p:cNvGraphicFramePr/>
          <p:nvPr/>
        </p:nvGraphicFramePr>
        <p:xfrm>
          <a:off x="2032000" y="111155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{4866F559-B08D-4D63-AD5A-949BC366302B}</a:tableStyleId>
              </a:tblPr>
              <a:tblGrid>
                <a:gridCol w="6469750"/>
                <a:gridCol w="16582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Mladší pracovníci </a:t>
                      </a: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(18</a:t>
                      </a:r>
                      <a:r>
                        <a:rPr lang="en-US" sz="2000">
                          <a:solidFill>
                            <a:srgbClr val="93D4CC"/>
                          </a:solidFill>
                        </a:rPr>
                        <a:t>–</a:t>
                      </a: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 </a:t>
                      </a:r>
                      <a:r>
                        <a:rPr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let</a:t>
                      </a: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):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Škála</a:t>
                      </a: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1</a:t>
                      </a:r>
                      <a:r>
                        <a:rPr lang="en-US" sz="2000">
                          <a:solidFill>
                            <a:srgbClr val="93D4CC"/>
                          </a:solidFill>
                        </a:rPr>
                        <a:t>–</a:t>
                      </a:r>
                      <a:r>
                        <a:rPr b="1" i="0" lang="en-US" sz="2000" u="none" cap="none" strike="noStrike">
                          <a:solidFill>
                            <a:srgbClr val="93D4CC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Kritické myšlení: schopnost myslet jasně a racionálně, porozumět logick</a:t>
                      </a:r>
                      <a:r>
                        <a:rPr b="1" lang="en-US" sz="1800">
                          <a:solidFill>
                            <a:srgbClr val="636A6F"/>
                          </a:solidFill>
                        </a:rPr>
                        <a:t>ým</a:t>
                      </a:r>
                      <a:r>
                        <a:rPr b="1" lang="en-US" sz="1800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extLst>
                            <a:ext uri="http://customooxmlschemas.google.com/">
                              <go:slidesCustomData xmlns:go="http://customooxmlschemas.google.com/" textRoundtripDataId="15"/>
                            </a:ext>
                          </a:extLst>
                        </a:rPr>
                        <a:t> souvislost</a:t>
                      </a:r>
                      <a:r>
                        <a:rPr b="1" lang="en-US" sz="1800">
                          <a:solidFill>
                            <a:srgbClr val="636A6F"/>
                          </a:solidFill>
                          <a:extLst>
                            <a:ext uri="http://customooxmlschemas.google.com/">
                              <go:slidesCustomData xmlns:go="http://customooxmlschemas.google.com/" textRoundtripDataId="16"/>
                            </a:ext>
                          </a:extLst>
                        </a:rPr>
                        <a:t>em</a:t>
                      </a:r>
                      <a:r>
                        <a:rPr b="1" lang="en-US" sz="1800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extLst>
                            <a:ext uri="http://customooxmlschemas.google.com/">
                              <go:slidesCustomData xmlns:go="http://customooxmlschemas.google.com/" textRoundtripDataId="17"/>
                            </a:ext>
                          </a:extLst>
                        </a:rPr>
                        <a:t> mezi myšlenkami</a:t>
                      </a:r>
                      <a:endParaRPr b="0" i="0" sz="1800" cap="none" strike="noStrike">
                        <a:solidFill>
                          <a:srgbClr val="636A6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Řešení problémů: rychlá identifikace základního problému a implementace řešení</a:t>
                      </a:r>
                      <a:endParaRPr b="0" i="0" sz="1800" u="none" cap="none" strike="noStrike">
                        <a:solidFill>
                          <a:srgbClr val="636A6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Rozhodování: proces rozhodování na základě identifikace rozhodnutí, shromažďování informací a hodnocení alternativních řešení</a:t>
                      </a:r>
                      <a:endParaRPr b="0" i="0" sz="1800" u="none" cap="none" strike="noStrike">
                        <a:solidFill>
                          <a:srgbClr val="636A6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Strategické myšlení: mentální nebo myšlenkový proces aplikovaný jednotlivcem za účelem</a:t>
                      </a:r>
                      <a:r>
                        <a:rPr b="1" lang="en-US" sz="1800">
                          <a:solidFill>
                            <a:srgbClr val="636A6F"/>
                          </a:solidFill>
                        </a:rPr>
                        <a:t> </a:t>
                      </a:r>
                      <a:r>
                        <a:rPr b="1" lang="en-US" sz="1800" u="none" cap="none" strike="noStrike">
                          <a:solidFill>
                            <a:srgbClr val="636A6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dosažení cíle nebo souboru cílů </a:t>
                      </a:r>
                      <a:endParaRPr b="0" i="0" sz="1800" u="none" cap="none" strike="noStrike">
                        <a:solidFill>
                          <a:srgbClr val="636A6F"/>
                        </a:solidFill>
                        <a:highlight>
                          <a:srgbClr val="FF0000"/>
                        </a:highligh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90" name="Google Shape;190;p49"/>
          <p:cNvSpPr txBox="1"/>
          <p:nvPr/>
        </p:nvSpPr>
        <p:spPr>
          <a:xfrm>
            <a:off x="544282" y="5747656"/>
            <a:ext cx="11440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Toto je pouze příklad některých kompetencí, které chceme zlepšit </a:t>
            </a:r>
            <a:r>
              <a:rPr lang="en-US" sz="1600"/>
              <a:t>u mladších pracovníků.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Měli byste přidat všechny kompetence, které považujete za důležité a relevantní pro zlepšení </a:t>
            </a:r>
            <a:r>
              <a:rPr lang="en-US" sz="1600"/>
              <a:t>své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organizace.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Lekce 1: Implementace příslušných strategií pro boj proti ageismu a sociálnímu vyloučení na pracovišti</a:t>
            </a:r>
            <a:endParaRPr sz="2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8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>
              <a:solidFill>
                <a:schemeClr val="accent6"/>
              </a:solidFill>
            </a:endParaRPr>
          </a:p>
          <a:p>
            <a:pPr indent="-22860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</a:pPr>
            <a:r>
              <a:t/>
            </a:r>
            <a:endParaRPr>
              <a:solidFill>
                <a:schemeClr val="accent6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chemeClr val="accent6"/>
                </a:solidFill>
              </a:rPr>
              <a:t>Po dokončení této lekce:</a:t>
            </a:r>
            <a:endParaRPr>
              <a:solidFill>
                <a:schemeClr val="accent6"/>
              </a:solidFill>
            </a:endParaRPr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accent6"/>
              </a:solidFill>
            </a:endParaRPr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>
                <a:solidFill>
                  <a:schemeClr val="lt1"/>
                </a:solidFill>
              </a:rPr>
              <a:t>P</a:t>
            </a:r>
            <a:r>
              <a:rPr lang="en-US">
                <a:solidFill>
                  <a:schemeClr val="lt1"/>
                </a:solidFill>
              </a:rPr>
              <a:t>orozumíte několika strategiím, jakými lze bojovat proti ageismu na pracovišti.</a:t>
            </a:r>
            <a:endParaRPr>
              <a:solidFill>
                <a:schemeClr val="lt1"/>
              </a:solidFill>
            </a:endParaRPr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85750" lvl="0" marL="51435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>
                <a:solidFill>
                  <a:schemeClr val="lt1"/>
                </a:solidFill>
              </a:rPr>
              <a:t>Budete schopni zvolit strategie, které považujete za nejrelevantnější pro svou organizaci.</a:t>
            </a:r>
            <a:endParaRPr>
              <a:solidFill>
                <a:schemeClr val="lt1"/>
              </a:solidFill>
            </a:endParaRPr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d80c73197c_0_8"/>
          <p:cNvSpPr txBox="1"/>
          <p:nvPr>
            <p:ph type="title"/>
          </p:nvPr>
        </p:nvSpPr>
        <p:spPr>
          <a:xfrm>
            <a:off x="97970" y="81642"/>
            <a:ext cx="119445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700">
                <a:latin typeface="Arial"/>
                <a:ea typeface="Arial"/>
                <a:cs typeface="Arial"/>
                <a:sym typeface="Arial"/>
              </a:rPr>
              <a:t>Kvíz</a:t>
            </a:r>
            <a:r>
              <a:rPr lang="en-US" sz="3700"/>
              <a:t>:</a:t>
            </a:r>
            <a:r>
              <a:rPr lang="en-US" sz="37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700"/>
              <a:t>C</a:t>
            </a:r>
            <a:r>
              <a:rPr lang="en-US" sz="3700">
                <a:latin typeface="Arial"/>
                <a:ea typeface="Arial"/>
                <a:cs typeface="Arial"/>
                <a:sym typeface="Arial"/>
              </a:rPr>
              <a:t>o jsme se v tomto modulu naučili?</a:t>
            </a:r>
            <a:endParaRPr sz="3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gd80c73197c_0_8"/>
          <p:cNvSpPr/>
          <p:nvPr/>
        </p:nvSpPr>
        <p:spPr>
          <a:xfrm>
            <a:off x="978225" y="1693317"/>
            <a:ext cx="17724000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gd80c73197c_0_8"/>
          <p:cNvSpPr txBox="1"/>
          <p:nvPr/>
        </p:nvSpPr>
        <p:spPr>
          <a:xfrm>
            <a:off x="497175" y="797441"/>
            <a:ext cx="11440800" cy="59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(PRAVDA</a:t>
            </a:r>
            <a:r>
              <a:rPr b="1" lang="en-US" sz="2000">
                <a:solidFill>
                  <a:schemeClr val="accent6"/>
                </a:solidFill>
              </a:rPr>
              <a:t>/</a:t>
            </a:r>
            <a:r>
              <a:rPr b="1" i="0" lang="en-US" sz="20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NEPRAVDA)</a:t>
            </a:r>
            <a:endParaRPr b="1" i="0" sz="2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Jak lidé stárnou, jejich inteligence významně klesá.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PRAVDA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NEPRAVDA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Všech pět smyslů má tendenci s věkem upadat.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PRAVDA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NEPRAVDA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Normativní stereotypy popisují, co mohou jednotlivci určitého věku dělat.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PRAVDA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NEPRAVDA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Všechny věkové stereotypy jsou negativní.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PRAVDA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NEPRAVDA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AutoNum type="arabicPeriod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Existuje jen velmi málo důkazů o tom, že věkové stereotypy na pracovišti jsou pravdivé.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PRAVDA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○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NEPRAVDA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d80c73197c_0_8"/>
          <p:cNvSpPr/>
          <p:nvPr/>
        </p:nvSpPr>
        <p:spPr>
          <a:xfrm>
            <a:off x="9876625" y="182038"/>
            <a:ext cx="21657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Kvíz 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d80c73197c_0_24"/>
          <p:cNvSpPr txBox="1"/>
          <p:nvPr>
            <p:ph type="title"/>
          </p:nvPr>
        </p:nvSpPr>
        <p:spPr>
          <a:xfrm>
            <a:off x="97970" y="81642"/>
            <a:ext cx="119445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Kvíz - co jsme se v tomto modulu naučili?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gd80c73197c_0_24"/>
          <p:cNvSpPr/>
          <p:nvPr/>
        </p:nvSpPr>
        <p:spPr>
          <a:xfrm>
            <a:off x="978225" y="1693317"/>
            <a:ext cx="17724000" cy="6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d80c73197c_0_24"/>
          <p:cNvSpPr txBox="1"/>
          <p:nvPr/>
        </p:nvSpPr>
        <p:spPr>
          <a:xfrm>
            <a:off x="497200" y="797441"/>
            <a:ext cx="11440800" cy="59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(PRAVDA</a:t>
            </a:r>
            <a:r>
              <a:rPr b="1" lang="en-US" sz="2000">
                <a:solidFill>
                  <a:schemeClr val="accent6"/>
                </a:solidFill>
              </a:rPr>
              <a:t>/</a:t>
            </a:r>
            <a:r>
              <a:rPr b="1" i="0" lang="en-US" sz="20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NEPRAVDA)</a:t>
            </a:r>
            <a:endParaRPr b="1" i="0" sz="2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6.      Když jsou starší lidé vyloučení ze systému zvyšování platu a kariérního povýšení, může jít o známku ageismu.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PRAVDA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NEPRAVDA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7.    Digitální dovednosti a zvládání technologií jsou kompetence, které si starší pracovníci musí zlepšit.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PRAVDA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NEPRAVDA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8.   Kritické myšlení je kompetence, která se s věkem zlepšuje.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PRAVDA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NEPRAVDA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9.   Věkový profil organizace může být silnou i slabou stránkou zároveň.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PRAVDA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NEPRAVDA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   Deprese se vyskytuje častěji u starších lidí než u mladších.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PRAVDA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NEPRAVDA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gd80c73197c_0_24"/>
          <p:cNvSpPr/>
          <p:nvPr/>
        </p:nvSpPr>
        <p:spPr>
          <a:xfrm>
            <a:off x="9876625" y="182038"/>
            <a:ext cx="21657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Kvíz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Reference </a:t>
            </a:r>
            <a:endParaRPr/>
          </a:p>
        </p:txBody>
      </p:sp>
      <p:sp>
        <p:nvSpPr>
          <p:cNvPr id="212" name="Google Shape;212;p35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-US" sz="1400" u="sng">
                <a:solidFill>
                  <a:schemeClr val="hlink"/>
                </a:solidFill>
                <a:hlinkClick r:id="rId3"/>
              </a:rPr>
              <a:t>https://aging.umkc.edu/wp-content/uploads/2015/10/Facts-on-Aging-Quiz.pdf</a:t>
            </a:r>
            <a:endParaRPr b="1" sz="1400"/>
          </a:p>
          <a:p>
            <a:pPr indent="-3175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-US" sz="1400" u="sng">
                <a:solidFill>
                  <a:schemeClr val="hlink"/>
                </a:solidFill>
                <a:hlinkClick r:id="rId4"/>
              </a:rPr>
              <a:t>https://www.researchgate.net/publication/313125210_Age_Stereotypes_in_the_Workplace</a:t>
            </a:r>
            <a:endParaRPr b="1" sz="1400"/>
          </a:p>
          <a:p>
            <a:pPr indent="-317500" lvl="0" marL="45720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sz="1400" u="sng"/>
              <a:t>https://www.youtube.com/watch?v=-Mz-t5S6J78</a:t>
            </a:r>
            <a:endParaRPr sz="1400" u="sng"/>
          </a:p>
          <a:p>
            <a:pPr indent="-317500" lvl="0" marL="457200" rtl="0" algn="just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sz="1400" u="sng">
                <a:solidFill>
                  <a:schemeClr val="hlink"/>
                </a:solidFill>
                <a:hlinkClick r:id="rId5"/>
              </a:rPr>
              <a:t>https://www.youtube.com/watch?v=mwNjYe7MM7Y</a:t>
            </a:r>
            <a:endParaRPr sz="1400"/>
          </a:p>
          <a:p>
            <a:pPr indent="-3175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-US" sz="1400" u="sng">
                <a:solidFill>
                  <a:schemeClr val="hlink"/>
                </a:solidFill>
                <a:hlinkClick r:id="rId6"/>
              </a:rPr>
              <a:t>https://hbr.org/2016/11/our-assumptions-about-old-and-young-workers-are-wrong</a:t>
            </a:r>
            <a:endParaRPr sz="1400"/>
          </a:p>
          <a:p>
            <a:pPr indent="-317500" lvl="0" marL="45720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-US" sz="1400">
                <a:solidFill>
                  <a:schemeClr val="hlink"/>
                </a:solidFill>
                <a:uFill>
                  <a:noFill/>
                </a:uFill>
                <a:hlinkClick r:id="rId7"/>
              </a:rPr>
              <a:t>https://www.researchgate.net/publication/5825886_Engaging_the_Aging_Workforce_The_Relationship_Between_Perceived_Age_Similarity_Satisfaction_With_Coworkers_and_Employee_Engagement</a:t>
            </a:r>
            <a:endParaRPr b="1" sz="1400"/>
          </a:p>
          <a:p>
            <a:pPr indent="0" lvl="0" marL="4572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"/>
          <p:cNvSpPr txBox="1"/>
          <p:nvPr>
            <p:ph type="ctrTitle"/>
          </p:nvPr>
        </p:nvSpPr>
        <p:spPr>
          <a:xfrm>
            <a:off x="2179865" y="2937536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-US"/>
              <a:t>DĚKUJEME ZA POZORNOST!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"/>
          <p:cNvSpPr txBox="1"/>
          <p:nvPr>
            <p:ph type="ctrTitle"/>
          </p:nvPr>
        </p:nvSpPr>
        <p:spPr>
          <a:xfrm>
            <a:off x="2179865" y="2774849"/>
            <a:ext cx="7832271" cy="1600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Lekce 1: Implementace příslušných strategií pro boj proti ageismu a sociálnímu vyloučení na pracovišti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Krok 1: Analýza SWOT </a:t>
            </a:r>
            <a:endParaRPr/>
          </a:p>
        </p:txBody>
      </p:sp>
      <p:sp>
        <p:nvSpPr>
          <p:cNvPr id="76" name="Google Shape;76;p5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600"/>
              <a:t>Zvažte věkový profil své organizace. Připravte SWOT analýzu toho, jak tento profil ovlivňuje organizaci.</a:t>
            </a:r>
            <a:endParaRPr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600"/>
          </a:p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2600"/>
              <a:t>S: </a:t>
            </a:r>
            <a:r>
              <a:rPr lang="en-US" sz="2600">
                <a:latin typeface="Arial"/>
                <a:ea typeface="Arial"/>
                <a:cs typeface="Arial"/>
                <a:sym typeface="Arial"/>
              </a:rPr>
              <a:t>Jak věkový profil zaměstnanců přispívá k</a:t>
            </a:r>
            <a:r>
              <a:rPr b="1" lang="en-US" sz="2600"/>
              <a:t> silným stránkám organizace?</a:t>
            </a:r>
            <a:endParaRPr b="1" sz="2600"/>
          </a:p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2600"/>
              <a:t>W: Má kvůli věkovému profilu organizace nějaké slabiny?</a:t>
            </a:r>
            <a:endParaRPr b="1" sz="2600" u="sng"/>
          </a:p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2600"/>
              <a:t>O: Přinášejí silné stránky nějaké příležitosti? Jaké?</a:t>
            </a:r>
            <a:endParaRPr b="1" sz="2600" u="sng"/>
          </a:p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2600"/>
              <a:t>T: Existují nějaké hrozby, kterých si musíte být vědomi a předejít jim </a:t>
            </a:r>
            <a:endParaRPr b="1" sz="2600"/>
          </a:p>
          <a:p>
            <a:pPr indent="22860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2600"/>
              <a:t>či zmírnit jejich dopad?</a:t>
            </a:r>
            <a:endParaRPr b="1" sz="2600"/>
          </a:p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600"/>
          </a:p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600"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600"/>
          </a:p>
        </p:txBody>
      </p:sp>
      <p:sp>
        <p:nvSpPr>
          <p:cNvPr id="77" name="Google Shape;77;p5"/>
          <p:cNvSpPr/>
          <p:nvPr/>
        </p:nvSpPr>
        <p:spPr>
          <a:xfrm>
            <a:off x="7313125" y="182038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Aktivita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/>
              <a:t>Diskuse ke SWOT analýze</a:t>
            </a:r>
            <a:endParaRPr/>
          </a:p>
        </p:txBody>
      </p:sp>
      <p:sp>
        <p:nvSpPr>
          <p:cNvPr id="83" name="Google Shape;83;p3"/>
          <p:cNvSpPr txBox="1"/>
          <p:nvPr>
            <p:ph idx="1" type="body"/>
          </p:nvPr>
        </p:nvSpPr>
        <p:spPr>
          <a:xfrm>
            <a:off x="97973" y="881750"/>
            <a:ext cx="7215000" cy="58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Poté, co jste připravili SWOT analýzu své organizace na základě jejího věkového profilu, diskutujte nad následujícími otázkami:</a:t>
            </a:r>
            <a:endParaRPr sz="2400"/>
          </a:p>
          <a:p>
            <a:pPr indent="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444500" lvl="0" marL="8001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 sz="2400"/>
              <a:t>Jste překvapeni některým z výsledků?</a:t>
            </a:r>
            <a:endParaRPr sz="2400"/>
          </a:p>
          <a:p>
            <a:pPr indent="-444500" lvl="0" marL="8001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 sz="2400"/>
              <a:t>Má vaše organizace nějaké silné stránky, které nejsou dostatečně využívány?</a:t>
            </a:r>
            <a:endParaRPr sz="2400"/>
          </a:p>
          <a:p>
            <a:pPr indent="-444500" lvl="0" marL="8001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en-US" sz="2400"/>
              <a:t>Existují nějaké slabé stránky, které je třeba řešit co nejdříve?</a:t>
            </a:r>
            <a:endParaRPr sz="2400"/>
          </a:p>
          <a:p>
            <a:pPr indent="0" lvl="0" marL="4572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/>
          </a:p>
          <a:p>
            <a:pPr indent="-342900" lvl="0" marL="8001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600"/>
          </a:p>
          <a:p>
            <a:pPr indent="-342900" lvl="0" marL="8001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600"/>
          </a:p>
        </p:txBody>
      </p:sp>
      <p:sp>
        <p:nvSpPr>
          <p:cNvPr id="84" name="Google Shape;84;p3"/>
          <p:cNvSpPr/>
          <p:nvPr/>
        </p:nvSpPr>
        <p:spPr>
          <a:xfrm>
            <a:off x="8138625" y="81638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Diskuse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3"/>
          <p:cNvPicPr preferRelativeResize="0"/>
          <p:nvPr/>
        </p:nvPicPr>
        <p:blipFill rotWithShape="1">
          <a:blip r:embed="rId3">
            <a:alphaModFix/>
          </a:blip>
          <a:srcRect b="35712" l="0" r="0" t="-8551"/>
          <a:stretch/>
        </p:blipFill>
        <p:spPr>
          <a:xfrm>
            <a:off x="8048625" y="1019475"/>
            <a:ext cx="3730625" cy="240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Krok 2: Fakta o stárnutí: Pravdy a mýty</a:t>
            </a:r>
            <a:r>
              <a:rPr lang="en-US"/>
              <a:t> </a:t>
            </a:r>
            <a:endParaRPr/>
          </a:p>
        </p:txBody>
      </p:sp>
      <p:sp>
        <p:nvSpPr>
          <p:cNvPr id="91" name="Google Shape;91;p6"/>
          <p:cNvSpPr txBox="1"/>
          <p:nvPr>
            <p:ph idx="1" type="body"/>
          </p:nvPr>
        </p:nvSpPr>
        <p:spPr>
          <a:xfrm>
            <a:off x="97971" y="797518"/>
            <a:ext cx="11944500" cy="58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Která z těchto tvrzení z „Fakta o stárnutí“ od Erdmana Palmora jsou pravdivá?</a:t>
            </a:r>
            <a:endParaRPr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Jak lidé stárnou, jejich inteligence významně klesá.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Pro starší dospělé je velmi obtížné se naučit nové věci.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Ztráta paměti je běžnou součástí stárnutí.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Jak dospělí stárnou, prodlužuje se doba jejich reakcí.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Klinická deprese se vyskytuje častěji u starších než mladších lidí.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Alkoholismus a zneužívání návykových látek jsou podstatně většími problémy u dospělé populace starší 65 let než u populace mladší 65 let.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Starší dospělí mají větší problémy se spánkem než mladší dospělí.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Starší dospělí mají nejvyšší míru sebevražd ze všech věkových skupin.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Fyzická síla </a:t>
            </a:r>
            <a:r>
              <a:rPr lang="en-US" sz="1600"/>
              <a:t>ve stáří </a:t>
            </a:r>
            <a:r>
              <a:rPr lang="en-US" sz="1600"/>
              <a:t>klesá.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Většina starých lidí ztrácí zájem o sexuální vztahy a schopnost je navazovat. 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Všech pět smyslů má tendence s věkem upadat.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Většina starších řidičů je schopna bezpečně řídit motorové vozidlo.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Starší pracovníci nemohou pracovat tak efektivně jako mladší pracovníci.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/>
              <a:t>Většina starých lidí má své zajeté zvyky a způsoby a nedokáže </a:t>
            </a:r>
            <a:r>
              <a:rPr lang="en-US" sz="1600"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je</a:t>
            </a:r>
            <a:r>
              <a:rPr lang="en-US" sz="1600"/>
              <a:t> změnit.</a:t>
            </a:r>
            <a:endParaRPr sz="1600"/>
          </a:p>
          <a:p>
            <a:pPr indent="-342900" lvl="0" marL="5715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600">
                <a:extLst>
                  <a:ext uri="http://customooxmlschemas.google.com/">
                    <go:slidesCustomData xmlns:go="http://customooxmlschemas.google.com/" textRoundtripDataId="3"/>
                  </a:ext>
                </a:extLst>
              </a:rPr>
              <a:t>Starší osoby se z fyzického a psychického stresu zotavují déle</a:t>
            </a:r>
            <a:r>
              <a:rPr lang="en-US" sz="1600"/>
              <a:t>.</a:t>
            </a:r>
            <a:r>
              <a:rPr lang="en-US" sz="1600"/>
              <a:t> </a:t>
            </a:r>
            <a:endParaRPr sz="1600"/>
          </a:p>
        </p:txBody>
      </p:sp>
      <p:sp>
        <p:nvSpPr>
          <p:cNvPr id="92" name="Google Shape;92;p6"/>
          <p:cNvSpPr/>
          <p:nvPr/>
        </p:nvSpPr>
        <p:spPr>
          <a:xfrm>
            <a:off x="8741225" y="182025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Aktivita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e49e03387a_0_10"/>
          <p:cNvSpPr txBox="1"/>
          <p:nvPr>
            <p:ph type="title"/>
          </p:nvPr>
        </p:nvSpPr>
        <p:spPr>
          <a:xfrm>
            <a:off x="97970" y="81642"/>
            <a:ext cx="119445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Krok 2: Fakta o stárnutí: Pravdy a mýty</a:t>
            </a:r>
            <a:r>
              <a:rPr lang="en-US"/>
              <a:t> </a:t>
            </a:r>
            <a:endParaRPr/>
          </a:p>
        </p:txBody>
      </p:sp>
      <p:sp>
        <p:nvSpPr>
          <p:cNvPr id="98" name="Google Shape;98;ge49e03387a_0_10"/>
          <p:cNvSpPr txBox="1"/>
          <p:nvPr>
            <p:ph idx="1" type="body"/>
          </p:nvPr>
        </p:nvSpPr>
        <p:spPr>
          <a:xfrm>
            <a:off x="255150" y="797525"/>
            <a:ext cx="11787300" cy="58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400"/>
              <a:t>Která z těchto tvrzení z „Fakta o stárnutí“ od Erdmana Palmora jsou pravdivá?</a:t>
            </a:r>
            <a:endParaRPr/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Jak lidé stárnou, jejich inteligence významně klesá.</a:t>
            </a:r>
            <a:endParaRPr sz="1600">
              <a:solidFill>
                <a:srgbClr val="FF0000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Pro starší dospělé je velmi obtížné se naučit nové věci.</a:t>
            </a:r>
            <a:endParaRPr sz="1600">
              <a:solidFill>
                <a:srgbClr val="FF0000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eriod"/>
            </a:pPr>
            <a:r>
              <a:rPr lang="en-US" sz="1600">
                <a:solidFill>
                  <a:schemeClr val="lt1"/>
                </a:solidFill>
              </a:rPr>
              <a:t>Ztráta paměti je běžnou součástí stárnutí.</a:t>
            </a:r>
            <a:endParaRPr sz="1600">
              <a:solidFill>
                <a:schemeClr val="lt1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eriod"/>
            </a:pPr>
            <a:r>
              <a:rPr lang="en-US" sz="1600">
                <a:solidFill>
                  <a:schemeClr val="lt1"/>
                </a:solidFill>
              </a:rPr>
              <a:t>Jak dospělí stárnou, prodlužuje se doba jejich reakcí.</a:t>
            </a:r>
            <a:endParaRPr sz="1600" u="sng">
              <a:solidFill>
                <a:schemeClr val="lt1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Klinická deprese se vyskytuje častěji u starších než mladších lidí.</a:t>
            </a:r>
            <a:endParaRPr sz="1600">
              <a:solidFill>
                <a:srgbClr val="FF0000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Alkoholismus a zneužívání návykových látek jsou podstatně většími problémy u dospělé populace starší 65 let než u populace mladší 65 let.</a:t>
            </a:r>
            <a:endParaRPr sz="1600">
              <a:solidFill>
                <a:srgbClr val="FF0000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eriod"/>
            </a:pPr>
            <a:r>
              <a:rPr lang="en-US" sz="1600">
                <a:solidFill>
                  <a:schemeClr val="lt1"/>
                </a:solidFill>
              </a:rPr>
              <a:t>Starší dospělí mají větší problémy se spánkem než mladší dospělí.</a:t>
            </a:r>
            <a:endParaRPr sz="1600">
              <a:solidFill>
                <a:schemeClr val="lt1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Starší dospělí mají nejvyšší míru sebevražd ze všech věkových skupin.</a:t>
            </a:r>
            <a:endParaRPr sz="1600">
              <a:solidFill>
                <a:srgbClr val="FF0000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eriod"/>
            </a:pPr>
            <a:r>
              <a:rPr lang="en-US" sz="1600">
                <a:solidFill>
                  <a:schemeClr val="lt1"/>
                </a:solidFill>
              </a:rPr>
              <a:t>Fyzická síla ve stáří klesá.</a:t>
            </a:r>
            <a:endParaRPr sz="1600">
              <a:solidFill>
                <a:schemeClr val="lt1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eriod"/>
            </a:pPr>
            <a:r>
              <a:rPr lang="en-US" sz="1600" u="sng">
                <a:solidFill>
                  <a:srgbClr val="FF0000"/>
                </a:solidFill>
              </a:rPr>
              <a:t>Většina starých lidí ztrácí zájem o sexuální vztahy a schopnost je navazovat</a:t>
            </a:r>
            <a:r>
              <a:rPr lang="en-US" sz="1600" u="sng">
                <a:solidFill>
                  <a:srgbClr val="FF0000"/>
                </a:solidFill>
                <a:extLst>
                  <a:ext uri="http://customooxmlschemas.google.com/">
                    <go:slidesCustomData xmlns:go="http://customooxmlschemas.google.com/" textRoundtripDataId="4"/>
                  </a:ext>
                </a:extLst>
              </a:rPr>
              <a:t>.</a:t>
            </a:r>
            <a:endParaRPr sz="1600" u="sng">
              <a:solidFill>
                <a:srgbClr val="FF0000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eriod"/>
            </a:pPr>
            <a:r>
              <a:rPr lang="en-US" sz="1600">
                <a:solidFill>
                  <a:schemeClr val="lt1"/>
                </a:solidFill>
              </a:rPr>
              <a:t>Všech pět smyslů má tendence s věkem upadat.</a:t>
            </a:r>
            <a:endParaRPr sz="1600">
              <a:solidFill>
                <a:schemeClr val="lt1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eriod"/>
            </a:pPr>
            <a:r>
              <a:rPr lang="en-US" sz="1600">
                <a:solidFill>
                  <a:schemeClr val="lt1"/>
                </a:solidFill>
              </a:rPr>
              <a:t>Většina starších řidičů je schopna bezpečně řídit motorové vozidlo.</a:t>
            </a:r>
            <a:endParaRPr sz="1600">
              <a:solidFill>
                <a:schemeClr val="lt1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Starší pracovníci nemohou pracovat tak efektivně jako mladší pracovníci.</a:t>
            </a:r>
            <a:endParaRPr sz="1600">
              <a:solidFill>
                <a:srgbClr val="FF0000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AutoNum type="arabicPeriod"/>
            </a:pPr>
            <a:r>
              <a:rPr lang="en-US" sz="1600">
                <a:solidFill>
                  <a:srgbClr val="FF0000"/>
                </a:solidFill>
              </a:rPr>
              <a:t>Většina starých lidí má své zajeté zvyky a způsoby a nedokáže je změnit.</a:t>
            </a:r>
            <a:endParaRPr sz="1600">
              <a:solidFill>
                <a:srgbClr val="FF0000"/>
              </a:solidFill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eriod"/>
            </a:pPr>
            <a:r>
              <a:rPr lang="en-US" sz="1600">
                <a:solidFill>
                  <a:schemeClr val="lt1"/>
                </a:solidFill>
                <a:extLst>
                  <a:ext uri="http://customooxmlschemas.google.com/">
                    <go:slidesCustomData xmlns:go="http://customooxmlschemas.google.com/" textRoundtripDataId="5"/>
                  </a:ext>
                </a:extLst>
              </a:rPr>
              <a:t>Starší osoby se z fyzického a psychického stresu zotavují déle</a:t>
            </a:r>
            <a:r>
              <a:rPr lang="en-US" sz="1600">
                <a:solidFill>
                  <a:schemeClr val="lt1"/>
                </a:solidFill>
              </a:rPr>
              <a:t>. </a:t>
            </a:r>
            <a:endParaRPr sz="1600" u="sng">
              <a:solidFill>
                <a:schemeClr val="lt1"/>
              </a:solidFill>
            </a:endParaRPr>
          </a:p>
        </p:txBody>
      </p:sp>
      <p:sp>
        <p:nvSpPr>
          <p:cNvPr id="99" name="Google Shape;99;ge49e03387a_0_10"/>
          <p:cNvSpPr/>
          <p:nvPr/>
        </p:nvSpPr>
        <p:spPr>
          <a:xfrm>
            <a:off x="8741225" y="182025"/>
            <a:ext cx="3075900" cy="5151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Aktivita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ge49e03387a_0_10"/>
          <p:cNvSpPr txBox="1"/>
          <p:nvPr/>
        </p:nvSpPr>
        <p:spPr>
          <a:xfrm>
            <a:off x="10316818" y="5774635"/>
            <a:ext cx="1311900" cy="585000"/>
          </a:xfrm>
          <a:prstGeom prst="rect">
            <a:avLst/>
          </a:prstGeom>
          <a:noFill/>
          <a:ln cap="flat" cmpd="sng" w="28575">
            <a:solidFill>
              <a:srgbClr val="0020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PRAVDA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MÝTUS</a:t>
            </a:r>
            <a:endParaRPr b="0" i="0" sz="16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8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100">
                <a:latin typeface="Arial"/>
                <a:ea typeface="Arial"/>
                <a:cs typeface="Arial"/>
                <a:sym typeface="Arial"/>
              </a:rPr>
              <a:t>Krok 3: Ageismus v práci a perspektivy stereotypů*</a:t>
            </a:r>
            <a:endParaRPr sz="3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38"/>
          <p:cNvSpPr txBox="1"/>
          <p:nvPr>
            <p:ph idx="1" type="body"/>
          </p:nvPr>
        </p:nvSpPr>
        <p:spPr>
          <a:xfrm>
            <a:off x="97971" y="987882"/>
            <a:ext cx="11944500" cy="58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2000">
                <a:latin typeface="Arial"/>
                <a:ea typeface="Arial"/>
                <a:cs typeface="Arial"/>
                <a:sym typeface="Arial"/>
              </a:rPr>
              <a:t>Věkové stereotypy</a:t>
            </a:r>
            <a:r>
              <a:rPr b="1" lang="en-US" sz="2000"/>
              <a:t>: Přehnaně zobecněná očekávání a přesvědčení o vlastnostech a charakteristice jednotlivců na základě věku. Na pracovišti mají často podobu negativního, zkresleného a nepřesného vnímání charakteristik pracovníků.</a:t>
            </a:r>
            <a:endParaRPr b="1" sz="2000"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2000">
                <a:latin typeface="Arial"/>
                <a:ea typeface="Arial"/>
                <a:cs typeface="Arial"/>
                <a:sym typeface="Arial"/>
              </a:rPr>
              <a:t>Popisné stereotypy:</a:t>
            </a:r>
            <a:r>
              <a:rPr b="1" lang="en-US" sz="2000"/>
              <a:t> Popis toho, čeho jsou jednotlivci na základě své věkové skupiny </a:t>
            </a:r>
            <a:r>
              <a:rPr b="1" lang="en-US" sz="2000">
                <a:latin typeface="Arial"/>
                <a:ea typeface="Arial"/>
                <a:cs typeface="Arial"/>
                <a:sym typeface="Arial"/>
              </a:rPr>
              <a:t>schopni.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sz="2000">
                <a:latin typeface="Arial"/>
                <a:ea typeface="Arial"/>
                <a:cs typeface="Arial"/>
                <a:sym typeface="Arial"/>
              </a:rPr>
              <a:t>Předpisující stereotypy</a:t>
            </a:r>
            <a:r>
              <a:rPr b="1" lang="en-US" sz="2000"/>
              <a:t>: Popisují, co </a:t>
            </a:r>
            <a:r>
              <a:rPr b="1" lang="en-US" sz="2000">
                <a:latin typeface="Arial"/>
                <a:ea typeface="Arial"/>
                <a:cs typeface="Arial"/>
                <a:sym typeface="Arial"/>
              </a:rPr>
              <a:t>by měli</a:t>
            </a:r>
            <a:r>
              <a:rPr b="1" lang="en-US" sz="2000"/>
              <a:t> jednotlivci určitého věku </a:t>
            </a:r>
            <a:r>
              <a:rPr b="1" lang="en-US" sz="2000">
                <a:latin typeface="Arial"/>
                <a:ea typeface="Arial"/>
                <a:cs typeface="Arial"/>
                <a:sym typeface="Arial"/>
              </a:rPr>
              <a:t>dělat.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0" lvl="0" marL="228600" rtl="0" algn="just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000"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>
                <a:solidFill>
                  <a:schemeClr val="accent6"/>
                </a:solidFill>
              </a:rPr>
              <a:t>Běžné stereotypy na pracovišti: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Starší pracovníci mají horší výkony, jsou méně schopní, produktivní, motivovaní a kompetentní než jejich mladší kolegové.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Starší pracovníci jsou odolní vůči změnám, méně flexibilní a obtížněji se školí.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Starší pracovníci mají nižší schopnost učit se, rozvíjet se a osvojovat si nové dovednosti.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Mladší pracovníci jsou sobečtí a soustředí se na sebe.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Mladší pracovníci nemají pracovní morálku a loajalitu.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Mladší pracovníci nemají reálné zkušenosti a nejsou spolehliví.</a:t>
            </a:r>
            <a:endParaRPr/>
          </a:p>
          <a:p>
            <a:pPr indent="0" lvl="0" marL="2286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i="1" lang="en-US"/>
              <a:t>*Věkové stereotypy na pracovišti (Toomey &amp; Rudolph, 2017)</a:t>
            </a:r>
            <a:endParaRPr b="1" i="1" sz="2000"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000"/>
          </a:p>
        </p:txBody>
      </p:sp>
      <p:sp>
        <p:nvSpPr>
          <p:cNvPr id="107" name="Google Shape;107;p38"/>
          <p:cNvSpPr/>
          <p:nvPr/>
        </p:nvSpPr>
        <p:spPr>
          <a:xfrm>
            <a:off x="9996675" y="235399"/>
            <a:ext cx="2118600" cy="450900"/>
          </a:xfrm>
          <a:prstGeom prst="flowChartAlternate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Informace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38"/>
          <p:cNvPicPr preferRelativeResize="0"/>
          <p:nvPr/>
        </p:nvPicPr>
        <p:blipFill rotWithShape="1">
          <a:blip r:embed="rId3">
            <a:alphaModFix/>
          </a:blip>
          <a:srcRect b="27332" l="17336" r="18427" t="16330"/>
          <a:stretch/>
        </p:blipFill>
        <p:spPr>
          <a:xfrm>
            <a:off x="9743875" y="4524625"/>
            <a:ext cx="2371400" cy="207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9"/>
          <p:cNvSpPr txBox="1"/>
          <p:nvPr>
            <p:ph type="title"/>
          </p:nvPr>
        </p:nvSpPr>
        <p:spPr>
          <a:xfrm>
            <a:off x="97970" y="81642"/>
            <a:ext cx="11944351" cy="715879"/>
          </a:xfrm>
          <a:prstGeom prst="rect">
            <a:avLst/>
          </a:prstGeom>
          <a:noFill/>
          <a:ln>
            <a:noFill/>
          </a:ln>
        </p:spPr>
        <p:txBody>
          <a:bodyPr anchorCtr="0" anchor="ctr" bIns="54000" lIns="54000" spcFirstLastPara="1" rIns="54000" wrap="square" tIns="540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Ageismus v práci a pohledy na stereotypy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39"/>
          <p:cNvSpPr txBox="1"/>
          <p:nvPr>
            <p:ph idx="1" type="body"/>
          </p:nvPr>
        </p:nvSpPr>
        <p:spPr>
          <a:xfrm>
            <a:off x="97971" y="881743"/>
            <a:ext cx="11944350" cy="5870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>
                <a:solidFill>
                  <a:schemeClr val="accent6"/>
                </a:solidFill>
              </a:rPr>
              <a:t>Ne všechny stereotypy jsou negativní, například: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Starší pracovníci jsou spolehlivější, čestnější, loajálnější, důvěryhodnější a odhodlanější.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U starších pracovníků je méně pravděpodobné, že se u nich vyskytne </a:t>
            </a:r>
            <a:r>
              <a:rPr lang="en-US">
                <a:extLst>
                  <a:ext uri="http://customooxmlschemas.google.com/">
                    <go:slidesCustomData xmlns:go="http://customooxmlschemas.google.com/" textRoundtripDataId="6"/>
                  </a:ext>
                </a:extLst>
              </a:rPr>
              <a:t>nežádoucí</a:t>
            </a:r>
            <a:r>
              <a:rPr lang="en-US"/>
              <a:t> chování jako například krádež nebo častá absence.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Starší pracovníci mají vyšší úroveň institucionálních znalostí a získané moudrosti.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Mladší pracovníci mají tendenci být produktivnější, kreativnější, ambicióznější, dychtivější a výkonnější.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Mladší pracovníci se lépe vyrovnávají s pracovními stresory.</a:t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>
                <a:solidFill>
                  <a:schemeClr val="accent6"/>
                </a:solidFill>
              </a:rPr>
              <a:t>Existuje jen velmi málo důkazů o tom, že věkové stereotypy na pracovišti jsou platné, například:</a:t>
            </a:r>
            <a:endParaRPr sz="2000">
              <a:solidFill>
                <a:schemeClr val="accent6"/>
              </a:solidFill>
            </a:endParaRPr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Hodnocení pracovního výkonu se s věkem zvyšuje.</a:t>
            </a:r>
            <a:endParaRPr/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Pokles kognitivních schopností nesouvisí s výkonem.</a:t>
            </a:r>
            <a:endParaRPr>
              <a:highlight>
                <a:srgbClr val="FF0000"/>
              </a:highlight>
            </a:endParaRPr>
          </a:p>
          <a:p>
            <a:pPr indent="-3429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Neexistují žádné empirické důkazy podporující </a:t>
            </a:r>
            <a:r>
              <a:rPr lang="en-US">
                <a:extLst>
                  <a:ext uri="http://customooxmlschemas.google.com/">
                    <go:slidesCustomData xmlns:go="http://customooxmlschemas.google.com/" textRoundtripDataId="7"/>
                  </a:ext>
                </a:extLst>
              </a:rPr>
              <a:t>domněnku</a:t>
            </a:r>
            <a:r>
              <a:rPr lang="en-US"/>
              <a:t>, že starší pracovníci jsou odolnější vůči změnám.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 u="sng">
                <a:solidFill>
                  <a:schemeClr val="hlink"/>
                </a:solidFill>
                <a:hlinkClick r:id="rId3"/>
              </a:rPr>
              <a:t>https://www.youtube.com/watch?v=-Mz-t5S6J78</a:t>
            </a:r>
            <a:r>
              <a:rPr b="1" lang="en-US"/>
              <a:t> (Age Discriminations: The Myths)</a:t>
            </a:r>
            <a:endParaRPr/>
          </a:p>
          <a:p>
            <a:pPr indent="-2286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-228600" lvl="0" marL="571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000"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0" lvl="0" marL="2286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/>
          </a:p>
          <a:p>
            <a:pPr indent="-228600" lvl="0" marL="5715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ARDET Course templat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ARDET Course template - Cover page">
  <a:themeElements>
    <a:clrScheme name="LearnGen">
      <a:dk1>
        <a:srgbClr val="FFFFFF"/>
      </a:dk1>
      <a:lt1>
        <a:srgbClr val="868E93"/>
      </a:lt1>
      <a:dk2>
        <a:srgbClr val="E1E2E3"/>
      </a:dk2>
      <a:lt2>
        <a:srgbClr val="868E93"/>
      </a:lt2>
      <a:accent1>
        <a:srgbClr val="F47F5D"/>
      </a:accent1>
      <a:accent2>
        <a:srgbClr val="93D4CC"/>
      </a:accent2>
      <a:accent3>
        <a:srgbClr val="C7ADDB"/>
      </a:accent3>
      <a:accent4>
        <a:srgbClr val="9DA57C"/>
      </a:accent4>
      <a:accent5>
        <a:srgbClr val="858AA8"/>
      </a:accent5>
      <a:accent6>
        <a:srgbClr val="F2613A"/>
      </a:accent6>
      <a:hlink>
        <a:srgbClr val="93D4CC"/>
      </a:hlink>
      <a:folHlink>
        <a:srgbClr val="70C6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2014-07-11T09:12:14Z</dcterms:created>
  <dc:creator>2Fast4u</dc:creator>
</cp:coreProperties>
</file>