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12192000"/>
  <p:notesSz cx="6858000" cy="9144000"/>
  <p:embeddedFontLs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gXdAG1Ak/G3tWeOPy8mbnPwSw9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37E9C9-5A16-490C-8E00-24041E698839}">
  <a:tblStyle styleId="{7637E9C9-5A16-490C-8E00-24041E698839}" styleName="Table_0">
    <a:wholeTbl>
      <a:tcTxStyle b="off" i="off">
        <a:font>
          <a:latin typeface="Arial"/>
          <a:ea typeface="Arial"/>
          <a:cs typeface="Arial"/>
        </a:font>
        <a:srgbClr val="000000"/>
      </a:tcTxStyle>
      <a:tcStyle>
        <a:tcBdr>
          <a:left>
            <a:ln cap="flat" cmpd="sng" w="9525">
              <a:solidFill>
                <a:srgbClr val="F47F5D"/>
              </a:solidFill>
              <a:prstDash val="solid"/>
              <a:round/>
              <a:headEnd len="sm" w="sm" type="none"/>
              <a:tailEnd len="sm" w="sm" type="none"/>
            </a:ln>
          </a:left>
          <a:right>
            <a:ln cap="flat" cmpd="sng" w="9525">
              <a:solidFill>
                <a:srgbClr val="F47F5D"/>
              </a:solidFill>
              <a:prstDash val="solid"/>
              <a:round/>
              <a:headEnd len="sm" w="sm" type="none"/>
              <a:tailEnd len="sm" w="sm" type="none"/>
            </a:ln>
          </a:right>
          <a:top>
            <a:ln cap="flat" cmpd="sng" w="9525">
              <a:solidFill>
                <a:srgbClr val="F47F5D"/>
              </a:solidFill>
              <a:prstDash val="solid"/>
              <a:round/>
              <a:headEnd len="sm" w="sm" type="none"/>
              <a:tailEnd len="sm" w="sm" type="none"/>
            </a:ln>
          </a:top>
          <a:bottom>
            <a:ln cap="flat" cmpd="sng" w="9525">
              <a:solidFill>
                <a:srgbClr val="F47F5D"/>
              </a:solidFill>
              <a:prstDash val="solid"/>
              <a:round/>
              <a:headEnd len="sm" w="sm" type="none"/>
              <a:tailEnd len="sm" w="sm" type="none"/>
            </a:ln>
          </a:bottom>
          <a:insideH>
            <a:ln cap="flat" cmpd="sng" w="9525">
              <a:solidFill>
                <a:srgbClr val="F47F5D"/>
              </a:solidFill>
              <a:prstDash val="solid"/>
              <a:round/>
              <a:headEnd len="sm" w="sm" type="none"/>
              <a:tailEnd len="sm" w="sm" type="none"/>
            </a:ln>
          </a:insideH>
          <a:insideV>
            <a:ln cap="flat" cmpd="sng" w="9525">
              <a:solidFill>
                <a:srgbClr val="F47F5D"/>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OpenSans-regular.fntdata"/><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41"/>
          <p:cNvSpPr/>
          <p:nvPr/>
        </p:nvSpPr>
        <p:spPr>
          <a:xfrm>
            <a:off x="0" y="4530723"/>
            <a:ext cx="5910895" cy="1331189"/>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41"/>
          <p:cNvPicPr preferRelativeResize="0"/>
          <p:nvPr/>
        </p:nvPicPr>
        <p:blipFill rotWithShape="1">
          <a:blip r:embed="rId2">
            <a:alphaModFix/>
          </a:blip>
          <a:srcRect b="0" l="0" r="0" t="0"/>
          <a:stretch/>
        </p:blipFill>
        <p:spPr>
          <a:xfrm>
            <a:off x="981767" y="673128"/>
            <a:ext cx="9616599" cy="3657570"/>
          </a:xfrm>
          <a:prstGeom prst="rect">
            <a:avLst/>
          </a:prstGeom>
          <a:noFill/>
          <a:ln>
            <a:noFill/>
          </a:ln>
        </p:spPr>
      </p:pic>
      <p:pic>
        <p:nvPicPr>
          <p:cNvPr id="18" name="Google Shape;18;p41"/>
          <p:cNvPicPr preferRelativeResize="0"/>
          <p:nvPr/>
        </p:nvPicPr>
        <p:blipFill rotWithShape="1">
          <a:blip r:embed="rId3">
            <a:alphaModFix/>
          </a:blip>
          <a:srcRect b="0" l="0" r="0" t="0"/>
          <a:stretch/>
        </p:blipFill>
        <p:spPr>
          <a:xfrm>
            <a:off x="395265" y="306605"/>
            <a:ext cx="1712791" cy="1064995"/>
          </a:xfrm>
          <a:prstGeom prst="rect">
            <a:avLst/>
          </a:prstGeom>
          <a:noFill/>
          <a:ln>
            <a:noFill/>
          </a:ln>
        </p:spPr>
      </p:pic>
      <p:pic>
        <p:nvPicPr>
          <p:cNvPr id="19" name="Google Shape;19;p41"/>
          <p:cNvPicPr preferRelativeResize="0"/>
          <p:nvPr/>
        </p:nvPicPr>
        <p:blipFill rotWithShape="1">
          <a:blip r:embed="rId4">
            <a:alphaModFix/>
          </a:blip>
          <a:srcRect b="0" l="0" r="0" t="0"/>
          <a:stretch/>
        </p:blipFill>
        <p:spPr>
          <a:xfrm>
            <a:off x="1032127" y="6188473"/>
            <a:ext cx="2281165" cy="469502"/>
          </a:xfrm>
          <a:prstGeom prst="rect">
            <a:avLst/>
          </a:prstGeom>
          <a:noFill/>
          <a:ln>
            <a:noFill/>
          </a:ln>
        </p:spPr>
      </p:pic>
      <p:sp>
        <p:nvSpPr>
          <p:cNvPr id="20" name="Google Shape;20;p41"/>
          <p:cNvSpPr txBox="1"/>
          <p:nvPr/>
        </p:nvSpPr>
        <p:spPr>
          <a:xfrm>
            <a:off x="3313292" y="6150114"/>
            <a:ext cx="77535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Tento projekt byl financován s podporou Evropské komise. Tato publikace odráží pouze názory autora a Komise nenese odpovědnost za jakékoli použití informací v ní obsažených. Číslo projektu: 2020-1-BG01-KA202-079064</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1" name="Google Shape;21;p41"/>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BAAD"/>
              </a:buClr>
              <a:buSzPts val="2000"/>
              <a:buFont typeface="Arial"/>
              <a:buNone/>
              <a:defRPr b="1" sz="2000">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1"/>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0" i="1" sz="1600">
                <a:solidFill>
                  <a:schemeClr val="accent1"/>
                </a:solidFill>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3" name="Google Shape;23;p41"/>
          <p:cNvSpPr/>
          <p:nvPr/>
        </p:nvSpPr>
        <p:spPr>
          <a:xfrm flipH="1" rot="-5400000">
            <a:off x="5396988" y="5172425"/>
            <a:ext cx="1331189" cy="47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46"/>
          <p:cNvSpPr/>
          <p:nvPr/>
        </p:nvSpPr>
        <p:spPr>
          <a:xfrm>
            <a:off x="0" y="0"/>
            <a:ext cx="12192000" cy="6858000"/>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46"/>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2BAAD"/>
              </a:buClr>
              <a:buSzPts val="2000"/>
              <a:buFont typeface="Arial"/>
              <a:buNone/>
              <a:defRPr b="1" sz="2000">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6"/>
          <p:cNvSpPr/>
          <p:nvPr/>
        </p:nvSpPr>
        <p:spPr>
          <a:xfrm flipH="1">
            <a:off x="2172708" y="2774849"/>
            <a:ext cx="7839428" cy="45719"/>
          </a:xfrm>
          <a:prstGeom prst="rect">
            <a:avLst/>
          </a:prstGeom>
          <a:solidFill>
            <a:srgbClr val="52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47"/>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47"/>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Arial"/>
              <a:buNone/>
              <a:defRPr b="1" sz="20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47"/>
          <p:cNvPicPr preferRelativeResize="0"/>
          <p:nvPr/>
        </p:nvPicPr>
        <p:blipFill rotWithShape="1">
          <a:blip r:embed="rId2">
            <a:alphaModFix/>
          </a:blip>
          <a:srcRect b="0" l="0" r="0" t="0"/>
          <a:stretch/>
        </p:blipFill>
        <p:spPr>
          <a:xfrm>
            <a:off x="5239605" y="1688651"/>
            <a:ext cx="1712791" cy="1064995"/>
          </a:xfrm>
          <a:prstGeom prst="rect">
            <a:avLst/>
          </a:prstGeom>
          <a:noFill/>
          <a:ln>
            <a:noFill/>
          </a:ln>
        </p:spPr>
      </p:pic>
      <p:pic>
        <p:nvPicPr>
          <p:cNvPr id="32" name="Google Shape;32;p47"/>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33" name="Google Shape;33;p47"/>
          <p:cNvSpPr txBox="1"/>
          <p:nvPr/>
        </p:nvSpPr>
        <p:spPr>
          <a:xfrm>
            <a:off x="3313292" y="6150114"/>
            <a:ext cx="77535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Tento projekt byl financován s podporou Evropské komise. Tato publikace odráží pouze názory autora a Komise nenese odpovědnost za jakékoli použití informací v ní obsažených. Číslo projektu: 2020-1-BG01-KA202-079064</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4" name="Google Shape;34;p47"/>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8" name="Shape 38"/>
        <p:cNvGrpSpPr/>
        <p:nvPr/>
      </p:nvGrpSpPr>
      <p:grpSpPr>
        <a:xfrm>
          <a:off x="0" y="0"/>
          <a:ext cx="0" cy="0"/>
          <a:chOff x="0" y="0"/>
          <a:chExt cx="0" cy="0"/>
        </a:xfrm>
      </p:grpSpPr>
      <p:sp>
        <p:nvSpPr>
          <p:cNvPr id="39" name="Google Shape;39;p4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1" name="Google Shape;41;p43"/>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2" name="Google Shape;42;p4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3" name="Shape 43"/>
        <p:cNvGrpSpPr/>
        <p:nvPr/>
      </p:nvGrpSpPr>
      <p:grpSpPr>
        <a:xfrm>
          <a:off x="0" y="0"/>
          <a:ext cx="0" cy="0"/>
          <a:chOff x="0" y="0"/>
          <a:chExt cx="0" cy="0"/>
        </a:xfrm>
      </p:grpSpPr>
      <p:sp>
        <p:nvSpPr>
          <p:cNvPr id="44" name="Google Shape;44;p4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6" name="Google Shape;46;p44"/>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7" name="Shape 47"/>
        <p:cNvGrpSpPr/>
        <p:nvPr/>
      </p:nvGrpSpPr>
      <p:grpSpPr>
        <a:xfrm>
          <a:off x="0" y="0"/>
          <a:ext cx="0" cy="0"/>
          <a:chOff x="0" y="0"/>
          <a:chExt cx="0" cy="0"/>
        </a:xfrm>
      </p:grpSpPr>
      <p:sp>
        <p:nvSpPr>
          <p:cNvPr id="48" name="Google Shape;48;p4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50" name="Google Shape;50;p45"/>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p4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4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EB3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4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EB3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4" name="Google Shape;14;p4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 name="Shape 35"/>
        <p:cNvGrpSpPr/>
        <p:nvPr/>
      </p:nvGrpSpPr>
      <p:grpSpPr>
        <a:xfrm>
          <a:off x="0" y="0"/>
          <a:ext cx="0" cy="0"/>
          <a:chOff x="0" y="0"/>
          <a:chExt cx="0" cy="0"/>
        </a:xfrm>
      </p:grpSpPr>
      <p:sp>
        <p:nvSpPr>
          <p:cNvPr id="36" name="Google Shape;36;p42"/>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4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youtube.com/watch?v=YbL2k9rGqWU&amp;ab_channel=GreggU" TargetMode="External"/><Relationship Id="rId4" Type="http://schemas.openxmlformats.org/officeDocument/2006/relationships/hyperlink" Target="https://www.youtube.com/watch?v=YbL2k9rGqWU&amp;ab_channel=GreggU" TargetMode="External"/><Relationship Id="rId9" Type="http://schemas.openxmlformats.org/officeDocument/2006/relationships/image" Target="../media/image13.png"/><Relationship Id="rId5" Type="http://schemas.openxmlformats.org/officeDocument/2006/relationships/hyperlink" Target="https://www.youtube.com/watch?v=-CSEtFSngLc&amp;ab_channel=Telania" TargetMode="External"/><Relationship Id="rId6" Type="http://schemas.openxmlformats.org/officeDocument/2006/relationships/hyperlink" Target="https://www.youtube.com/watch?v=-CSEtFSngLc&amp;ab_channel=Telania" TargetMode="External"/><Relationship Id="rId7" Type="http://schemas.openxmlformats.org/officeDocument/2006/relationships/hyperlink" Target="https://www.youtube.com/watch?v=wRKsQtfjJ38&amp;ab_channel=GRCSolutionsTV" TargetMode="External"/><Relationship Id="rId8" Type="http://schemas.openxmlformats.org/officeDocument/2006/relationships/hyperlink" Target="https://www.youtube.com/watch?v=wRKsQtfjJ38&amp;ab_channel=GRCSolutionsT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jpg"/><Relationship Id="rId4" Type="http://schemas.openxmlformats.org/officeDocument/2006/relationships/hyperlink" Target="https://www.oercommons.org/courseware/lesson/72511" TargetMode="External"/><Relationship Id="rId5"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instructionaldesign.org/models/addie/" TargetMode="External"/><Relationship Id="rId4" Type="http://schemas.openxmlformats.org/officeDocument/2006/relationships/hyperlink" Target="https://www.instructionaldesign.org/models/addie/" TargetMode="External"/><Relationship Id="rId5" Type="http://schemas.openxmlformats.org/officeDocument/2006/relationships/hyperlink" Target="https://www.instructionaldesign.org/models/addie/" TargetMode="External"/><Relationship Id="rId6" Type="http://schemas.openxmlformats.org/officeDocument/2006/relationships/hyperlink" Target="https://elearningindustry.com/training-needs-analysis-5-step-guide-conducting-successful" TargetMode="External"/><Relationship Id="rId7" Type="http://schemas.openxmlformats.org/officeDocument/2006/relationships/hyperlink" Target="https://elearningindustry.com/training-needs-analysis-5-step-guide-conducting-successful" TargetMode="External"/><Relationship Id="rId8"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bit.ly/31NmryL" TargetMode="External"/><Relationship Id="rId4" Type="http://schemas.openxmlformats.org/officeDocument/2006/relationships/hyperlink" Target="https://bit.ly/31NmryL" TargetMode="External"/><Relationship Id="rId10" Type="http://schemas.openxmlformats.org/officeDocument/2006/relationships/hyperlink" Target="https://www.welcometothejungle.com/en/articles/job-interviews-how-to-spot-toxic-management" TargetMode="External"/><Relationship Id="rId9" Type="http://schemas.openxmlformats.org/officeDocument/2006/relationships/hyperlink" Target="https://www.welcometothejungle.com/en/articles/job-interviews-how-to-spot-toxic-management" TargetMode="External"/><Relationship Id="rId5" Type="http://schemas.openxmlformats.org/officeDocument/2006/relationships/hyperlink" Target="https://www.knowledgeanywhere.com/resources/article-detail/how-to-effectively-train-different-generations" TargetMode="External"/><Relationship Id="rId6" Type="http://schemas.openxmlformats.org/officeDocument/2006/relationships/hyperlink" Target="https://www.knowledgeanywhere.com/resources/article-detail/how-to-effectively-train-different-generations" TargetMode="External"/><Relationship Id="rId7" Type="http://schemas.openxmlformats.org/officeDocument/2006/relationships/hyperlink" Target="https://elearningindustry.com/training-needs-analysis-5-step-guide-conducting-successful" TargetMode="External"/><Relationship Id="rId8" Type="http://schemas.openxmlformats.org/officeDocument/2006/relationships/hyperlink" Target="https://elearningindustry.com/training-needs-analysis-5-step-guide-conducting-successfu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2BAAD"/>
              </a:buClr>
              <a:buSzPts val="2000"/>
              <a:buFont typeface="Arial"/>
              <a:buNone/>
            </a:pPr>
            <a:r>
              <a:rPr lang="en-US">
                <a:extLst>
                  <a:ext uri="http://customooxmlschemas.google.com/">
                    <go:slidesCustomData xmlns:go="http://customooxmlschemas.google.com/" textRoundtripDataId="0"/>
                  </a:ext>
                </a:extLst>
              </a:rPr>
              <a:t>Kurikulum</a:t>
            </a:r>
            <a:r>
              <a:rPr lang="en-US"/>
              <a:t> mezigeneračního vzdělávání</a:t>
            </a:r>
            <a:endParaRPr/>
          </a:p>
        </p:txBody>
      </p:sp>
      <p:sp>
        <p:nvSpPr>
          <p:cNvPr id="59" name="Google Shape;59;p1"/>
          <p:cNvSpPr txBox="1"/>
          <p:nvPr>
            <p:ph idx="1" type="subTitle"/>
          </p:nvPr>
        </p:nvSpPr>
        <p:spPr>
          <a:xfrm>
            <a:off x="6086475" y="4549900"/>
            <a:ext cx="5582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lang="en-US"/>
              <a:t>Modul 2 - </a:t>
            </a:r>
            <a:r>
              <a:rPr lang="en-US"/>
              <a:t>Analýza a identifikace mezigeneračních potřeb v organizacích	</a:t>
            </a:r>
            <a:endParaRPr/>
          </a:p>
          <a:p>
            <a:pPr indent="0" lvl="0" marL="0" rtl="0" algn="l">
              <a:lnSpc>
                <a:spcPct val="90000"/>
              </a:lnSpc>
              <a:spcBef>
                <a:spcPts val="0"/>
              </a:spcBef>
              <a:spcAft>
                <a:spcPts val="0"/>
              </a:spcAft>
              <a:buSzPts val="1600"/>
              <a:buNone/>
            </a:pPr>
            <a:r>
              <a:t/>
            </a:r>
            <a:endParaRPr/>
          </a:p>
          <a:p>
            <a:pPr indent="0" lvl="0" marL="0" rtl="0" algn="l">
              <a:lnSpc>
                <a:spcPct val="90000"/>
              </a:lnSpc>
              <a:spcBef>
                <a:spcPts val="0"/>
              </a:spcBef>
              <a:spcAft>
                <a:spcPts val="0"/>
              </a:spcAft>
              <a:buClr>
                <a:schemeClr val="accent1"/>
              </a:buClr>
              <a:buSzPts val="1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grpSp>
        <p:nvGrpSpPr>
          <p:cNvPr id="129" name="Google Shape;129;p10"/>
          <p:cNvGrpSpPr/>
          <p:nvPr/>
        </p:nvGrpSpPr>
        <p:grpSpPr>
          <a:xfrm>
            <a:off x="97971" y="1681354"/>
            <a:ext cx="7138629" cy="4110821"/>
            <a:chOff x="0" y="218670"/>
            <a:chExt cx="7138629" cy="4110821"/>
          </a:xfrm>
        </p:grpSpPr>
        <p:sp>
          <p:nvSpPr>
            <p:cNvPr id="130" name="Google Shape;130;p10"/>
            <p:cNvSpPr/>
            <p:nvPr/>
          </p:nvSpPr>
          <p:spPr>
            <a:xfrm>
              <a:off x="3072667" y="3144943"/>
              <a:ext cx="613873" cy="659913"/>
            </a:xfrm>
            <a:custGeom>
              <a:rect b="b" l="l" r="r" t="t"/>
              <a:pathLst>
                <a:path extrusionOk="0" h="120000" w="120000">
                  <a:moveTo>
                    <a:pt x="0" y="0"/>
                  </a:moveTo>
                  <a:lnTo>
                    <a:pt x="60000" y="0"/>
                  </a:lnTo>
                  <a:lnTo>
                    <a:pt x="60000" y="120000"/>
                  </a:lnTo>
                  <a:lnTo>
                    <a:pt x="120000" y="120000"/>
                  </a:lnTo>
                </a:path>
              </a:pathLst>
            </a:custGeom>
            <a:noFill/>
            <a:ln cap="flat" cmpd="sng" w="12700">
              <a:solidFill>
                <a:srgbClr val="C16449"/>
              </a:solidFill>
              <a:prstDash val="solid"/>
              <a:miter lim="800000"/>
              <a:headEnd len="sm" w="sm" type="none"/>
              <a:tailEnd len="sm" w="sm" type="none"/>
            </a:ln>
          </p:spPr>
        </p:sp>
        <p:sp>
          <p:nvSpPr>
            <p:cNvPr id="131" name="Google Shape;131;p10"/>
            <p:cNvSpPr/>
            <p:nvPr/>
          </p:nvSpPr>
          <p:spPr>
            <a:xfrm>
              <a:off x="3072667" y="2485030"/>
              <a:ext cx="613873" cy="659913"/>
            </a:xfrm>
            <a:custGeom>
              <a:rect b="b" l="l" r="r" t="t"/>
              <a:pathLst>
                <a:path extrusionOk="0" h="120000" w="120000">
                  <a:moveTo>
                    <a:pt x="0" y="120000"/>
                  </a:moveTo>
                  <a:lnTo>
                    <a:pt x="60000" y="120000"/>
                  </a:lnTo>
                  <a:lnTo>
                    <a:pt x="60000" y="0"/>
                  </a:lnTo>
                  <a:lnTo>
                    <a:pt x="120000" y="0"/>
                  </a:lnTo>
                </a:path>
              </a:pathLst>
            </a:custGeom>
            <a:noFill/>
            <a:ln cap="flat" cmpd="sng" w="12700">
              <a:solidFill>
                <a:srgbClr val="C16449"/>
              </a:solidFill>
              <a:prstDash val="solid"/>
              <a:miter lim="800000"/>
              <a:headEnd len="sm" w="sm" type="none"/>
              <a:tailEnd len="sm" w="sm" type="none"/>
            </a:ln>
          </p:spPr>
        </p:sp>
        <p:sp>
          <p:nvSpPr>
            <p:cNvPr id="132" name="Google Shape;132;p10"/>
            <p:cNvSpPr/>
            <p:nvPr/>
          </p:nvSpPr>
          <p:spPr>
            <a:xfrm>
              <a:off x="0" y="218670"/>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0"/>
            <p:cNvSpPr txBox="1"/>
            <p:nvPr/>
          </p:nvSpPr>
          <p:spPr>
            <a:xfrm>
              <a:off x="0" y="218670"/>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151617"/>
                </a:buClr>
                <a:buSzPts val="1400"/>
                <a:buFont typeface="Arial"/>
                <a:buNone/>
              </a:pPr>
              <a:r>
                <a:rPr b="0" i="0" lang="en-US" sz="1400" u="none" cap="none" strike="noStrike">
                  <a:solidFill>
                    <a:srgbClr val="151617"/>
                  </a:solidFill>
                  <a:latin typeface="Arial"/>
                  <a:ea typeface="Arial"/>
                  <a:cs typeface="Arial"/>
                  <a:sym typeface="Arial"/>
                </a:rPr>
                <a:t>Tuto aktivitu lze implementovat následovně (Heathfield, 2020): </a:t>
              </a:r>
              <a:endParaRPr b="0" i="0" sz="1400" u="none" cap="none" strike="noStrike">
                <a:solidFill>
                  <a:srgbClr val="000000"/>
                </a:solidFill>
                <a:latin typeface="Arial"/>
                <a:ea typeface="Arial"/>
                <a:cs typeface="Arial"/>
                <a:sym typeface="Arial"/>
              </a:endParaRPr>
            </a:p>
          </p:txBody>
        </p:sp>
        <p:sp>
          <p:nvSpPr>
            <p:cNvPr id="134" name="Google Shape;134;p10"/>
            <p:cNvSpPr/>
            <p:nvPr/>
          </p:nvSpPr>
          <p:spPr>
            <a:xfrm>
              <a:off x="3300" y="2676865"/>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0"/>
            <p:cNvSpPr txBox="1"/>
            <p:nvPr/>
          </p:nvSpPr>
          <p:spPr>
            <a:xfrm>
              <a:off x="3300" y="2676865"/>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338076"/>
                </a:buClr>
                <a:buSzPts val="1400"/>
                <a:buFont typeface="Arial"/>
                <a:buNone/>
              </a:pPr>
              <a:r>
                <a:rPr b="1" i="0" lang="en-US" sz="1800" u="none" cap="none" strike="noStrike">
                  <a:solidFill>
                    <a:schemeClr val="accent2"/>
                  </a:solidFill>
                  <a:latin typeface="Arial"/>
                  <a:ea typeface="Arial"/>
                  <a:cs typeface="Arial"/>
                  <a:sym typeface="Arial"/>
                </a:rPr>
                <a:t>Krok 1</a:t>
              </a:r>
              <a:r>
                <a:rPr b="0" i="0" lang="en-US" sz="1800" u="none" cap="none" strike="noStrike">
                  <a:solidFill>
                    <a:schemeClr val="accent2"/>
                  </a:solidFill>
                  <a:latin typeface="Arial"/>
                  <a:ea typeface="Arial"/>
                  <a:cs typeface="Arial"/>
                  <a:sym typeface="Arial"/>
                </a:rPr>
                <a:t> </a:t>
              </a:r>
              <a:endParaRPr b="0" i="0" sz="1800" u="none" cap="none" strike="noStrike">
                <a:solidFill>
                  <a:schemeClr val="accent2"/>
                </a:solidFill>
                <a:latin typeface="Arial"/>
                <a:ea typeface="Arial"/>
                <a:cs typeface="Arial"/>
                <a:sym typeface="Arial"/>
              </a:endParaRPr>
            </a:p>
          </p:txBody>
        </p:sp>
        <p:sp>
          <p:nvSpPr>
            <p:cNvPr id="136" name="Google Shape;136;p10"/>
            <p:cNvSpPr/>
            <p:nvPr/>
          </p:nvSpPr>
          <p:spPr>
            <a:xfrm>
              <a:off x="3686529" y="1819066"/>
              <a:ext cx="3452100" cy="1134000"/>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0"/>
            <p:cNvSpPr txBox="1"/>
            <p:nvPr/>
          </p:nvSpPr>
          <p:spPr>
            <a:xfrm>
              <a:off x="3877927" y="1917926"/>
              <a:ext cx="3069300" cy="9363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151617"/>
                  </a:solidFill>
                  <a:latin typeface="Arial"/>
                  <a:ea typeface="Arial"/>
                  <a:cs typeface="Arial"/>
                  <a:sym typeface="Arial"/>
                </a:rPr>
                <a:t>Facilitátor shrom</a:t>
              </a:r>
              <a:r>
                <a:rPr lang="en-US">
                  <a:solidFill>
                    <a:srgbClr val="151617"/>
                  </a:solidFill>
                </a:rPr>
                <a:t>á</a:t>
              </a:r>
              <a:r>
                <a:rPr b="0" i="0" lang="en-US" sz="1400" u="none" cap="none" strike="noStrike">
                  <a:solidFill>
                    <a:srgbClr val="151617"/>
                  </a:solidFill>
                  <a:latin typeface="Arial"/>
                  <a:ea typeface="Arial"/>
                  <a:cs typeface="Arial"/>
                  <a:sym typeface="Arial"/>
                </a:rPr>
                <a:t>ždí všechny zaměstnance, kteří mají stejnou roli, v konferenční místnosti, kde bude připravena tabule nebo flipchart a fixy. </a:t>
              </a:r>
              <a:endParaRPr b="0" i="0" sz="1400" u="none" cap="none" strike="noStrike">
                <a:solidFill>
                  <a:srgbClr val="151617"/>
                </a:solidFill>
                <a:latin typeface="Arial"/>
                <a:ea typeface="Arial"/>
                <a:cs typeface="Arial"/>
                <a:sym typeface="Arial"/>
              </a:endParaRPr>
            </a:p>
          </p:txBody>
        </p:sp>
        <p:sp>
          <p:nvSpPr>
            <p:cNvPr id="138" name="Google Shape;138;p10"/>
            <p:cNvSpPr/>
            <p:nvPr/>
          </p:nvSpPr>
          <p:spPr>
            <a:xfrm>
              <a:off x="3686529" y="3292391"/>
              <a:ext cx="3452100" cy="1037100"/>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0"/>
            <p:cNvSpPr txBox="1"/>
            <p:nvPr/>
          </p:nvSpPr>
          <p:spPr>
            <a:xfrm>
              <a:off x="3807777" y="3342779"/>
              <a:ext cx="3069300" cy="9363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151617"/>
                  </a:solidFill>
                  <a:latin typeface="Arial"/>
                  <a:ea typeface="Arial"/>
                  <a:cs typeface="Arial"/>
                  <a:sym typeface="Arial"/>
                </a:rPr>
                <a:t>Tipy pro online implementaci: Můžete použít program jako Google Docs, Miro nebo jinou online sdílenou přístupovou službu.  </a:t>
              </a:r>
              <a:endParaRPr b="0" i="0" sz="1400" u="none" cap="none" strike="noStrike">
                <a:solidFill>
                  <a:srgbClr val="000000"/>
                </a:solidFill>
                <a:latin typeface="Arial"/>
                <a:ea typeface="Arial"/>
                <a:cs typeface="Arial"/>
                <a:sym typeface="Arial"/>
              </a:endParaRPr>
            </a:p>
          </p:txBody>
        </p:sp>
      </p:grpSp>
      <p:sp>
        <p:nvSpPr>
          <p:cNvPr id="140" name="Google Shape;140;p1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rPr>
              <a:t>1</a:t>
            </a:r>
            <a:r>
              <a:rPr lang="en-US" sz="2200">
                <a:solidFill>
                  <a:srgbClr val="F2613A"/>
                </a:solidFill>
                <a:latin typeface="Arial"/>
                <a:ea typeface="Arial"/>
                <a:cs typeface="Arial"/>
                <a:sym typeface="Arial"/>
              </a:rPr>
              <a:t> Porozumění vzdělávacím potřebám jednotlivců </a:t>
            </a:r>
            <a:r>
              <a:rPr lang="en-US"/>
              <a:t> </a:t>
            </a:r>
            <a:endParaRPr/>
          </a:p>
        </p:txBody>
      </p:sp>
      <p:sp>
        <p:nvSpPr>
          <p:cNvPr id="141" name="Google Shape;141;p10"/>
          <p:cNvSpPr txBox="1"/>
          <p:nvPr/>
        </p:nvSpPr>
        <p:spPr>
          <a:xfrm>
            <a:off x="6285795" y="1462684"/>
            <a:ext cx="49640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People in an office" id="142" name="Google Shape;142;p10"/>
          <p:cNvPicPr preferRelativeResize="0"/>
          <p:nvPr>
            <p:ph idx="2" type="body"/>
          </p:nvPr>
        </p:nvPicPr>
        <p:blipFill rotWithShape="1">
          <a:blip r:embed="rId3">
            <a:alphaModFix/>
          </a:blip>
          <a:srcRect b="0" l="0" r="0" t="0"/>
          <a:stretch/>
        </p:blipFill>
        <p:spPr>
          <a:xfrm>
            <a:off x="7439265" y="2637597"/>
            <a:ext cx="4071548" cy="2690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grpSp>
        <p:nvGrpSpPr>
          <p:cNvPr id="148" name="Google Shape;148;p11"/>
          <p:cNvGrpSpPr/>
          <p:nvPr/>
        </p:nvGrpSpPr>
        <p:grpSpPr>
          <a:xfrm>
            <a:off x="346722" y="1260839"/>
            <a:ext cx="5449373" cy="5597161"/>
            <a:chOff x="164601" y="-142920"/>
            <a:chExt cx="5449373" cy="5597161"/>
          </a:xfrm>
        </p:grpSpPr>
        <p:sp>
          <p:nvSpPr>
            <p:cNvPr id="149" name="Google Shape;149;p11"/>
            <p:cNvSpPr/>
            <p:nvPr/>
          </p:nvSpPr>
          <p:spPr>
            <a:xfrm>
              <a:off x="3613318" y="-24068"/>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1"/>
            <p:cNvSpPr txBox="1"/>
            <p:nvPr/>
          </p:nvSpPr>
          <p:spPr>
            <a:xfrm>
              <a:off x="3613318" y="-24068"/>
              <a:ext cx="1881804" cy="1881804"/>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Clr>
                  <a:schemeClr val="lt1"/>
                </a:buClr>
                <a:buSzPts val="6500"/>
                <a:buFont typeface="Arial"/>
                <a:buNone/>
              </a:pPr>
              <a:r>
                <a:t/>
              </a:r>
              <a:endParaRPr b="0" i="0" sz="6500" u="none" cap="none" strike="noStrike">
                <a:solidFill>
                  <a:schemeClr val="lt1"/>
                </a:solidFill>
                <a:latin typeface="Arial"/>
                <a:ea typeface="Arial"/>
                <a:cs typeface="Arial"/>
                <a:sym typeface="Arial"/>
              </a:endParaRPr>
            </a:p>
          </p:txBody>
        </p:sp>
        <p:sp>
          <p:nvSpPr>
            <p:cNvPr id="151" name="Google Shape;151;p11"/>
            <p:cNvSpPr/>
            <p:nvPr/>
          </p:nvSpPr>
          <p:spPr>
            <a:xfrm>
              <a:off x="296968" y="-142920"/>
              <a:ext cx="5317006" cy="5317006"/>
            </a:xfrm>
            <a:custGeom>
              <a:rect b="b" l="l" r="r" t="t"/>
              <a:pathLst>
                <a:path extrusionOk="0" h="120000" w="120000">
                  <a:moveTo>
                    <a:pt x="112121" y="44149"/>
                  </a:moveTo>
                  <a:cubicBezTo>
                    <a:pt x="113629" y="49108"/>
                    <a:pt x="114422" y="54257"/>
                    <a:pt x="114475" y="59440"/>
                  </a:cubicBezTo>
                  <a:lnTo>
                    <a:pt x="119926" y="60068"/>
                  </a:lnTo>
                  <a:lnTo>
                    <a:pt x="110007" y="65763"/>
                  </a:lnTo>
                  <a:lnTo>
                    <a:pt x="100728" y="57856"/>
                  </a:lnTo>
                  <a:lnTo>
                    <a:pt x="106172" y="58483"/>
                  </a:lnTo>
                  <a:cubicBezTo>
                    <a:pt x="106039" y="54439"/>
                    <a:pt x="105376" y="50430"/>
                    <a:pt x="104198" y="46559"/>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1"/>
            <p:cNvSpPr/>
            <p:nvPr/>
          </p:nvSpPr>
          <p:spPr>
            <a:xfrm>
              <a:off x="3613318" y="2774420"/>
              <a:ext cx="1881804" cy="26798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1"/>
            <p:cNvSpPr txBox="1"/>
            <p:nvPr/>
          </p:nvSpPr>
          <p:spPr>
            <a:xfrm>
              <a:off x="3613318" y="2774420"/>
              <a:ext cx="1881804" cy="2679821"/>
            </a:xfrm>
            <a:prstGeom prst="rect">
              <a:avLst/>
            </a:prstGeom>
            <a:noFill/>
            <a:ln>
              <a:noFill/>
            </a:ln>
          </p:spPr>
          <p:txBody>
            <a:bodyPr anchorCtr="0" anchor="ctr" bIns="25400" lIns="25400" spcFirstLastPara="1" rIns="25400" wrap="square" tIns="25400">
              <a:noAutofit/>
            </a:bodyPr>
            <a:lstStyle/>
            <a:p>
              <a:pPr indent="0" lvl="0" marL="0" marR="0" rtl="0" algn="l">
                <a:lnSpc>
                  <a:spcPct val="90000"/>
                </a:lnSpc>
                <a:spcBef>
                  <a:spcPts val="0"/>
                </a:spcBef>
                <a:spcAft>
                  <a:spcPts val="0"/>
                </a:spcAft>
                <a:buClr>
                  <a:srgbClr val="52BAAD"/>
                </a:buClr>
                <a:buSzPts val="2000"/>
                <a:buFont typeface="Arial"/>
                <a:buNone/>
              </a:pPr>
              <a:r>
                <a:rPr b="1" i="0" lang="en-US" sz="2000" u="none" cap="none" strike="noStrike">
                  <a:solidFill>
                    <a:srgbClr val="52BAAD"/>
                  </a:solidFill>
                  <a:latin typeface="Arial"/>
                  <a:ea typeface="Arial"/>
                  <a:cs typeface="Arial"/>
                  <a:sym typeface="Arial"/>
                </a:rPr>
                <a:t>Krok 2</a:t>
              </a:r>
              <a:r>
                <a:rPr b="0" i="0" lang="en-US" sz="2000" u="none" cap="none" strike="noStrike">
                  <a:solidFill>
                    <a:srgbClr val="52BAAD"/>
                  </a:solidFill>
                  <a:latin typeface="Arial"/>
                  <a:ea typeface="Arial"/>
                  <a:cs typeface="Arial"/>
                  <a:sym typeface="Arial"/>
                </a:rPr>
                <a:t> </a:t>
              </a:r>
              <a:endParaRPr b="0" i="0" sz="2000" u="none" cap="none" strike="noStrike">
                <a:solidFill>
                  <a:srgbClr val="52BAAD"/>
                </a:solidFill>
                <a:latin typeface="Arial"/>
                <a:ea typeface="Arial"/>
                <a:cs typeface="Arial"/>
                <a:sym typeface="Arial"/>
              </a:endParaRPr>
            </a:p>
            <a:p>
              <a:pPr indent="-114300" lvl="1" marL="114300" marR="0" rtl="0" algn="l">
                <a:lnSpc>
                  <a:spcPct val="90000"/>
                </a:lnSpc>
                <a:spcBef>
                  <a:spcPts val="70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Požádejte každého zaměstnance, aby si zapsal svých deset nejdůležitějších vzdělávacích potřeb</a:t>
              </a:r>
              <a:r>
                <a:rPr lang="en-US">
                  <a:solidFill>
                    <a:schemeClr val="lt1"/>
                  </a:solidFill>
                </a:rPr>
                <a:t>.</a:t>
              </a:r>
              <a:endParaRPr b="0" i="0" sz="1600" u="none" cap="none" strike="noStrike">
                <a:solidFill>
                  <a:schemeClr val="lt1"/>
                </a:solidFill>
                <a:latin typeface="Arial"/>
                <a:ea typeface="Arial"/>
                <a:cs typeface="Arial"/>
                <a:sym typeface="Arial"/>
              </a:endParaRPr>
            </a:p>
          </p:txBody>
        </p:sp>
        <p:sp>
          <p:nvSpPr>
            <p:cNvPr id="154" name="Google Shape;154;p11"/>
            <p:cNvSpPr/>
            <p:nvPr/>
          </p:nvSpPr>
          <p:spPr>
            <a:xfrm>
              <a:off x="164601" y="-98152"/>
              <a:ext cx="5317006" cy="5317006"/>
            </a:xfrm>
            <a:custGeom>
              <a:rect b="b" l="l" r="r" t="t"/>
              <a:pathLst>
                <a:path extrusionOk="0" h="120000" w="120000">
                  <a:moveTo>
                    <a:pt x="79040" y="111043"/>
                  </a:moveTo>
                  <a:cubicBezTo>
                    <a:pt x="71065" y="114017"/>
                    <a:pt x="62504" y="115082"/>
                    <a:pt x="54044" y="114152"/>
                  </a:cubicBezTo>
                  <a:lnTo>
                    <a:pt x="52769" y="119488"/>
                  </a:lnTo>
                  <a:lnTo>
                    <a:pt x="48301" y="108959"/>
                  </a:lnTo>
                  <a:lnTo>
                    <a:pt x="57260" y="100692"/>
                  </a:lnTo>
                  <a:lnTo>
                    <a:pt x="55986" y="106022"/>
                  </a:lnTo>
                  <a:cubicBezTo>
                    <a:pt x="62826" y="106619"/>
                    <a:pt x="69713" y="105683"/>
                    <a:pt x="76146" y="103284"/>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415821" y="3281001"/>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txBox="1"/>
            <p:nvPr/>
          </p:nvSpPr>
          <p:spPr>
            <a:xfrm>
              <a:off x="415830" y="3280990"/>
              <a:ext cx="2029800" cy="20166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Zdůrazněte, že zaměstnanci by měli psát konkrétní potřeby nebo problémy, se kterými se setkávají v každodenním životě. </a:t>
              </a:r>
              <a:endParaRPr b="0" i="0" sz="1600" u="none" cap="none" strike="noStrike">
                <a:solidFill>
                  <a:schemeClr val="lt1"/>
                </a:solidFill>
                <a:latin typeface="Arial"/>
                <a:ea typeface="Arial"/>
                <a:cs typeface="Arial"/>
                <a:sym typeface="Arial"/>
              </a:endParaRPr>
            </a:p>
          </p:txBody>
        </p:sp>
        <p:sp>
          <p:nvSpPr>
            <p:cNvPr id="157" name="Google Shape;157;p11"/>
            <p:cNvSpPr/>
            <p:nvPr/>
          </p:nvSpPr>
          <p:spPr>
            <a:xfrm>
              <a:off x="255468" y="-19369"/>
              <a:ext cx="5317006" cy="5317006"/>
            </a:xfrm>
            <a:custGeom>
              <a:rect b="b" l="l" r="r" t="t"/>
              <a:pathLst>
                <a:path extrusionOk="0" h="120000" w="120000">
                  <a:moveTo>
                    <a:pt x="7763" y="75466"/>
                  </a:moveTo>
                  <a:lnTo>
                    <a:pt x="7763" y="75466"/>
                  </a:lnTo>
                  <a:cubicBezTo>
                    <a:pt x="5090" y="66436"/>
                    <a:pt x="4803" y="56867"/>
                    <a:pt x="6930" y="47693"/>
                  </a:cubicBezTo>
                  <a:lnTo>
                    <a:pt x="1782" y="45797"/>
                  </a:lnTo>
                  <a:lnTo>
                    <a:pt x="12764" y="42603"/>
                  </a:lnTo>
                  <a:lnTo>
                    <a:pt x="19916" y="52476"/>
                  </a:lnTo>
                  <a:lnTo>
                    <a:pt x="14773" y="50582"/>
                  </a:lnTo>
                  <a:lnTo>
                    <a:pt x="14773" y="50582"/>
                  </a:lnTo>
                  <a:cubicBezTo>
                    <a:pt x="13217" y="58054"/>
                    <a:pt x="13537" y="65796"/>
                    <a:pt x="15704" y="73115"/>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p:nvPr/>
          </p:nvSpPr>
          <p:spPr>
            <a:xfrm>
              <a:off x="415821" y="-24068"/>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txBox="1"/>
            <p:nvPr/>
          </p:nvSpPr>
          <p:spPr>
            <a:xfrm>
              <a:off x="415821" y="-24068"/>
              <a:ext cx="1881804" cy="188180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Body, které píší, by měly vyplývat z problémů, se kterými se setkávají při plnění svých úkolů. </a:t>
              </a:r>
              <a:endParaRPr b="0" i="0" sz="1400" u="none" cap="none" strike="noStrike">
                <a:solidFill>
                  <a:schemeClr val="lt1"/>
                </a:solidFill>
                <a:latin typeface="Arial"/>
                <a:ea typeface="Arial"/>
                <a:cs typeface="Arial"/>
                <a:sym typeface="Arial"/>
              </a:endParaRPr>
            </a:p>
          </p:txBody>
        </p:sp>
        <p:sp>
          <p:nvSpPr>
            <p:cNvPr id="160" name="Google Shape;160;p11"/>
            <p:cNvSpPr/>
            <p:nvPr/>
          </p:nvSpPr>
          <p:spPr>
            <a:xfrm>
              <a:off x="296968" y="-142920"/>
              <a:ext cx="5317006" cy="5317006"/>
            </a:xfrm>
            <a:custGeom>
              <a:rect b="b" l="l" r="r" t="t"/>
              <a:pathLst>
                <a:path extrusionOk="0" h="120000" w="120000">
                  <a:moveTo>
                    <a:pt x="44149" y="7879"/>
                  </a:moveTo>
                  <a:lnTo>
                    <a:pt x="44149" y="7879"/>
                  </a:lnTo>
                  <a:cubicBezTo>
                    <a:pt x="52272" y="5408"/>
                    <a:pt x="60861" y="4871"/>
                    <a:pt x="69229" y="6309"/>
                  </a:cubicBezTo>
                  <a:lnTo>
                    <a:pt x="70825" y="1060"/>
                  </a:lnTo>
                  <a:lnTo>
                    <a:pt x="74646" y="11840"/>
                  </a:lnTo>
                  <a:lnTo>
                    <a:pt x="65202" y="19549"/>
                  </a:lnTo>
                  <a:lnTo>
                    <a:pt x="66797" y="14306"/>
                  </a:lnTo>
                  <a:lnTo>
                    <a:pt x="66797" y="14306"/>
                  </a:lnTo>
                  <a:cubicBezTo>
                    <a:pt x="60023" y="13298"/>
                    <a:pt x="53110" y="13809"/>
                    <a:pt x="46559" y="15802"/>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1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rPr>
              <a:t>1 </a:t>
            </a:r>
            <a:r>
              <a:rPr lang="en-US" sz="2200">
                <a:solidFill>
                  <a:srgbClr val="F2613A"/>
                </a:solidFill>
                <a:latin typeface="Arial"/>
                <a:ea typeface="Arial"/>
                <a:cs typeface="Arial"/>
                <a:sym typeface="Arial"/>
              </a:rPr>
              <a:t>Porozumění vzdělávacím potřebám jednotlivců </a:t>
            </a:r>
            <a:r>
              <a:rPr lang="en-US"/>
              <a:t> </a:t>
            </a:r>
            <a:endParaRPr/>
          </a:p>
        </p:txBody>
      </p:sp>
      <p:pic>
        <p:nvPicPr>
          <p:cNvPr descr="One big red thumbtack in front of many smaller black thumbtacks" id="162" name="Google Shape;162;p11"/>
          <p:cNvPicPr preferRelativeResize="0"/>
          <p:nvPr>
            <p:ph idx="2" type="body"/>
          </p:nvPr>
        </p:nvPicPr>
        <p:blipFill rotWithShape="1">
          <a:blip r:embed="rId3">
            <a:alphaModFix/>
          </a:blip>
          <a:srcRect b="0" l="0" r="0" t="0"/>
          <a:stretch/>
        </p:blipFill>
        <p:spPr>
          <a:xfrm>
            <a:off x="4819426" y="1699707"/>
            <a:ext cx="5663255" cy="30186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168" name="Google Shape;168;p12"/>
          <p:cNvSpPr txBox="1"/>
          <p:nvPr>
            <p:ph idx="1" type="body"/>
          </p:nvPr>
        </p:nvSpPr>
        <p:spPr>
          <a:xfrm>
            <a:off x="97976" y="1462675"/>
            <a:ext cx="7236900" cy="5313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2000"/>
              <a:buNone/>
            </a:pPr>
            <a:r>
              <a:t/>
            </a:r>
            <a:endParaRPr b="0" i="0" sz="2000">
              <a:solidFill>
                <a:srgbClr val="93D4CC"/>
              </a:solidFill>
              <a:latin typeface="Arial"/>
              <a:ea typeface="Arial"/>
              <a:cs typeface="Arial"/>
              <a:sym typeface="Arial"/>
            </a:endParaRPr>
          </a:p>
          <a:p>
            <a:pPr indent="0" lvl="0" marL="0" rtl="0" algn="l">
              <a:lnSpc>
                <a:spcPct val="90000"/>
              </a:lnSpc>
              <a:spcBef>
                <a:spcPts val="1000"/>
              </a:spcBef>
              <a:spcAft>
                <a:spcPts val="0"/>
              </a:spcAft>
              <a:buClr>
                <a:srgbClr val="338076"/>
              </a:buClr>
              <a:buSzPts val="1600"/>
              <a:buNone/>
            </a:pPr>
            <a:r>
              <a:rPr b="1" lang="en-US" sz="1900">
                <a:solidFill>
                  <a:schemeClr val="accent2"/>
                </a:solidFill>
                <a:latin typeface="Arial"/>
                <a:ea typeface="Arial"/>
                <a:cs typeface="Arial"/>
                <a:sym typeface="Arial"/>
              </a:rPr>
              <a:t>Krok 3 </a:t>
            </a:r>
            <a:endParaRPr sz="2100">
              <a:solidFill>
                <a:schemeClr val="accent2"/>
              </a:solidFill>
            </a:endParaRPr>
          </a:p>
          <a:p>
            <a:pPr indent="-342900" lvl="0" marL="457200" rtl="0" algn="l">
              <a:lnSpc>
                <a:spcPct val="115000"/>
              </a:lnSpc>
              <a:spcBef>
                <a:spcPts val="1000"/>
              </a:spcBef>
              <a:spcAft>
                <a:spcPts val="0"/>
              </a:spcAft>
              <a:buSzPts val="1800"/>
              <a:buChar char="●"/>
            </a:pPr>
            <a:r>
              <a:rPr lang="en-US"/>
              <a:t>Facilitátor*ka poté vyzve všechny ke sdílení svých vzdělávacích potřeb a zapíše je na tabuli nebo flipchart.</a:t>
            </a:r>
            <a:endParaRPr/>
          </a:p>
          <a:p>
            <a:pPr indent="0" lvl="0" marL="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Nepište dvakrát stejnou potřebu, ale ujistěte účastnice a účastníky, že všechny zmíněné body ze všech věkových skupin jsou brány v úvahu.</a:t>
            </a:r>
            <a:endParaRPr/>
          </a:p>
          <a:p>
            <a:pPr indent="0" lvl="0" marL="45720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Je také důležité požádat účastnice a účastníky, aby se zamysleli nad tím, jak vznikají jejich vzdělávací potřeby, a to i vzhledem k jejich věku, zkušenostem nebo digitálním kompetencím. </a:t>
            </a:r>
            <a:endParaRPr/>
          </a:p>
          <a:p>
            <a:pPr indent="0" lvl="0" marL="457200" rtl="0" algn="l">
              <a:lnSpc>
                <a:spcPct val="115000"/>
              </a:lnSpc>
              <a:spcBef>
                <a:spcPts val="1000"/>
              </a:spcBef>
              <a:spcAft>
                <a:spcPts val="0"/>
              </a:spcAft>
              <a:buSzPts val="1800"/>
              <a:buNone/>
            </a:pPr>
            <a:r>
              <a:t/>
            </a:r>
            <a:endParaRPr sz="1600"/>
          </a:p>
        </p:txBody>
      </p:sp>
      <p:sp>
        <p:nvSpPr>
          <p:cNvPr id="169" name="Google Shape;169;p1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latin typeface="Arial"/>
                <a:ea typeface="Arial"/>
                <a:cs typeface="Arial"/>
                <a:sym typeface="Arial"/>
                <a:extLst>
                  <a:ext uri="http://customooxmlschemas.google.com/">
                    <go:slidesCustomData xmlns:go="http://customooxmlschemas.google.com/" textRoundtripDataId="2"/>
                  </a:ext>
                </a:extLst>
              </a:rPr>
              <a:t>1</a:t>
            </a:r>
            <a:r>
              <a:rPr lang="en-US" sz="2200">
                <a:solidFill>
                  <a:srgbClr val="F2613A"/>
                </a:solidFill>
                <a:latin typeface="Arial"/>
                <a:ea typeface="Arial"/>
                <a:cs typeface="Arial"/>
                <a:sym typeface="Arial"/>
              </a:rPr>
              <a:t> Porozumění vzdělávacím potřebám jednotlivců </a:t>
            </a:r>
            <a:r>
              <a:rPr lang="en-US"/>
              <a:t> </a:t>
            </a:r>
            <a:endParaRPr/>
          </a:p>
        </p:txBody>
      </p:sp>
      <p:pic>
        <p:nvPicPr>
          <p:cNvPr descr="Long ladder glowing among shorter dull ladders" id="170" name="Google Shape;170;p12"/>
          <p:cNvPicPr preferRelativeResize="0"/>
          <p:nvPr>
            <p:ph idx="2" type="body"/>
          </p:nvPr>
        </p:nvPicPr>
        <p:blipFill rotWithShape="1">
          <a:blip r:embed="rId3">
            <a:alphaModFix/>
          </a:blip>
          <a:srcRect b="0" l="0" r="0" t="0"/>
          <a:stretch/>
        </p:blipFill>
        <p:spPr>
          <a:xfrm>
            <a:off x="7595860" y="2624221"/>
            <a:ext cx="2734454" cy="2032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176" name="Google Shape;176;p13"/>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0" i="0">
              <a:solidFill>
                <a:srgbClr val="93D4CC"/>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177" name="Google Shape;177;p13"/>
          <p:cNvSpPr txBox="1"/>
          <p:nvPr>
            <p:ph idx="2" type="body"/>
          </p:nvPr>
        </p:nvSpPr>
        <p:spPr>
          <a:xfrm>
            <a:off x="682347" y="1822125"/>
            <a:ext cx="83355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rPr b="1" lang="en-US">
                <a:solidFill>
                  <a:schemeClr val="accent2"/>
                </a:solidFill>
                <a:latin typeface="Arial"/>
                <a:ea typeface="Arial"/>
                <a:cs typeface="Arial"/>
                <a:sym typeface="Arial"/>
              </a:rPr>
              <a:t>Krok</a:t>
            </a:r>
            <a:r>
              <a:rPr b="1" i="0" lang="en-US" sz="1800">
                <a:solidFill>
                  <a:schemeClr val="accent2"/>
                </a:solidFill>
                <a:latin typeface="Arial"/>
                <a:ea typeface="Arial"/>
                <a:cs typeface="Arial"/>
                <a:sym typeface="Arial"/>
              </a:rPr>
              <a:t> 4</a:t>
            </a:r>
            <a:r>
              <a:rPr b="0" i="0" lang="en-US" sz="1800">
                <a:solidFill>
                  <a:schemeClr val="accent2"/>
                </a:solidFill>
                <a:latin typeface="Arial"/>
                <a:ea typeface="Arial"/>
                <a:cs typeface="Arial"/>
                <a:sym typeface="Arial"/>
              </a:rPr>
              <a:t> </a:t>
            </a:r>
            <a:endParaRPr b="0" i="0">
              <a:solidFill>
                <a:schemeClr val="accent2"/>
              </a:solidFill>
              <a:latin typeface="Arial"/>
              <a:ea typeface="Arial"/>
              <a:cs typeface="Arial"/>
              <a:sym typeface="Arial"/>
            </a:endParaRPr>
          </a:p>
          <a:p>
            <a:pPr indent="0" lvl="0" marL="0" rtl="0" algn="l">
              <a:lnSpc>
                <a:spcPct val="90000"/>
              </a:lnSpc>
              <a:spcBef>
                <a:spcPts val="1000"/>
              </a:spcBef>
              <a:spcAft>
                <a:spcPts val="0"/>
              </a:spcAft>
              <a:buClr>
                <a:schemeClr val="lt2"/>
              </a:buClr>
              <a:buSzPts val="1800"/>
              <a:buFont typeface="Noto Sans Symbols"/>
              <a:buNone/>
            </a:pPr>
            <a:r>
              <a:t/>
            </a:r>
            <a:endParaRPr/>
          </a:p>
          <a:p>
            <a:pPr indent="-342900" lvl="0" marL="457200" rtl="0" algn="l">
              <a:lnSpc>
                <a:spcPct val="115000"/>
              </a:lnSpc>
              <a:spcBef>
                <a:spcPts val="1000"/>
              </a:spcBef>
              <a:spcAft>
                <a:spcPts val="0"/>
              </a:spcAft>
              <a:buSzPts val="1800"/>
              <a:buChar char="●"/>
            </a:pPr>
            <a:r>
              <a:rPr lang="en-US"/>
              <a:t>Poté, co budou zmíněny všechny potřeby, může proběhnout hlasování. Prostřednictvím procesu hlasování můžete pomocí lepivých štítků hlasovat a přiřadit priority zapsaným potřebám.</a:t>
            </a:r>
            <a:endParaRPr/>
          </a:p>
          <a:p>
            <a:pPr indent="0" lvl="0" marL="45720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Rozdejte velké štítky po 25 bodech a menší štítky po pěti bodech. Rozdělte tolik bodů, kolik uznáte za vhodné, ale ujistěte se, že každý zaměstnanec má stejný počet bodů. Řekněte účastnicím a účastníkům, aby umístili své štítky s body na seznam a zvolili své priority. </a:t>
            </a:r>
            <a:endParaRPr/>
          </a:p>
          <a:p>
            <a:pPr indent="0" lvl="0" marL="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Dejte všem deset až patnáct minut na to, aby v této fázi mohli odpovědět co nejintuitivněji. Ujistěte se, že všichni procesu porozuměli. </a:t>
            </a:r>
            <a:endParaRPr/>
          </a:p>
        </p:txBody>
      </p:sp>
      <p:sp>
        <p:nvSpPr>
          <p:cNvPr id="178" name="Google Shape;178;p1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latin typeface="Arial"/>
                <a:ea typeface="Arial"/>
                <a:cs typeface="Arial"/>
                <a:sym typeface="Arial"/>
                <a:extLst>
                  <a:ext uri="http://customooxmlschemas.google.com/">
                    <go:slidesCustomData xmlns:go="http://customooxmlschemas.google.com/" textRoundtripDataId="3"/>
                  </a:ext>
                </a:extLst>
              </a:rPr>
              <a:t>1</a:t>
            </a:r>
            <a:r>
              <a:rPr lang="en-US" sz="2200">
                <a:solidFill>
                  <a:srgbClr val="F2613A"/>
                </a:solidFill>
                <a:latin typeface="Arial"/>
                <a:ea typeface="Arial"/>
                <a:cs typeface="Arial"/>
                <a:sym typeface="Arial"/>
              </a:rPr>
              <a:t> Porozumění vzdělávacím potřebám jednotlivců </a:t>
            </a:r>
            <a:r>
              <a:rPr lang="en-US"/>
              <a:t> </a:t>
            </a:r>
            <a:endParaRPr/>
          </a:p>
        </p:txBody>
      </p:sp>
      <p:pic>
        <p:nvPicPr>
          <p:cNvPr id="179" name="Google Shape;179;p13"/>
          <p:cNvPicPr preferRelativeResize="0"/>
          <p:nvPr/>
        </p:nvPicPr>
        <p:blipFill rotWithShape="1">
          <a:blip r:embed="rId3">
            <a:alphaModFix/>
          </a:blip>
          <a:srcRect b="0" l="0" r="0" t="0"/>
          <a:stretch/>
        </p:blipFill>
        <p:spPr>
          <a:xfrm>
            <a:off x="9478412" y="2810288"/>
            <a:ext cx="1905000" cy="2504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185" name="Google Shape;185;p14"/>
          <p:cNvSpPr txBox="1"/>
          <p:nvPr>
            <p:ph idx="1" type="body"/>
          </p:nvPr>
        </p:nvSpPr>
        <p:spPr>
          <a:xfrm>
            <a:off x="97976" y="1462675"/>
            <a:ext cx="74472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t/>
            </a:r>
            <a:endParaRPr b="1">
              <a:solidFill>
                <a:srgbClr val="338076"/>
              </a:solidFill>
              <a:latin typeface="Arial"/>
              <a:ea typeface="Arial"/>
              <a:cs typeface="Arial"/>
              <a:sym typeface="Arial"/>
            </a:endParaRPr>
          </a:p>
          <a:p>
            <a:pPr indent="0" lvl="0" marL="0" rtl="0" algn="l">
              <a:lnSpc>
                <a:spcPct val="90000"/>
              </a:lnSpc>
              <a:spcBef>
                <a:spcPts val="0"/>
              </a:spcBef>
              <a:spcAft>
                <a:spcPts val="0"/>
              </a:spcAft>
              <a:buClr>
                <a:srgbClr val="338076"/>
              </a:buClr>
              <a:buSzPts val="1800"/>
              <a:buNone/>
            </a:pPr>
            <a:r>
              <a:rPr b="1" lang="en-US">
                <a:solidFill>
                  <a:schemeClr val="accent2"/>
                </a:solidFill>
                <a:latin typeface="Arial"/>
                <a:ea typeface="Arial"/>
                <a:cs typeface="Arial"/>
                <a:sym typeface="Arial"/>
              </a:rPr>
              <a:t>Krok </a:t>
            </a:r>
            <a:r>
              <a:rPr b="1" i="0" lang="en-US" sz="1800">
                <a:solidFill>
                  <a:schemeClr val="accent2"/>
                </a:solidFill>
                <a:latin typeface="Arial"/>
                <a:ea typeface="Arial"/>
                <a:cs typeface="Arial"/>
                <a:sym typeface="Arial"/>
              </a:rPr>
              <a:t>5</a:t>
            </a:r>
            <a:r>
              <a:rPr b="0" i="0" lang="en-US" sz="1800">
                <a:solidFill>
                  <a:schemeClr val="accent2"/>
                </a:solidFill>
                <a:latin typeface="Arial"/>
                <a:ea typeface="Arial"/>
                <a:cs typeface="Arial"/>
                <a:sym typeface="Arial"/>
              </a:rPr>
              <a:t> </a:t>
            </a:r>
            <a:endParaRPr/>
          </a:p>
          <a:p>
            <a:pPr indent="-342900" lvl="0" marL="457200" rtl="0" algn="l">
              <a:lnSpc>
                <a:spcPct val="115000"/>
              </a:lnSpc>
              <a:spcBef>
                <a:spcPts val="1000"/>
              </a:spcBef>
              <a:spcAft>
                <a:spcPts val="0"/>
              </a:spcAft>
              <a:buSzPts val="1800"/>
              <a:buChar char="●"/>
            </a:pPr>
            <a:r>
              <a:rPr lang="en-US"/>
              <a:t>Ukažte všem seznam vzdělávacích potřeb v pořadí podle důležitosti, přičemž počet bodů přidělených jako hlasy určuje prioritu – tak, jak bylo určeno hlasovacím procesem s lepicími štítky. </a:t>
            </a:r>
            <a:endParaRPr/>
          </a:p>
          <a:p>
            <a:pPr indent="0" lvl="0" marL="914400" rtl="0" algn="l">
              <a:lnSpc>
                <a:spcPct val="80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Ujistěte se, že jste si dělali během procesu poznámky (nejlépe zadejte tento úkol kolegyni nebo kolegovi) nebo si uchovejte stránky z flipchartu, abyste si uchovali záznam o vyhodnocení vzdělávacích potřeb. </a:t>
            </a:r>
            <a:endParaRPr/>
          </a:p>
          <a:p>
            <a:pPr indent="0" lvl="0" marL="914400" rtl="0" algn="l">
              <a:lnSpc>
                <a:spcPct val="80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Nebo, pokud školení probíhá online, použijte moderní technologii, jako je </a:t>
            </a:r>
            <a:r>
              <a:rPr lang="en-US">
                <a:extLst>
                  <a:ext uri="http://customooxmlschemas.google.com/">
                    <go:slidesCustomData xmlns:go="http://customooxmlschemas.google.com/" textRoundtripDataId="4"/>
                  </a:ext>
                </a:extLst>
              </a:rPr>
              <a:t>Miro</a:t>
            </a:r>
            <a:r>
              <a:rPr lang="en-US"/>
              <a:t> board. </a:t>
            </a:r>
            <a:endParaRPr/>
          </a:p>
          <a:p>
            <a:pPr indent="0" lvl="0" marL="457200" rtl="0" algn="l">
              <a:lnSpc>
                <a:spcPct val="90000"/>
              </a:lnSpc>
              <a:spcBef>
                <a:spcPts val="1000"/>
              </a:spcBef>
              <a:spcAft>
                <a:spcPts val="0"/>
              </a:spcAft>
              <a:buSzPts val="1800"/>
              <a:buNone/>
            </a:pPr>
            <a:r>
              <a:t/>
            </a:r>
            <a:endParaRPr/>
          </a:p>
          <a:p>
            <a:pPr indent="0" lvl="0" marL="457200" rtl="0" algn="l">
              <a:lnSpc>
                <a:spcPct val="90000"/>
              </a:lnSpc>
              <a:spcBef>
                <a:spcPts val="1000"/>
              </a:spcBef>
              <a:spcAft>
                <a:spcPts val="0"/>
              </a:spcAft>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186" name="Google Shape;186;p1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latin typeface="Arial"/>
                <a:ea typeface="Arial"/>
                <a:cs typeface="Arial"/>
                <a:sym typeface="Arial"/>
                <a:extLst>
                  <a:ext uri="http://customooxmlschemas.google.com/">
                    <go:slidesCustomData xmlns:go="http://customooxmlschemas.google.com/" textRoundtripDataId="5"/>
                  </a:ext>
                </a:extLst>
              </a:rPr>
              <a:t>1</a:t>
            </a:r>
            <a:r>
              <a:rPr lang="en-US" sz="2200">
                <a:solidFill>
                  <a:srgbClr val="F2613A"/>
                </a:solidFill>
                <a:latin typeface="Arial"/>
                <a:ea typeface="Arial"/>
                <a:cs typeface="Arial"/>
                <a:sym typeface="Arial"/>
              </a:rPr>
              <a:t> Porozumění vzdělávacím potřebám jednotlivců </a:t>
            </a:r>
            <a:r>
              <a:rPr lang="en-US"/>
              <a:t> </a:t>
            </a:r>
            <a:endParaRPr/>
          </a:p>
        </p:txBody>
      </p:sp>
      <p:pic>
        <p:nvPicPr>
          <p:cNvPr id="187" name="Google Shape;187;p14"/>
          <p:cNvPicPr preferRelativeResize="0"/>
          <p:nvPr/>
        </p:nvPicPr>
        <p:blipFill rotWithShape="1">
          <a:blip r:embed="rId3">
            <a:alphaModFix/>
          </a:blip>
          <a:srcRect b="0" l="0" r="0" t="0"/>
          <a:stretch/>
        </p:blipFill>
        <p:spPr>
          <a:xfrm>
            <a:off x="7912231" y="2806787"/>
            <a:ext cx="2895677" cy="1926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193" name="Google Shape;193;p15"/>
          <p:cNvSpPr txBox="1"/>
          <p:nvPr>
            <p:ph idx="1" type="body"/>
          </p:nvPr>
        </p:nvSpPr>
        <p:spPr>
          <a:xfrm>
            <a:off x="97976" y="1462675"/>
            <a:ext cx="80733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rPr b="1" lang="en-US">
                <a:solidFill>
                  <a:schemeClr val="accent2"/>
                </a:solidFill>
                <a:latin typeface="Arial"/>
                <a:ea typeface="Arial"/>
                <a:cs typeface="Arial"/>
                <a:sym typeface="Arial"/>
              </a:rPr>
              <a:t>Krok</a:t>
            </a:r>
            <a:r>
              <a:rPr b="1" i="0" lang="en-US" sz="1800">
                <a:solidFill>
                  <a:schemeClr val="accent2"/>
                </a:solidFill>
                <a:latin typeface="Arial"/>
                <a:ea typeface="Arial"/>
                <a:cs typeface="Arial"/>
                <a:sym typeface="Arial"/>
              </a:rPr>
              <a:t> 6</a:t>
            </a:r>
            <a:r>
              <a:rPr b="0" i="0" lang="en-US" sz="1800">
                <a:solidFill>
                  <a:schemeClr val="accent2"/>
                </a:solidFill>
                <a:latin typeface="Arial"/>
                <a:ea typeface="Arial"/>
                <a:cs typeface="Arial"/>
                <a:sym typeface="Arial"/>
              </a:rPr>
              <a:t> </a:t>
            </a:r>
            <a:endParaRPr b="0" i="0">
              <a:solidFill>
                <a:schemeClr val="accent2"/>
              </a:solidFill>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b="0" i="0" sz="1800">
              <a:latin typeface="Arial"/>
              <a:ea typeface="Arial"/>
              <a:cs typeface="Arial"/>
              <a:sym typeface="Arial"/>
            </a:endParaRPr>
          </a:p>
          <a:p>
            <a:pPr indent="-342900" lvl="0" marL="457200" rtl="0" algn="l">
              <a:lnSpc>
                <a:spcPct val="115000"/>
              </a:lnSpc>
              <a:spcBef>
                <a:spcPts val="1000"/>
              </a:spcBef>
              <a:spcAft>
                <a:spcPts val="0"/>
              </a:spcAft>
              <a:buSzPts val="1800"/>
              <a:buChar char="●"/>
            </a:pPr>
            <a:r>
              <a:rPr lang="en-US"/>
              <a:t>Vyhraďte si extra čas nebo naplánujte další sezení a proveďte brainstorming potřebných výsledků nebo cílů z prvních tří až pěti školení, které jste identifikovali během procesu </a:t>
            </a:r>
            <a:r>
              <a:rPr lang="en-US">
                <a:extLst>
                  <a:ext uri="http://customooxmlschemas.google.com/">
                    <go:slidesCustomData xmlns:go="http://customooxmlschemas.google.com/" textRoundtripDataId="6"/>
                  </a:ext>
                </a:extLst>
              </a:rPr>
              <a:t>hodnocení potřeb</a:t>
            </a:r>
            <a:r>
              <a:rPr lang="en-US"/>
              <a:t>. To vám pomůže, až budete hledat a plánovat školení, které naplní potřeby zaměstnanců. </a:t>
            </a:r>
            <a:endParaRPr/>
          </a:p>
          <a:p>
            <a:pPr indent="0" lvl="0" marL="45720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Později můžete naplánovat další brainstorming s různými generacemi  zaměstnanců, abyste podpořili mezigenerační dialog a </a:t>
            </a:r>
            <a:r>
              <a:rPr lang="en-US">
                <a:extLst>
                  <a:ext uri="http://customooxmlschemas.google.com/">
                    <go:slidesCustomData xmlns:go="http://customooxmlschemas.google.com/" textRoundtripDataId="7"/>
                  </a:ext>
                </a:extLst>
              </a:rPr>
              <a:t>výměnu</a:t>
            </a:r>
            <a:r>
              <a:rPr lang="en-US"/>
              <a:t> zkušeností na pracovišti, ale obecně zjistíte, že po několika prvních školeních budete muset proces posouzení potřeb předělat.</a:t>
            </a:r>
            <a:endParaRPr b="0" i="0">
              <a:solidFill>
                <a:srgbClr val="000000"/>
              </a:solidFill>
              <a:latin typeface="Arial"/>
              <a:ea typeface="Arial"/>
              <a:cs typeface="Arial"/>
              <a:sym typeface="Arial"/>
            </a:endParaRPr>
          </a:p>
        </p:txBody>
      </p:sp>
      <p:pic>
        <p:nvPicPr>
          <p:cNvPr descr="People working on ideas" id="194" name="Google Shape;194;p15"/>
          <p:cNvPicPr preferRelativeResize="0"/>
          <p:nvPr>
            <p:ph idx="2" type="body"/>
          </p:nvPr>
        </p:nvPicPr>
        <p:blipFill rotWithShape="1">
          <a:blip r:embed="rId3">
            <a:alphaModFix/>
          </a:blip>
          <a:srcRect b="0" l="0" r="0" t="0"/>
          <a:stretch/>
        </p:blipFill>
        <p:spPr>
          <a:xfrm>
            <a:off x="8171161" y="2510898"/>
            <a:ext cx="3441300" cy="2251500"/>
          </a:xfrm>
          <a:prstGeom prst="rect">
            <a:avLst/>
          </a:prstGeom>
          <a:noFill/>
          <a:ln>
            <a:noFill/>
          </a:ln>
        </p:spPr>
      </p:pic>
      <p:sp>
        <p:nvSpPr>
          <p:cNvPr id="195" name="Google Shape;195;p1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a:t>
            </a:r>
            <a:r>
              <a:rPr lang="en-US" sz="2200">
                <a:solidFill>
                  <a:srgbClr val="F2613A"/>
                </a:solidFill>
                <a:latin typeface="Arial"/>
                <a:ea typeface="Arial"/>
                <a:cs typeface="Arial"/>
                <a:sym typeface="Arial"/>
                <a:extLst>
                  <a:ext uri="http://customooxmlschemas.google.com/">
                    <go:slidesCustomData xmlns:go="http://customooxmlschemas.google.com/" textRoundtripDataId="8"/>
                  </a:ext>
                </a:extLst>
              </a:rPr>
              <a:t>1</a:t>
            </a:r>
            <a:r>
              <a:rPr lang="en-US" sz="2200">
                <a:solidFill>
                  <a:srgbClr val="F2613A"/>
                </a:solidFill>
                <a:latin typeface="Arial"/>
                <a:ea typeface="Arial"/>
                <a:cs typeface="Arial"/>
                <a:sym typeface="Arial"/>
              </a:rPr>
              <a:t> Porozumění vzdělávacím potřebám jednotlivců </a:t>
            </a: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01" name="Google Shape;201;p1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 </a:t>
            </a:r>
            <a:r>
              <a:rPr lang="en-US" sz="2200"/>
              <a:t>2</a:t>
            </a:r>
            <a:r>
              <a:rPr lang="en-US" sz="2200">
                <a:latin typeface="Arial"/>
                <a:ea typeface="Arial"/>
                <a:cs typeface="Arial"/>
                <a:sym typeface="Arial"/>
              </a:rPr>
              <a:t> Porozumění vzdělávacím potřebám organizace </a:t>
            </a:r>
            <a:endParaRPr sz="2200">
              <a:latin typeface="Arial"/>
              <a:ea typeface="Arial"/>
              <a:cs typeface="Arial"/>
              <a:sym typeface="Arial"/>
            </a:endParaRPr>
          </a:p>
        </p:txBody>
      </p:sp>
      <p:graphicFrame>
        <p:nvGraphicFramePr>
          <p:cNvPr id="202" name="Google Shape;202;p16"/>
          <p:cNvGraphicFramePr/>
          <p:nvPr/>
        </p:nvGraphicFramePr>
        <p:xfrm>
          <a:off x="699350" y="1462650"/>
          <a:ext cx="3000000" cy="3000000"/>
        </p:xfrm>
        <a:graphic>
          <a:graphicData uri="http://schemas.openxmlformats.org/drawingml/2006/table">
            <a:tbl>
              <a:tblPr bandRow="1">
                <a:noFill/>
                <a:tableStyleId>{7637E9C9-5A16-490C-8E00-24041E698839}</a:tableStyleId>
              </a:tblPr>
              <a:tblGrid>
                <a:gridCol w="2496650"/>
                <a:gridCol w="7362675"/>
              </a:tblGrid>
              <a:tr h="569425">
                <a:tc gridSpan="2">
                  <a:txBody>
                    <a:bodyPr/>
                    <a:lstStyle/>
                    <a:p>
                      <a:pPr indent="0" lvl="0" marL="0" marR="0" rtl="0" algn="l">
                        <a:lnSpc>
                          <a:spcPct val="107916"/>
                        </a:lnSpc>
                        <a:spcBef>
                          <a:spcPts val="0"/>
                        </a:spcBef>
                        <a:spcAft>
                          <a:spcPts val="0"/>
                        </a:spcAft>
                        <a:buClr>
                          <a:srgbClr val="000000"/>
                        </a:buClr>
                        <a:buSzPts val="1400"/>
                        <a:buFont typeface="Arial"/>
                        <a:buNone/>
                      </a:pPr>
                      <a:r>
                        <a:rPr b="1" lang="en-US" sz="1400" u="none" cap="none" strike="noStrike">
                          <a:solidFill>
                            <a:srgbClr val="F47F5D"/>
                          </a:solidFill>
                          <a:latin typeface="Arial"/>
                          <a:ea typeface="Arial"/>
                          <a:cs typeface="Arial"/>
                          <a:sym typeface="Arial"/>
                        </a:rPr>
                        <a:t>Aktivita</a:t>
                      </a:r>
                      <a:r>
                        <a:rPr b="1" lang="en-US">
                          <a:solidFill>
                            <a:srgbClr val="F47F5D"/>
                          </a:solidFill>
                        </a:rPr>
                        <a:t> 2</a:t>
                      </a:r>
                      <a:endParaRPr b="1" sz="1400" u="sng" cap="none" strike="noStrike">
                        <a:solidFill>
                          <a:srgbClr val="F47F5D"/>
                        </a:solidFill>
                        <a:latin typeface="Arial"/>
                        <a:ea typeface="Arial"/>
                        <a:cs typeface="Arial"/>
                        <a:sym typeface="Arial"/>
                      </a:endParaRPr>
                    </a:p>
                  </a:txBody>
                  <a:tcPr marT="0" marB="0" marR="68575" marL="68575" anchor="ctr">
                    <a:solidFill>
                      <a:srgbClr val="FCE5DE"/>
                    </a:solidFill>
                  </a:tcPr>
                </a:tc>
                <a:tc hMerge="1"/>
              </a:tr>
              <a:tr h="5761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Název:</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Porozumění vzdělávacím potřebám organizace </a:t>
                      </a:r>
                      <a:endParaRPr b="1" sz="1400" u="none" cap="none" strike="noStrike">
                        <a:solidFill>
                          <a:srgbClr val="636A6F"/>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400"/>
                        <a:buFont typeface="Arial"/>
                        <a:buNone/>
                      </a:pPr>
                      <a:r>
                        <a:t/>
                      </a:r>
                      <a:endParaRPr b="1" sz="1400" u="none" cap="none" strike="noStrike">
                        <a:solidFill>
                          <a:srgbClr val="636A6F"/>
                        </a:solidFill>
                        <a:latin typeface="Arial"/>
                        <a:ea typeface="Arial"/>
                        <a:cs typeface="Arial"/>
                        <a:sym typeface="Arial"/>
                      </a:endParaRPr>
                    </a:p>
                  </a:txBody>
                  <a:tcPr marT="0" marB="0" marR="68575" marL="68575" anchor="ctr"/>
                </a:tc>
              </a:tr>
              <a:tr h="5761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Implementace:</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400"/>
                        <a:buFont typeface="Arial"/>
                        <a:buNone/>
                      </a:pPr>
                      <a:r>
                        <a:rPr lang="en-US" sz="1400" u="none" cap="none" strike="noStrike">
                          <a:solidFill>
                            <a:srgbClr val="636A6F"/>
                          </a:solidFill>
                          <a:latin typeface="Arial"/>
                          <a:ea typeface="Arial"/>
                          <a:cs typeface="Arial"/>
                          <a:sym typeface="Arial"/>
                        </a:rPr>
                        <a:t>Osobně/Online </a:t>
                      </a:r>
                      <a:endParaRPr sz="1400" u="none" cap="none" strike="noStrike">
                        <a:solidFill>
                          <a:srgbClr val="636A6F"/>
                        </a:solidFill>
                        <a:latin typeface="Arial"/>
                        <a:ea typeface="Arial"/>
                        <a:cs typeface="Arial"/>
                        <a:sym typeface="Arial"/>
                      </a:endParaRPr>
                    </a:p>
                  </a:txBody>
                  <a:tcPr marT="0" marB="0" marR="68575" marL="68575" anchor="ctr"/>
                </a:tc>
              </a:tr>
              <a:tr h="13845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Cíle: </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400"/>
                        <a:buFont typeface="Arial"/>
                        <a:buNone/>
                      </a:pPr>
                      <a:r>
                        <a:rPr lang="en-US" sz="1400" u="none" cap="none" strike="noStrike">
                          <a:solidFill>
                            <a:srgbClr val="636A6F"/>
                          </a:solidFill>
                          <a:latin typeface="Arial"/>
                          <a:ea typeface="Arial"/>
                          <a:cs typeface="Arial"/>
                          <a:sym typeface="Arial"/>
                        </a:rPr>
                        <a:t>Cíle jsou následující: </a:t>
                      </a:r>
                      <a:endParaRPr sz="1400" u="none" cap="none" strike="noStrike">
                        <a:solidFill>
                          <a:srgbClr val="636A6F"/>
                        </a:solidFill>
                        <a:latin typeface="Arial"/>
                        <a:ea typeface="Arial"/>
                        <a:cs typeface="Arial"/>
                        <a:sym typeface="Arial"/>
                      </a:endParaRPr>
                    </a:p>
                    <a:p>
                      <a:pPr indent="-317500" lvl="0" marL="457200" marR="0" rtl="0" algn="l">
                        <a:lnSpc>
                          <a:spcPct val="107916"/>
                        </a:lnSpc>
                        <a:spcBef>
                          <a:spcPts val="800"/>
                        </a:spcBef>
                        <a:spcAft>
                          <a:spcPts val="0"/>
                        </a:spcAft>
                        <a:buClr>
                          <a:srgbClr val="636A6F"/>
                        </a:buClr>
                        <a:buSzPts val="1400"/>
                        <a:buFont typeface="Noto Sans Symbols"/>
                        <a:buChar char="●"/>
                      </a:pPr>
                      <a:r>
                        <a:rPr lang="en-US" sz="1400" u="none" cap="none" strike="noStrike">
                          <a:solidFill>
                            <a:srgbClr val="636A6F"/>
                          </a:solidFill>
                          <a:latin typeface="Arial"/>
                          <a:ea typeface="Arial"/>
                          <a:cs typeface="Arial"/>
                          <a:sym typeface="Arial"/>
                        </a:rPr>
                        <a:t>Definice cílů organizace</a:t>
                      </a:r>
                      <a:endParaRPr sz="1400" u="none" cap="none" strike="noStrike">
                        <a:solidFill>
                          <a:srgbClr val="636A6F"/>
                        </a:solidFill>
                        <a:latin typeface="Arial"/>
                        <a:ea typeface="Arial"/>
                        <a:cs typeface="Arial"/>
                        <a:sym typeface="Arial"/>
                      </a:endParaRPr>
                    </a:p>
                    <a:p>
                      <a:pPr indent="-317500" lvl="0" marL="457200" marR="0" rtl="0" algn="l">
                        <a:lnSpc>
                          <a:spcPct val="107916"/>
                        </a:lnSpc>
                        <a:spcBef>
                          <a:spcPts val="0"/>
                        </a:spcBef>
                        <a:spcAft>
                          <a:spcPts val="0"/>
                        </a:spcAft>
                        <a:buClr>
                          <a:srgbClr val="636A6F"/>
                        </a:buClr>
                        <a:buSzPts val="1400"/>
                        <a:buFont typeface="Noto Sans Symbols"/>
                        <a:buChar char="●"/>
                      </a:pPr>
                      <a:r>
                        <a:rPr lang="en-US" sz="1400" u="none" cap="none" strike="noStrike">
                          <a:solidFill>
                            <a:srgbClr val="636A6F"/>
                          </a:solidFill>
                          <a:latin typeface="Arial"/>
                          <a:ea typeface="Arial"/>
                          <a:cs typeface="Arial"/>
                          <a:sym typeface="Arial"/>
                        </a:rPr>
                        <a:t>Definice relevantního chování </a:t>
                      </a:r>
                      <a:r>
                        <a:rPr lang="en-US">
                          <a:solidFill>
                            <a:srgbClr val="636A6F"/>
                          </a:solidFill>
                        </a:rPr>
                        <a:t>na</a:t>
                      </a:r>
                      <a:r>
                        <a:rPr lang="en-US" sz="1400" u="none" cap="none" strike="noStrike">
                          <a:solidFill>
                            <a:srgbClr val="636A6F"/>
                          </a:solidFill>
                          <a:latin typeface="Arial"/>
                          <a:ea typeface="Arial"/>
                          <a:cs typeface="Arial"/>
                          <a:sym typeface="Arial"/>
                        </a:rPr>
                        <a:t> pracovních pozicích</a:t>
                      </a:r>
                      <a:endParaRPr sz="1400" u="none" cap="none" strike="noStrike">
                        <a:solidFill>
                          <a:srgbClr val="636A6F"/>
                        </a:solidFill>
                        <a:latin typeface="Arial"/>
                        <a:ea typeface="Arial"/>
                        <a:cs typeface="Arial"/>
                        <a:sym typeface="Arial"/>
                      </a:endParaRPr>
                    </a:p>
                    <a:p>
                      <a:pPr indent="-317500" lvl="0" marL="457200" marR="0" rtl="0" algn="l">
                        <a:lnSpc>
                          <a:spcPct val="107916"/>
                        </a:lnSpc>
                        <a:spcBef>
                          <a:spcPts val="0"/>
                        </a:spcBef>
                        <a:spcAft>
                          <a:spcPts val="0"/>
                        </a:spcAft>
                        <a:buClr>
                          <a:srgbClr val="636A6F"/>
                        </a:buClr>
                        <a:buSzPts val="1400"/>
                        <a:buFont typeface="Noto Sans Symbols"/>
                        <a:buChar char="●"/>
                      </a:pPr>
                      <a:r>
                        <a:rPr lang="en-US" sz="1400" u="none" cap="none" strike="noStrike">
                          <a:solidFill>
                            <a:srgbClr val="636A6F"/>
                          </a:solidFill>
                          <a:latin typeface="Arial"/>
                          <a:ea typeface="Arial"/>
                          <a:cs typeface="Arial"/>
                          <a:sym typeface="Arial"/>
                        </a:rPr>
                        <a:t>Definice rozdílů mezi cíli organizace a klíčovými kompetencemi zaměstnanců </a:t>
                      </a:r>
                      <a:endParaRPr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636A6F"/>
                        </a:solidFill>
                        <a:latin typeface="Arial"/>
                        <a:ea typeface="Arial"/>
                        <a:cs typeface="Arial"/>
                        <a:sym typeface="Arial"/>
                      </a:endParaRPr>
                    </a:p>
                  </a:txBody>
                  <a:tcPr marT="0" marB="0" marR="68575" marL="68575" anchor="ctr"/>
                </a:tc>
              </a:tr>
              <a:tr h="15743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Kompetence: </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317500" lvl="0" marL="457200" marR="0" rtl="0" algn="just">
                        <a:lnSpc>
                          <a:spcPct val="150000"/>
                        </a:lnSpc>
                        <a:spcBef>
                          <a:spcPts val="0"/>
                        </a:spcBef>
                        <a:spcAft>
                          <a:spcPts val="0"/>
                        </a:spcAft>
                        <a:buClr>
                          <a:srgbClr val="636A6F"/>
                        </a:buClr>
                        <a:buSzPts val="1400"/>
                        <a:buFont typeface="Arial"/>
                        <a:buChar char="●"/>
                      </a:pPr>
                      <a:r>
                        <a:rPr b="1" lang="en-US" sz="1400" u="none" cap="none" strike="noStrike">
                          <a:solidFill>
                            <a:srgbClr val="636A6F"/>
                          </a:solidFill>
                          <a:latin typeface="Arial"/>
                          <a:ea typeface="Arial"/>
                          <a:cs typeface="Arial"/>
                          <a:sym typeface="Arial"/>
                        </a:rPr>
                        <a:t>Řešení problémů </a:t>
                      </a:r>
                      <a:endParaRPr sz="1400" u="none" cap="none" strike="noStrike">
                        <a:solidFill>
                          <a:srgbClr val="636A6F"/>
                        </a:solidFill>
                        <a:latin typeface="Arial"/>
                        <a:ea typeface="Arial"/>
                        <a:cs typeface="Arial"/>
                        <a:sym typeface="Arial"/>
                      </a:endParaRPr>
                    </a:p>
                    <a:p>
                      <a:pPr indent="-317500" lvl="0" marL="457200" marR="0" rtl="0" algn="just">
                        <a:lnSpc>
                          <a:spcPct val="150000"/>
                        </a:lnSpc>
                        <a:spcBef>
                          <a:spcPts val="0"/>
                        </a:spcBef>
                        <a:spcAft>
                          <a:spcPts val="0"/>
                        </a:spcAft>
                        <a:buClr>
                          <a:srgbClr val="636A6F"/>
                        </a:buClr>
                        <a:buSzPts val="1400"/>
                        <a:buFont typeface="Arial"/>
                        <a:buChar char="●"/>
                      </a:pPr>
                      <a:r>
                        <a:rPr b="1" lang="en-US" sz="1400" u="none" cap="none" strike="noStrike">
                          <a:solidFill>
                            <a:srgbClr val="636A6F"/>
                          </a:solidFill>
                          <a:latin typeface="Arial"/>
                          <a:ea typeface="Arial"/>
                          <a:cs typeface="Arial"/>
                          <a:sym typeface="Arial"/>
                        </a:rPr>
                        <a:t>Strategické myšlení</a:t>
                      </a:r>
                      <a:endParaRPr sz="1400" u="none" cap="none" strike="noStrike">
                        <a:solidFill>
                          <a:srgbClr val="636A6F"/>
                        </a:solidFill>
                        <a:latin typeface="Arial"/>
                        <a:ea typeface="Arial"/>
                        <a:cs typeface="Arial"/>
                        <a:sym typeface="Arial"/>
                      </a:endParaRPr>
                    </a:p>
                  </a:txBody>
                  <a:tcPr marT="0" marB="0" marR="68575" marL="68575" anchor="ctr"/>
                </a:tc>
              </a:tr>
              <a:tr h="576150">
                <a:tc>
                  <a:txBody>
                    <a:bodyPr/>
                    <a:lstStyle/>
                    <a:p>
                      <a:pPr indent="0" lvl="0" marL="0" marR="0" rtl="0" algn="l">
                        <a:lnSpc>
                          <a:spcPct val="107916"/>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Trvání:</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1 hodina</a:t>
                      </a:r>
                      <a:endParaRPr b="1" sz="1400" u="none" cap="none" strike="noStrike">
                        <a:solidFill>
                          <a:srgbClr val="636A6F"/>
                        </a:solidFill>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grpSp>
        <p:nvGrpSpPr>
          <p:cNvPr id="208" name="Google Shape;208;p17"/>
          <p:cNvGrpSpPr/>
          <p:nvPr/>
        </p:nvGrpSpPr>
        <p:grpSpPr>
          <a:xfrm>
            <a:off x="2256524" y="1590319"/>
            <a:ext cx="3705900" cy="3705900"/>
            <a:chOff x="-5840" y="345071"/>
            <a:chExt cx="3705900" cy="3705900"/>
          </a:xfrm>
        </p:grpSpPr>
        <p:sp>
          <p:nvSpPr>
            <p:cNvPr id="209" name="Google Shape;209;p17"/>
            <p:cNvSpPr/>
            <p:nvPr/>
          </p:nvSpPr>
          <p:spPr>
            <a:xfrm rot="-5400000">
              <a:off x="-5840" y="345071"/>
              <a:ext cx="3705900" cy="3705900"/>
            </a:xfrm>
            <a:prstGeom prst="downArrow">
              <a:avLst>
                <a:gd fmla="val 50000" name="adj1"/>
                <a:gd fmla="val 35000" name="adj2"/>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7"/>
            <p:cNvSpPr txBox="1"/>
            <p:nvPr/>
          </p:nvSpPr>
          <p:spPr>
            <a:xfrm>
              <a:off x="64286" y="1215425"/>
              <a:ext cx="3057300" cy="18531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151617"/>
                </a:buClr>
                <a:buSzPts val="1800"/>
                <a:buFont typeface="Arial"/>
                <a:buNone/>
              </a:pPr>
              <a:r>
                <a:rPr b="0" i="0" lang="en-US" sz="1800" u="none" cap="none" strike="noStrike">
                  <a:solidFill>
                    <a:srgbClr val="151617"/>
                  </a:solidFill>
                  <a:latin typeface="Arial"/>
                  <a:ea typeface="Arial"/>
                  <a:cs typeface="Arial"/>
                  <a:sym typeface="Arial"/>
                </a:rPr>
                <a:t>Tato aktivita bude implementována pomocí následujících kroků: </a:t>
              </a:r>
              <a:endParaRPr b="0" i="0" sz="1400" u="none" cap="none" strike="noStrike">
                <a:solidFill>
                  <a:srgbClr val="000000"/>
                </a:solidFill>
                <a:latin typeface="Arial"/>
                <a:ea typeface="Arial"/>
                <a:cs typeface="Arial"/>
                <a:sym typeface="Arial"/>
              </a:endParaRPr>
            </a:p>
          </p:txBody>
        </p:sp>
      </p:grpSp>
      <p:sp>
        <p:nvSpPr>
          <p:cNvPr id="211" name="Google Shape;211;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t>
            </a:r>
            <a:r>
              <a:rPr lang="en-US" sz="2200"/>
              <a:t>a 2 </a:t>
            </a:r>
            <a:r>
              <a:rPr lang="en-US" sz="2200">
                <a:latin typeface="Arial"/>
                <a:ea typeface="Arial"/>
                <a:cs typeface="Arial"/>
                <a:sym typeface="Arial"/>
              </a:rPr>
              <a:t>Porozumění vzdělávacím potřebám organizace </a:t>
            </a:r>
            <a:endParaRPr/>
          </a:p>
          <a:p>
            <a:pPr indent="0" lvl="0" marL="0" rtl="0" algn="just">
              <a:lnSpc>
                <a:spcPct val="90000"/>
              </a:lnSpc>
              <a:spcBef>
                <a:spcPts val="1000"/>
              </a:spcBef>
              <a:spcAft>
                <a:spcPts val="0"/>
              </a:spcAft>
              <a:buClr>
                <a:schemeClr val="accent6"/>
              </a:buClr>
              <a:buSzPts val="2400"/>
              <a:buNone/>
            </a:pPr>
            <a:r>
              <a:t/>
            </a:r>
            <a:endParaRPr/>
          </a:p>
        </p:txBody>
      </p:sp>
      <p:sp>
        <p:nvSpPr>
          <p:cNvPr id="212" name="Google Shape;212;p17"/>
          <p:cNvSpPr/>
          <p:nvPr/>
        </p:nvSpPr>
        <p:spPr>
          <a:xfrm>
            <a:off x="6613857" y="2447568"/>
            <a:ext cx="4101000" cy="19914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7"/>
          <p:cNvSpPr/>
          <p:nvPr/>
        </p:nvSpPr>
        <p:spPr>
          <a:xfrm>
            <a:off x="6425795" y="2300024"/>
            <a:ext cx="4101000" cy="19914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7"/>
          <p:cNvSpPr txBox="1"/>
          <p:nvPr/>
        </p:nvSpPr>
        <p:spPr>
          <a:xfrm>
            <a:off x="6502173" y="2358263"/>
            <a:ext cx="3948000" cy="18750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338076"/>
              </a:buClr>
              <a:buSzPts val="1500"/>
              <a:buFont typeface="Arial"/>
              <a:buNone/>
            </a:pPr>
            <a:r>
              <a:rPr b="1" i="0" lang="en-US" sz="2200" u="none" cap="none" strike="noStrike">
                <a:solidFill>
                  <a:schemeClr val="accent2"/>
                </a:solidFill>
                <a:latin typeface="Arial"/>
                <a:ea typeface="Arial"/>
                <a:cs typeface="Arial"/>
                <a:sym typeface="Arial"/>
              </a:rPr>
              <a:t>Krok 1:</a:t>
            </a:r>
            <a:endParaRPr b="1" i="0" sz="22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500"/>
              <a:buFont typeface="Arial"/>
              <a:buNone/>
            </a:pPr>
            <a:r>
              <a:rPr b="1" i="0" lang="en-US" sz="1500" u="none" cap="none" strike="noStrike">
                <a:solidFill>
                  <a:schemeClr val="lt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Jaké jsou vaše obchodní cíle</a:t>
            </a:r>
            <a:r>
              <a:rPr b="1" i="0" lang="en-US" sz="1600" cap="none" strike="noStrike">
                <a:solidFill>
                  <a:schemeClr val="dk1"/>
                </a:solidFill>
                <a:latin typeface="Arial"/>
                <a:ea typeface="Arial"/>
                <a:cs typeface="Arial"/>
                <a:sym typeface="Arial"/>
                <a:extLst>
                  <a:ext uri="http://customooxmlschemas.google.com/">
                    <go:slidesCustomData xmlns:go="http://customooxmlschemas.google.com/" textRoundtripDataId="9"/>
                  </a:ext>
                </a:extLst>
              </a:rPr>
              <a:t>?</a:t>
            </a:r>
            <a:endParaRPr b="1" i="0" sz="1600"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5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500"/>
              <a:buFont typeface="Arial"/>
              <a:buNone/>
            </a:pPr>
            <a:r>
              <a:rPr b="0" i="0" lang="en-US" sz="1600" u="none" cap="none" strike="noStrike">
                <a:solidFill>
                  <a:schemeClr val="dk1"/>
                </a:solidFill>
                <a:latin typeface="Arial"/>
                <a:ea typeface="Arial"/>
                <a:cs typeface="Arial"/>
                <a:sym typeface="Arial"/>
              </a:rPr>
              <a:t>Zaměřte se na cíle v rámci celé firmy nebo cíle specifické pro dané oddělení</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grpSp>
        <p:nvGrpSpPr>
          <p:cNvPr id="220" name="Google Shape;220;p18"/>
          <p:cNvGrpSpPr/>
          <p:nvPr/>
        </p:nvGrpSpPr>
        <p:grpSpPr>
          <a:xfrm>
            <a:off x="3295984" y="1598847"/>
            <a:ext cx="4550858" cy="2634703"/>
            <a:chOff x="4768263" y="1724235"/>
            <a:chExt cx="3078232" cy="2564937"/>
          </a:xfrm>
        </p:grpSpPr>
        <p:sp>
          <p:nvSpPr>
            <p:cNvPr id="221" name="Google Shape;221;p18"/>
            <p:cNvSpPr/>
            <p:nvPr/>
          </p:nvSpPr>
          <p:spPr>
            <a:xfrm>
              <a:off x="6107747" y="3483445"/>
              <a:ext cx="91440" cy="805727"/>
            </a:xfrm>
            <a:custGeom>
              <a:rect b="b" l="l" r="r" t="t"/>
              <a:pathLst>
                <a:path extrusionOk="0" h="120000" w="120000">
                  <a:moveTo>
                    <a:pt x="60000" y="0"/>
                  </a:moveTo>
                  <a:lnTo>
                    <a:pt x="60000" y="120000"/>
                  </a:lnTo>
                </a:path>
              </a:pathLst>
            </a:custGeom>
            <a:noFill/>
            <a:ln cap="flat" cmpd="sng" w="12700">
              <a:solidFill>
                <a:srgbClr val="C16449"/>
              </a:solidFill>
              <a:prstDash val="solid"/>
              <a:miter lim="800000"/>
              <a:headEnd len="sm" w="sm" type="none"/>
              <a:tailEnd len="sm" w="sm" type="none"/>
            </a:ln>
          </p:spPr>
        </p:sp>
        <p:sp>
          <p:nvSpPr>
            <p:cNvPr id="222" name="Google Shape;222;p18"/>
            <p:cNvSpPr/>
            <p:nvPr/>
          </p:nvSpPr>
          <p:spPr>
            <a:xfrm>
              <a:off x="4768263" y="1724235"/>
              <a:ext cx="2770409" cy="1759209"/>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8"/>
            <p:cNvSpPr/>
            <p:nvPr/>
          </p:nvSpPr>
          <p:spPr>
            <a:xfrm>
              <a:off x="5076086" y="2016667"/>
              <a:ext cx="2770409" cy="1759209"/>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txBox="1"/>
            <p:nvPr/>
          </p:nvSpPr>
          <p:spPr>
            <a:xfrm>
              <a:off x="5127611" y="2068192"/>
              <a:ext cx="2667359" cy="1656159"/>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338076"/>
                </a:buClr>
                <a:buSzPts val="1500"/>
                <a:buFont typeface="Arial"/>
                <a:buNone/>
              </a:pPr>
              <a:r>
                <a:rPr b="1" i="0" lang="en-US" sz="2200" u="none" cap="none" strike="noStrike">
                  <a:solidFill>
                    <a:schemeClr val="accent2"/>
                  </a:solidFill>
                  <a:latin typeface="Arial"/>
                  <a:ea typeface="Arial"/>
                  <a:cs typeface="Arial"/>
                  <a:sym typeface="Arial"/>
                </a:rPr>
                <a:t>Krok 2: </a:t>
              </a:r>
              <a:endParaRPr b="1" i="0" sz="22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500"/>
                <a:buFont typeface="Arial"/>
                <a:buNone/>
              </a:pPr>
              <a:r>
                <a:t/>
              </a:r>
              <a:endParaRPr b="1" i="0" sz="22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500"/>
                <a:buFont typeface="Arial"/>
                <a:buNone/>
              </a:pPr>
              <a:r>
                <a:rPr b="1" i="0" lang="en-US" sz="1600" u="none" cap="none" strike="noStrike">
                  <a:solidFill>
                    <a:schemeClr val="dk1"/>
                  </a:solidFill>
                  <a:latin typeface="Arial"/>
                  <a:ea typeface="Arial"/>
                  <a:cs typeface="Arial"/>
                  <a:sym typeface="Arial"/>
                </a:rPr>
                <a:t>Přemýšlejte o dovednostech, které vám pomohou dosáhnout těchto cílů </a:t>
              </a:r>
              <a:endParaRPr b="0" i="0" sz="1600" u="none" cap="none" strike="noStrike">
                <a:solidFill>
                  <a:schemeClr val="dk1"/>
                </a:solidFill>
                <a:latin typeface="Arial"/>
                <a:ea typeface="Arial"/>
                <a:cs typeface="Arial"/>
                <a:sym typeface="Arial"/>
              </a:endParaRPr>
            </a:p>
          </p:txBody>
        </p:sp>
      </p:grpSp>
      <p:sp>
        <p:nvSpPr>
          <p:cNvPr id="225" name="Google Shape;225;p18"/>
          <p:cNvSpPr/>
          <p:nvPr/>
        </p:nvSpPr>
        <p:spPr>
          <a:xfrm>
            <a:off x="3295777" y="4233435"/>
            <a:ext cx="4095600" cy="18069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a:off x="3750850" y="4533813"/>
            <a:ext cx="4095600" cy="18069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8"/>
          <p:cNvSpPr txBox="1"/>
          <p:nvPr/>
        </p:nvSpPr>
        <p:spPr>
          <a:xfrm>
            <a:off x="3827022" y="4586738"/>
            <a:ext cx="3943200" cy="17013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US" sz="1600" u="none" cap="none" strike="noStrike">
                <a:solidFill>
                  <a:schemeClr val="dk1"/>
                </a:solidFill>
                <a:latin typeface="Arial"/>
                <a:ea typeface="Arial"/>
                <a:cs typeface="Arial"/>
                <a:sym typeface="Arial"/>
              </a:rPr>
              <a:t>Zaměřte se na potřebné dovednosti, které povedou k dosažení těchto cílů. Například pokud si chcete prostřednictvím svého prodejního týmu přivést více potenciálních zákazníků, musíte zajistit, aby jejich dovednosti byly aktuální. </a:t>
            </a:r>
            <a:endParaRPr b="0" i="0" sz="1600" u="none" cap="none" strike="noStrike">
              <a:solidFill>
                <a:schemeClr val="dk1"/>
              </a:solidFill>
              <a:latin typeface="Arial"/>
              <a:ea typeface="Arial"/>
              <a:cs typeface="Arial"/>
              <a:sym typeface="Arial"/>
            </a:endParaRPr>
          </a:p>
        </p:txBody>
      </p:sp>
      <p:sp>
        <p:nvSpPr>
          <p:cNvPr id="228" name="Google Shape;228;p18"/>
          <p:cNvSpPr txBox="1"/>
          <p:nvPr>
            <p:ph idx="3" type="body"/>
          </p:nvPr>
        </p:nvSpPr>
        <p:spPr>
          <a:xfrm>
            <a:off x="97970" y="8294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a:t>
            </a:r>
            <a:r>
              <a:rPr lang="en-US" sz="2200"/>
              <a:t> 2 </a:t>
            </a:r>
            <a:r>
              <a:rPr lang="en-US" sz="2200">
                <a:latin typeface="Arial"/>
                <a:ea typeface="Arial"/>
                <a:cs typeface="Arial"/>
                <a:sym typeface="Arial"/>
              </a:rPr>
              <a:t>Porozumění vzdělávacím potřebám organizace </a:t>
            </a:r>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35" name="Google Shape;235;p1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a:t>
            </a:r>
            <a:r>
              <a:rPr lang="en-US" sz="2200"/>
              <a:t> 2 </a:t>
            </a:r>
            <a:r>
              <a:rPr lang="en-US" sz="2200">
                <a:latin typeface="Arial"/>
                <a:ea typeface="Arial"/>
                <a:cs typeface="Arial"/>
                <a:sym typeface="Arial"/>
              </a:rPr>
              <a:t>Porozumění vzdělávacím potřebám organizace </a:t>
            </a:r>
            <a:endParaRPr/>
          </a:p>
          <a:p>
            <a:pPr indent="0" lvl="0" marL="0" rtl="0" algn="just">
              <a:lnSpc>
                <a:spcPct val="90000"/>
              </a:lnSpc>
              <a:spcBef>
                <a:spcPts val="1000"/>
              </a:spcBef>
              <a:spcAft>
                <a:spcPts val="0"/>
              </a:spcAft>
              <a:buClr>
                <a:schemeClr val="accent6"/>
              </a:buClr>
              <a:buSzPts val="2400"/>
              <a:buNone/>
            </a:pPr>
            <a:r>
              <a:t/>
            </a:r>
            <a:endParaRPr>
              <a:latin typeface="Arial"/>
              <a:ea typeface="Arial"/>
              <a:cs typeface="Arial"/>
              <a:sym typeface="Arial"/>
            </a:endParaRPr>
          </a:p>
        </p:txBody>
      </p:sp>
      <p:pic>
        <p:nvPicPr>
          <p:cNvPr id="236" name="Google Shape;236;p19"/>
          <p:cNvPicPr preferRelativeResize="0"/>
          <p:nvPr/>
        </p:nvPicPr>
        <p:blipFill rotWithShape="1">
          <a:blip r:embed="rId3">
            <a:alphaModFix/>
          </a:blip>
          <a:srcRect b="0" l="0" r="0" t="0"/>
          <a:stretch/>
        </p:blipFill>
        <p:spPr>
          <a:xfrm>
            <a:off x="7477722" y="2937523"/>
            <a:ext cx="2673247" cy="2011067"/>
          </a:xfrm>
          <a:prstGeom prst="rect">
            <a:avLst/>
          </a:prstGeom>
          <a:noFill/>
          <a:ln>
            <a:noFill/>
          </a:ln>
        </p:spPr>
      </p:pic>
      <p:grpSp>
        <p:nvGrpSpPr>
          <p:cNvPr id="237" name="Google Shape;237;p19"/>
          <p:cNvGrpSpPr/>
          <p:nvPr/>
        </p:nvGrpSpPr>
        <p:grpSpPr>
          <a:xfrm>
            <a:off x="701170" y="1464150"/>
            <a:ext cx="5429924" cy="5239585"/>
            <a:chOff x="1269880" y="1456"/>
            <a:chExt cx="4763509" cy="5239585"/>
          </a:xfrm>
        </p:grpSpPr>
        <p:sp>
          <p:nvSpPr>
            <p:cNvPr id="238" name="Google Shape;238;p19"/>
            <p:cNvSpPr/>
            <p:nvPr/>
          </p:nvSpPr>
          <p:spPr>
            <a:xfrm>
              <a:off x="3428870" y="2025193"/>
              <a:ext cx="91500" cy="765600"/>
            </a:xfrm>
            <a:custGeom>
              <a:rect b="b" l="l" r="r" t="t"/>
              <a:pathLst>
                <a:path extrusionOk="0" h="120000" w="120000">
                  <a:moveTo>
                    <a:pt x="60000" y="0"/>
                  </a:moveTo>
                  <a:lnTo>
                    <a:pt x="60000" y="73719"/>
                  </a:lnTo>
                  <a:lnTo>
                    <a:pt x="107512" y="73719"/>
                  </a:lnTo>
                  <a:lnTo>
                    <a:pt x="107512" y="120000"/>
                  </a:lnTo>
                </a:path>
              </a:pathLst>
            </a:custGeom>
            <a:noFill/>
            <a:ln cap="flat" cmpd="sng" w="12700">
              <a:solidFill>
                <a:srgbClr val="C16449"/>
              </a:solidFill>
              <a:prstDash val="solid"/>
              <a:miter lim="800000"/>
              <a:headEnd len="sm" w="sm" type="none"/>
              <a:tailEnd len="sm" w="sm" type="none"/>
            </a:ln>
          </p:spPr>
        </p:sp>
        <p:sp>
          <p:nvSpPr>
            <p:cNvPr id="239" name="Google Shape;239;p19"/>
            <p:cNvSpPr/>
            <p:nvPr/>
          </p:nvSpPr>
          <p:spPr>
            <a:xfrm>
              <a:off x="1269880" y="1456"/>
              <a:ext cx="4409400" cy="20238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1623989" y="337860"/>
              <a:ext cx="4409400" cy="20238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1683262" y="397133"/>
              <a:ext cx="4290900" cy="1905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338076"/>
                </a:buClr>
                <a:buSzPts val="1800"/>
                <a:buFont typeface="Arial"/>
                <a:buNone/>
              </a:pPr>
              <a:r>
                <a:rPr b="1" i="0" lang="en-US" sz="1800" u="none" cap="none" strike="noStrike">
                  <a:solidFill>
                    <a:schemeClr val="accent2"/>
                  </a:solidFill>
                  <a:latin typeface="Arial"/>
                  <a:ea typeface="Arial"/>
                  <a:cs typeface="Arial"/>
                  <a:sym typeface="Arial"/>
                </a:rPr>
                <a:t>Krok 3: </a:t>
              </a:r>
              <a:endParaRPr b="1" i="0" sz="18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800"/>
                <a:buFont typeface="Arial"/>
                <a:buNone/>
              </a:pPr>
              <a:r>
                <a:rPr b="1" i="0" lang="en-US" sz="1800" u="none" cap="none" strike="noStrike">
                  <a:solidFill>
                    <a:schemeClr val="dk1"/>
                  </a:solidFill>
                  <a:latin typeface="Arial"/>
                  <a:ea typeface="Arial"/>
                  <a:cs typeface="Arial"/>
                  <a:sym typeface="Arial"/>
                </a:rPr>
                <a:t>Proveďte audit dovedností</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 Audit the Skills</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242" name="Google Shape;242;p19"/>
            <p:cNvSpPr/>
            <p:nvPr/>
          </p:nvSpPr>
          <p:spPr>
            <a:xfrm>
              <a:off x="1546207" y="2790702"/>
              <a:ext cx="3929100" cy="20238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9"/>
            <p:cNvSpPr/>
            <p:nvPr/>
          </p:nvSpPr>
          <p:spPr>
            <a:xfrm>
              <a:off x="1900329" y="2898941"/>
              <a:ext cx="3929100" cy="23421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9"/>
            <p:cNvSpPr txBox="1"/>
            <p:nvPr/>
          </p:nvSpPr>
          <p:spPr>
            <a:xfrm>
              <a:off x="2018829" y="2994641"/>
              <a:ext cx="3810600" cy="21507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0" i="0" lang="en-US" sz="1600" u="none" cap="none" strike="noStrike">
                  <a:solidFill>
                    <a:schemeClr val="dk1"/>
                  </a:solidFill>
                  <a:latin typeface="Arial"/>
                  <a:ea typeface="Arial"/>
                  <a:cs typeface="Arial"/>
                  <a:sym typeface="Arial"/>
                </a:rPr>
                <a:t>Po definování dovedností, které vaše podnikání potřebuje</a:t>
              </a:r>
              <a:r>
                <a:rPr lang="en-US" sz="1600" u="sng">
                  <a:solidFill>
                    <a:schemeClr val="dk1"/>
                  </a:solidFill>
                </a:rPr>
                <a:t> </a:t>
              </a:r>
              <a:r>
                <a:rPr lang="en-US" sz="1600">
                  <a:solidFill>
                    <a:schemeClr val="dk1"/>
                  </a:solidFill>
                </a:rPr>
                <a:t>k dosažení úspěchu</a:t>
              </a:r>
              <a:r>
                <a:rPr b="0" i="0" lang="en-US" sz="1600" cap="none" strike="noStrike">
                  <a:solidFill>
                    <a:schemeClr val="dk1"/>
                  </a:solidFill>
                  <a:latin typeface="Arial"/>
                  <a:ea typeface="Arial"/>
                  <a:cs typeface="Arial"/>
                  <a:sym typeface="Arial"/>
                </a:rPr>
                <a:t>,</a:t>
              </a:r>
              <a:r>
                <a:rPr b="0" i="0" lang="en-US" sz="1600" u="none" cap="none" strike="noStrike">
                  <a:solidFill>
                    <a:schemeClr val="dk1"/>
                  </a:solidFill>
                  <a:latin typeface="Arial"/>
                  <a:ea typeface="Arial"/>
                  <a:cs typeface="Arial"/>
                  <a:sym typeface="Arial"/>
                </a:rPr>
                <a:t> je čas vyhodnotit všechny dovednosti, které každý zaměstnanec v současné době má. Toho lze dosáhnout buď prozkoumáním předchozích školení, kter</a:t>
              </a:r>
              <a:r>
                <a:rPr lang="en-US" sz="1600">
                  <a:solidFill>
                    <a:schemeClr val="dk1"/>
                  </a:solidFill>
                </a:rPr>
                <a:t>á</a:t>
              </a:r>
              <a:r>
                <a:rPr b="0" i="0" lang="en-US" sz="1600" u="none" cap="none" strike="noStrike">
                  <a:solidFill>
                    <a:schemeClr val="dk1"/>
                  </a:solidFill>
                  <a:latin typeface="Arial"/>
                  <a:ea typeface="Arial"/>
                  <a:cs typeface="Arial"/>
                  <a:sym typeface="Arial"/>
                </a:rPr>
                <a:t> absolvovali, nebo diskusemi s vedoucími tým</a:t>
              </a:r>
              <a:r>
                <a:rPr lang="en-US" sz="1600">
                  <a:solidFill>
                    <a:schemeClr val="dk1"/>
                  </a:solidFill>
                </a:rPr>
                <a:t>ů</a:t>
              </a:r>
              <a:r>
                <a:rPr b="0" i="0" lang="en-US" sz="1600" u="none" cap="none" strike="noStrike">
                  <a:solidFill>
                    <a:schemeClr val="dk1"/>
                  </a:solidFill>
                  <a:latin typeface="Arial"/>
                  <a:ea typeface="Arial"/>
                  <a:cs typeface="Arial"/>
                  <a:sym typeface="Arial"/>
                </a:rPr>
                <a:t>, abyste </a:t>
              </a:r>
              <a:r>
                <a:rPr lang="en-US" sz="1600">
                  <a:solidFill>
                    <a:schemeClr val="dk1"/>
                  </a:solidFill>
                </a:rPr>
                <a:t>získali </a:t>
              </a:r>
              <a:r>
                <a:rPr b="0" i="0" lang="en-US" sz="1600" u="none" cap="none" strike="noStrike">
                  <a:solidFill>
                    <a:schemeClr val="dk1"/>
                  </a:solidFill>
                  <a:latin typeface="Arial"/>
                  <a:ea typeface="Arial"/>
                  <a:cs typeface="Arial"/>
                  <a:sym typeface="Arial"/>
                </a:rPr>
                <a:t>ucelený obraz o všech dovednostech, které máte k dispozici. </a:t>
              </a:r>
              <a:endParaRPr b="1" i="0" sz="12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Úvod </a:t>
            </a:r>
            <a:endParaRPr/>
          </a:p>
        </p:txBody>
      </p:sp>
      <p:sp>
        <p:nvSpPr>
          <p:cNvPr id="65" name="Google Shape;65;p2"/>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Účelem tohoto modulu je vybavit cílovou skupinu znalostmi a technikami potřebnými k identifikaci mezigeneračních vzdělávacích potřeb v organizacích.</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rPr lang="en-US"/>
              <a:t>Cílová skupina</a:t>
            </a:r>
            <a:r>
              <a:rPr lang="en-US">
                <a:latin typeface="Arial"/>
                <a:ea typeface="Arial"/>
                <a:cs typeface="Arial"/>
                <a:sym typeface="Arial"/>
              </a:rPr>
              <a:t>:</a:t>
            </a:r>
            <a:endParaRPr/>
          </a:p>
          <a:p>
            <a:pPr indent="0" lvl="0" marL="0" rtl="0" algn="just">
              <a:lnSpc>
                <a:spcPct val="90000"/>
              </a:lnSpc>
              <a:spcBef>
                <a:spcPts val="1000"/>
              </a:spcBef>
              <a:spcAft>
                <a:spcPts val="0"/>
              </a:spcAft>
              <a:buClr>
                <a:schemeClr val="lt2"/>
              </a:buClr>
              <a:buSzPts val="1800"/>
              <a:buNone/>
            </a:pPr>
            <a:r>
              <a:t/>
            </a:r>
            <a:endParaRPr/>
          </a:p>
          <a:p>
            <a:pPr indent="-285750" lvl="0" marL="285750" rtl="0" algn="just">
              <a:lnSpc>
                <a:spcPct val="90000"/>
              </a:lnSpc>
              <a:spcBef>
                <a:spcPts val="1000"/>
              </a:spcBef>
              <a:spcAft>
                <a:spcPts val="0"/>
              </a:spcAft>
              <a:buClr>
                <a:schemeClr val="lt2"/>
              </a:buClr>
              <a:buSzPts val="1800"/>
              <a:buChar char="•"/>
            </a:pPr>
            <a:r>
              <a:rPr lang="en-US"/>
              <a:t>Vedoucí pracovnice a pracovníci</a:t>
            </a:r>
            <a:endParaRPr/>
          </a:p>
          <a:p>
            <a:pPr indent="-285750" lvl="0" marL="285750" rtl="0" algn="just">
              <a:lnSpc>
                <a:spcPct val="90000"/>
              </a:lnSpc>
              <a:spcBef>
                <a:spcPts val="1000"/>
              </a:spcBef>
              <a:spcAft>
                <a:spcPts val="0"/>
              </a:spcAft>
              <a:buClr>
                <a:schemeClr val="lt2"/>
              </a:buClr>
              <a:buSzPts val="1800"/>
              <a:buChar char="•"/>
            </a:pPr>
            <a:r>
              <a:rPr lang="en-US">
                <a:latin typeface="Arial"/>
                <a:ea typeface="Arial"/>
                <a:cs typeface="Arial"/>
                <a:sym typeface="Arial"/>
              </a:rPr>
              <a:t>HR mana</a:t>
            </a:r>
            <a:r>
              <a:rPr lang="en-US"/>
              <a:t>žerky</a:t>
            </a:r>
            <a:r>
              <a:rPr lang="en-US">
                <a:latin typeface="Arial"/>
                <a:ea typeface="Arial"/>
                <a:cs typeface="Arial"/>
                <a:sym typeface="Arial"/>
              </a:rPr>
              <a:t> a manažeři </a:t>
            </a:r>
            <a:endParaRPr/>
          </a:p>
          <a:p>
            <a:pPr indent="-285750" lvl="0" marL="285750" rtl="0" algn="just">
              <a:lnSpc>
                <a:spcPct val="90000"/>
              </a:lnSpc>
              <a:spcBef>
                <a:spcPts val="1000"/>
              </a:spcBef>
              <a:spcAft>
                <a:spcPts val="0"/>
              </a:spcAft>
              <a:buClr>
                <a:schemeClr val="lt2"/>
              </a:buClr>
              <a:buSzPts val="1800"/>
              <a:buChar char="•"/>
            </a:pPr>
            <a:r>
              <a:rPr lang="en-US"/>
              <a:t>Poskytovatelé odborného vzdělávání a přípravy, školitelé/lektorky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66" name="Google Shape;66;p2"/>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67" name="Google Shape;67;p2"/>
          <p:cNvSpPr txBox="1"/>
          <p:nvPr>
            <p:ph idx="3" type="body"/>
          </p:nvPr>
        </p:nvSpPr>
        <p:spPr>
          <a:xfrm>
            <a:off x="97970" y="854670"/>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Identifikace potřeb pro mezigenerační učení v organizacích</a:t>
            </a:r>
            <a:endParaRPr>
              <a:latin typeface="Arial"/>
              <a:ea typeface="Arial"/>
              <a:cs typeface="Arial"/>
              <a:sym typeface="Arial"/>
            </a:endParaRPr>
          </a:p>
        </p:txBody>
      </p:sp>
      <p:pic>
        <p:nvPicPr>
          <p:cNvPr id="68" name="Google Shape;68;p2"/>
          <p:cNvPicPr preferRelativeResize="0"/>
          <p:nvPr/>
        </p:nvPicPr>
        <p:blipFill rotWithShape="1">
          <a:blip r:embed="rId3">
            <a:alphaModFix/>
          </a:blip>
          <a:srcRect b="0" l="0" r="0" t="0"/>
          <a:stretch/>
        </p:blipFill>
        <p:spPr>
          <a:xfrm>
            <a:off x="6859248" y="3120906"/>
            <a:ext cx="4548820" cy="2274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50" name="Google Shape;250;p20"/>
          <p:cNvSpPr txBox="1"/>
          <p:nvPr>
            <p:ph idx="3" type="body"/>
          </p:nvPr>
        </p:nvSpPr>
        <p:spPr>
          <a:xfrm>
            <a:off x="123745" y="8554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a:t>
            </a:r>
            <a:r>
              <a:rPr lang="en-US" sz="2200"/>
              <a:t> 2 </a:t>
            </a:r>
            <a:r>
              <a:rPr lang="en-US" sz="2200">
                <a:latin typeface="Arial"/>
                <a:ea typeface="Arial"/>
                <a:cs typeface="Arial"/>
                <a:sym typeface="Arial"/>
              </a:rPr>
              <a:t>Porozumění vzdělávacím potřebám organizace </a:t>
            </a:r>
            <a:endParaRPr>
              <a:latin typeface="Arial"/>
              <a:ea typeface="Arial"/>
              <a:cs typeface="Arial"/>
              <a:sym typeface="Arial"/>
            </a:endParaRPr>
          </a:p>
        </p:txBody>
      </p:sp>
      <p:sp>
        <p:nvSpPr>
          <p:cNvPr id="251" name="Google Shape;251;p20"/>
          <p:cNvSpPr txBox="1"/>
          <p:nvPr/>
        </p:nvSpPr>
        <p:spPr>
          <a:xfrm>
            <a:off x="2518765" y="3968161"/>
            <a:ext cx="6146100" cy="2035800"/>
          </a:xfrm>
          <a:prstGeom prst="rect">
            <a:avLst/>
          </a:prstGeom>
          <a:noFill/>
          <a:ln>
            <a:noFill/>
          </a:ln>
        </p:spPr>
        <p:txBody>
          <a:bodyPr anchorCtr="0" anchor="t" bIns="45700" lIns="91425" spcFirstLastPara="1" rIns="91425" wrap="square" tIns="45700">
            <a:spAutoFit/>
          </a:bodyPr>
          <a:lstStyle/>
          <a:p>
            <a:pPr indent="0" lvl="0" marL="457200" marR="0" rtl="0" algn="ctr">
              <a:lnSpc>
                <a:spcPct val="107916"/>
              </a:lnSpc>
              <a:spcBef>
                <a:spcPts val="0"/>
              </a:spcBef>
              <a:spcAft>
                <a:spcPts val="0"/>
              </a:spcAft>
              <a:buClr>
                <a:srgbClr val="000000"/>
              </a:buClr>
              <a:buSzPts val="1600"/>
              <a:buFont typeface="Arial"/>
              <a:buNone/>
            </a:pPr>
            <a:r>
              <a:rPr lang="en-US" sz="1600">
                <a:solidFill>
                  <a:srgbClr val="636A6F"/>
                </a:solidFill>
              </a:rPr>
              <a:t>„</a:t>
            </a:r>
            <a:r>
              <a:rPr b="0" i="0" lang="en-US" sz="1600" u="none" cap="none" strike="noStrike">
                <a:solidFill>
                  <a:srgbClr val="636A6F"/>
                </a:solidFill>
                <a:latin typeface="Arial"/>
                <a:ea typeface="Arial"/>
                <a:cs typeface="Arial"/>
                <a:sym typeface="Arial"/>
              </a:rPr>
              <a:t>Zejména v případě mezigeneračního učení je nezbytný výcvik v nových systémech nebo softwaru, který chce organizace zavést k dosažení </a:t>
            </a:r>
            <a:r>
              <a:rPr b="0" i="0" lang="en-US" sz="1600" cap="none" strike="noStrike">
                <a:solidFill>
                  <a:srgbClr val="636A6F"/>
                </a:solidFill>
                <a:latin typeface="Arial"/>
                <a:ea typeface="Arial"/>
                <a:cs typeface="Arial"/>
                <a:sym typeface="Arial"/>
                <a:extLst>
                  <a:ext uri="http://customooxmlschemas.google.com/">
                    <go:slidesCustomData xmlns:go="http://customooxmlschemas.google.com/" textRoundtripDataId="10"/>
                  </a:ext>
                </a:extLst>
              </a:rPr>
              <a:t>svých</a:t>
            </a:r>
            <a:r>
              <a:rPr b="0" i="0" lang="en-US" sz="1600" u="none" cap="none" strike="noStrike">
                <a:solidFill>
                  <a:srgbClr val="636A6F"/>
                </a:solidFill>
                <a:latin typeface="Arial"/>
                <a:ea typeface="Arial"/>
                <a:cs typeface="Arial"/>
                <a:sym typeface="Arial"/>
              </a:rPr>
              <a:t> </a:t>
            </a:r>
            <a:r>
              <a:rPr b="0" i="0" lang="en-US" sz="1600" cap="none" strike="noStrike">
                <a:solidFill>
                  <a:srgbClr val="636A6F"/>
                </a:solidFill>
                <a:latin typeface="Arial"/>
                <a:ea typeface="Arial"/>
                <a:cs typeface="Arial"/>
                <a:sym typeface="Arial"/>
              </a:rPr>
              <a:t>cílů</a:t>
            </a:r>
            <a:r>
              <a:rPr lang="en-US" sz="1600">
                <a:solidFill>
                  <a:srgbClr val="636A6F"/>
                </a:solidFill>
              </a:rPr>
              <a:t>. </a:t>
            </a:r>
            <a:r>
              <a:rPr b="0" i="0" lang="en-US" sz="1600" u="none" cap="none" strike="noStrike">
                <a:solidFill>
                  <a:srgbClr val="636A6F"/>
                </a:solidFill>
                <a:latin typeface="Arial"/>
                <a:ea typeface="Arial"/>
                <a:cs typeface="Arial"/>
                <a:sym typeface="Arial"/>
              </a:rPr>
              <a:t>Mnohokrát nemusí být nutné formální školení a zaměstnanci mohou využít pracovní pomůcky a čerpat z konstruktivní zpětné vazby a dokonce z redesignu pracovních úkolů.” (Morrison, 2017) </a:t>
            </a:r>
            <a:endParaRPr b="0" i="0" sz="1600" u="none" cap="none" strike="noStrike">
              <a:solidFill>
                <a:srgbClr val="636A6F"/>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t/>
            </a:r>
            <a:endParaRPr b="0" i="0" sz="1600" u="none" cap="none" strike="noStrike">
              <a:solidFill>
                <a:schemeClr val="lt2"/>
              </a:solidFill>
              <a:latin typeface="Arial"/>
              <a:ea typeface="Arial"/>
              <a:cs typeface="Arial"/>
              <a:sym typeface="Arial"/>
            </a:endParaRPr>
          </a:p>
        </p:txBody>
      </p:sp>
      <p:pic>
        <p:nvPicPr>
          <p:cNvPr id="252" name="Google Shape;252;p20"/>
          <p:cNvPicPr preferRelativeResize="0"/>
          <p:nvPr/>
        </p:nvPicPr>
        <p:blipFill rotWithShape="1">
          <a:blip r:embed="rId3">
            <a:alphaModFix/>
          </a:blip>
          <a:srcRect b="0" l="0" r="0" t="0"/>
          <a:stretch/>
        </p:blipFill>
        <p:spPr>
          <a:xfrm>
            <a:off x="8971673" y="4712425"/>
            <a:ext cx="1843224" cy="1303940"/>
          </a:xfrm>
          <a:prstGeom prst="rect">
            <a:avLst/>
          </a:prstGeom>
          <a:noFill/>
          <a:ln>
            <a:noFill/>
          </a:ln>
        </p:spPr>
      </p:pic>
      <p:grpSp>
        <p:nvGrpSpPr>
          <p:cNvPr id="253" name="Google Shape;253;p20"/>
          <p:cNvGrpSpPr/>
          <p:nvPr/>
        </p:nvGrpSpPr>
        <p:grpSpPr>
          <a:xfrm>
            <a:off x="701161" y="1464090"/>
            <a:ext cx="4810370" cy="1929703"/>
            <a:chOff x="701170" y="1464150"/>
            <a:chExt cx="5429924" cy="2360204"/>
          </a:xfrm>
        </p:grpSpPr>
        <p:sp>
          <p:nvSpPr>
            <p:cNvPr id="254" name="Google Shape;254;p20"/>
            <p:cNvSpPr/>
            <p:nvPr/>
          </p:nvSpPr>
          <p:spPr>
            <a:xfrm>
              <a:off x="701170" y="1464150"/>
              <a:ext cx="5026200" cy="20238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0"/>
            <p:cNvSpPr/>
            <p:nvPr/>
          </p:nvSpPr>
          <p:spPr>
            <a:xfrm>
              <a:off x="1104819" y="1800554"/>
              <a:ext cx="5026275" cy="20238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0"/>
            <p:cNvSpPr txBox="1"/>
            <p:nvPr/>
          </p:nvSpPr>
          <p:spPr>
            <a:xfrm>
              <a:off x="1172384" y="1859827"/>
              <a:ext cx="4891197" cy="1905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338076"/>
                </a:buClr>
                <a:buSzPts val="1800"/>
                <a:buFont typeface="Arial"/>
                <a:buNone/>
              </a:pPr>
              <a:r>
                <a:rPr b="1" i="0" lang="en-US" sz="1800" u="none" cap="none" strike="noStrike">
                  <a:solidFill>
                    <a:schemeClr val="accent2"/>
                  </a:solidFill>
                  <a:latin typeface="Arial"/>
                  <a:ea typeface="Arial"/>
                  <a:cs typeface="Arial"/>
                  <a:sym typeface="Arial"/>
                </a:rPr>
                <a:t>Krok 4: </a:t>
              </a:r>
              <a:endParaRPr b="1" i="0" sz="18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338076"/>
                </a:buClr>
                <a:buSzPts val="1800"/>
                <a:buFont typeface="Arial"/>
                <a:buNone/>
              </a:pPr>
              <a:r>
                <a:t/>
              </a:r>
              <a:endParaRPr b="1" i="0" sz="18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Zjistěte mezery ve znalostech zaměstnanců </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 Audthe Skis</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62" name="Google Shape;262;p21"/>
          <p:cNvSpPr txBox="1"/>
          <p:nvPr>
            <p:ph idx="1" type="body"/>
          </p:nvPr>
        </p:nvSpPr>
        <p:spPr>
          <a:xfrm>
            <a:off x="376150" y="3426128"/>
            <a:ext cx="11275800" cy="32637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Clr>
                <a:srgbClr val="636A6F"/>
              </a:buClr>
              <a:buSzPts val="1800"/>
              <a:buChar char="●"/>
            </a:pPr>
            <a:r>
              <a:rPr lang="en-US">
                <a:solidFill>
                  <a:srgbClr val="636A6F"/>
                </a:solidFill>
              </a:rPr>
              <a:t>Stanovte si prioritu vzdělávacích aktivit. Například pokud si organizace přeje použít určitý druh digitálních nástrojů a technik, měla by svým zaměstnancům nabídnout cílené školení, a to buď vytvořením nových sad nástrojů a zdrojů, nebo využitím již dostupných vzdělávacích zdrojů, které nebyly </a:t>
            </a:r>
            <a:r>
              <a:rPr lang="en-US">
                <a:solidFill>
                  <a:srgbClr val="636A6F"/>
                </a:solidFill>
                <a:extLst>
                  <a:ext uri="http://customooxmlschemas.google.com/">
                    <go:slidesCustomData xmlns:go="http://customooxmlschemas.google.com/" textRoundtripDataId="11"/>
                  </a:ext>
                </a:extLst>
              </a:rPr>
              <a:t>doposud</a:t>
            </a:r>
            <a:r>
              <a:rPr lang="en-US">
                <a:solidFill>
                  <a:srgbClr val="636A6F"/>
                </a:solidFill>
              </a:rPr>
              <a:t> správně použity. </a:t>
            </a:r>
            <a:endParaRPr>
              <a:solidFill>
                <a:srgbClr val="636A6F"/>
              </a:solidFill>
            </a:endParaRPr>
          </a:p>
          <a:p>
            <a:pPr indent="0" lvl="0" marL="457200" rtl="0" algn="l">
              <a:lnSpc>
                <a:spcPct val="115000"/>
              </a:lnSpc>
              <a:spcBef>
                <a:spcPts val="1000"/>
              </a:spcBef>
              <a:spcAft>
                <a:spcPts val="0"/>
              </a:spcAft>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Je důležité nezapomenout na různé styly učení zaměstnanců různého věku. Každá generace může reagovat odlišně na různé styly učení, včetně e-learningu, osobního nebo kombinovaného učení.</a:t>
            </a:r>
            <a:endParaRPr/>
          </a:p>
          <a:p>
            <a:pPr indent="0" lvl="0" marL="457200" rtl="0" algn="l">
              <a:lnSpc>
                <a:spcPct val="115000"/>
              </a:lnSpc>
              <a:spcBef>
                <a:spcPts val="1000"/>
              </a:spcBef>
              <a:spcAft>
                <a:spcPts val="0"/>
              </a:spcAft>
              <a:buSzPts val="1800"/>
              <a:buNone/>
            </a:pPr>
            <a:r>
              <a:t/>
            </a:r>
            <a:endParaRPr>
              <a:solidFill>
                <a:srgbClr val="636A6F"/>
              </a:solidFill>
            </a:endParaRPr>
          </a:p>
          <a:p>
            <a:pPr indent="-171450" lvl="0" marL="285750" rtl="0" algn="l">
              <a:lnSpc>
                <a:spcPct val="90000"/>
              </a:lnSpc>
              <a:spcBef>
                <a:spcPts val="1000"/>
              </a:spcBef>
              <a:spcAft>
                <a:spcPts val="0"/>
              </a:spcAft>
              <a:buClr>
                <a:schemeClr val="lt2"/>
              </a:buClr>
              <a:buSzPts val="1800"/>
              <a:buFont typeface="Noto Sans Symbols"/>
              <a:buNone/>
            </a:pPr>
            <a:r>
              <a:t/>
            </a:r>
            <a:endParaRPr/>
          </a:p>
        </p:txBody>
      </p:sp>
      <p:sp>
        <p:nvSpPr>
          <p:cNvPr id="263" name="Google Shape;263;p21"/>
          <p:cNvSpPr txBox="1"/>
          <p:nvPr>
            <p:ph idx="3" type="body"/>
          </p:nvPr>
        </p:nvSpPr>
        <p:spPr>
          <a:xfrm>
            <a:off x="97970" y="7975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a:t>
            </a:r>
            <a:r>
              <a:rPr lang="en-US" sz="2200"/>
              <a:t> 2</a:t>
            </a:r>
            <a:r>
              <a:rPr lang="en-US" sz="2200">
                <a:latin typeface="Arial"/>
                <a:ea typeface="Arial"/>
                <a:cs typeface="Arial"/>
                <a:sym typeface="Arial"/>
              </a:rPr>
              <a:t> Porozumění vzdělávacím potřebám organizace </a:t>
            </a:r>
            <a:endParaRPr/>
          </a:p>
        </p:txBody>
      </p:sp>
      <p:sp>
        <p:nvSpPr>
          <p:cNvPr id="264" name="Google Shape;264;p21"/>
          <p:cNvSpPr/>
          <p:nvPr/>
        </p:nvSpPr>
        <p:spPr>
          <a:xfrm>
            <a:off x="1149998" y="1532038"/>
            <a:ext cx="3753900" cy="1523400"/>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1"/>
          <p:cNvSpPr/>
          <p:nvPr/>
        </p:nvSpPr>
        <p:spPr>
          <a:xfrm>
            <a:off x="1451472" y="1785285"/>
            <a:ext cx="3753900" cy="1523400"/>
          </a:xfrm>
          <a:prstGeom prst="roundRect">
            <a:avLst>
              <a:gd fmla="val 10000" name="adj"/>
            </a:avLst>
          </a:prstGeom>
          <a:solidFill>
            <a:schemeClr val="lt1">
              <a:alpha val="88627"/>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1"/>
          <p:cNvSpPr txBox="1"/>
          <p:nvPr/>
        </p:nvSpPr>
        <p:spPr>
          <a:xfrm>
            <a:off x="1501935" y="1829906"/>
            <a:ext cx="3653100" cy="1434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338076"/>
              </a:buClr>
              <a:buSzPts val="1800"/>
              <a:buFont typeface="Arial"/>
              <a:buNone/>
            </a:pPr>
            <a:r>
              <a:rPr b="1" i="0" lang="en-US" sz="1800" u="none" cap="none" strike="noStrike">
                <a:solidFill>
                  <a:schemeClr val="accent2"/>
                </a:solidFill>
                <a:latin typeface="Arial"/>
                <a:ea typeface="Arial"/>
                <a:cs typeface="Arial"/>
                <a:sym typeface="Arial"/>
              </a:rPr>
              <a:t>Krok 5: </a:t>
            </a:r>
            <a:endParaRPr b="1" i="0" sz="1800" u="none" cap="none" strike="noStrike">
              <a:solidFill>
                <a:schemeClr val="accent2"/>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Naplánujte školení  </a:t>
            </a:r>
            <a:endParaRPr b="1" i="0" sz="1800" u="none" cap="none" strike="noStrike">
              <a:solidFill>
                <a:schemeClr val="dk1"/>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 Audit the Skills</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72" name="Google Shape;272;p2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a:t>
            </a:r>
            <a:r>
              <a:rPr lang="en-US" sz="2200"/>
              <a:t> 2 </a:t>
            </a:r>
            <a:r>
              <a:rPr lang="en-US" sz="2200">
                <a:latin typeface="Arial"/>
                <a:ea typeface="Arial"/>
                <a:cs typeface="Arial"/>
                <a:sym typeface="Arial"/>
              </a:rPr>
              <a:t>Porozumění vzdělávacím potřebám organizace </a:t>
            </a:r>
            <a:endParaRPr/>
          </a:p>
          <a:p>
            <a:pPr indent="0" lvl="0" marL="0" rtl="0" algn="just">
              <a:lnSpc>
                <a:spcPct val="90000"/>
              </a:lnSpc>
              <a:spcBef>
                <a:spcPts val="1000"/>
              </a:spcBef>
              <a:spcAft>
                <a:spcPts val="0"/>
              </a:spcAft>
              <a:buClr>
                <a:schemeClr val="accent6"/>
              </a:buClr>
              <a:buSzPts val="2400"/>
              <a:buNone/>
            </a:pPr>
            <a:r>
              <a:t/>
            </a:r>
            <a:endParaRPr/>
          </a:p>
        </p:txBody>
      </p:sp>
      <p:sp>
        <p:nvSpPr>
          <p:cNvPr id="273" name="Google Shape;273;p22"/>
          <p:cNvSpPr txBox="1"/>
          <p:nvPr/>
        </p:nvSpPr>
        <p:spPr>
          <a:xfrm>
            <a:off x="238425" y="2131725"/>
            <a:ext cx="5834100" cy="44874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800"/>
              <a:buFont typeface="Arial"/>
              <a:buNone/>
            </a:pPr>
            <a:r>
              <a:rPr b="1" i="0" lang="en-US" sz="1800" u="none" cap="none" strike="noStrike">
                <a:solidFill>
                  <a:srgbClr val="F2613A"/>
                </a:solidFill>
                <a:latin typeface="Arial"/>
                <a:ea typeface="Arial"/>
                <a:cs typeface="Arial"/>
                <a:sym typeface="Arial"/>
              </a:rPr>
              <a:t>Detaily školení:</a:t>
            </a:r>
            <a:endParaRPr b="1" i="0" sz="1800" u="none" cap="none" strike="noStrike">
              <a:solidFill>
                <a:srgbClr val="F2613A"/>
              </a:solidFill>
              <a:latin typeface="Arial"/>
              <a:ea typeface="Arial"/>
              <a:cs typeface="Arial"/>
              <a:sym typeface="Arial"/>
            </a:endParaRPr>
          </a:p>
          <a:p>
            <a:pPr indent="-342900" lvl="0" marL="457200" marR="0" rtl="0" algn="l">
              <a:lnSpc>
                <a:spcPct val="107916"/>
              </a:lnSpc>
              <a:spcBef>
                <a:spcPts val="80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Téma školení </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Cíle a výsledky </a:t>
            </a:r>
            <a:r>
              <a:rPr lang="en-US" sz="1800">
                <a:solidFill>
                  <a:srgbClr val="636A6F"/>
                </a:solidFill>
              </a:rPr>
              <a:t>výuky</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Nazev modulů</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Popis obsahu</a:t>
            </a:r>
            <a:endParaRPr b="0" i="0" sz="18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t/>
            </a:r>
            <a:endParaRPr b="0" i="0" sz="18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1" i="0" lang="en-US" sz="1800" u="none" cap="none" strike="noStrike">
                <a:solidFill>
                  <a:srgbClr val="F2613A"/>
                </a:solidFill>
                <a:latin typeface="Arial"/>
                <a:ea typeface="Arial"/>
                <a:cs typeface="Arial"/>
                <a:sym typeface="Arial"/>
              </a:rPr>
              <a:t>Cílová skupina:</a:t>
            </a:r>
            <a:endParaRPr b="1" i="0" sz="1800" u="none" cap="none" strike="noStrike">
              <a:solidFill>
                <a:srgbClr val="F2613A"/>
              </a:solidFill>
              <a:latin typeface="Arial"/>
              <a:ea typeface="Arial"/>
              <a:cs typeface="Arial"/>
              <a:sym typeface="Arial"/>
            </a:endParaRPr>
          </a:p>
          <a:p>
            <a:pPr indent="-342900" lvl="0" marL="457200" marR="0" rtl="0" algn="l">
              <a:lnSpc>
                <a:spcPct val="107916"/>
              </a:lnSpc>
              <a:spcBef>
                <a:spcPts val="80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Oddělení</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Noví nebo stávající zaměstnanci</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Dodavatelé</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Mladší nebo starší generace</a:t>
            </a:r>
            <a:endParaRPr b="0" i="0" sz="18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1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2"/>
          <p:cNvSpPr txBox="1"/>
          <p:nvPr/>
        </p:nvSpPr>
        <p:spPr>
          <a:xfrm>
            <a:off x="6140875" y="1865275"/>
            <a:ext cx="5834100" cy="3889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100"/>
              <a:buFont typeface="Arial"/>
              <a:buNone/>
            </a:pPr>
            <a:r>
              <a:t/>
            </a:r>
            <a:endParaRPr b="0" i="0" sz="11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1" i="0" lang="en-US" sz="1800" u="none" cap="none" strike="noStrike">
                <a:solidFill>
                  <a:srgbClr val="F2613A"/>
                </a:solidFill>
                <a:latin typeface="Arial"/>
                <a:ea typeface="Arial"/>
                <a:cs typeface="Arial"/>
                <a:sym typeface="Arial"/>
              </a:rPr>
              <a:t>Systém / Přístup školení:</a:t>
            </a:r>
            <a:endParaRPr b="1" i="0" sz="1800" u="none" cap="none" strike="noStrike">
              <a:solidFill>
                <a:srgbClr val="F2613A"/>
              </a:solidFill>
              <a:latin typeface="Arial"/>
              <a:ea typeface="Arial"/>
              <a:cs typeface="Arial"/>
              <a:sym typeface="Arial"/>
            </a:endParaRPr>
          </a:p>
          <a:p>
            <a:pPr indent="-342900" lvl="0" marL="457200" marR="0" rtl="0" algn="l">
              <a:lnSpc>
                <a:spcPct val="107916"/>
              </a:lnSpc>
              <a:spcBef>
                <a:spcPts val="80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Způsob doručení</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Poskytovatel obsahu školení</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Motivace</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Hodnocení</a:t>
            </a:r>
            <a:endParaRPr b="0" i="0" sz="18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t/>
            </a:r>
            <a:endParaRPr b="0" i="0" sz="1800" u="none" cap="none" strike="noStrike">
              <a:solidFill>
                <a:srgbClr val="636A6F"/>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1" i="0" lang="en-US" sz="1800" u="none" cap="none" strike="noStrike">
                <a:solidFill>
                  <a:srgbClr val="F2613A"/>
                </a:solidFill>
                <a:latin typeface="Arial"/>
                <a:ea typeface="Arial"/>
                <a:cs typeface="Arial"/>
                <a:sym typeface="Arial"/>
              </a:rPr>
              <a:t>Logistika:</a:t>
            </a:r>
            <a:endParaRPr b="1" i="0" sz="1800" u="none" cap="none" strike="noStrike">
              <a:solidFill>
                <a:srgbClr val="F2613A"/>
              </a:solidFill>
              <a:latin typeface="Arial"/>
              <a:ea typeface="Arial"/>
              <a:cs typeface="Arial"/>
              <a:sym typeface="Arial"/>
            </a:endParaRPr>
          </a:p>
          <a:p>
            <a:pPr indent="-342900" lvl="0" marL="457200" marR="0" rtl="0" algn="l">
              <a:lnSpc>
                <a:spcPct val="107916"/>
              </a:lnSpc>
              <a:spcBef>
                <a:spcPts val="80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Časová délka &amp; frekvence</a:t>
            </a:r>
            <a:endParaRPr b="0" i="0" sz="1800" u="none" cap="none" strike="noStrike">
              <a:solidFill>
                <a:srgbClr val="636A6F"/>
              </a:solidFill>
              <a:latin typeface="Arial"/>
              <a:ea typeface="Arial"/>
              <a:cs typeface="Arial"/>
              <a:sym typeface="Arial"/>
            </a:endParaRPr>
          </a:p>
          <a:p>
            <a:pPr indent="-342900" lvl="0" marL="457200" marR="0" rtl="0" algn="l">
              <a:lnSpc>
                <a:spcPct val="107916"/>
              </a:lnSpc>
              <a:spcBef>
                <a:spcPts val="0"/>
              </a:spcBef>
              <a:spcAft>
                <a:spcPts val="0"/>
              </a:spcAft>
              <a:buClr>
                <a:srgbClr val="636A6F"/>
              </a:buClr>
              <a:buSzPts val="1800"/>
              <a:buFont typeface="Arial"/>
              <a:buChar char="●"/>
            </a:pPr>
            <a:r>
              <a:rPr b="0" i="0" lang="en-US" sz="1800" u="none" cap="none" strike="noStrike">
                <a:solidFill>
                  <a:srgbClr val="636A6F"/>
                </a:solidFill>
                <a:latin typeface="Arial"/>
                <a:ea typeface="Arial"/>
                <a:cs typeface="Arial"/>
                <a:sym typeface="Arial"/>
              </a:rPr>
              <a:t>Materiál a nástroje</a:t>
            </a:r>
            <a:endParaRPr b="0" i="0" sz="1800" u="none" cap="none" strike="noStrike">
              <a:solidFill>
                <a:srgbClr val="636A6F"/>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2"/>
          <p:cNvSpPr txBox="1"/>
          <p:nvPr/>
        </p:nvSpPr>
        <p:spPr>
          <a:xfrm>
            <a:off x="238425" y="1444525"/>
            <a:ext cx="8765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700"/>
              <a:buFont typeface="Arial"/>
              <a:buNone/>
            </a:pPr>
            <a:r>
              <a:rPr b="1" i="0" lang="en-US" sz="1700" u="none" cap="none" strike="noStrike">
                <a:solidFill>
                  <a:srgbClr val="636A6F"/>
                </a:solidFill>
                <a:latin typeface="Arial"/>
                <a:ea typeface="Arial"/>
                <a:cs typeface="Arial"/>
                <a:sym typeface="Arial"/>
              </a:rPr>
              <a:t>Školení, které poskytnete, bude také muset vzít v úvahu následující:</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81" name="Google Shape;281;p2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0"/>
              </a:spcBef>
              <a:spcAft>
                <a:spcPts val="0"/>
              </a:spcAft>
              <a:buClr>
                <a:schemeClr val="accent6"/>
              </a:buClr>
              <a:buSzPts val="2400"/>
              <a:buNone/>
            </a:pPr>
            <a:r>
              <a:rPr lang="en-US" sz="2200">
                <a:latin typeface="Arial"/>
                <a:ea typeface="Arial"/>
                <a:cs typeface="Arial"/>
                <a:sym typeface="Arial"/>
              </a:rPr>
              <a:t>Aktivita </a:t>
            </a:r>
            <a:r>
              <a:rPr lang="en-US" sz="2200"/>
              <a:t>2</a:t>
            </a:r>
            <a:r>
              <a:rPr lang="en-US" sz="2200">
                <a:latin typeface="Arial"/>
                <a:ea typeface="Arial"/>
                <a:cs typeface="Arial"/>
                <a:sym typeface="Arial"/>
              </a:rPr>
              <a:t> Porozumění vzdělávacím potřebám organizace </a:t>
            </a:r>
            <a:endParaRPr/>
          </a:p>
          <a:p>
            <a:pPr indent="0" lvl="0" marL="0" rtl="0" algn="just">
              <a:lnSpc>
                <a:spcPct val="90000"/>
              </a:lnSpc>
              <a:spcBef>
                <a:spcPts val="1000"/>
              </a:spcBef>
              <a:spcAft>
                <a:spcPts val="0"/>
              </a:spcAft>
              <a:buClr>
                <a:schemeClr val="accent6"/>
              </a:buClr>
              <a:buSzPts val="2400"/>
              <a:buNone/>
            </a:pPr>
            <a:r>
              <a:t/>
            </a:r>
            <a:endParaRPr/>
          </a:p>
        </p:txBody>
      </p:sp>
      <p:sp>
        <p:nvSpPr>
          <p:cNvPr id="282" name="Google Shape;282;p23"/>
          <p:cNvSpPr txBox="1"/>
          <p:nvPr>
            <p:ph idx="1" type="body"/>
          </p:nvPr>
        </p:nvSpPr>
        <p:spPr>
          <a:xfrm>
            <a:off x="97971" y="1462684"/>
            <a:ext cx="11549386"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r>
              <a:rPr b="1" lang="en-US">
                <a:solidFill>
                  <a:srgbClr val="93D4CC"/>
                </a:solidFill>
                <a:latin typeface="Arial"/>
                <a:ea typeface="Arial"/>
                <a:cs typeface="Arial"/>
                <a:sym typeface="Arial"/>
              </a:rPr>
              <a:t>Odkazy </a:t>
            </a:r>
            <a:r>
              <a:rPr b="0" i="0" lang="en-US" sz="180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lang="en-US">
                <a:solidFill>
                  <a:srgbClr val="636A6F"/>
                </a:solidFill>
              </a:rPr>
              <a:t>Proces posouzení potřeb: </a:t>
            </a:r>
            <a:r>
              <a:rPr lang="en-US" u="sng">
                <a:solidFill>
                  <a:schemeClr val="hlink"/>
                </a:solidFill>
                <a:hlinkClick r:id="rId3"/>
              </a:rPr>
              <a:t>Needs Assessment Process</a:t>
            </a:r>
            <a:endParaRPr>
              <a:solidFill>
                <a:srgbClr val="000000"/>
              </a:solidFill>
            </a:endParaRPr>
          </a:p>
          <a:p>
            <a:pPr indent="0" lvl="0" marL="0" rtl="0" algn="l">
              <a:lnSpc>
                <a:spcPct val="90000"/>
              </a:lnSpc>
              <a:spcBef>
                <a:spcPts val="1000"/>
              </a:spcBef>
              <a:spcAft>
                <a:spcPts val="0"/>
              </a:spcAft>
              <a:buClr>
                <a:srgbClr val="93D4CC"/>
              </a:buClr>
              <a:buSzPts val="1800"/>
              <a:buNone/>
            </a:pPr>
            <a:r>
              <a:rPr b="0" i="0" lang="en-US" sz="1800" u="sng" strike="noStrike">
                <a:solidFill>
                  <a:srgbClr val="93D4CC"/>
                </a:solidFill>
                <a:latin typeface="Arial"/>
                <a:ea typeface="Arial"/>
                <a:cs typeface="Arial"/>
                <a:sym typeface="Arial"/>
                <a:hlinkClick r:id="rId4">
                  <a:extLst>
                    <a:ext uri="{A12FA001-AC4F-418D-AE19-62706E023703}">
                      <ahyp:hlinkClr val="tx"/>
                    </a:ext>
                  </a:extLst>
                </a:hlinkClick>
                <a:extLst>
                  <a:ext uri="http://customooxmlschemas.google.com/">
                    <go:slidesCustomData xmlns:go="http://customooxmlschemas.google.com/" textRoundtripDataId="12"/>
                  </a:ext>
                </a:extLst>
              </a:rPr>
              <a:t>https://www.youtube.com/watch?v=YbL2k9rGqWU&amp;ab_channel=GreggU</a:t>
            </a:r>
            <a:r>
              <a:rPr b="0" i="0" lang="en-US" sz="1800">
                <a:solidFill>
                  <a:srgbClr val="636A6F"/>
                </a:solidFill>
                <a:latin typeface="Arial"/>
                <a:ea typeface="Arial"/>
                <a:cs typeface="Arial"/>
                <a:sym typeface="Arial"/>
                <a:extLst>
                  <a:ext uri="http://customooxmlschemas.google.com/">
                    <go:slidesCustomData xmlns:go="http://customooxmlschemas.google.com/" textRoundtripDataId="13"/>
                  </a:ext>
                </a:extLst>
              </a:rPr>
              <a:t> </a:t>
            </a:r>
            <a:endParaRPr b="0" i="0" sz="1800">
              <a:solidFill>
                <a:srgbClr val="636A6F"/>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t/>
            </a:r>
            <a:endParaRPr>
              <a:solidFill>
                <a:srgbClr val="636A6F"/>
              </a:solidFill>
            </a:endParaRPr>
          </a:p>
          <a:p>
            <a:pPr indent="0" lvl="0" marL="0" rtl="0" algn="l">
              <a:lnSpc>
                <a:spcPct val="90000"/>
              </a:lnSpc>
              <a:spcBef>
                <a:spcPts val="1000"/>
              </a:spcBef>
              <a:spcAft>
                <a:spcPts val="0"/>
              </a:spcAft>
              <a:buClr>
                <a:srgbClr val="636A6F"/>
              </a:buClr>
              <a:buSzPts val="1800"/>
              <a:buNone/>
            </a:pPr>
            <a:r>
              <a:rPr lang="en-US">
                <a:solidFill>
                  <a:srgbClr val="636A6F"/>
                </a:solidFill>
              </a:rPr>
              <a:t>6 kroků k provedení analýzy a posouzení vzdělávacích potřeb: </a:t>
            </a:r>
            <a:r>
              <a:rPr lang="en-US" u="sng">
                <a:solidFill>
                  <a:schemeClr val="hlink"/>
                </a:solidFill>
                <a:hlinkClick r:id="rId5"/>
              </a:rPr>
              <a:t>6 steps to conducting a training needs analysis and assessment</a:t>
            </a:r>
            <a:r>
              <a:rPr lang="en-US">
                <a:solidFill>
                  <a:srgbClr val="636A6F"/>
                </a:solidFil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0" i="0" lang="en-US" sz="1800" u="sng" strike="noStrike">
                <a:solidFill>
                  <a:srgbClr val="93D4CC"/>
                </a:solidFill>
                <a:latin typeface="Arial"/>
                <a:ea typeface="Arial"/>
                <a:cs typeface="Arial"/>
                <a:sym typeface="Arial"/>
                <a:hlinkClick r:id="rId6">
                  <a:extLst>
                    <a:ext uri="{A12FA001-AC4F-418D-AE19-62706E023703}">
                      <ahyp:hlinkClr val="tx"/>
                    </a:ext>
                  </a:extLst>
                </a:hlinkClick>
                <a:extLst>
                  <a:ext uri="http://customooxmlschemas.google.com/">
                    <go:slidesCustomData xmlns:go="http://customooxmlschemas.google.com/" textRoundtripDataId="14"/>
                  </a:ext>
                </a:extLst>
              </a:rPr>
              <a:t>https://www.youtube.com/watch?v=-CSEtFSngLc&amp;ab_channel=Telania</a:t>
            </a:r>
            <a:r>
              <a:rPr b="0" i="0" lang="en-US" sz="1800">
                <a:solidFill>
                  <a:srgbClr val="636A6F"/>
                </a:solidFill>
                <a:latin typeface="Arial"/>
                <a:ea typeface="Arial"/>
                <a:cs typeface="Arial"/>
                <a:sym typeface="Arial"/>
                <a:extLst>
                  <a:ext uri="http://customooxmlschemas.google.com/">
                    <go:slidesCustomData xmlns:go="http://customooxmlschemas.google.com/" textRoundtripDataId="15"/>
                  </a:ext>
                </a:extLst>
              </a:rPr>
              <a:t> </a:t>
            </a:r>
            <a:endParaRPr b="0" i="0" sz="1800">
              <a:solidFill>
                <a:srgbClr val="636A6F"/>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t/>
            </a:r>
            <a:endParaRPr>
              <a:solidFill>
                <a:srgbClr val="636A6F"/>
              </a:solidFill>
            </a:endParaRPr>
          </a:p>
          <a:p>
            <a:pPr indent="0" lvl="0" marL="0" rtl="0" algn="l">
              <a:lnSpc>
                <a:spcPct val="90000"/>
              </a:lnSpc>
              <a:spcBef>
                <a:spcPts val="1000"/>
              </a:spcBef>
              <a:spcAft>
                <a:spcPts val="0"/>
              </a:spcAft>
              <a:buClr>
                <a:srgbClr val="636A6F"/>
              </a:buClr>
              <a:buSzPts val="1800"/>
              <a:buNone/>
            </a:pPr>
            <a:r>
              <a:rPr lang="en-US">
                <a:solidFill>
                  <a:srgbClr val="636A6F"/>
                </a:solidFill>
              </a:rPr>
              <a:t>Odborný vhled: Jak provést efektivní analýzu potřeb školení: </a:t>
            </a:r>
            <a:r>
              <a:rPr lang="en-US" u="sng">
                <a:solidFill>
                  <a:schemeClr val="hlink"/>
                </a:solidFill>
                <a:hlinkClick r:id="rId7"/>
              </a:rPr>
              <a:t>Expert insight: How to conduct an effective training needs analysis</a:t>
            </a:r>
            <a:r>
              <a:rPr lang="en-US">
                <a:solidFill>
                  <a:srgbClr val="636A6F"/>
                </a:solidFil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0" i="0" lang="en-US" sz="1800" u="sng" strike="noStrike">
                <a:solidFill>
                  <a:srgbClr val="93D4CC"/>
                </a:solidFill>
                <a:latin typeface="Arial"/>
                <a:ea typeface="Arial"/>
                <a:cs typeface="Arial"/>
                <a:sym typeface="Arial"/>
                <a:hlinkClick r:id="rId8">
                  <a:extLst>
                    <a:ext uri="{A12FA001-AC4F-418D-AE19-62706E023703}">
                      <ahyp:hlinkClr val="tx"/>
                    </a:ext>
                  </a:extLst>
                </a:hlinkClick>
                <a:extLst>
                  <a:ext uri="http://customooxmlschemas.google.com/">
                    <go:slidesCustomData xmlns:go="http://customooxmlschemas.google.com/" textRoundtripDataId="16"/>
                  </a:ext>
                </a:extLst>
              </a:rPr>
              <a:t>https://www.youtube.com/watch?v=wRKsQtfjJ38&amp;ab_channel=GRCSolutionsTV</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pic>
        <p:nvPicPr>
          <p:cNvPr id="283" name="Google Shape;283;p23"/>
          <p:cNvPicPr preferRelativeResize="0"/>
          <p:nvPr/>
        </p:nvPicPr>
        <p:blipFill rotWithShape="1">
          <a:blip r:embed="rId9">
            <a:alphaModFix/>
          </a:blip>
          <a:srcRect b="0" l="0" r="0" t="0"/>
          <a:stretch/>
        </p:blipFill>
        <p:spPr>
          <a:xfrm>
            <a:off x="8702052" y="1205726"/>
            <a:ext cx="2086925" cy="1594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89" name="Google Shape;289;p2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p:txBody>
      </p:sp>
      <p:graphicFrame>
        <p:nvGraphicFramePr>
          <p:cNvPr id="290" name="Google Shape;290;p24"/>
          <p:cNvGraphicFramePr/>
          <p:nvPr/>
        </p:nvGraphicFramePr>
        <p:xfrm>
          <a:off x="496100" y="1462675"/>
          <a:ext cx="3000000" cy="3000000"/>
        </p:xfrm>
        <a:graphic>
          <a:graphicData uri="http://schemas.openxmlformats.org/drawingml/2006/table">
            <a:tbl>
              <a:tblPr bandRow="1">
                <a:noFill/>
                <a:tableStyleId>{7637E9C9-5A16-490C-8E00-24041E698839}</a:tableStyleId>
              </a:tblPr>
              <a:tblGrid>
                <a:gridCol w="2809925"/>
                <a:gridCol w="8286525"/>
              </a:tblGrid>
              <a:tr h="717450">
                <a:tc gridSpan="2">
                  <a:txBody>
                    <a:bodyPr/>
                    <a:lstStyle/>
                    <a:p>
                      <a:pPr indent="0" lvl="0" marL="0" marR="0" rtl="0" algn="l">
                        <a:lnSpc>
                          <a:spcPct val="107916"/>
                        </a:lnSpc>
                        <a:spcBef>
                          <a:spcPts val="0"/>
                        </a:spcBef>
                        <a:spcAft>
                          <a:spcPts val="0"/>
                        </a:spcAft>
                        <a:buClr>
                          <a:srgbClr val="000000"/>
                        </a:buClr>
                        <a:buSzPts val="1800"/>
                        <a:buFont typeface="Arial"/>
                        <a:buNone/>
                      </a:pPr>
                      <a:r>
                        <a:rPr b="1" lang="en-US" sz="1800" u="none" cap="none" strike="noStrike">
                          <a:solidFill>
                            <a:srgbClr val="F47F5D"/>
                          </a:solidFill>
                          <a:latin typeface="Arial"/>
                          <a:ea typeface="Arial"/>
                          <a:cs typeface="Arial"/>
                          <a:sym typeface="Arial"/>
                        </a:rPr>
                        <a:t>Aktivita</a:t>
                      </a:r>
                      <a:r>
                        <a:rPr b="1" lang="en-US" sz="1800">
                          <a:solidFill>
                            <a:srgbClr val="F47F5D"/>
                          </a:solidFill>
                        </a:rPr>
                        <a:t> 3</a:t>
                      </a:r>
                      <a:endParaRPr b="1" sz="1800" u="sng" cap="none" strike="noStrike">
                        <a:solidFill>
                          <a:srgbClr val="F47F5D"/>
                        </a:solidFill>
                        <a:latin typeface="Arial"/>
                        <a:ea typeface="Arial"/>
                        <a:cs typeface="Arial"/>
                        <a:sym typeface="Arial"/>
                      </a:endParaRPr>
                    </a:p>
                  </a:txBody>
                  <a:tcPr marT="0" marB="0" marR="68575" marL="68575" anchor="ctr">
                    <a:solidFill>
                      <a:srgbClr val="FCE5DE"/>
                    </a:solidFill>
                  </a:tcPr>
                </a:tc>
                <a:tc hMerge="1"/>
              </a:tr>
              <a:tr h="72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Název:</a:t>
                      </a:r>
                      <a:endParaRPr b="1" sz="17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Představení modelu ADDIE a společné vzdělávací potřeby </a:t>
                      </a:r>
                      <a:endParaRPr b="1" sz="1700" u="none" cap="none" strike="noStrike">
                        <a:solidFill>
                          <a:srgbClr val="636A6F"/>
                        </a:solidFill>
                        <a:latin typeface="Arial"/>
                        <a:ea typeface="Arial"/>
                        <a:cs typeface="Arial"/>
                        <a:sym typeface="Arial"/>
                      </a:endParaRPr>
                    </a:p>
                  </a:txBody>
                  <a:tcPr marT="0" marB="0" marR="68575" marL="68575" anchor="ctr"/>
                </a:tc>
              </a:tr>
              <a:tr h="72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Implementace:</a:t>
                      </a:r>
                      <a:endParaRPr b="1" sz="17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700"/>
                        <a:buFont typeface="Arial"/>
                        <a:buNone/>
                      </a:pPr>
                      <a:r>
                        <a:rPr lang="en-US" sz="1700" u="none" cap="none" strike="noStrike">
                          <a:solidFill>
                            <a:srgbClr val="636A6F"/>
                          </a:solidFill>
                          <a:latin typeface="Arial"/>
                          <a:ea typeface="Arial"/>
                          <a:cs typeface="Arial"/>
                          <a:sym typeface="Arial"/>
                        </a:rPr>
                        <a:t>Osobně/</a:t>
                      </a:r>
                      <a:r>
                        <a:rPr lang="en-US" sz="1700">
                          <a:solidFill>
                            <a:srgbClr val="636A6F"/>
                          </a:solidFill>
                        </a:rPr>
                        <a:t>O</a:t>
                      </a:r>
                      <a:r>
                        <a:rPr lang="en-US" sz="1700" u="none" cap="none" strike="noStrike">
                          <a:solidFill>
                            <a:srgbClr val="636A6F"/>
                          </a:solidFill>
                          <a:latin typeface="Arial"/>
                          <a:ea typeface="Arial"/>
                          <a:cs typeface="Arial"/>
                          <a:sym typeface="Arial"/>
                        </a:rPr>
                        <a:t>nline</a:t>
                      </a:r>
                      <a:endParaRPr sz="1700" u="none" cap="none" strike="noStrike">
                        <a:solidFill>
                          <a:srgbClr val="636A6F"/>
                        </a:solidFill>
                        <a:latin typeface="Arial"/>
                        <a:ea typeface="Arial"/>
                        <a:cs typeface="Arial"/>
                        <a:sym typeface="Arial"/>
                      </a:endParaRPr>
                    </a:p>
                  </a:txBody>
                  <a:tcPr marT="0" marB="0" marR="68575" marL="68575" anchor="ctr"/>
                </a:tc>
              </a:tr>
              <a:tr h="14771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Předmět: </a:t>
                      </a:r>
                      <a:endParaRPr b="1" sz="17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700"/>
                        <a:buFont typeface="Arial"/>
                        <a:buNone/>
                      </a:pPr>
                      <a:r>
                        <a:rPr lang="en-US" sz="1700" u="none" cap="none" strike="noStrike">
                          <a:solidFill>
                            <a:srgbClr val="636A6F"/>
                          </a:solidFill>
                          <a:latin typeface="Arial"/>
                          <a:ea typeface="Arial"/>
                          <a:cs typeface="Arial"/>
                          <a:sym typeface="Arial"/>
                        </a:rPr>
                        <a:t>Cíle: </a:t>
                      </a:r>
                      <a:endParaRPr sz="1700" u="none" cap="none" strike="noStrike">
                        <a:solidFill>
                          <a:srgbClr val="636A6F"/>
                        </a:solidFill>
                        <a:latin typeface="Arial"/>
                        <a:ea typeface="Arial"/>
                        <a:cs typeface="Arial"/>
                        <a:sym typeface="Arial"/>
                      </a:endParaRPr>
                    </a:p>
                    <a:p>
                      <a:pPr indent="-336550" lvl="0" marL="457200" marR="0" rtl="0" algn="l">
                        <a:lnSpc>
                          <a:spcPct val="107916"/>
                        </a:lnSpc>
                        <a:spcBef>
                          <a:spcPts val="800"/>
                        </a:spcBef>
                        <a:spcAft>
                          <a:spcPts val="0"/>
                        </a:spcAft>
                        <a:buClr>
                          <a:srgbClr val="636A6F"/>
                        </a:buClr>
                        <a:buSzPts val="1700"/>
                        <a:buFont typeface="Noto Sans Symbols"/>
                        <a:buChar char="●"/>
                      </a:pPr>
                      <a:r>
                        <a:rPr lang="en-US" sz="1700" u="none" cap="none" strike="noStrike">
                          <a:solidFill>
                            <a:srgbClr val="636A6F"/>
                          </a:solidFill>
                          <a:latin typeface="Arial"/>
                          <a:ea typeface="Arial"/>
                          <a:cs typeface="Arial"/>
                          <a:sym typeface="Arial"/>
                        </a:rPr>
                        <a:t>Definice analýzy vzdělávacích potřeb </a:t>
                      </a:r>
                      <a:endParaRPr sz="1700" u="none" cap="none" strike="noStrike">
                        <a:solidFill>
                          <a:srgbClr val="636A6F"/>
                        </a:solidFill>
                        <a:latin typeface="Arial"/>
                        <a:ea typeface="Arial"/>
                        <a:cs typeface="Arial"/>
                        <a:sym typeface="Arial"/>
                      </a:endParaRPr>
                    </a:p>
                    <a:p>
                      <a:pPr indent="-336550" lvl="0" marL="457200" marR="0" rtl="0" algn="l">
                        <a:lnSpc>
                          <a:spcPct val="107916"/>
                        </a:lnSpc>
                        <a:spcBef>
                          <a:spcPts val="0"/>
                        </a:spcBef>
                        <a:spcAft>
                          <a:spcPts val="0"/>
                        </a:spcAft>
                        <a:buClr>
                          <a:srgbClr val="636A6F"/>
                        </a:buClr>
                        <a:buSzPts val="1700"/>
                        <a:buFont typeface="Noto Sans Symbols"/>
                        <a:buChar char="●"/>
                      </a:pPr>
                      <a:r>
                        <a:rPr lang="en-US" sz="1700" u="none" cap="none" strike="noStrike">
                          <a:solidFill>
                            <a:srgbClr val="636A6F"/>
                          </a:solidFill>
                          <a:latin typeface="Arial"/>
                          <a:ea typeface="Arial"/>
                          <a:cs typeface="Arial"/>
                          <a:sym typeface="Arial"/>
                        </a:rPr>
                        <a:t>Definice příslušných nástrojů a metodik </a:t>
                      </a:r>
                      <a:endParaRPr sz="1700" u="none" cap="none" strike="noStrike">
                        <a:solidFill>
                          <a:srgbClr val="636A6F"/>
                        </a:solidFill>
                        <a:latin typeface="Arial"/>
                        <a:ea typeface="Arial"/>
                        <a:cs typeface="Arial"/>
                        <a:sym typeface="Arial"/>
                      </a:endParaRPr>
                    </a:p>
                    <a:p>
                      <a:pPr indent="-336550" lvl="0" marL="457200" marR="0" rtl="0" algn="l">
                        <a:lnSpc>
                          <a:spcPct val="107916"/>
                        </a:lnSpc>
                        <a:spcBef>
                          <a:spcPts val="0"/>
                        </a:spcBef>
                        <a:spcAft>
                          <a:spcPts val="0"/>
                        </a:spcAft>
                        <a:buClr>
                          <a:srgbClr val="636A6F"/>
                        </a:buClr>
                        <a:buSzPts val="1700"/>
                        <a:buFont typeface="Noto Sans Symbols"/>
                        <a:buChar char="●"/>
                      </a:pPr>
                      <a:r>
                        <a:rPr lang="en-US" sz="1700" u="none" cap="none" strike="noStrike">
                          <a:solidFill>
                            <a:srgbClr val="636A6F"/>
                          </a:solidFill>
                          <a:latin typeface="Arial"/>
                          <a:ea typeface="Arial"/>
                          <a:cs typeface="Arial"/>
                          <a:sym typeface="Arial"/>
                        </a:rPr>
                        <a:t>Definice způsobů, jak usnadnit proces analýzy potřeb </a:t>
                      </a:r>
                      <a:endParaRPr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636A6F"/>
                        </a:solidFill>
                        <a:latin typeface="Arial"/>
                        <a:ea typeface="Arial"/>
                        <a:cs typeface="Arial"/>
                        <a:sym typeface="Arial"/>
                      </a:endParaRPr>
                    </a:p>
                  </a:txBody>
                  <a:tcPr marT="0" marB="0" marR="68575" marL="68575" anchor="ctr"/>
                </a:tc>
              </a:tr>
              <a:tr h="731525">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Kompetence: </a:t>
                      </a:r>
                      <a:endParaRPr b="1" sz="1700" u="none" cap="none" strike="noStrike">
                        <a:solidFill>
                          <a:srgbClr val="636A6F"/>
                        </a:solidFill>
                        <a:latin typeface="Arial"/>
                        <a:ea typeface="Arial"/>
                        <a:cs typeface="Arial"/>
                        <a:sym typeface="Arial"/>
                      </a:endParaRPr>
                    </a:p>
                  </a:txBody>
                  <a:tcPr marT="0" marB="0" marR="68575" marL="68575" anchor="ctr"/>
                </a:tc>
                <a:tc>
                  <a:txBody>
                    <a:bodyPr/>
                    <a:lstStyle/>
                    <a:p>
                      <a:pPr indent="-336550" lvl="0" marL="457200" marR="0" rtl="0" algn="just">
                        <a:lnSpc>
                          <a:spcPct val="150000"/>
                        </a:lnSpc>
                        <a:spcBef>
                          <a:spcPts val="0"/>
                        </a:spcBef>
                        <a:spcAft>
                          <a:spcPts val="0"/>
                        </a:spcAft>
                        <a:buClr>
                          <a:srgbClr val="636A6F"/>
                        </a:buClr>
                        <a:buSzPts val="1700"/>
                        <a:buFont typeface="Arial"/>
                        <a:buChar char="●"/>
                      </a:pPr>
                      <a:r>
                        <a:rPr b="1" lang="en-US" sz="1700" u="none" cap="none" strike="noStrike">
                          <a:solidFill>
                            <a:srgbClr val="636A6F"/>
                          </a:solidFill>
                          <a:latin typeface="Arial"/>
                          <a:ea typeface="Arial"/>
                          <a:cs typeface="Arial"/>
                          <a:sym typeface="Arial"/>
                        </a:rPr>
                        <a:t>Řešení problémů</a:t>
                      </a:r>
                      <a:r>
                        <a:rPr lang="en-US" sz="1700" u="none" cap="none" strike="noStrike">
                          <a:solidFill>
                            <a:srgbClr val="636A6F"/>
                          </a:solidFill>
                          <a:latin typeface="Arial"/>
                          <a:ea typeface="Arial"/>
                          <a:cs typeface="Arial"/>
                          <a:sym typeface="Arial"/>
                        </a:rPr>
                        <a:t> </a:t>
                      </a:r>
                      <a:endParaRPr sz="1700" u="none" cap="none" strike="noStrike">
                        <a:solidFill>
                          <a:srgbClr val="636A6F"/>
                        </a:solidFill>
                        <a:latin typeface="Arial"/>
                        <a:ea typeface="Arial"/>
                        <a:cs typeface="Arial"/>
                        <a:sym typeface="Arial"/>
                      </a:endParaRPr>
                    </a:p>
                    <a:p>
                      <a:pPr indent="-336550" lvl="0" marL="457200" marR="0" rtl="0" algn="just">
                        <a:lnSpc>
                          <a:spcPct val="150000"/>
                        </a:lnSpc>
                        <a:spcBef>
                          <a:spcPts val="0"/>
                        </a:spcBef>
                        <a:spcAft>
                          <a:spcPts val="0"/>
                        </a:spcAft>
                        <a:buClr>
                          <a:srgbClr val="636A6F"/>
                        </a:buClr>
                        <a:buSzPts val="1700"/>
                        <a:buFont typeface="Arial"/>
                        <a:buChar char="●"/>
                      </a:pPr>
                      <a:r>
                        <a:rPr b="1" lang="en-US" sz="1700" u="none" cap="none" strike="noStrike">
                          <a:solidFill>
                            <a:srgbClr val="636A6F"/>
                          </a:solidFill>
                          <a:latin typeface="Arial"/>
                          <a:ea typeface="Arial"/>
                          <a:cs typeface="Arial"/>
                          <a:sym typeface="Arial"/>
                        </a:rPr>
                        <a:t>Strategické myšlení</a:t>
                      </a:r>
                      <a:r>
                        <a:rPr lang="en-US" sz="1700" u="none" cap="none" strike="noStrike">
                          <a:solidFill>
                            <a:srgbClr val="636A6F"/>
                          </a:solidFill>
                          <a:latin typeface="Arial"/>
                          <a:ea typeface="Arial"/>
                          <a:cs typeface="Arial"/>
                          <a:sym typeface="Arial"/>
                        </a:rPr>
                        <a:t> </a:t>
                      </a:r>
                      <a:endParaRPr sz="1700" u="none" cap="none" strike="noStrike">
                        <a:solidFill>
                          <a:srgbClr val="636A6F"/>
                        </a:solidFill>
                        <a:latin typeface="Arial"/>
                        <a:ea typeface="Arial"/>
                        <a:cs typeface="Arial"/>
                        <a:sym typeface="Arial"/>
                      </a:endParaRPr>
                    </a:p>
                  </a:txBody>
                  <a:tcPr marT="0" marB="0" marR="68575" marL="68575" anchor="ctr"/>
                </a:tc>
              </a:tr>
              <a:tr h="725900">
                <a:tc>
                  <a:txBody>
                    <a:bodyPr/>
                    <a:lstStyle/>
                    <a:p>
                      <a:pPr indent="0" lvl="0" marL="0" marR="0" rtl="0" algn="l">
                        <a:lnSpc>
                          <a:spcPct val="107916"/>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Trvání:</a:t>
                      </a:r>
                      <a:endParaRPr b="1" sz="17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7916"/>
                        </a:lnSpc>
                        <a:spcBef>
                          <a:spcPts val="0"/>
                        </a:spcBef>
                        <a:spcAft>
                          <a:spcPts val="0"/>
                        </a:spcAft>
                        <a:buClr>
                          <a:srgbClr val="000000"/>
                        </a:buClr>
                        <a:buSzPts val="1700"/>
                        <a:buFont typeface="Arial"/>
                        <a:buNone/>
                      </a:pPr>
                      <a:r>
                        <a:rPr b="1" lang="en-US" sz="1700" u="none" cap="none" strike="noStrike">
                          <a:solidFill>
                            <a:srgbClr val="636A6F"/>
                          </a:solidFill>
                          <a:latin typeface="Arial"/>
                          <a:ea typeface="Arial"/>
                          <a:cs typeface="Arial"/>
                          <a:sym typeface="Arial"/>
                        </a:rPr>
                        <a:t>1 hodina</a:t>
                      </a:r>
                      <a:endParaRPr b="1" sz="1700" u="none" cap="none" strike="noStrike">
                        <a:solidFill>
                          <a:srgbClr val="636A6F"/>
                        </a:solidFill>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296" name="Google Shape;296;p25"/>
          <p:cNvSpPr txBox="1"/>
          <p:nvPr>
            <p:ph idx="1" type="body"/>
          </p:nvPr>
        </p:nvSpPr>
        <p:spPr>
          <a:xfrm>
            <a:off x="285750" y="1462675"/>
            <a:ext cx="8302500" cy="5313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rPr lang="en-US"/>
              <a:t>Tato aktivita bude implementována pomocí následujících kroků: </a:t>
            </a:r>
            <a:endParaRPr/>
          </a:p>
          <a:p>
            <a:pPr indent="0" lvl="0" marL="0" rtl="0" algn="l">
              <a:lnSpc>
                <a:spcPct val="90000"/>
              </a:lnSpc>
              <a:spcBef>
                <a:spcPts val="1000"/>
              </a:spcBef>
              <a:spcAft>
                <a:spcPts val="0"/>
              </a:spcAft>
              <a:buClr>
                <a:srgbClr val="93D4CC"/>
              </a:buClr>
              <a:buSzPts val="1800"/>
              <a:buNone/>
            </a:pPr>
            <a:r>
              <a:t/>
            </a:r>
            <a:endParaRPr b="1">
              <a:solidFill>
                <a:srgbClr val="93D4CC"/>
              </a:solidFill>
              <a:latin typeface="Arial"/>
              <a:ea typeface="Arial"/>
              <a:cs typeface="Arial"/>
              <a:sym typeface="Arial"/>
            </a:endParaRPr>
          </a:p>
          <a:p>
            <a:pPr indent="0" lvl="0" marL="0" rtl="0" algn="l">
              <a:lnSpc>
                <a:spcPct val="115000"/>
              </a:lnSpc>
              <a:spcBef>
                <a:spcPts val="1000"/>
              </a:spcBef>
              <a:spcAft>
                <a:spcPts val="0"/>
              </a:spcAft>
              <a:buClr>
                <a:srgbClr val="93D4CC"/>
              </a:buClr>
              <a:buSzPts val="1800"/>
              <a:buNone/>
            </a:pPr>
            <a:r>
              <a:rPr b="1" i="0" lang="en-US" sz="1800">
                <a:solidFill>
                  <a:srgbClr val="93D4CC"/>
                </a:solidFill>
                <a:latin typeface="Arial"/>
                <a:ea typeface="Arial"/>
                <a:cs typeface="Arial"/>
                <a:sym typeface="Arial"/>
              </a:rPr>
              <a:t>Anal</a:t>
            </a:r>
            <a:r>
              <a:rPr b="1" lang="en-US">
                <a:solidFill>
                  <a:srgbClr val="93D4CC"/>
                </a:solidFill>
                <a:latin typeface="Arial"/>
                <a:ea typeface="Arial"/>
                <a:cs typeface="Arial"/>
                <a:sym typeface="Arial"/>
              </a:rPr>
              <a:t>ýza</a:t>
            </a:r>
            <a:r>
              <a:rPr b="1" i="0" lang="en-US" sz="1800">
                <a:solidFill>
                  <a:srgbClr val="93D4CC"/>
                </a:solidFill>
                <a:latin typeface="Arial"/>
                <a:ea typeface="Arial"/>
                <a:cs typeface="Arial"/>
                <a:sym typeface="Arial"/>
              </a:rPr>
              <a:t>:</a:t>
            </a:r>
            <a:r>
              <a:rPr b="0" i="0" lang="en-US" sz="180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115000"/>
              </a:lnSpc>
              <a:spcBef>
                <a:spcPts val="1000"/>
              </a:spcBef>
              <a:spcAft>
                <a:spcPts val="0"/>
              </a:spcAft>
              <a:buClr>
                <a:schemeClr val="lt2"/>
              </a:buClr>
              <a:buSzPts val="1800"/>
              <a:buNone/>
            </a:pPr>
            <a:r>
              <a:rPr lang="en-US"/>
              <a:t>Ve fázi analýzy by bylo dobré zvážit následující: </a:t>
            </a:r>
            <a:endParaRPr b="0" i="0">
              <a:latin typeface="Arial"/>
              <a:ea typeface="Arial"/>
              <a:cs typeface="Arial"/>
              <a:sym typeface="Arial"/>
            </a:endParaRPr>
          </a:p>
          <a:p>
            <a:pPr indent="-342900" lvl="0" marL="457200" rtl="0" algn="l">
              <a:lnSpc>
                <a:spcPct val="115000"/>
              </a:lnSpc>
              <a:spcBef>
                <a:spcPts val="1000"/>
              </a:spcBef>
              <a:spcAft>
                <a:spcPts val="0"/>
              </a:spcAft>
              <a:buSzPts val="1800"/>
              <a:buChar char="●"/>
            </a:pPr>
            <a:r>
              <a:rPr lang="en-US"/>
              <a:t>Kdo je cílová skupina a </a:t>
            </a:r>
            <a:r>
              <a:rPr lang="en-US">
                <a:extLst>
                  <a:ext uri="http://customooxmlschemas.google.com/">
                    <go:slidesCustomData xmlns:go="http://customooxmlschemas.google.com/" textRoundtripDataId="17"/>
                  </a:ext>
                </a:extLst>
              </a:rPr>
              <a:t>jaké jsou její</a:t>
            </a:r>
            <a:r>
              <a:rPr lang="en-US"/>
              <a:t> vzdělávací cíle, předešlé úrovně znalostí, zkušenosti, věk, zájmy, kulturní zázemí atd. </a:t>
            </a:r>
            <a:endParaRPr/>
          </a:p>
          <a:p>
            <a:pPr indent="0" lvl="0" marL="45720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Čeho musí cílová skupina dosáhnout na konci programu </a:t>
            </a:r>
            <a:endParaRPr/>
          </a:p>
          <a:p>
            <a:pPr indent="0" lvl="0" marL="457200" rtl="0" algn="l">
              <a:lnSpc>
                <a:spcPct val="115000"/>
              </a:lnSpc>
              <a:spcBef>
                <a:spcPts val="1000"/>
              </a:spcBef>
              <a:spcAft>
                <a:spcPts val="0"/>
              </a:spcAft>
              <a:buSzPts val="1800"/>
              <a:buNone/>
            </a:pPr>
            <a:r>
              <a:t/>
            </a:r>
            <a:endParaRPr/>
          </a:p>
          <a:p>
            <a:pPr indent="-342900" lvl="0" marL="457200" rtl="0" algn="l">
              <a:lnSpc>
                <a:spcPct val="115000"/>
              </a:lnSpc>
              <a:spcBef>
                <a:spcPts val="1000"/>
              </a:spcBef>
              <a:spcAft>
                <a:spcPts val="0"/>
              </a:spcAft>
              <a:buSzPts val="1800"/>
              <a:buChar char="●"/>
            </a:pPr>
            <a:r>
              <a:rPr lang="en-US"/>
              <a:t>Co bude požadováno z hlediska dovedností, inteligence, rozhledu a fyzické/psychologické akce-reakce </a:t>
            </a:r>
            <a:endParaRPr/>
          </a:p>
          <a:p>
            <a:pPr indent="0" lvl="0" marL="457200" rtl="0" algn="just">
              <a:lnSpc>
                <a:spcPct val="115000"/>
              </a:lnSpc>
              <a:spcBef>
                <a:spcPts val="1000"/>
              </a:spcBef>
              <a:spcAft>
                <a:spcPts val="0"/>
              </a:spcAft>
              <a:buSzPts val="1800"/>
              <a:buNone/>
            </a:pPr>
            <a:r>
              <a:t/>
            </a:r>
            <a:endParaRPr/>
          </a:p>
        </p:txBody>
      </p:sp>
      <p:sp>
        <p:nvSpPr>
          <p:cNvPr id="297" name="Google Shape;297;p2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p:txBody>
      </p:sp>
      <p:pic>
        <p:nvPicPr>
          <p:cNvPr id="298" name="Google Shape;298;p25"/>
          <p:cNvPicPr preferRelativeResize="0"/>
          <p:nvPr/>
        </p:nvPicPr>
        <p:blipFill rotWithShape="1">
          <a:blip r:embed="rId3">
            <a:alphaModFix/>
          </a:blip>
          <a:srcRect b="0" l="0" r="0" t="0"/>
          <a:stretch/>
        </p:blipFill>
        <p:spPr>
          <a:xfrm>
            <a:off x="9202654" y="2700341"/>
            <a:ext cx="2590800" cy="1457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04" name="Google Shape;304;p26"/>
          <p:cNvSpPr txBox="1"/>
          <p:nvPr>
            <p:ph idx="1" type="body"/>
          </p:nvPr>
        </p:nvSpPr>
        <p:spPr>
          <a:xfrm>
            <a:off x="97976" y="1462675"/>
            <a:ext cx="77760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r>
              <a:t/>
            </a:r>
            <a:endParaRPr b="1">
              <a:solidFill>
                <a:srgbClr val="93D4CC"/>
              </a:solidFill>
              <a:latin typeface="Arial"/>
              <a:ea typeface="Arial"/>
              <a:cs typeface="Arial"/>
              <a:sym typeface="Arial"/>
            </a:endParaRPr>
          </a:p>
          <a:p>
            <a:pPr indent="0" lvl="0" marL="0" rtl="0" algn="l">
              <a:lnSpc>
                <a:spcPct val="90000"/>
              </a:lnSpc>
              <a:spcBef>
                <a:spcPts val="0"/>
              </a:spcBef>
              <a:spcAft>
                <a:spcPts val="0"/>
              </a:spcAft>
              <a:buClr>
                <a:srgbClr val="93D4CC"/>
              </a:buClr>
              <a:buSzPts val="1800"/>
              <a:buNone/>
            </a:pPr>
            <a:r>
              <a:t/>
            </a:r>
            <a:endParaRPr b="1">
              <a:solidFill>
                <a:srgbClr val="93D4CC"/>
              </a:solidFill>
              <a:latin typeface="Arial"/>
              <a:ea typeface="Arial"/>
              <a:cs typeface="Arial"/>
              <a:sym typeface="Arial"/>
            </a:endParaRPr>
          </a:p>
          <a:p>
            <a:pPr indent="0" lvl="0" marL="0" rtl="0" algn="l">
              <a:lnSpc>
                <a:spcPct val="115000"/>
              </a:lnSpc>
              <a:spcBef>
                <a:spcPts val="0"/>
              </a:spcBef>
              <a:spcAft>
                <a:spcPts val="0"/>
              </a:spcAft>
              <a:buClr>
                <a:srgbClr val="93D4CC"/>
              </a:buClr>
              <a:buSzPts val="1800"/>
              <a:buNone/>
            </a:pPr>
            <a:r>
              <a:rPr b="1" i="0" lang="en-US" sz="1800">
                <a:solidFill>
                  <a:srgbClr val="93D4CC"/>
                </a:solidFill>
                <a:latin typeface="Arial"/>
                <a:ea typeface="Arial"/>
                <a:cs typeface="Arial"/>
                <a:sym typeface="Arial"/>
              </a:rPr>
              <a:t>Design</a:t>
            </a:r>
            <a:r>
              <a:rPr b="1" lang="en-US">
                <a:solidFill>
                  <a:srgbClr val="93D4CC"/>
                </a:solidFill>
              </a:rPr>
              <a:t> </a:t>
            </a:r>
            <a:r>
              <a:rPr b="1" lang="en-US">
                <a:solidFill>
                  <a:srgbClr val="93D4CC"/>
                </a:solidFill>
                <a:extLst>
                  <a:ext uri="http://customooxmlschemas.google.com/">
                    <go:slidesCustomData xmlns:go="http://customooxmlschemas.google.com/" textRoundtripDataId="18"/>
                  </a:ext>
                </a:extLst>
              </a:rPr>
              <a:t>(</a:t>
            </a:r>
            <a:r>
              <a:rPr b="1" i="0" lang="en-US" sz="1800">
                <a:solidFill>
                  <a:srgbClr val="93D4CC"/>
                </a:solidFill>
                <a:latin typeface="Arial"/>
                <a:ea typeface="Arial"/>
                <a:cs typeface="Arial"/>
                <a:sym typeface="Arial"/>
                <a:extLst>
                  <a:ext uri="http://customooxmlschemas.google.com/">
                    <go:slidesCustomData xmlns:go="http://customooxmlschemas.google.com/" textRoundtripDataId="19"/>
                  </a:ext>
                </a:extLst>
              </a:rPr>
              <a:t>Návrh)</a:t>
            </a:r>
            <a:endParaRPr b="0" i="0">
              <a:solidFill>
                <a:srgbClr val="000000"/>
              </a:solidFill>
              <a:latin typeface="Arial"/>
              <a:ea typeface="Arial"/>
              <a:cs typeface="Arial"/>
              <a:sym typeface="Arial"/>
            </a:endParaRPr>
          </a:p>
          <a:p>
            <a:pPr indent="-342900" lvl="0" marL="457200" rtl="0" algn="l">
              <a:lnSpc>
                <a:spcPct val="115000"/>
              </a:lnSpc>
              <a:spcBef>
                <a:spcPts val="1000"/>
              </a:spcBef>
              <a:spcAft>
                <a:spcPts val="0"/>
              </a:spcAft>
              <a:buSzPts val="1800"/>
              <a:buChar char="●"/>
            </a:pPr>
            <a:r>
              <a:rPr lang="en-US"/>
              <a:t>Při navrhování školení pro různorodé a mezigenerační publikum je důležité prozkoumat </a:t>
            </a:r>
            <a:r>
              <a:rPr b="1" lang="en-US">
                <a:latin typeface="Arial"/>
                <a:ea typeface="Arial"/>
                <a:cs typeface="Arial"/>
                <a:sym typeface="Arial"/>
              </a:rPr>
              <a:t>hodnoty studentů. </a:t>
            </a:r>
            <a:endParaRPr b="1">
              <a:latin typeface="Arial"/>
              <a:ea typeface="Arial"/>
              <a:cs typeface="Arial"/>
              <a:sym typeface="Arial"/>
            </a:endParaRPr>
          </a:p>
          <a:p>
            <a:pPr indent="0" lvl="0" marL="457200" rtl="0" algn="l">
              <a:lnSpc>
                <a:spcPct val="115000"/>
              </a:lnSpc>
              <a:spcBef>
                <a:spcPts val="1000"/>
              </a:spcBef>
              <a:spcAft>
                <a:spcPts val="0"/>
              </a:spcAft>
              <a:buSzPts val="1800"/>
              <a:buNone/>
            </a:pPr>
            <a:r>
              <a:t/>
            </a:r>
            <a:endParaRPr b="0" i="0" sz="1800">
              <a:latin typeface="Arial"/>
              <a:ea typeface="Arial"/>
              <a:cs typeface="Arial"/>
              <a:sym typeface="Arial"/>
            </a:endParaRPr>
          </a:p>
          <a:p>
            <a:pPr indent="-342900" lvl="0" marL="457200" rtl="0" algn="l">
              <a:lnSpc>
                <a:spcPct val="115000"/>
              </a:lnSpc>
              <a:spcBef>
                <a:spcPts val="1000"/>
              </a:spcBef>
              <a:spcAft>
                <a:spcPts val="0"/>
              </a:spcAft>
              <a:buSzPts val="1800"/>
              <a:buChar char="●"/>
            </a:pPr>
            <a:r>
              <a:rPr lang="en-US"/>
              <a:t>Různé generace mají různé hodnoty. K identifikaci hodnot každé generace je důležité používat skupinová cvičení nebo týmové schůzky. Lektor*ka může rozdělit účastnice a účastníky dle různých věkových skupin a požádat je, aby prozkoumali své pracovní hodnoty.</a:t>
            </a:r>
            <a:endParaRPr/>
          </a:p>
          <a:p>
            <a:pPr indent="0" lvl="0" marL="457200" rtl="0" algn="l">
              <a:lnSpc>
                <a:spcPct val="115000"/>
              </a:lnSpc>
              <a:spcBef>
                <a:spcPts val="1000"/>
              </a:spcBef>
              <a:spcAft>
                <a:spcPts val="0"/>
              </a:spcAft>
              <a:buSzPts val="1800"/>
              <a:buNone/>
            </a:pPr>
            <a:r>
              <a:t/>
            </a:r>
            <a:endParaRPr b="0" i="0" sz="1800">
              <a:latin typeface="Arial"/>
              <a:ea typeface="Arial"/>
              <a:cs typeface="Arial"/>
              <a:sym typeface="Aria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K tomu může být užitečná následující aktivita (doba trvání 15 minut): </a:t>
            </a:r>
            <a:endParaRPr>
              <a:solidFill>
                <a:srgbClr val="636A6F"/>
              </a:solidFill>
            </a:endParaRPr>
          </a:p>
          <a:p>
            <a:pPr indent="0" lvl="0" marL="0" rtl="0" algn="l">
              <a:lnSpc>
                <a:spcPct val="115000"/>
              </a:lnSpc>
              <a:spcBef>
                <a:spcPts val="1000"/>
              </a:spcBef>
              <a:spcAft>
                <a:spcPts val="0"/>
              </a:spcAft>
              <a:buSzPts val="1800"/>
              <a:buNone/>
            </a:pPr>
            <a:r>
              <a:t/>
            </a:r>
            <a:endParaRPr>
              <a:solidFill>
                <a:srgbClr val="636A6F"/>
              </a:solidFill>
            </a:endParaRPr>
          </a:p>
          <a:p>
            <a:pPr indent="0" lvl="0" marL="0" rtl="0" algn="l">
              <a:lnSpc>
                <a:spcPct val="90000"/>
              </a:lnSpc>
              <a:spcBef>
                <a:spcPts val="1000"/>
              </a:spcBef>
              <a:spcAft>
                <a:spcPts val="0"/>
              </a:spcAft>
              <a:buClr>
                <a:schemeClr val="lt2"/>
              </a:buClr>
              <a:buSzPts val="1800"/>
              <a:buNone/>
            </a:pPr>
            <a:r>
              <a:t/>
            </a:r>
            <a:endParaRPr>
              <a:solidFill>
                <a:srgbClr val="636A6F"/>
              </a:solidFill>
            </a:endParaRPr>
          </a:p>
          <a:p>
            <a:pPr indent="0" lvl="0" marL="0" rtl="0" algn="just">
              <a:lnSpc>
                <a:spcPct val="90000"/>
              </a:lnSpc>
              <a:spcBef>
                <a:spcPts val="1000"/>
              </a:spcBef>
              <a:spcAft>
                <a:spcPts val="0"/>
              </a:spcAft>
              <a:buClr>
                <a:schemeClr val="lt2"/>
              </a:buClr>
              <a:buSzPts val="1800"/>
              <a:buNone/>
            </a:pPr>
            <a:r>
              <a:t/>
            </a:r>
            <a:endParaRPr/>
          </a:p>
        </p:txBody>
      </p:sp>
      <p:sp>
        <p:nvSpPr>
          <p:cNvPr id="305" name="Google Shape;30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rgbClr val="F2613A"/>
              </a:buClr>
              <a:buSzPts val="2400"/>
              <a:buNone/>
            </a:pPr>
            <a:r>
              <a:t/>
            </a:r>
            <a:endParaRPr>
              <a:latin typeface="Arial"/>
              <a:ea typeface="Arial"/>
              <a:cs typeface="Arial"/>
              <a:sym typeface="Arial"/>
            </a:endParaRPr>
          </a:p>
        </p:txBody>
      </p:sp>
      <p:pic>
        <p:nvPicPr>
          <p:cNvPr id="306" name="Google Shape;306;p26"/>
          <p:cNvPicPr preferRelativeResize="0"/>
          <p:nvPr/>
        </p:nvPicPr>
        <p:blipFill rotWithShape="1">
          <a:blip r:embed="rId3">
            <a:alphaModFix/>
          </a:blip>
          <a:srcRect b="0" l="0" r="0" t="0"/>
          <a:stretch/>
        </p:blipFill>
        <p:spPr>
          <a:xfrm>
            <a:off x="8969468" y="2174541"/>
            <a:ext cx="2857500" cy="28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12" name="Google Shape;312;p27"/>
          <p:cNvSpPr txBox="1"/>
          <p:nvPr>
            <p:ph idx="1" type="body"/>
          </p:nvPr>
        </p:nvSpPr>
        <p:spPr>
          <a:xfrm>
            <a:off x="1254124" y="2713975"/>
            <a:ext cx="95886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A2D2D6"/>
              </a:buClr>
              <a:buSzPts val="1800"/>
              <a:buNone/>
            </a:pPr>
            <a:r>
              <a:rPr b="1" lang="en-US" sz="2200">
                <a:solidFill>
                  <a:srgbClr val="A2D2D6"/>
                </a:solidFill>
              </a:rPr>
              <a:t>Krok </a:t>
            </a:r>
            <a:r>
              <a:rPr b="1" i="0" lang="en-US" sz="2200">
                <a:solidFill>
                  <a:srgbClr val="A2D2D6"/>
                </a:solidFill>
                <a:latin typeface="Arial"/>
                <a:ea typeface="Arial"/>
                <a:cs typeface="Arial"/>
                <a:sym typeface="Arial"/>
              </a:rPr>
              <a:t>1</a:t>
            </a:r>
            <a:r>
              <a:rPr b="0" i="0" lang="en-US" sz="2200">
                <a:solidFill>
                  <a:srgbClr val="A2D2D6"/>
                </a:solidFill>
                <a:latin typeface="Arial"/>
                <a:ea typeface="Arial"/>
                <a:cs typeface="Arial"/>
                <a:sym typeface="Arial"/>
              </a:rPr>
              <a:t>    </a:t>
            </a:r>
            <a:endParaRPr b="0" i="0" sz="2200">
              <a:solidFill>
                <a:srgbClr val="A2D2D6"/>
              </a:solidFill>
              <a:latin typeface="Arial"/>
              <a:ea typeface="Arial"/>
              <a:cs typeface="Arial"/>
              <a:sym typeface="Arial"/>
            </a:endParaRPr>
          </a:p>
          <a:p>
            <a:pPr indent="0" lvl="0" marL="0" rtl="0" algn="l">
              <a:lnSpc>
                <a:spcPct val="115000"/>
              </a:lnSpc>
              <a:spcBef>
                <a:spcPts val="0"/>
              </a:spcBef>
              <a:spcAft>
                <a:spcPts val="0"/>
              </a:spcAft>
              <a:buClr>
                <a:srgbClr val="A2D2D6"/>
              </a:buClr>
              <a:buSzPts val="1800"/>
              <a:buNone/>
            </a:pPr>
            <a:r>
              <a:t/>
            </a:r>
            <a:endParaRPr sz="2200">
              <a:solidFill>
                <a:srgbClr val="A2D2D6"/>
              </a:solidFill>
            </a:endParaRPr>
          </a:p>
          <a:p>
            <a:pPr indent="0" lvl="0" marL="0" rtl="0" algn="l">
              <a:lnSpc>
                <a:spcPct val="115000"/>
              </a:lnSpc>
              <a:spcBef>
                <a:spcPts val="1000"/>
              </a:spcBef>
              <a:spcAft>
                <a:spcPts val="0"/>
              </a:spcAft>
              <a:buClr>
                <a:schemeClr val="lt2"/>
              </a:buClr>
              <a:buSzPts val="1800"/>
              <a:buNone/>
            </a:pPr>
            <a:r>
              <a:rPr lang="en-US" sz="2200"/>
              <a:t>Dejte účastníkům 3 minuty. Požádejte je, aby si na kousek papíru zapsali deset věcí, kterých si v životě nejvíce cení, co má pro ně velkou hodnotu. Jinými slovy, místo jména konkrétní osoby mohou uvést například „respekt“, „rodina“ nebo „poctivost“. </a:t>
            </a:r>
            <a:endParaRPr sz="2200"/>
          </a:p>
        </p:txBody>
      </p:sp>
      <p:sp>
        <p:nvSpPr>
          <p:cNvPr id="313" name="Google Shape;313;p2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19" name="Google Shape;319;p28"/>
          <p:cNvSpPr txBox="1"/>
          <p:nvPr>
            <p:ph idx="1" type="body"/>
          </p:nvPr>
        </p:nvSpPr>
        <p:spPr>
          <a:xfrm>
            <a:off x="1254127" y="1799575"/>
            <a:ext cx="75462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t/>
            </a:r>
            <a:endParaRPr b="0" i="0">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b="1" i="0" sz="1800">
              <a:solidFill>
                <a:srgbClr val="A2D2D6"/>
              </a:solidFill>
              <a:latin typeface="Arial"/>
              <a:ea typeface="Arial"/>
              <a:cs typeface="Arial"/>
              <a:sym typeface="Arial"/>
            </a:endParaRPr>
          </a:p>
          <a:p>
            <a:pPr indent="0" lvl="0" marL="0" rtl="0" algn="l">
              <a:lnSpc>
                <a:spcPct val="115000"/>
              </a:lnSpc>
              <a:spcBef>
                <a:spcPts val="1000"/>
              </a:spcBef>
              <a:spcAft>
                <a:spcPts val="0"/>
              </a:spcAft>
              <a:buClr>
                <a:srgbClr val="A2D2D6"/>
              </a:buClr>
              <a:buSzPts val="1800"/>
              <a:buNone/>
            </a:pPr>
            <a:r>
              <a:rPr b="1" lang="en-US" sz="2200">
                <a:solidFill>
                  <a:srgbClr val="A2D2D6"/>
                </a:solidFill>
              </a:rPr>
              <a:t>Krok</a:t>
            </a:r>
            <a:r>
              <a:rPr b="1" i="0" lang="en-US" sz="2200">
                <a:solidFill>
                  <a:srgbClr val="A2D2D6"/>
                </a:solidFill>
                <a:latin typeface="Arial"/>
                <a:ea typeface="Arial"/>
                <a:cs typeface="Arial"/>
                <a:sym typeface="Arial"/>
              </a:rPr>
              <a:t> 2​</a:t>
            </a:r>
            <a:r>
              <a:rPr b="0" i="0" lang="en-US" sz="2200">
                <a:solidFill>
                  <a:srgbClr val="A2D2D6"/>
                </a:solidFill>
                <a:latin typeface="Arial"/>
                <a:ea typeface="Arial"/>
                <a:cs typeface="Arial"/>
                <a:sym typeface="Arial"/>
              </a:rPr>
              <a:t> </a:t>
            </a:r>
            <a:endParaRPr b="0" i="0" sz="2200">
              <a:solidFill>
                <a:srgbClr val="A2D2D6"/>
              </a:solidFill>
              <a:latin typeface="Arial"/>
              <a:ea typeface="Arial"/>
              <a:cs typeface="Arial"/>
              <a:sym typeface="Arial"/>
            </a:endParaRPr>
          </a:p>
          <a:p>
            <a:pPr indent="0" lvl="0" marL="0" rtl="0" algn="l">
              <a:lnSpc>
                <a:spcPct val="115000"/>
              </a:lnSpc>
              <a:spcBef>
                <a:spcPts val="1000"/>
              </a:spcBef>
              <a:spcAft>
                <a:spcPts val="0"/>
              </a:spcAft>
              <a:buClr>
                <a:srgbClr val="A2D2D6"/>
              </a:buClr>
              <a:buSzPts val="1800"/>
              <a:buNone/>
            </a:pPr>
            <a:r>
              <a:t/>
            </a:r>
            <a:endParaRPr sz="2200">
              <a:solidFill>
                <a:srgbClr val="A2D2D6"/>
              </a:solidFill>
            </a:endParaRPr>
          </a:p>
          <a:p>
            <a:pPr indent="0" lvl="0" marL="0" rtl="0" algn="l">
              <a:lnSpc>
                <a:spcPct val="115000"/>
              </a:lnSpc>
              <a:spcBef>
                <a:spcPts val="1000"/>
              </a:spcBef>
              <a:spcAft>
                <a:spcPts val="0"/>
              </a:spcAft>
              <a:buClr>
                <a:schemeClr val="lt2"/>
              </a:buClr>
              <a:buSzPts val="1800"/>
              <a:buNone/>
            </a:pPr>
            <a:r>
              <a:rPr lang="en-US" sz="2200"/>
              <a:t>Dejte účastníkům 30 sekund na to, aby vybrali tři hodnoty, které jsou pro ně nejméně důležité, a dejte jim pokyn, aby je vyškrtli.</a:t>
            </a:r>
            <a:endParaRPr sz="2200"/>
          </a:p>
        </p:txBody>
      </p:sp>
      <p:sp>
        <p:nvSpPr>
          <p:cNvPr id="320" name="Google Shape;320;p2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a:t>
            </a:r>
            <a:r>
              <a:rPr lang="en-US">
                <a:solidFill>
                  <a:srgbClr val="F2613A"/>
                </a:solidFill>
                <a:latin typeface="Arial"/>
                <a:ea typeface="Arial"/>
                <a:cs typeface="Arial"/>
                <a:sym typeface="Arial"/>
              </a:rPr>
              <a:t> Představení modelu ADDIE a společné vzdělávací potřeby</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pic>
        <p:nvPicPr>
          <p:cNvPr id="321" name="Google Shape;321;p28"/>
          <p:cNvPicPr preferRelativeResize="0"/>
          <p:nvPr/>
        </p:nvPicPr>
        <p:blipFill rotWithShape="1">
          <a:blip r:embed="rId3">
            <a:alphaModFix/>
          </a:blip>
          <a:srcRect b="0" l="0" r="0" t="0"/>
          <a:stretch/>
        </p:blipFill>
        <p:spPr>
          <a:xfrm>
            <a:off x="6438328" y="4456405"/>
            <a:ext cx="3516503" cy="15469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27" name="Google Shape;327;p29"/>
          <p:cNvSpPr txBox="1"/>
          <p:nvPr>
            <p:ph idx="2" type="body"/>
          </p:nvPr>
        </p:nvSpPr>
        <p:spPr>
          <a:xfrm>
            <a:off x="841376" y="2007438"/>
            <a:ext cx="80238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A2D2D6"/>
              </a:buClr>
              <a:buSzPts val="1800"/>
              <a:buNone/>
            </a:pPr>
            <a:r>
              <a:rPr b="1" lang="en-US" sz="2200">
                <a:solidFill>
                  <a:srgbClr val="A2D2D6"/>
                </a:solidFill>
              </a:rPr>
              <a:t>Krok </a:t>
            </a:r>
            <a:r>
              <a:rPr b="1" i="0" lang="en-US" sz="2200">
                <a:solidFill>
                  <a:srgbClr val="A2D2D6"/>
                </a:solidFill>
                <a:latin typeface="Arial"/>
                <a:ea typeface="Arial"/>
                <a:cs typeface="Arial"/>
                <a:sym typeface="Arial"/>
              </a:rPr>
              <a:t>3​</a:t>
            </a:r>
            <a:r>
              <a:rPr b="0" i="0" lang="en-US" sz="2200">
                <a:solidFill>
                  <a:srgbClr val="A2D2D6"/>
                </a:solidFill>
                <a:latin typeface="Arial"/>
                <a:ea typeface="Arial"/>
                <a:cs typeface="Arial"/>
                <a:sym typeface="Arial"/>
              </a:rPr>
              <a:t> </a:t>
            </a:r>
            <a:endParaRPr b="0" i="0" sz="2200">
              <a:solidFill>
                <a:srgbClr val="A2D2D6"/>
              </a:solidFill>
              <a:latin typeface="Arial"/>
              <a:ea typeface="Arial"/>
              <a:cs typeface="Arial"/>
              <a:sym typeface="Arial"/>
            </a:endParaRPr>
          </a:p>
          <a:p>
            <a:pPr indent="0" lvl="0" marL="0" rtl="0" algn="l">
              <a:lnSpc>
                <a:spcPct val="115000"/>
              </a:lnSpc>
              <a:spcBef>
                <a:spcPts val="0"/>
              </a:spcBef>
              <a:spcAft>
                <a:spcPts val="0"/>
              </a:spcAft>
              <a:buClr>
                <a:srgbClr val="A2D2D6"/>
              </a:buClr>
              <a:buSzPts val="1800"/>
              <a:buNone/>
            </a:pPr>
            <a:r>
              <a:t/>
            </a:r>
            <a:endParaRPr sz="2200">
              <a:solidFill>
                <a:srgbClr val="A2D2D6"/>
              </a:solidFill>
            </a:endParaRPr>
          </a:p>
          <a:p>
            <a:pPr indent="0" lvl="0" marL="0" rtl="0" algn="l">
              <a:lnSpc>
                <a:spcPct val="115000"/>
              </a:lnSpc>
              <a:spcBef>
                <a:spcPts val="0"/>
              </a:spcBef>
              <a:spcAft>
                <a:spcPts val="0"/>
              </a:spcAft>
              <a:buClr>
                <a:srgbClr val="A2D2D6"/>
              </a:buClr>
              <a:buSzPts val="1800"/>
              <a:buNone/>
            </a:pPr>
            <a:r>
              <a:t/>
            </a:r>
            <a:endParaRPr sz="2200">
              <a:solidFill>
                <a:srgbClr val="A2D2D6"/>
              </a:solidFill>
            </a:endParaRPr>
          </a:p>
          <a:p>
            <a:pPr indent="0" lvl="0" marL="0" rtl="0" algn="l">
              <a:lnSpc>
                <a:spcPct val="115000"/>
              </a:lnSpc>
              <a:spcBef>
                <a:spcPts val="1000"/>
              </a:spcBef>
              <a:spcAft>
                <a:spcPts val="0"/>
              </a:spcAft>
              <a:buClr>
                <a:schemeClr val="lt2"/>
              </a:buClr>
              <a:buSzPts val="1800"/>
              <a:buNone/>
            </a:pPr>
            <a:r>
              <a:rPr lang="en-US" sz="2200"/>
              <a:t>Zopakujte krok 2, ale dejte jim jen 20 sekund, aby vyškrtli další 2 hodnoty.</a:t>
            </a:r>
            <a:endParaRPr b="0" i="0" sz="2200">
              <a:latin typeface="Arial"/>
              <a:ea typeface="Arial"/>
              <a:cs typeface="Arial"/>
              <a:sym typeface="Arial"/>
            </a:endParaRPr>
          </a:p>
          <a:p>
            <a:pPr indent="0" lvl="0" marL="0" rtl="0" algn="just">
              <a:lnSpc>
                <a:spcPct val="115000"/>
              </a:lnSpc>
              <a:spcBef>
                <a:spcPts val="1000"/>
              </a:spcBef>
              <a:spcAft>
                <a:spcPts val="0"/>
              </a:spcAft>
              <a:buClr>
                <a:schemeClr val="lt2"/>
              </a:buClr>
              <a:buSzPts val="1800"/>
              <a:buNone/>
            </a:pPr>
            <a:r>
              <a:t/>
            </a:r>
            <a:endParaRPr sz="2200"/>
          </a:p>
        </p:txBody>
      </p:sp>
      <p:sp>
        <p:nvSpPr>
          <p:cNvPr id="328" name="Google Shape;328;p2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rPr>
              <a:t>Aktivita 3 Představení modelu ADDIE a společné vzdělávací potřeby</a:t>
            </a:r>
            <a:endParaRPr/>
          </a:p>
          <a:p>
            <a:pPr indent="0" lvl="0" marL="0" rtl="0" algn="just">
              <a:lnSpc>
                <a:spcPct val="90000"/>
              </a:lnSpc>
              <a:spcBef>
                <a:spcPts val="1000"/>
              </a:spcBef>
              <a:spcAft>
                <a:spcPts val="0"/>
              </a:spcAft>
              <a:buClr>
                <a:schemeClr val="accent6"/>
              </a:buClr>
              <a:buSzPts val="2400"/>
              <a:buNone/>
            </a:pPr>
            <a:r>
              <a:t/>
            </a:r>
            <a:endParaRPr/>
          </a:p>
        </p:txBody>
      </p:sp>
      <p:pic>
        <p:nvPicPr>
          <p:cNvPr id="329" name="Google Shape;329;p29"/>
          <p:cNvPicPr preferRelativeResize="0"/>
          <p:nvPr/>
        </p:nvPicPr>
        <p:blipFill rotWithShape="1">
          <a:blip r:embed="rId3">
            <a:alphaModFix/>
          </a:blip>
          <a:srcRect b="0" l="0" r="0" t="0"/>
          <a:stretch/>
        </p:blipFill>
        <p:spPr>
          <a:xfrm>
            <a:off x="8075698" y="3887955"/>
            <a:ext cx="2324100"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Úvod</a:t>
            </a:r>
            <a:endParaRPr/>
          </a:p>
        </p:txBody>
      </p:sp>
      <p:sp>
        <p:nvSpPr>
          <p:cNvPr id="74" name="Google Shape;74;p3"/>
          <p:cNvSpPr txBox="1"/>
          <p:nvPr>
            <p:ph idx="1" type="body"/>
          </p:nvPr>
        </p:nvSpPr>
        <p:spPr>
          <a:xfrm>
            <a:off x="97975" y="1462675"/>
            <a:ext cx="83754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rPr b="1" lang="en-US" sz="2200">
                <a:solidFill>
                  <a:schemeClr val="accent2"/>
                </a:solidFill>
              </a:rPr>
              <a:t>Cíle</a:t>
            </a:r>
            <a:r>
              <a:rPr b="1" lang="en-US" sz="2200">
                <a:solidFill>
                  <a:schemeClr val="accent2"/>
                </a:solidFill>
                <a:latin typeface="Arial"/>
                <a:ea typeface="Arial"/>
                <a:cs typeface="Arial"/>
                <a:sym typeface="Arial"/>
              </a:rPr>
              <a:t>:</a:t>
            </a:r>
            <a:endParaRPr b="1" sz="2200">
              <a:solidFill>
                <a:schemeClr val="accent2"/>
              </a:solidFill>
              <a:latin typeface="Arial"/>
              <a:ea typeface="Arial"/>
              <a:cs typeface="Arial"/>
              <a:sym typeface="Arial"/>
            </a:endParaRPr>
          </a:p>
          <a:p>
            <a:pPr indent="0" lvl="0" marL="0" rtl="0" algn="l">
              <a:lnSpc>
                <a:spcPct val="90000"/>
              </a:lnSpc>
              <a:spcBef>
                <a:spcPts val="0"/>
              </a:spcBef>
              <a:spcAft>
                <a:spcPts val="0"/>
              </a:spcAft>
              <a:buClr>
                <a:schemeClr val="lt2"/>
              </a:buClr>
              <a:buSzPts val="1800"/>
              <a:buNone/>
            </a:pPr>
            <a:r>
              <a:t/>
            </a:r>
            <a:endParaRPr b="1" sz="2200">
              <a:solidFill>
                <a:schemeClr val="accent2"/>
              </a:solidFill>
            </a:endParaRPr>
          </a:p>
          <a:p>
            <a:pPr indent="0" lvl="0" marL="457200" rtl="0" algn="l">
              <a:lnSpc>
                <a:spcPct val="107916"/>
              </a:lnSpc>
              <a:spcBef>
                <a:spcPts val="0"/>
              </a:spcBef>
              <a:spcAft>
                <a:spcPts val="0"/>
              </a:spcAft>
              <a:buSzPts val="1800"/>
              <a:buNone/>
            </a:pPr>
            <a:r>
              <a:rPr b="1" lang="en-US" sz="1700">
                <a:solidFill>
                  <a:srgbClr val="636A6F"/>
                </a:solidFill>
                <a:latin typeface="Arial"/>
                <a:ea typeface="Arial"/>
                <a:cs typeface="Arial"/>
                <a:sym typeface="Arial"/>
              </a:rPr>
              <a:t>Umožnit vedoucím a HR manažerkám a manažerům a poskytovatelům odborného vzdělávání:</a:t>
            </a:r>
            <a:endParaRPr b="1" sz="1700">
              <a:solidFill>
                <a:srgbClr val="636A6F"/>
              </a:solidFill>
              <a:latin typeface="Arial"/>
              <a:ea typeface="Arial"/>
              <a:cs typeface="Arial"/>
              <a:sym typeface="Arial"/>
            </a:endParaRPr>
          </a:p>
          <a:p>
            <a:pPr indent="0" lvl="0" marL="457200" rtl="0" algn="l">
              <a:lnSpc>
                <a:spcPct val="107916"/>
              </a:lnSpc>
              <a:spcBef>
                <a:spcPts val="0"/>
              </a:spcBef>
              <a:spcAft>
                <a:spcPts val="0"/>
              </a:spcAft>
              <a:buSzPts val="1800"/>
              <a:buNone/>
            </a:pPr>
            <a:r>
              <a:t/>
            </a:r>
            <a:endParaRPr sz="1700">
              <a:solidFill>
                <a:srgbClr val="636A6F"/>
              </a:solidFill>
            </a:endParaRPr>
          </a:p>
          <a:p>
            <a:pPr indent="-336550" lvl="0" marL="457200" rtl="0" algn="l">
              <a:lnSpc>
                <a:spcPct val="115000"/>
              </a:lnSpc>
              <a:spcBef>
                <a:spcPts val="0"/>
              </a:spcBef>
              <a:spcAft>
                <a:spcPts val="0"/>
              </a:spcAft>
              <a:buClr>
                <a:srgbClr val="636A6F"/>
              </a:buClr>
              <a:buSzPts val="1700"/>
              <a:buChar char="●"/>
            </a:pPr>
            <a:r>
              <a:rPr lang="en-US" sz="1700">
                <a:solidFill>
                  <a:srgbClr val="636A6F"/>
                </a:solidFill>
              </a:rPr>
              <a:t>zjistit důvody, proč jejich organizace a zaměstnanci nedosahují vždy nejlepšího možného výkonu </a:t>
            </a:r>
            <a:endParaRPr sz="1700">
              <a:solidFill>
                <a:srgbClr val="636A6F"/>
              </a:solidFill>
            </a:endParaRPr>
          </a:p>
          <a:p>
            <a:pPr indent="-336550" lvl="0" marL="457200" rtl="0" algn="l">
              <a:lnSpc>
                <a:spcPct val="115000"/>
              </a:lnSpc>
              <a:spcBef>
                <a:spcPts val="0"/>
              </a:spcBef>
              <a:spcAft>
                <a:spcPts val="0"/>
              </a:spcAft>
              <a:buClr>
                <a:srgbClr val="636A6F"/>
              </a:buClr>
              <a:buSzPts val="1700"/>
              <a:buChar char="●"/>
            </a:pPr>
            <a:r>
              <a:rPr lang="en-US" sz="1700">
                <a:solidFill>
                  <a:srgbClr val="636A6F"/>
                </a:solidFill>
              </a:rPr>
              <a:t>systematicky a organizovaně identifikovat oblasti, ve kterých bude školení efektivní pro jejich organizaci, aby došlo k naplnění požadované úrovně znalostí </a:t>
            </a:r>
            <a:endParaRPr sz="1700">
              <a:solidFill>
                <a:srgbClr val="636A6F"/>
              </a:solidFill>
            </a:endParaRPr>
          </a:p>
          <a:p>
            <a:pPr indent="-336550" lvl="0" marL="457200" rtl="0" algn="l">
              <a:lnSpc>
                <a:spcPct val="115000"/>
              </a:lnSpc>
              <a:spcBef>
                <a:spcPts val="0"/>
              </a:spcBef>
              <a:spcAft>
                <a:spcPts val="0"/>
              </a:spcAft>
              <a:buClr>
                <a:srgbClr val="636A6F"/>
              </a:buClr>
              <a:buSzPts val="1700"/>
              <a:buChar char="●"/>
            </a:pPr>
            <a:r>
              <a:rPr lang="en-US" sz="1700">
                <a:solidFill>
                  <a:srgbClr val="636A6F"/>
                </a:solidFill>
              </a:rPr>
              <a:t>nabízet cílená školení založená na vzdělávacích potřebách cílových skupin a profesionálních postupech </a:t>
            </a:r>
            <a:endParaRPr sz="1700">
              <a:solidFill>
                <a:srgbClr val="636A6F"/>
              </a:solidFill>
            </a:endParaRPr>
          </a:p>
          <a:p>
            <a:pPr indent="-336550" lvl="0" marL="457200" rtl="0" algn="l">
              <a:lnSpc>
                <a:spcPct val="115000"/>
              </a:lnSpc>
              <a:spcBef>
                <a:spcPts val="0"/>
              </a:spcBef>
              <a:spcAft>
                <a:spcPts val="0"/>
              </a:spcAft>
              <a:buClr>
                <a:srgbClr val="636A6F"/>
              </a:buClr>
              <a:buSzPts val="1700"/>
              <a:buChar char="●"/>
            </a:pPr>
            <a:r>
              <a:rPr lang="en-US" sz="1700">
                <a:solidFill>
                  <a:srgbClr val="636A6F"/>
                </a:solidFill>
              </a:rPr>
              <a:t>posoudit své současné pracovní postupy týkající se marginalizovaných nízko kvalifikovaných mladých a starších pracovníků </a:t>
            </a:r>
            <a:endParaRPr sz="1700">
              <a:solidFill>
                <a:srgbClr val="636A6F"/>
              </a:solidFill>
            </a:endParaRPr>
          </a:p>
          <a:p>
            <a:pPr indent="-336550" lvl="0" marL="457200" rtl="0" algn="l">
              <a:lnSpc>
                <a:spcPct val="115000"/>
              </a:lnSpc>
              <a:spcBef>
                <a:spcPts val="0"/>
              </a:spcBef>
              <a:spcAft>
                <a:spcPts val="0"/>
              </a:spcAft>
              <a:buClr>
                <a:srgbClr val="636A6F"/>
              </a:buClr>
              <a:buSzPts val="1700"/>
              <a:buChar char="●"/>
            </a:pPr>
            <a:r>
              <a:rPr lang="en-US" sz="1700">
                <a:solidFill>
                  <a:srgbClr val="636A6F"/>
                </a:solidFill>
              </a:rPr>
              <a:t>nabídnout hlubší pochopení problémů, kterým zaměstnanci různých věkových skupin čelí při plnění svých úkolů a nabídnout způsoby, jak tyto problémy hodnotit </a:t>
            </a:r>
            <a:endParaRPr sz="1700">
              <a:solidFill>
                <a:srgbClr val="636A6F"/>
              </a:solidFill>
            </a:endParaRPr>
          </a:p>
          <a:p>
            <a:pPr indent="0" lvl="0" marL="914400" rtl="0" algn="l">
              <a:lnSpc>
                <a:spcPct val="107916"/>
              </a:lnSpc>
              <a:spcBef>
                <a:spcPts val="0"/>
              </a:spcBef>
              <a:spcAft>
                <a:spcPts val="0"/>
              </a:spcAft>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75" name="Google Shape;75;p3"/>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76" name="Google Shape;76;p3"/>
          <p:cNvSpPr txBox="1"/>
          <p:nvPr>
            <p:ph idx="3" type="body"/>
          </p:nvPr>
        </p:nvSpPr>
        <p:spPr>
          <a:xfrm>
            <a:off x="40461" y="782785"/>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Identifikace potřeb pro mezigenerační učení v organizacích</a:t>
            </a:r>
            <a:endParaRPr/>
          </a:p>
        </p:txBody>
      </p:sp>
      <p:pic>
        <p:nvPicPr>
          <p:cNvPr descr="Text, whiteboard&#10;&#10;Description automatically generated" id="77" name="Google Shape;77;p3"/>
          <p:cNvPicPr preferRelativeResize="0"/>
          <p:nvPr/>
        </p:nvPicPr>
        <p:blipFill rotWithShape="1">
          <a:blip r:embed="rId3">
            <a:alphaModFix/>
          </a:blip>
          <a:srcRect b="0" l="0" r="0" t="0"/>
          <a:stretch/>
        </p:blipFill>
        <p:spPr>
          <a:xfrm>
            <a:off x="8473508" y="1988349"/>
            <a:ext cx="3568819" cy="23568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35" name="Google Shape;335;p30"/>
          <p:cNvSpPr txBox="1"/>
          <p:nvPr>
            <p:ph idx="2" type="body"/>
          </p:nvPr>
        </p:nvSpPr>
        <p:spPr>
          <a:xfrm>
            <a:off x="1033874" y="1870750"/>
            <a:ext cx="86340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A2D2D6"/>
              </a:buClr>
              <a:buSzPts val="1800"/>
              <a:buNone/>
            </a:pPr>
            <a:r>
              <a:rPr b="1" lang="en-US" sz="2200">
                <a:solidFill>
                  <a:srgbClr val="A2D2D6"/>
                </a:solidFill>
              </a:rPr>
              <a:t>Krok</a:t>
            </a:r>
            <a:r>
              <a:rPr b="1" i="0" lang="en-US" sz="2200">
                <a:solidFill>
                  <a:srgbClr val="A2D2D6"/>
                </a:solidFill>
                <a:latin typeface="Arial"/>
                <a:ea typeface="Arial"/>
                <a:cs typeface="Arial"/>
                <a:sym typeface="Arial"/>
              </a:rPr>
              <a:t> 4​</a:t>
            </a:r>
            <a:r>
              <a:rPr b="0" i="0" lang="en-US" sz="2200">
                <a:solidFill>
                  <a:srgbClr val="A2D2D6"/>
                </a:solidFill>
                <a:latin typeface="Arial"/>
                <a:ea typeface="Arial"/>
                <a:cs typeface="Arial"/>
                <a:sym typeface="Arial"/>
              </a:rPr>
              <a:t> </a:t>
            </a:r>
            <a:endParaRPr b="0" i="0" sz="2200">
              <a:solidFill>
                <a:srgbClr val="A2D2D6"/>
              </a:solidFill>
              <a:latin typeface="Arial"/>
              <a:ea typeface="Arial"/>
              <a:cs typeface="Arial"/>
              <a:sym typeface="Arial"/>
            </a:endParaRPr>
          </a:p>
          <a:p>
            <a:pPr indent="0" lvl="0" marL="0" rtl="0" algn="l">
              <a:lnSpc>
                <a:spcPct val="115000"/>
              </a:lnSpc>
              <a:spcBef>
                <a:spcPts val="0"/>
              </a:spcBef>
              <a:spcAft>
                <a:spcPts val="0"/>
              </a:spcAft>
              <a:buClr>
                <a:srgbClr val="A2D2D6"/>
              </a:buClr>
              <a:buSzPts val="1800"/>
              <a:buNone/>
            </a:pPr>
            <a:r>
              <a:t/>
            </a:r>
            <a:endParaRPr sz="2200">
              <a:solidFill>
                <a:srgbClr val="A2D2D6"/>
              </a:solidFill>
            </a:endParaRPr>
          </a:p>
          <a:p>
            <a:pPr indent="0" lvl="0" marL="0" rtl="0" algn="l">
              <a:lnSpc>
                <a:spcPct val="115000"/>
              </a:lnSpc>
              <a:spcBef>
                <a:spcPts val="1000"/>
              </a:spcBef>
              <a:spcAft>
                <a:spcPts val="0"/>
              </a:spcAft>
              <a:buSzPts val="1800"/>
              <a:buNone/>
            </a:pPr>
            <a:r>
              <a:rPr lang="en-US" sz="2200"/>
              <a:t>Znovu zopakujte krok 3 a nechejte je vyškrtnout další 2 hodnoty.</a:t>
            </a:r>
            <a:endParaRPr sz="2200"/>
          </a:p>
          <a:p>
            <a:pPr indent="0" lvl="0" marL="0" rtl="0" algn="l">
              <a:lnSpc>
                <a:spcPct val="115000"/>
              </a:lnSpc>
              <a:spcBef>
                <a:spcPts val="1000"/>
              </a:spcBef>
              <a:spcAft>
                <a:spcPts val="0"/>
              </a:spcAft>
              <a:buSzPts val="1800"/>
              <a:buNone/>
            </a:pPr>
            <a:r>
              <a:t/>
            </a:r>
            <a:endParaRPr sz="2200"/>
          </a:p>
          <a:p>
            <a:pPr indent="0" lvl="0" marL="0" rtl="0" algn="l">
              <a:lnSpc>
                <a:spcPct val="115000"/>
              </a:lnSpc>
              <a:spcBef>
                <a:spcPts val="1000"/>
              </a:spcBef>
              <a:spcAft>
                <a:spcPts val="0"/>
              </a:spcAft>
              <a:buSzPts val="1800"/>
              <a:buNone/>
            </a:pPr>
            <a:r>
              <a:rPr lang="en-US" sz="2200"/>
              <a:t>Jakmile všichni účastníci a účastnice dopíší, budete mít jasný přehled o hodnotách, které byly vybrány. </a:t>
            </a:r>
            <a:endParaRPr sz="22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336" name="Google Shape;336;p3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 </a:t>
            </a:r>
            <a:r>
              <a:rPr lang="en-US">
                <a:solidFill>
                  <a:srgbClr val="F2613A"/>
                </a:solidFill>
              </a:rPr>
              <a:t>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 </a:t>
            </a:r>
            <a:endParaRPr/>
          </a:p>
        </p:txBody>
      </p:sp>
      <p:sp>
        <p:nvSpPr>
          <p:cNvPr id="342" name="Google Shape;342;p31"/>
          <p:cNvSpPr txBox="1"/>
          <p:nvPr>
            <p:ph idx="2" type="body"/>
          </p:nvPr>
        </p:nvSpPr>
        <p:spPr>
          <a:xfrm>
            <a:off x="1144128" y="1914200"/>
            <a:ext cx="93492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A2D2D6"/>
              </a:buClr>
              <a:buSzPts val="1800"/>
              <a:buNone/>
            </a:pPr>
            <a:r>
              <a:rPr b="1" lang="en-US" sz="2200">
                <a:solidFill>
                  <a:srgbClr val="A2D2D6"/>
                </a:solidFill>
              </a:rPr>
              <a:t>Krok</a:t>
            </a:r>
            <a:r>
              <a:rPr b="1" i="0" lang="en-US" sz="2200">
                <a:solidFill>
                  <a:srgbClr val="A2D2D6"/>
                </a:solidFill>
                <a:latin typeface="Arial"/>
                <a:ea typeface="Arial"/>
                <a:cs typeface="Arial"/>
                <a:sym typeface="Arial"/>
              </a:rPr>
              <a:t> 5​</a:t>
            </a:r>
            <a:r>
              <a:rPr b="0" i="0" lang="en-US" sz="2200">
                <a:solidFill>
                  <a:srgbClr val="A2D2D6"/>
                </a:solidFill>
                <a:latin typeface="Arial"/>
                <a:ea typeface="Arial"/>
                <a:cs typeface="Arial"/>
                <a:sym typeface="Arial"/>
              </a:rPr>
              <a:t> </a:t>
            </a:r>
            <a:endParaRPr b="0" i="0" sz="2200">
              <a:solidFill>
                <a:srgbClr val="A2D2D6"/>
              </a:solidFill>
              <a:latin typeface="Arial"/>
              <a:ea typeface="Arial"/>
              <a:cs typeface="Arial"/>
              <a:sym typeface="Arial"/>
            </a:endParaRPr>
          </a:p>
          <a:p>
            <a:pPr indent="0" lvl="0" marL="0" rtl="0" algn="l">
              <a:lnSpc>
                <a:spcPct val="115000"/>
              </a:lnSpc>
              <a:spcBef>
                <a:spcPts val="0"/>
              </a:spcBef>
              <a:spcAft>
                <a:spcPts val="0"/>
              </a:spcAft>
              <a:buClr>
                <a:srgbClr val="A2D2D6"/>
              </a:buClr>
              <a:buSzPts val="1800"/>
              <a:buNone/>
            </a:pPr>
            <a:r>
              <a:t/>
            </a:r>
            <a:endParaRPr sz="2200">
              <a:solidFill>
                <a:srgbClr val="A2D2D6"/>
              </a:solidFill>
            </a:endParaRPr>
          </a:p>
          <a:p>
            <a:pPr indent="0" lvl="0" marL="0" rtl="0" algn="just">
              <a:lnSpc>
                <a:spcPct val="115000"/>
              </a:lnSpc>
              <a:spcBef>
                <a:spcPts val="1000"/>
              </a:spcBef>
              <a:spcAft>
                <a:spcPts val="0"/>
              </a:spcAft>
              <a:buSzPts val="1800"/>
              <a:buNone/>
            </a:pPr>
            <a:r>
              <a:rPr lang="en-US" sz="2200">
                <a:solidFill>
                  <a:srgbClr val="AEB3B5"/>
                </a:solidFill>
                <a:latin typeface="Arial"/>
                <a:ea typeface="Arial"/>
                <a:cs typeface="Arial"/>
                <a:sym typeface="Arial"/>
              </a:rPr>
              <a:t>Dejte účastníkům 5 minut </a:t>
            </a:r>
            <a:r>
              <a:rPr lang="en-US" sz="2200">
                <a:solidFill>
                  <a:srgbClr val="AEB3B5"/>
                </a:solidFill>
              </a:rPr>
              <a:t>k</a:t>
            </a:r>
            <a:r>
              <a:rPr lang="en-US" sz="2200">
                <a:solidFill>
                  <a:srgbClr val="AEB3B5"/>
                </a:solidFill>
                <a:latin typeface="Arial"/>
                <a:ea typeface="Arial"/>
                <a:cs typeface="Arial"/>
                <a:sym typeface="Arial"/>
              </a:rPr>
              <a:t> zamyšlení se nad hodnotami, které si vybrali, a na rozhodnutí, jak j</a:t>
            </a:r>
            <a:r>
              <a:rPr lang="en-US" sz="2200">
                <a:solidFill>
                  <a:srgbClr val="AEB3B5"/>
                </a:solidFill>
              </a:rPr>
              <a:t>sou pro ně </a:t>
            </a:r>
            <a:r>
              <a:rPr lang="en-US" sz="2200">
                <a:solidFill>
                  <a:srgbClr val="AEB3B5"/>
                </a:solidFill>
                <a:latin typeface="Arial"/>
                <a:ea typeface="Arial"/>
                <a:cs typeface="Arial"/>
                <a:sym typeface="Arial"/>
              </a:rPr>
              <a:t>důležité, </a:t>
            </a:r>
            <a:r>
              <a:rPr lang="en-US" sz="2200">
                <a:solidFill>
                  <a:srgbClr val="AEB3B5"/>
                </a:solidFill>
              </a:rPr>
              <a:t>jestli </a:t>
            </a:r>
            <a:r>
              <a:rPr lang="en-US" sz="2200">
                <a:solidFill>
                  <a:srgbClr val="AEB3B5"/>
                </a:solidFill>
                <a:latin typeface="Arial"/>
                <a:ea typeface="Arial"/>
                <a:cs typeface="Arial"/>
                <a:sym typeface="Arial"/>
              </a:rPr>
              <a:t>jimi </a:t>
            </a:r>
            <a:r>
              <a:rPr lang="en-US" sz="2200">
                <a:solidFill>
                  <a:srgbClr val="AEB3B5"/>
                </a:solidFill>
              </a:rPr>
              <a:t>už </a:t>
            </a:r>
            <a:r>
              <a:rPr lang="en-US" sz="2200">
                <a:solidFill>
                  <a:srgbClr val="AEB3B5"/>
                </a:solidFill>
                <a:latin typeface="Arial"/>
                <a:ea typeface="Arial"/>
                <a:cs typeface="Arial"/>
                <a:sym typeface="Arial"/>
              </a:rPr>
              <a:t>žijí a co by mohli udělat, aby jimi žili. </a:t>
            </a:r>
            <a:endParaRPr sz="2200">
              <a:solidFill>
                <a:srgbClr val="AEB3B5"/>
              </a:solidFill>
              <a:latin typeface="Arial"/>
              <a:ea typeface="Arial"/>
              <a:cs typeface="Arial"/>
              <a:sym typeface="Arial"/>
            </a:endParaRPr>
          </a:p>
          <a:p>
            <a:pPr indent="0" lvl="0" marL="0" rtl="0" algn="just">
              <a:lnSpc>
                <a:spcPct val="115000"/>
              </a:lnSpc>
              <a:spcBef>
                <a:spcPts val="1000"/>
              </a:spcBef>
              <a:spcAft>
                <a:spcPts val="0"/>
              </a:spcAft>
              <a:buSzPts val="1800"/>
              <a:buNone/>
            </a:pPr>
            <a:r>
              <a:rPr lang="en-US" sz="2200">
                <a:solidFill>
                  <a:srgbClr val="AEB3B5"/>
                </a:solidFill>
                <a:latin typeface="Arial"/>
                <a:ea typeface="Arial"/>
                <a:cs typeface="Arial"/>
                <a:sym typeface="Arial"/>
              </a:rPr>
              <a:t>Tato krátká aktivita vám poskytne přehled hodnot</a:t>
            </a:r>
            <a:r>
              <a:rPr lang="en-US" sz="2200">
                <a:solidFill>
                  <a:srgbClr val="AEB3B5"/>
                </a:solidFill>
                <a:latin typeface="Arial"/>
                <a:ea typeface="Arial"/>
                <a:cs typeface="Arial"/>
                <a:sym typeface="Arial"/>
                <a:extLst>
                  <a:ext uri="http://customooxmlschemas.google.com/">
                    <go:slidesCustomData xmlns:go="http://customooxmlschemas.google.com/" textRoundtripDataId="20"/>
                  </a:ext>
                </a:extLst>
              </a:rPr>
              <a:t>, </a:t>
            </a:r>
            <a:r>
              <a:rPr lang="en-US" sz="2200">
                <a:solidFill>
                  <a:srgbClr val="AEB3B5"/>
                </a:solidFill>
              </a:rPr>
              <a:t>různých generací</a:t>
            </a:r>
            <a:endParaRPr b="1" sz="2200"/>
          </a:p>
          <a:p>
            <a:pPr indent="0" lvl="0" marL="0" rtl="0" algn="just">
              <a:lnSpc>
                <a:spcPct val="90000"/>
              </a:lnSpc>
              <a:spcBef>
                <a:spcPts val="1000"/>
              </a:spcBef>
              <a:spcAft>
                <a:spcPts val="0"/>
              </a:spcAft>
              <a:buClr>
                <a:schemeClr val="lt2"/>
              </a:buClr>
              <a:buSzPts val="1800"/>
              <a:buNone/>
            </a:pPr>
            <a:r>
              <a:t/>
            </a:r>
            <a:endParaRPr b="1"/>
          </a:p>
        </p:txBody>
      </p:sp>
      <p:sp>
        <p:nvSpPr>
          <p:cNvPr id="343" name="Google Shape;343;p3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Activities </a:t>
            </a:r>
            <a:endParaRPr/>
          </a:p>
        </p:txBody>
      </p:sp>
      <p:sp>
        <p:nvSpPr>
          <p:cNvPr id="349" name="Google Shape;349;p32"/>
          <p:cNvSpPr txBox="1"/>
          <p:nvPr>
            <p:ph idx="1" type="body"/>
          </p:nvPr>
        </p:nvSpPr>
        <p:spPr>
          <a:xfrm>
            <a:off x="349700" y="1740450"/>
            <a:ext cx="70410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0" i="0" sz="1800">
              <a:solidFill>
                <a:srgbClr val="636A6F"/>
              </a:solidFill>
              <a:latin typeface="Arial"/>
              <a:ea typeface="Arial"/>
              <a:cs typeface="Arial"/>
              <a:sym typeface="Arial"/>
            </a:endParaRPr>
          </a:p>
          <a:p>
            <a:pPr indent="0" lvl="0" marL="0" rtl="0" algn="l">
              <a:lnSpc>
                <a:spcPct val="115000"/>
              </a:lnSpc>
              <a:spcBef>
                <a:spcPts val="1000"/>
              </a:spcBef>
              <a:spcAft>
                <a:spcPts val="0"/>
              </a:spcAft>
              <a:buSzPts val="1800"/>
              <a:buNone/>
            </a:pPr>
            <a:r>
              <a:rPr b="1" lang="en-US" sz="2200">
                <a:solidFill>
                  <a:srgbClr val="636A6F"/>
                </a:solidFill>
                <a:latin typeface="Arial"/>
                <a:ea typeface="Arial"/>
                <a:cs typeface="Arial"/>
                <a:sym typeface="Arial"/>
              </a:rPr>
              <a:t>Zařa</a:t>
            </a:r>
            <a:r>
              <a:rPr b="1" lang="en-US" sz="2200">
                <a:solidFill>
                  <a:srgbClr val="636A6F"/>
                </a:solidFill>
              </a:rPr>
              <a:t>ďte </a:t>
            </a:r>
            <a:r>
              <a:rPr b="1" lang="en-US" sz="2200">
                <a:solidFill>
                  <a:srgbClr val="636A6F"/>
                </a:solidFill>
                <a:latin typeface="Arial"/>
                <a:ea typeface="Arial"/>
                <a:cs typeface="Arial"/>
                <a:sym typeface="Arial"/>
              </a:rPr>
              <a:t>různé styly učení </a:t>
            </a:r>
            <a:endParaRPr b="1" sz="2200">
              <a:solidFill>
                <a:srgbClr val="636A6F"/>
              </a:solidFill>
              <a:latin typeface="Arial"/>
              <a:ea typeface="Arial"/>
              <a:cs typeface="Arial"/>
              <a:sym typeface="Arial"/>
            </a:endParaRPr>
          </a:p>
          <a:p>
            <a:pPr indent="0" lvl="0" marL="0" rtl="0" algn="l">
              <a:lnSpc>
                <a:spcPct val="115000"/>
              </a:lnSpc>
              <a:spcBef>
                <a:spcPts val="1000"/>
              </a:spcBef>
              <a:spcAft>
                <a:spcPts val="0"/>
              </a:spcAft>
              <a:buSzPts val="1800"/>
              <a:buNone/>
            </a:pPr>
            <a:r>
              <a:rPr lang="en-US" sz="2200">
                <a:solidFill>
                  <a:srgbClr val="636A6F"/>
                </a:solidFill>
              </a:rPr>
              <a:t>Zatímco zralejší generaci může stačit tradiční přednáška a prezentace v PowerPointu, k zapojení mladších účastnic a účastníků budete možná potřebovat více interaktivních metod, jako je interaktivní systém řízení učení a skupinové aktivity. </a:t>
            </a:r>
            <a:endParaRPr sz="2200">
              <a:solidFill>
                <a:srgbClr val="636A6F"/>
              </a:solidFill>
            </a:endParaRPr>
          </a:p>
          <a:p>
            <a:pPr indent="0" lvl="0" marL="0" rtl="0" algn="l">
              <a:lnSpc>
                <a:spcPct val="90000"/>
              </a:lnSpc>
              <a:spcBef>
                <a:spcPts val="1000"/>
              </a:spcBef>
              <a:spcAft>
                <a:spcPts val="0"/>
              </a:spcAft>
              <a:buSzPts val="1800"/>
              <a:buNone/>
            </a:pPr>
            <a:r>
              <a:t/>
            </a:r>
            <a:endParaRPr>
              <a:solidFill>
                <a:srgbClr val="636A6F"/>
              </a:solidFill>
            </a:endParaRPr>
          </a:p>
          <a:p>
            <a:pPr indent="0" lvl="0" marL="0" rtl="0" algn="l">
              <a:lnSpc>
                <a:spcPct val="90000"/>
              </a:lnSpc>
              <a:spcBef>
                <a:spcPts val="1000"/>
              </a:spcBef>
              <a:spcAft>
                <a:spcPts val="0"/>
              </a:spcAft>
              <a:buClr>
                <a:srgbClr val="636A6F"/>
              </a:buClr>
              <a:buSzPts val="1800"/>
              <a:buNone/>
            </a:pPr>
            <a:r>
              <a:t/>
            </a:r>
            <a:endParaRPr>
              <a:solidFill>
                <a:srgbClr val="636A6F"/>
              </a:solidFill>
            </a:endParaRPr>
          </a:p>
          <a:p>
            <a:pPr indent="0" lvl="0" marL="0" rtl="0" algn="l">
              <a:lnSpc>
                <a:spcPct val="90000"/>
              </a:lnSpc>
              <a:spcBef>
                <a:spcPts val="1000"/>
              </a:spcBef>
              <a:spcAft>
                <a:spcPts val="0"/>
              </a:spcAft>
              <a:buClr>
                <a:srgbClr val="636A6F"/>
              </a:buClr>
              <a:buSzPts val="1800"/>
              <a:buNone/>
            </a:pPr>
            <a:r>
              <a:t/>
            </a:r>
            <a:endParaRPr/>
          </a:p>
        </p:txBody>
      </p:sp>
      <p:pic>
        <p:nvPicPr>
          <p:cNvPr id="350" name="Google Shape;350;p32"/>
          <p:cNvPicPr preferRelativeResize="0"/>
          <p:nvPr>
            <p:ph idx="2" type="body"/>
          </p:nvPr>
        </p:nvPicPr>
        <p:blipFill rotWithShape="1">
          <a:blip r:embed="rId3">
            <a:alphaModFix/>
          </a:blip>
          <a:srcRect b="0" l="0" r="0" t="0"/>
          <a:stretch/>
        </p:blipFill>
        <p:spPr>
          <a:xfrm>
            <a:off x="7390654" y="2625532"/>
            <a:ext cx="3341748" cy="2226440"/>
          </a:xfrm>
          <a:prstGeom prst="rect">
            <a:avLst/>
          </a:prstGeom>
          <a:noFill/>
          <a:ln>
            <a:noFill/>
          </a:ln>
        </p:spPr>
      </p:pic>
      <p:sp>
        <p:nvSpPr>
          <p:cNvPr id="351" name="Google Shape;351;p3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txBox="1"/>
          <p:nvPr>
            <p:ph type="title"/>
          </p:nvPr>
        </p:nvSpPr>
        <p:spPr>
          <a:xfrm>
            <a:off x="123820" y="13879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 </a:t>
            </a:r>
            <a:endParaRPr/>
          </a:p>
        </p:txBody>
      </p:sp>
      <p:sp>
        <p:nvSpPr>
          <p:cNvPr id="357" name="Google Shape;357;p33"/>
          <p:cNvSpPr txBox="1"/>
          <p:nvPr>
            <p:ph idx="1" type="body"/>
          </p:nvPr>
        </p:nvSpPr>
        <p:spPr>
          <a:xfrm>
            <a:off x="391751" y="2302588"/>
            <a:ext cx="67995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800"/>
              <a:buNone/>
            </a:pPr>
            <a:r>
              <a:rPr b="1" lang="en-US" sz="2200">
                <a:solidFill>
                  <a:schemeClr val="lt1"/>
                </a:solidFill>
                <a:latin typeface="Arial"/>
                <a:ea typeface="Arial"/>
                <a:cs typeface="Arial"/>
                <a:sym typeface="Arial"/>
              </a:rPr>
              <a:t>Využijte stávající dovednosti </a:t>
            </a:r>
            <a:endParaRPr b="1" sz="2200">
              <a:solidFill>
                <a:schemeClr val="lt1"/>
              </a:solidFill>
              <a:latin typeface="Arial"/>
              <a:ea typeface="Arial"/>
              <a:cs typeface="Arial"/>
              <a:sym typeface="Arial"/>
            </a:endParaRPr>
          </a:p>
          <a:p>
            <a:pPr indent="0" lvl="0" marL="0" rtl="0" algn="l">
              <a:lnSpc>
                <a:spcPct val="115000"/>
              </a:lnSpc>
              <a:spcBef>
                <a:spcPts val="1000"/>
              </a:spcBef>
              <a:spcAft>
                <a:spcPts val="0"/>
              </a:spcAft>
              <a:buSzPts val="1800"/>
              <a:buNone/>
            </a:pPr>
            <a:r>
              <a:rPr b="1" lang="en-US" sz="2200">
                <a:solidFill>
                  <a:schemeClr val="lt1"/>
                </a:solidFill>
              </a:rPr>
              <a:t>Navrhněte školení, do kterého mohou všechny generace hodnotně přispět. Například generace zdatné v technologii mohou sdílet tipy a kompetence týkající se používání určitých technologických nástrojů a systémů LMS, zatímco starší generace mohou sdílet znalosti v oboru. </a:t>
            </a:r>
            <a:endParaRPr b="1" sz="2200">
              <a:solidFill>
                <a:schemeClr val="lt1"/>
              </a:solidFill>
            </a:endParaRPr>
          </a:p>
          <a:p>
            <a:pPr indent="0" lvl="0" marL="0" rtl="0" algn="l">
              <a:lnSpc>
                <a:spcPct val="90000"/>
              </a:lnSpc>
              <a:spcBef>
                <a:spcPts val="1000"/>
              </a:spcBef>
              <a:spcAft>
                <a:spcPts val="0"/>
              </a:spcAft>
              <a:buSzPts val="1800"/>
              <a:buNone/>
            </a:pPr>
            <a:r>
              <a:t/>
            </a:r>
            <a:endParaRPr b="1">
              <a:solidFill>
                <a:schemeClr val="dk2"/>
              </a:solidFill>
            </a:endParaRPr>
          </a:p>
          <a:p>
            <a:pPr indent="0" lvl="0" marL="0" rtl="0" algn="l">
              <a:lnSpc>
                <a:spcPct val="90000"/>
              </a:lnSpc>
              <a:spcBef>
                <a:spcPts val="1000"/>
              </a:spcBef>
              <a:spcAft>
                <a:spcPts val="0"/>
              </a:spcAft>
              <a:buClr>
                <a:srgbClr val="636A6F"/>
              </a:buClr>
              <a:buSzPts val="1800"/>
              <a:buNone/>
            </a:pPr>
            <a:r>
              <a:rPr lang="en-US">
                <a:solidFill>
                  <a:srgbClr val="636A6F"/>
                </a:solidFill>
              </a:rPr>
              <a:t>. </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pic>
        <p:nvPicPr>
          <p:cNvPr id="358" name="Google Shape;358;p33"/>
          <p:cNvPicPr preferRelativeResize="0"/>
          <p:nvPr>
            <p:ph idx="2" type="body"/>
          </p:nvPr>
        </p:nvPicPr>
        <p:blipFill rotWithShape="1">
          <a:blip r:embed="rId3">
            <a:alphaModFix/>
          </a:blip>
          <a:srcRect b="0" l="0" r="0" t="0"/>
          <a:stretch/>
        </p:blipFill>
        <p:spPr>
          <a:xfrm>
            <a:off x="7390654" y="2633538"/>
            <a:ext cx="3341748" cy="2210427"/>
          </a:xfrm>
          <a:prstGeom prst="rect">
            <a:avLst/>
          </a:prstGeom>
          <a:noFill/>
          <a:ln>
            <a:noFill/>
          </a:ln>
        </p:spPr>
      </p:pic>
      <p:sp>
        <p:nvSpPr>
          <p:cNvPr id="359" name="Google Shape;359;p3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endParaRPr>
          </a:p>
        </p:txBody>
      </p:sp>
      <p:sp>
        <p:nvSpPr>
          <p:cNvPr id="360" name="Google Shape;360;p33"/>
          <p:cNvSpPr txBox="1"/>
          <p:nvPr/>
        </p:nvSpPr>
        <p:spPr>
          <a:xfrm>
            <a:off x="7390654" y="4843965"/>
            <a:ext cx="334174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lt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lt1"/>
                </a:solidFill>
                <a:latin typeface="Arial"/>
                <a:ea typeface="Arial"/>
                <a:cs typeface="Arial"/>
                <a:sym typeface="Arial"/>
              </a:rPr>
              <a:t> by Unknown Author is licensed under </a:t>
            </a:r>
            <a:r>
              <a:rPr b="0" i="0" lang="en-US" sz="900" u="sng" cap="none" strike="noStrike">
                <a:solidFill>
                  <a:schemeClr val="lt1"/>
                </a:solidFill>
                <a:latin typeface="Arial"/>
                <a:ea typeface="Arial"/>
                <a:cs typeface="Arial"/>
                <a:sym typeface="Arial"/>
                <a:hlinkClick r:id="rId5">
                  <a:extLst>
                    <a:ext uri="{A12FA001-AC4F-418D-AE19-62706E023703}">
                      <ahyp:hlinkClr val="tx"/>
                    </a:ext>
                  </a:extLst>
                </a:hlinkClick>
              </a:rPr>
              <a:t>CC BY-SA</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66" name="Google Shape;366;p34"/>
          <p:cNvSpPr txBox="1"/>
          <p:nvPr>
            <p:ph idx="1" type="body"/>
          </p:nvPr>
        </p:nvSpPr>
        <p:spPr>
          <a:xfrm>
            <a:off x="584433" y="1666850"/>
            <a:ext cx="9972600" cy="531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A2D2D6"/>
              </a:buClr>
              <a:buSzPts val="1800"/>
              <a:buNone/>
            </a:pPr>
            <a:r>
              <a:rPr b="1" lang="en-US" sz="2000">
                <a:solidFill>
                  <a:srgbClr val="A2D2D6"/>
                </a:solidFill>
                <a:latin typeface="Arial"/>
                <a:ea typeface="Arial"/>
                <a:cs typeface="Arial"/>
                <a:sym typeface="Arial"/>
              </a:rPr>
              <a:t>Vývoj (Development)</a:t>
            </a:r>
            <a:endParaRPr b="1" sz="2000">
              <a:solidFill>
                <a:srgbClr val="A2D2D6"/>
              </a:solidFill>
              <a:latin typeface="Arial"/>
              <a:ea typeface="Arial"/>
              <a:cs typeface="Arial"/>
              <a:sym typeface="Arial"/>
            </a:endParaRPr>
          </a:p>
          <a:p>
            <a:pPr indent="0" lvl="0" marL="0" rtl="0" algn="l">
              <a:lnSpc>
                <a:spcPct val="115000"/>
              </a:lnSpc>
              <a:spcBef>
                <a:spcPts val="0"/>
              </a:spcBef>
              <a:spcAft>
                <a:spcPts val="0"/>
              </a:spcAft>
              <a:buClr>
                <a:srgbClr val="A2D2D6"/>
              </a:buClr>
              <a:buSzPts val="1800"/>
              <a:buNone/>
            </a:pPr>
            <a:r>
              <a:t/>
            </a:r>
            <a:endParaRPr b="1">
              <a:solidFill>
                <a:srgbClr val="A2D2D6"/>
              </a:solidFill>
            </a:endParaRPr>
          </a:p>
          <a:p>
            <a:pPr indent="0" lvl="0" marL="0" rtl="0" algn="l">
              <a:lnSpc>
                <a:spcPct val="115000"/>
              </a:lnSpc>
              <a:spcBef>
                <a:spcPts val="1000"/>
              </a:spcBef>
              <a:spcAft>
                <a:spcPts val="0"/>
              </a:spcAft>
              <a:buClr>
                <a:srgbClr val="636A6F"/>
              </a:buClr>
              <a:buSzPts val="1800"/>
              <a:buNone/>
            </a:pPr>
            <a:r>
              <a:rPr lang="en-US">
                <a:solidFill>
                  <a:srgbClr val="636A6F"/>
                </a:solidFill>
              </a:rPr>
              <a:t>Tato fáze zahrnuje vytváření a testování výsledků učení. </a:t>
            </a:r>
            <a:endParaRPr b="0" i="0">
              <a:solidFill>
                <a:srgbClr val="000000"/>
              </a:solidFill>
              <a:latin typeface="Arial"/>
              <a:ea typeface="Arial"/>
              <a:cs typeface="Arial"/>
              <a:sym typeface="Arial"/>
            </a:endParaRPr>
          </a:p>
          <a:p>
            <a:pPr indent="0" lvl="0" marL="0" rtl="0" algn="l">
              <a:lnSpc>
                <a:spcPct val="115000"/>
              </a:lnSpc>
              <a:spcBef>
                <a:spcPts val="1000"/>
              </a:spcBef>
              <a:spcAft>
                <a:spcPts val="0"/>
              </a:spcAft>
              <a:buClr>
                <a:srgbClr val="636A6F"/>
              </a:buClr>
              <a:buSzPts val="1800"/>
              <a:buNone/>
            </a:pPr>
            <a:r>
              <a:rPr lang="en-US">
                <a:solidFill>
                  <a:srgbClr val="636A6F"/>
                </a:solidFill>
              </a:rPr>
              <a:t>Jejím cílem je odpovědět na následující otázky: </a:t>
            </a:r>
            <a:endParaRPr>
              <a:solidFill>
                <a:srgbClr val="636A6F"/>
              </a:solidFill>
            </a:endParaRPr>
          </a:p>
          <a:p>
            <a:pPr indent="0" lvl="0" marL="0" rtl="0" algn="l">
              <a:lnSpc>
                <a:spcPct val="115000"/>
              </a:lnSpc>
              <a:spcBef>
                <a:spcPts val="1000"/>
              </a:spcBef>
              <a:spcAft>
                <a:spcPts val="0"/>
              </a:spcAft>
              <a:buClr>
                <a:srgbClr val="636A6F"/>
              </a:buClr>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extLst>
                  <a:ext uri="http://customooxmlschemas.google.com/">
                    <go:slidesCustomData xmlns:go="http://customooxmlschemas.google.com/" textRoundtripDataId="21"/>
                  </a:ext>
                </a:extLst>
              </a:rPr>
              <a:t>Dodržuje se časový rámec školení?</a:t>
            </a:r>
            <a:r>
              <a:rPr lang="en-US">
                <a:solidFill>
                  <a:srgbClr val="636A6F"/>
                </a:solidFill>
              </a:rPr>
              <a:t> </a:t>
            </a:r>
            <a:endParaRPr>
              <a:solidFill>
                <a:srgbClr val="636A6F"/>
              </a:solidFill>
            </a:endParaRPr>
          </a:p>
          <a:p>
            <a:pPr indent="-342900" lvl="0" marL="457200" rtl="0" algn="l">
              <a:lnSpc>
                <a:spcPct val="115000"/>
              </a:lnSpc>
              <a:spcBef>
                <a:spcPts val="0"/>
              </a:spcBef>
              <a:spcAft>
                <a:spcPts val="0"/>
              </a:spcAft>
              <a:buClr>
                <a:srgbClr val="636A6F"/>
              </a:buClr>
              <a:buSzPts val="1800"/>
              <a:buChar char="•"/>
            </a:pPr>
            <a:r>
              <a:rPr lang="en-US">
                <a:solidFill>
                  <a:srgbClr val="636A6F"/>
                </a:solidFill>
              </a:rPr>
              <a:t>Spolupracují členové různých týmů efektivně</a:t>
            </a:r>
            <a:r>
              <a:rPr lang="en-US">
                <a:solidFill>
                  <a:srgbClr val="636A6F"/>
                </a:solidFill>
                <a:extLst>
                  <a:ext uri="http://customooxmlschemas.google.com/">
                    <go:slidesCustomData xmlns:go="http://customooxmlschemas.google.com/" textRoundtripDataId="22"/>
                  </a:ext>
                </a:extLst>
              </a:rPr>
              <a:t>?</a:t>
            </a:r>
            <a:r>
              <a:rPr lang="en-US">
                <a:solidFill>
                  <a:srgbClr val="636A6F"/>
                </a:solidFill>
              </a:rPr>
              <a:t> </a:t>
            </a:r>
            <a:endParaRPr>
              <a:solidFill>
                <a:srgbClr val="636A6F"/>
              </a:solidFill>
            </a:endParaRPr>
          </a:p>
          <a:p>
            <a:pPr indent="-342900" lvl="0" marL="457200" rtl="0" algn="l">
              <a:lnSpc>
                <a:spcPct val="115000"/>
              </a:lnSpc>
              <a:spcBef>
                <a:spcPts val="0"/>
              </a:spcBef>
              <a:spcAft>
                <a:spcPts val="0"/>
              </a:spcAft>
              <a:buClr>
                <a:srgbClr val="636A6F"/>
              </a:buClr>
              <a:buSzPts val="1800"/>
              <a:buChar char="•"/>
            </a:pPr>
            <a:r>
              <a:rPr lang="en-US">
                <a:solidFill>
                  <a:srgbClr val="636A6F"/>
                </a:solidFill>
              </a:rPr>
              <a:t>Přispívají účastníci tím nejlepším možným způsobem? </a:t>
            </a:r>
            <a:endParaRPr>
              <a:solidFill>
                <a:srgbClr val="636A6F"/>
              </a:solidFill>
            </a:endParaRPr>
          </a:p>
          <a:p>
            <a:pPr indent="-342900" lvl="0" marL="457200" rtl="0" algn="l">
              <a:lnSpc>
                <a:spcPct val="115000"/>
              </a:lnSpc>
              <a:spcBef>
                <a:spcPts val="0"/>
              </a:spcBef>
              <a:spcAft>
                <a:spcPts val="0"/>
              </a:spcAft>
              <a:buClr>
                <a:srgbClr val="636A6F"/>
              </a:buClr>
              <a:buSzPts val="1800"/>
              <a:buChar char="•"/>
            </a:pPr>
            <a:r>
              <a:rPr lang="en-US">
                <a:solidFill>
                  <a:srgbClr val="636A6F"/>
                </a:solidFill>
              </a:rPr>
              <a:t>Jsou materiály připraveny tak, aby splňovaly úkoly, pro které byly určeny? </a:t>
            </a:r>
            <a:endParaRPr>
              <a:solidFill>
                <a:srgbClr val="636A6F"/>
              </a:solidFill>
            </a:endParaRPr>
          </a:p>
          <a:p>
            <a:pPr indent="0" lvl="0" marL="914400" rtl="0" algn="l">
              <a:lnSpc>
                <a:spcPct val="90000"/>
              </a:lnSpc>
              <a:spcBef>
                <a:spcPts val="1000"/>
              </a:spcBef>
              <a:spcAft>
                <a:spcPts val="0"/>
              </a:spcAft>
              <a:buSzPts val="1800"/>
              <a:buNone/>
            </a:pPr>
            <a:r>
              <a:t/>
            </a:r>
            <a:endParaRPr>
              <a:solidFill>
                <a:srgbClr val="636A6F"/>
              </a:solidFill>
            </a:endParaRPr>
          </a:p>
          <a:p>
            <a:pPr indent="0" lvl="0" marL="0" rtl="0" algn="just">
              <a:lnSpc>
                <a:spcPct val="90000"/>
              </a:lnSpc>
              <a:spcBef>
                <a:spcPts val="1000"/>
              </a:spcBef>
              <a:spcAft>
                <a:spcPts val="0"/>
              </a:spcAft>
              <a:buClr>
                <a:schemeClr val="lt2"/>
              </a:buClr>
              <a:buSzPts val="1800"/>
              <a:buNone/>
            </a:pPr>
            <a:r>
              <a:t/>
            </a:r>
            <a:endParaRPr/>
          </a:p>
        </p:txBody>
      </p:sp>
      <p:sp>
        <p:nvSpPr>
          <p:cNvPr id="367" name="Google Shape;367;p34"/>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b="0">
              <a:solidFill>
                <a:srgbClr val="A2D2D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73" name="Google Shape;373;p35"/>
          <p:cNvSpPr txBox="1"/>
          <p:nvPr>
            <p:ph idx="2" type="body"/>
          </p:nvPr>
        </p:nvSpPr>
        <p:spPr>
          <a:xfrm>
            <a:off x="1033502" y="1462675"/>
            <a:ext cx="94917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solidFill>
                <a:srgbClr val="636A6F"/>
              </a:solidFill>
            </a:endParaRPr>
          </a:p>
          <a:p>
            <a:pPr indent="0" lvl="0" marL="0" rtl="0" algn="l">
              <a:lnSpc>
                <a:spcPct val="90000"/>
              </a:lnSpc>
              <a:spcBef>
                <a:spcPts val="1000"/>
              </a:spcBef>
              <a:spcAft>
                <a:spcPts val="0"/>
              </a:spcAft>
              <a:buClr>
                <a:srgbClr val="A2D2D6"/>
              </a:buClr>
              <a:buSzPts val="1800"/>
              <a:buNone/>
            </a:pPr>
            <a:r>
              <a:rPr b="1" i="0" lang="en-US" sz="2000">
                <a:solidFill>
                  <a:srgbClr val="A2D2D6"/>
                </a:solidFill>
                <a:latin typeface="Arial"/>
                <a:ea typeface="Arial"/>
                <a:cs typeface="Arial"/>
                <a:sym typeface="Arial"/>
              </a:rPr>
              <a:t>Implemen</a:t>
            </a:r>
            <a:r>
              <a:rPr b="1" lang="en-US" sz="2000">
                <a:solidFill>
                  <a:srgbClr val="A2D2D6"/>
                </a:solidFill>
                <a:latin typeface="Arial"/>
                <a:ea typeface="Arial"/>
                <a:cs typeface="Arial"/>
                <a:sym typeface="Arial"/>
              </a:rPr>
              <a:t>tace </a:t>
            </a:r>
            <a:endParaRPr b="1" sz="2000">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Během implementační fáze je vyvinut postup pro školení facilitátorů*ek a účastnic*ků.</a:t>
            </a:r>
            <a:endParaRPr>
              <a:solidFill>
                <a:srgbClr val="636A6F"/>
              </a:solidFill>
            </a:endParaRPr>
          </a:p>
          <a:p>
            <a:pPr indent="0" lvl="0" marL="457200" rtl="0" algn="l">
              <a:lnSpc>
                <a:spcPct val="115000"/>
              </a:lnSpc>
              <a:spcBef>
                <a:spcPts val="1000"/>
              </a:spcBef>
              <a:spcAft>
                <a:spcPts val="0"/>
              </a:spcAft>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Školení facilitátorů*ek by mělo zahrnovat osnovy kurzu, výsledky učení, způsob realizace školení a testovací postupy. </a:t>
            </a:r>
            <a:endParaRPr>
              <a:solidFill>
                <a:srgbClr val="636A6F"/>
              </a:solidFill>
            </a:endParaRPr>
          </a:p>
          <a:p>
            <a:pPr indent="0" lvl="0" marL="457200" rtl="0" algn="l">
              <a:lnSpc>
                <a:spcPct val="115000"/>
              </a:lnSpc>
              <a:spcBef>
                <a:spcPts val="1000"/>
              </a:spcBef>
              <a:spcAft>
                <a:spcPts val="0"/>
              </a:spcAft>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Součástí přípravy je školení o nových nástrojích (software nebo hardware) a aktuální informace o vývoji v oboru. </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374" name="Google Shape;374;p3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t>
            </a:r>
            <a:r>
              <a:rPr lang="en-US">
                <a:solidFill>
                  <a:srgbClr val="F2613A"/>
                </a:solidFill>
              </a:rPr>
              <a:t>a 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80" name="Google Shape;380;p36"/>
          <p:cNvSpPr txBox="1"/>
          <p:nvPr>
            <p:ph idx="2" type="body"/>
          </p:nvPr>
        </p:nvSpPr>
        <p:spPr>
          <a:xfrm>
            <a:off x="335000" y="1608900"/>
            <a:ext cx="8793000" cy="53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solidFill>
                <a:srgbClr val="636A6F"/>
              </a:solidFill>
            </a:endParaRPr>
          </a:p>
          <a:p>
            <a:pPr indent="0" lvl="0" marL="0" rtl="0" algn="l">
              <a:lnSpc>
                <a:spcPct val="115000"/>
              </a:lnSpc>
              <a:spcBef>
                <a:spcPts val="1000"/>
              </a:spcBef>
              <a:spcAft>
                <a:spcPts val="0"/>
              </a:spcAft>
              <a:buClr>
                <a:srgbClr val="A2D2D6"/>
              </a:buClr>
              <a:buSzPts val="1800"/>
              <a:buNone/>
            </a:pPr>
            <a:r>
              <a:rPr b="1" lang="en-US" sz="2000">
                <a:solidFill>
                  <a:srgbClr val="A2D2D6"/>
                </a:solidFill>
                <a:latin typeface="Arial"/>
                <a:ea typeface="Arial"/>
                <a:cs typeface="Arial"/>
                <a:sym typeface="Arial"/>
              </a:rPr>
              <a:t>Evaluace</a:t>
            </a:r>
            <a:r>
              <a:rPr b="1" lang="en-US" sz="2000">
                <a:solidFill>
                  <a:srgbClr val="A2D2D6"/>
                </a:solidFill>
              </a:rPr>
              <a:t> </a:t>
            </a:r>
            <a:r>
              <a:rPr b="1" lang="en-US" sz="2000">
                <a:solidFill>
                  <a:srgbClr val="A2D2D6"/>
                </a:solidFill>
                <a:extLst>
                  <a:ext uri="http://customooxmlschemas.google.com/">
                    <go:slidesCustomData xmlns:go="http://customooxmlschemas.google.com/" textRoundtripDataId="23"/>
                  </a:ext>
                </a:extLst>
              </a:rPr>
              <a:t>(</a:t>
            </a:r>
            <a:r>
              <a:rPr b="1" lang="en-US" sz="2000">
                <a:solidFill>
                  <a:srgbClr val="A2D2D6"/>
                </a:solidFill>
                <a:latin typeface="Arial"/>
                <a:ea typeface="Arial"/>
                <a:cs typeface="Arial"/>
                <a:sym typeface="Arial"/>
                <a:extLst>
                  <a:ext uri="http://customooxmlschemas.google.com/">
                    <go:slidesCustomData xmlns:go="http://customooxmlschemas.google.com/" textRoundtripDataId="24"/>
                  </a:ext>
                </a:extLst>
              </a:rPr>
              <a:t>Hodnocení)</a:t>
            </a:r>
            <a:endParaRPr b="1" sz="2000">
              <a:solidFill>
                <a:srgbClr val="A2D2D6"/>
              </a:solidFill>
              <a:latin typeface="Arial"/>
              <a:ea typeface="Arial"/>
              <a:cs typeface="Arial"/>
              <a:sym typeface="Arial"/>
            </a:endParaRPr>
          </a:p>
          <a:p>
            <a:pPr indent="0" lvl="0" marL="0" rtl="0" algn="l">
              <a:lnSpc>
                <a:spcPct val="115000"/>
              </a:lnSpc>
              <a:spcBef>
                <a:spcPts val="1000"/>
              </a:spcBef>
              <a:spcAft>
                <a:spcPts val="0"/>
              </a:spcAft>
              <a:buClr>
                <a:srgbClr val="A2D2D6"/>
              </a:buClr>
              <a:buSzPts val="1800"/>
              <a:buNone/>
            </a:pPr>
            <a:r>
              <a:t/>
            </a:r>
            <a:endParaRPr b="1" sz="2000">
              <a:solidFill>
                <a:srgbClr val="A2D2D6"/>
              </a:solidFill>
              <a:latin typeface="Arial"/>
              <a:ea typeface="Arial"/>
              <a:cs typeface="Arial"/>
              <a:sym typeface="Arial"/>
            </a:endParaRPr>
          </a:p>
          <a:p>
            <a:pPr indent="0" lvl="0" marL="0" rtl="0" algn="l">
              <a:lnSpc>
                <a:spcPct val="115000"/>
              </a:lnSpc>
              <a:spcBef>
                <a:spcPts val="1000"/>
              </a:spcBef>
              <a:spcAft>
                <a:spcPts val="0"/>
              </a:spcAft>
              <a:buClr>
                <a:srgbClr val="636A6F"/>
              </a:buClr>
              <a:buSzPts val="1800"/>
              <a:buNone/>
            </a:pPr>
            <a:r>
              <a:rPr lang="en-US">
                <a:solidFill>
                  <a:srgbClr val="636A6F"/>
                </a:solidFill>
              </a:rPr>
              <a:t>Fáze hodnocení se skládá ze dvou částí: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formativní </a:t>
            </a:r>
            <a:endParaRPr>
              <a:solidFill>
                <a:srgbClr val="636A6F"/>
              </a:solidFill>
            </a:endParaRPr>
          </a:p>
          <a:p>
            <a:pPr indent="-342900" lvl="0" marL="457200" rtl="0" algn="l">
              <a:lnSpc>
                <a:spcPct val="115000"/>
              </a:lnSpc>
              <a:spcBef>
                <a:spcPts val="0"/>
              </a:spcBef>
              <a:spcAft>
                <a:spcPts val="0"/>
              </a:spcAft>
              <a:buClr>
                <a:srgbClr val="636A6F"/>
              </a:buClr>
              <a:buSzPts val="1800"/>
              <a:buChar char="●"/>
            </a:pPr>
            <a:r>
              <a:rPr lang="en-US">
                <a:solidFill>
                  <a:srgbClr val="636A6F"/>
                </a:solidFill>
              </a:rPr>
              <a:t>sumativní</a:t>
            </a:r>
            <a:endParaRPr>
              <a:solidFill>
                <a:srgbClr val="636A6F"/>
              </a:solidFill>
            </a:endParaRPr>
          </a:p>
          <a:p>
            <a:pPr indent="0" lvl="0" marL="457200" rtl="0" algn="l">
              <a:lnSpc>
                <a:spcPct val="115000"/>
              </a:lnSpc>
              <a:spcBef>
                <a:spcPts val="1000"/>
              </a:spcBef>
              <a:spcAft>
                <a:spcPts val="0"/>
              </a:spcAft>
              <a:buSzPts val="1800"/>
              <a:buNone/>
            </a:pPr>
            <a:r>
              <a:t/>
            </a:r>
            <a:endParaRPr>
              <a:solidFill>
                <a:srgbClr val="636A6F"/>
              </a:solidFill>
            </a:endParaRPr>
          </a:p>
          <a:p>
            <a:pPr indent="-342900" lvl="0" marL="457200" rtl="0" algn="l">
              <a:lnSpc>
                <a:spcPct val="115000"/>
              </a:lnSpc>
              <a:spcBef>
                <a:spcPts val="1000"/>
              </a:spcBef>
              <a:spcAft>
                <a:spcPts val="0"/>
              </a:spcAft>
              <a:buClr>
                <a:srgbClr val="636A6F"/>
              </a:buClr>
              <a:buSzPts val="1800"/>
              <a:buChar char="●"/>
            </a:pPr>
            <a:r>
              <a:rPr lang="en-US">
                <a:solidFill>
                  <a:srgbClr val="636A6F"/>
                </a:solidFill>
              </a:rPr>
              <a:t>Formativní hodnocení je přítomno v každé fázi procesu ADDIE. </a:t>
            </a:r>
            <a:endParaRPr>
              <a:solidFill>
                <a:srgbClr val="636A6F"/>
              </a:solidFill>
            </a:endParaRPr>
          </a:p>
          <a:p>
            <a:pPr indent="-342900" lvl="0" marL="457200" rtl="0" algn="l">
              <a:lnSpc>
                <a:spcPct val="115000"/>
              </a:lnSpc>
              <a:spcBef>
                <a:spcPts val="0"/>
              </a:spcBef>
              <a:spcAft>
                <a:spcPts val="0"/>
              </a:spcAft>
              <a:buClr>
                <a:srgbClr val="636A6F"/>
              </a:buClr>
              <a:buSzPts val="1800"/>
              <a:buChar char="●"/>
            </a:pPr>
            <a:r>
              <a:rPr lang="en-US">
                <a:solidFill>
                  <a:srgbClr val="636A6F"/>
                </a:solidFill>
              </a:rPr>
              <a:t>Sumativní (souhrnné) hodnocení se skládá z testů určených pro referenční položky souvisejícími s kritérii, s konkrétními doménami a poskytujícími příležitosti pro zpětnou vazbu od uživatelů (Branch, 2009).</a:t>
            </a:r>
            <a:endParaRPr b="0" i="0">
              <a:solidFill>
                <a:srgbClr val="000000"/>
              </a:solidFill>
              <a:latin typeface="Arial"/>
              <a:ea typeface="Arial"/>
              <a:cs typeface="Arial"/>
              <a:sym typeface="Arial"/>
            </a:endParaRPr>
          </a:p>
          <a:p>
            <a:pPr indent="0" lvl="0" marL="0" rtl="0" algn="just">
              <a:lnSpc>
                <a:spcPct val="115000"/>
              </a:lnSpc>
              <a:spcBef>
                <a:spcPts val="1000"/>
              </a:spcBef>
              <a:spcAft>
                <a:spcPts val="0"/>
              </a:spcAft>
              <a:buClr>
                <a:schemeClr val="lt2"/>
              </a:buClr>
              <a:buSzPts val="1800"/>
              <a:buNone/>
            </a:pPr>
            <a:r>
              <a:t/>
            </a:r>
            <a:endParaRPr/>
          </a:p>
        </p:txBody>
      </p:sp>
      <p:sp>
        <p:nvSpPr>
          <p:cNvPr id="381" name="Google Shape;381;p3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a:t>
            </a:r>
            <a:r>
              <a:rPr lang="en-US">
                <a:solidFill>
                  <a:srgbClr val="F2613A"/>
                </a:solidFill>
                <a:latin typeface="Arial"/>
                <a:ea typeface="Arial"/>
                <a:cs typeface="Arial"/>
                <a:sym typeface="Arial"/>
              </a:rPr>
              <a:t> Představení modelu ADDIE a společné vzdělávací potřeby </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latin typeface="Arial"/>
              <a:ea typeface="Arial"/>
              <a:cs typeface="Arial"/>
              <a:sym typeface="Arial"/>
            </a:endParaRPr>
          </a:p>
        </p:txBody>
      </p:sp>
      <p:pic>
        <p:nvPicPr>
          <p:cNvPr id="382" name="Google Shape;382;p36"/>
          <p:cNvPicPr preferRelativeResize="0"/>
          <p:nvPr/>
        </p:nvPicPr>
        <p:blipFill rotWithShape="1">
          <a:blip r:embed="rId3">
            <a:alphaModFix/>
          </a:blip>
          <a:srcRect b="0" l="0" r="0" t="0"/>
          <a:stretch/>
        </p:blipFill>
        <p:spPr>
          <a:xfrm>
            <a:off x="9365581" y="2389146"/>
            <a:ext cx="2190750" cy="1457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388" name="Google Shape;388;p37"/>
          <p:cNvSpPr txBox="1"/>
          <p:nvPr>
            <p:ph idx="1" type="body"/>
          </p:nvPr>
        </p:nvSpPr>
        <p:spPr>
          <a:xfrm>
            <a:off x="97971" y="1462684"/>
            <a:ext cx="10035380"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r>
              <a:rPr b="1" lang="en-US">
                <a:solidFill>
                  <a:srgbClr val="93D4CC"/>
                </a:solidFill>
                <a:latin typeface="Arial"/>
                <a:ea typeface="Arial"/>
                <a:cs typeface="Arial"/>
                <a:sym typeface="Arial"/>
              </a:rPr>
              <a:t>Odkazy</a:t>
            </a:r>
            <a:r>
              <a:rPr b="0" i="0" lang="en-US" sz="180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lang="en-US" u="sng">
                <a:solidFill>
                  <a:schemeClr val="hlink"/>
                </a:solidFill>
                <a:hlinkClick r:id="rId3"/>
              </a:rPr>
              <a:t>Model </a:t>
            </a:r>
            <a:r>
              <a:rPr b="0" i="0" lang="en-US" sz="1800" u="sng">
                <a:solidFill>
                  <a:schemeClr val="hlink"/>
                </a:solidFill>
                <a:latin typeface="Arial"/>
                <a:ea typeface="Arial"/>
                <a:cs typeface="Arial"/>
                <a:sym typeface="Arial"/>
                <a:hlinkClick r:id="rId4"/>
              </a:rPr>
              <a:t>ADDIE</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0" i="0" lang="en-US" sz="1800" u="sng" strike="noStrike">
                <a:solidFill>
                  <a:srgbClr val="93D4CC"/>
                </a:solidFill>
                <a:latin typeface="Arial"/>
                <a:ea typeface="Arial"/>
                <a:cs typeface="Arial"/>
                <a:sym typeface="Arial"/>
                <a:hlinkClick r:id="rId5">
                  <a:extLst>
                    <a:ext uri="{A12FA001-AC4F-418D-AE19-62706E023703}">
                      <ahyp:hlinkClr val="tx"/>
                    </a:ext>
                  </a:extLst>
                </a:hlinkClick>
                <a:extLst>
                  <a:ext uri="http://customooxmlschemas.google.com/">
                    <go:slidesCustomData xmlns:go="http://customooxmlschemas.google.com/" textRoundtripDataId="25"/>
                  </a:ext>
                </a:extLst>
              </a:rPr>
              <a:t>https://www.instructionaldesign.org/models/addie/</a:t>
            </a:r>
            <a:r>
              <a:rPr b="0" i="0" lang="en-US" sz="180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b="1" i="0" sz="1800">
              <a:solidFill>
                <a:srgbClr val="93D4CC"/>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1" lang="en-US">
                <a:solidFill>
                  <a:srgbClr val="93D4CC"/>
                </a:solidFill>
                <a:latin typeface="Arial"/>
                <a:ea typeface="Arial"/>
                <a:cs typeface="Arial"/>
                <a:sym typeface="Arial"/>
                <a:extLst>
                  <a:ext uri="http://customooxmlschemas.google.com/">
                    <go:slidesCustomData xmlns:go="http://customooxmlschemas.google.com/" textRoundtripDataId="26"/>
                  </a:ext>
                </a:extLst>
              </a:rPr>
              <a:t>Zdroje</a:t>
            </a:r>
            <a:r>
              <a:rPr b="0" i="0" lang="en-US" sz="1800">
                <a:solidFill>
                  <a:srgbClr val="636A6F"/>
                </a:solidFill>
                <a:latin typeface="Arial"/>
                <a:ea typeface="Arial"/>
                <a:cs typeface="Arial"/>
                <a:sym typeface="Arial"/>
                <a:extLst>
                  <a:ext uri="http://customooxmlschemas.google.com/">
                    <go:slidesCustomData xmlns:go="http://customooxmlschemas.google.com/" textRoundtripDataId="27"/>
                  </a:ext>
                </a:extLst>
              </a:rPr>
              <a:t>     </a:t>
            </a:r>
            <a:endParaRPr>
              <a:extLst>
                <a:ext uri="http://customooxmlschemas.google.com/">
                  <go:slidesCustomData xmlns:go="http://customooxmlschemas.google.com/" textRoundtripDataId="28"/>
                </a:ext>
              </a:extLst>
            </a:endParaRPr>
          </a:p>
          <a:p>
            <a:pPr indent="0" lvl="0" marL="0" rtl="0" algn="l">
              <a:lnSpc>
                <a:spcPct val="107916"/>
              </a:lnSpc>
              <a:spcBef>
                <a:spcPts val="0"/>
              </a:spcBef>
              <a:spcAft>
                <a:spcPts val="0"/>
              </a:spcAft>
              <a:buNone/>
            </a:pPr>
            <a:r>
              <a:rPr lang="en-US" sz="1500">
                <a:solidFill>
                  <a:srgbClr val="636A6F"/>
                </a:solidFill>
                <a:latin typeface="Open Sans"/>
                <a:ea typeface="Open Sans"/>
                <a:cs typeface="Open Sans"/>
                <a:sym typeface="Open Sans"/>
              </a:rPr>
              <a:t>Branch, R. M. (2009). Instructional Design: The ADDIE Approach (svazek 722). Springer Science &amp; Business Media. </a:t>
            </a:r>
            <a:endParaRPr sz="1500">
              <a:solidFill>
                <a:srgbClr val="636A6F"/>
              </a:solidFill>
              <a:latin typeface="Open Sans"/>
              <a:ea typeface="Open Sans"/>
              <a:cs typeface="Open Sans"/>
              <a:sym typeface="Open Sans"/>
            </a:endParaRPr>
          </a:p>
          <a:p>
            <a:pPr indent="0" lvl="0" marL="0" rtl="0" algn="l">
              <a:lnSpc>
                <a:spcPct val="107916"/>
              </a:lnSpc>
              <a:spcBef>
                <a:spcPts val="800"/>
              </a:spcBef>
              <a:spcAft>
                <a:spcPts val="0"/>
              </a:spcAft>
              <a:buNone/>
            </a:pPr>
            <a:r>
              <a:rPr lang="en-US" sz="1500">
                <a:solidFill>
                  <a:srgbClr val="636A6F"/>
                </a:solidFill>
                <a:latin typeface="Open Sans"/>
                <a:ea typeface="Open Sans"/>
                <a:cs typeface="Open Sans"/>
                <a:sym typeface="Open Sans"/>
              </a:rPr>
              <a:t>Morrison, K. (2019). </a:t>
            </a:r>
            <a:r>
              <a:rPr lang="en-US" sz="1500" u="sng">
                <a:solidFill>
                  <a:srgbClr val="1155CC"/>
                </a:solidFill>
                <a:latin typeface="Open Sans"/>
                <a:ea typeface="Open Sans"/>
                <a:cs typeface="Open Sans"/>
                <a:sym typeface="Open Sans"/>
                <a:hlinkClick r:id="rId6">
                  <a:extLst>
                    <a:ext uri="{A12FA001-AC4F-418D-AE19-62706E023703}">
                      <ahyp:hlinkClr val="tx"/>
                    </a:ext>
                  </a:extLst>
                </a:hlinkClick>
              </a:rPr>
              <a:t>A 5-Step Guide For Conducting A Successful Training Needs Analysis</a:t>
            </a:r>
            <a:r>
              <a:rPr lang="en-US" sz="1500">
                <a:solidFill>
                  <a:srgbClr val="636A6F"/>
                </a:solidFill>
                <a:latin typeface="Open Sans"/>
                <a:ea typeface="Open Sans"/>
                <a:cs typeface="Open Sans"/>
                <a:sym typeface="Open Sans"/>
              </a:rPr>
              <a:t> </a:t>
            </a:r>
            <a:r>
              <a:rPr lang="en-US" sz="1500" u="sng">
                <a:solidFill>
                  <a:srgbClr val="93D4CC"/>
                </a:solidFill>
                <a:latin typeface="Open Sans"/>
                <a:ea typeface="Open Sans"/>
                <a:cs typeface="Open Sans"/>
                <a:sym typeface="Open Sans"/>
                <a:hlinkClick r:id="rId7">
                  <a:extLst>
                    <a:ext uri="{A12FA001-AC4F-418D-AE19-62706E023703}">
                      <ahyp:hlinkClr val="tx"/>
                    </a:ext>
                  </a:extLst>
                </a:hlinkClick>
              </a:rPr>
              <a:t>https://elearningindustry.com/training-needs-analysis-5-step-guide-conducting-successful</a:t>
            </a:r>
            <a:r>
              <a:rPr lang="en-US" sz="1500">
                <a:solidFill>
                  <a:srgbClr val="636A6F"/>
                </a:solidFill>
                <a:latin typeface="Open Sans"/>
                <a:ea typeface="Open Sans"/>
                <a:cs typeface="Open Sans"/>
                <a:sym typeface="Open Sans"/>
              </a:rPr>
              <a:t> </a:t>
            </a:r>
            <a:endParaRPr sz="1500">
              <a:solidFill>
                <a:srgbClr val="636A6F"/>
              </a:solidFill>
              <a:latin typeface="Open Sans"/>
              <a:ea typeface="Open Sans"/>
              <a:cs typeface="Open Sans"/>
              <a:sym typeface="Open Sans"/>
            </a:endParaRPr>
          </a:p>
          <a:p>
            <a:pPr indent="0" lvl="0" marL="0" rtl="0" algn="l">
              <a:lnSpc>
                <a:spcPct val="90000"/>
              </a:lnSpc>
              <a:spcBef>
                <a:spcPts val="1000"/>
              </a:spcBef>
              <a:spcAft>
                <a:spcPts val="0"/>
              </a:spcAft>
              <a:buClr>
                <a:srgbClr val="636A6F"/>
              </a:buClr>
              <a:buSzPts val="1800"/>
              <a:buNone/>
            </a:pPr>
            <a:r>
              <a:t/>
            </a:r>
            <a:endParaRPr>
              <a:solidFill>
                <a:srgbClr val="000000"/>
              </a:solidFill>
            </a:endParaRPr>
          </a:p>
          <a:p>
            <a:pPr indent="0" lvl="0" marL="0" rtl="0" algn="just">
              <a:lnSpc>
                <a:spcPct val="90000"/>
              </a:lnSpc>
              <a:spcBef>
                <a:spcPts val="1000"/>
              </a:spcBef>
              <a:spcAft>
                <a:spcPts val="0"/>
              </a:spcAft>
              <a:buClr>
                <a:schemeClr val="lt2"/>
              </a:buClr>
              <a:buSzPts val="1800"/>
              <a:buNone/>
            </a:pPr>
            <a:r>
              <a:t/>
            </a:r>
            <a:endParaRPr/>
          </a:p>
        </p:txBody>
      </p:sp>
      <p:pic>
        <p:nvPicPr>
          <p:cNvPr id="389" name="Google Shape;389;p37"/>
          <p:cNvPicPr preferRelativeResize="0"/>
          <p:nvPr>
            <p:ph idx="2" type="body"/>
          </p:nvPr>
        </p:nvPicPr>
        <p:blipFill rotWithShape="1">
          <a:blip r:embed="rId8">
            <a:alphaModFix/>
          </a:blip>
          <a:srcRect b="0" l="0" r="0" t="0"/>
          <a:stretch/>
        </p:blipFill>
        <p:spPr>
          <a:xfrm>
            <a:off x="5915026" y="4952872"/>
            <a:ext cx="4514850" cy="1514475"/>
          </a:xfrm>
          <a:prstGeom prst="rect">
            <a:avLst/>
          </a:prstGeom>
          <a:noFill/>
          <a:ln>
            <a:noFill/>
          </a:ln>
        </p:spPr>
      </p:pic>
      <p:sp>
        <p:nvSpPr>
          <p:cNvPr id="390" name="Google Shape;390;p3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Aktivita</a:t>
            </a:r>
            <a:r>
              <a:rPr lang="en-US">
                <a:solidFill>
                  <a:srgbClr val="F2613A"/>
                </a:solidFill>
              </a:rPr>
              <a:t> 3 </a:t>
            </a:r>
            <a:r>
              <a:rPr lang="en-US">
                <a:solidFill>
                  <a:srgbClr val="F2613A"/>
                </a:solidFill>
                <a:latin typeface="Arial"/>
                <a:ea typeface="Arial"/>
                <a:cs typeface="Arial"/>
                <a:sym typeface="Arial"/>
              </a:rPr>
              <a:t>Představení modelu ADDIE a společné vzdělávací potřeby</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Modul 2 </a:t>
            </a:r>
            <a:endParaRPr/>
          </a:p>
        </p:txBody>
      </p:sp>
      <p:sp>
        <p:nvSpPr>
          <p:cNvPr id="396" name="Google Shape;396;p38"/>
          <p:cNvSpPr txBox="1"/>
          <p:nvPr>
            <p:ph idx="1" type="body"/>
          </p:nvPr>
        </p:nvSpPr>
        <p:spPr>
          <a:xfrm>
            <a:off x="97970" y="1462684"/>
            <a:ext cx="11789229" cy="55677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600"/>
              <a:buNone/>
            </a:pPr>
            <a:r>
              <a:rPr b="0" i="0" lang="en-US" sz="1600">
                <a:latin typeface="Arial"/>
                <a:ea typeface="Arial"/>
                <a:cs typeface="Arial"/>
                <a:sym typeface="Arial"/>
              </a:rPr>
              <a:t>Michael Beer, M., Finnstrom, M., Schrader, D. (2016).  The Great Training Robbery. Harvard Business School.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Branch, R. M. (2009). Instructional design: The ADDIE approach (Vol. 722). Springer Science &amp; Business Media.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Cedefop (2008). Terminology of European Education and Training Policy. Luxembourg: Office for Official Publications of the European Communities.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Heathfield, S.M. (2020). How to Conduct a Simple Training Needs Assessment in 7 Steps The balance careers, Human Resources: Training Tips, Retrieved from </a:t>
            </a:r>
            <a:r>
              <a:rPr b="0" i="0" lang="en-US" sz="1600" u="sng" strike="noStrike">
                <a:solidFill>
                  <a:srgbClr val="93D4CC"/>
                </a:solidFill>
                <a:latin typeface="Arial"/>
                <a:ea typeface="Arial"/>
                <a:cs typeface="Arial"/>
                <a:sym typeface="Arial"/>
                <a:hlinkClick r:id="rId3">
                  <a:extLst>
                    <a:ext uri="{A12FA001-AC4F-418D-AE19-62706E023703}">
                      <ahyp:hlinkClr val="tx"/>
                    </a:ext>
                  </a:extLst>
                </a:hlinkClick>
              </a:rPr>
              <a:t>https://bit.ly/</a:t>
            </a:r>
            <a:r>
              <a:rPr b="0" i="0" lang="en-US" sz="1600" u="sng" strike="noStrike">
                <a:solidFill>
                  <a:schemeClr val="hlink"/>
                </a:solidFill>
                <a:latin typeface="Arial"/>
                <a:ea typeface="Arial"/>
                <a:cs typeface="Arial"/>
                <a:sym typeface="Arial"/>
                <a:hlinkClick r:id="rId4"/>
              </a:rPr>
              <a:t>31NmryL</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Johnson, S. (2017). Finding Common Ground: How to Effectively Train Different Generations, Knowledge Anywhere. Retrieved from </a:t>
            </a:r>
            <a:r>
              <a:rPr b="0" i="0" lang="en-US" sz="1600" u="sng" strike="noStrike">
                <a:solidFill>
                  <a:srgbClr val="93D4CC"/>
                </a:solidFill>
                <a:latin typeface="Arial"/>
                <a:ea typeface="Arial"/>
                <a:cs typeface="Arial"/>
                <a:sym typeface="Arial"/>
                <a:hlinkClick r:id="rId5">
                  <a:extLst>
                    <a:ext uri="{A12FA001-AC4F-418D-AE19-62706E023703}">
                      <ahyp:hlinkClr val="tx"/>
                    </a:ext>
                  </a:extLst>
                </a:hlinkClick>
              </a:rPr>
              <a:t>https://www.knowledgeanywhere.com</a:t>
            </a:r>
            <a:r>
              <a:rPr b="0" i="0" lang="en-US" sz="1600" u="sng" strike="noStrike">
                <a:solidFill>
                  <a:schemeClr val="hlink"/>
                </a:solidFill>
                <a:latin typeface="Arial"/>
                <a:ea typeface="Arial"/>
                <a:cs typeface="Arial"/>
                <a:sym typeface="Arial"/>
                <a:hlinkClick r:id="rId6"/>
              </a:rPr>
              <a:t>/resources/article-detail/how-to-effectively-train-different-generations</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McGhee, W., Thayer, P.W. (1961), Training in Business and Industry. New Jersey: John Wiley &amp; Sons Inc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Morrison, M. (2017), How to do a Training Needs Analysis – TNA (Learning Needs Analysis LNA), Retrieved from: https://www.rapidbi.com/how-to-do-a-training-needs-analysis-tna/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Morrison, K. (2019). A 5-Step Guide For Conducting A Successful Training Needs Analysis, Corporate eLearning. Retrieved from </a:t>
            </a:r>
            <a:r>
              <a:rPr b="0" i="0" lang="en-US" sz="1600" u="sng" strike="noStrike">
                <a:solidFill>
                  <a:srgbClr val="93D4CC"/>
                </a:solidFill>
                <a:latin typeface="Arial"/>
                <a:ea typeface="Arial"/>
                <a:cs typeface="Arial"/>
                <a:sym typeface="Arial"/>
                <a:hlinkClick r:id="rId7">
                  <a:extLst>
                    <a:ext uri="{A12FA001-AC4F-418D-AE19-62706E023703}">
                      <ahyp:hlinkClr val="tx"/>
                    </a:ext>
                  </a:extLst>
                </a:hlinkClick>
              </a:rPr>
              <a:t>https://elearningindustry.com</a:t>
            </a:r>
            <a:r>
              <a:rPr b="0" i="0" lang="en-US" sz="1600" u="sng" strike="noStrike">
                <a:solidFill>
                  <a:schemeClr val="hlink"/>
                </a:solidFill>
                <a:latin typeface="Arial"/>
                <a:ea typeface="Arial"/>
                <a:cs typeface="Arial"/>
                <a:sym typeface="Arial"/>
                <a:hlinkClick r:id="rId8"/>
              </a:rPr>
              <a:t>/training-needs-analysis-5-step-guide-conducting-successful</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Pichon, C. (2021). Job interviews: how to spot toxic management. Retrieved from: </a:t>
            </a:r>
            <a:r>
              <a:rPr b="0" i="0" lang="en-US" sz="1600" u="sng" strike="noStrike">
                <a:solidFill>
                  <a:srgbClr val="93D4CC"/>
                </a:solidFill>
                <a:latin typeface="Arial"/>
                <a:ea typeface="Arial"/>
                <a:cs typeface="Arial"/>
                <a:sym typeface="Arial"/>
                <a:hlinkClick r:id="rId9">
                  <a:extLst>
                    <a:ext uri="{A12FA001-AC4F-418D-AE19-62706E023703}">
                      <ahyp:hlinkClr val="tx"/>
                    </a:ext>
                  </a:extLst>
                </a:hlinkClick>
              </a:rPr>
              <a:t>https://www.welcometothejungle.com/en</a:t>
            </a:r>
            <a:r>
              <a:rPr b="0" i="0" lang="en-US" sz="1600" u="sng" strike="noStrike">
                <a:solidFill>
                  <a:schemeClr val="hlink"/>
                </a:solidFill>
                <a:latin typeface="Arial"/>
                <a:ea typeface="Arial"/>
                <a:cs typeface="Arial"/>
                <a:sym typeface="Arial"/>
                <a:hlinkClick r:id="rId10"/>
              </a:rPr>
              <a:t>/articles/job-interviews-how-to-spot-toxic-management</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Trutkowski, C. (2016), Training needs analysis and national training strategies, Council of Europe </a:t>
            </a:r>
            <a:endParaRPr b="0" i="0" sz="1600">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397" name="Google Shape;397;p3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Reference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000"/>
              <a:buFont typeface="Arial"/>
              <a:buNone/>
            </a:pPr>
            <a:r>
              <a:rPr lang="en-US"/>
              <a:t>Děkujeme!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Jaké jsou hlavní důvody školení? </a:t>
            </a:r>
            <a:endParaRPr>
              <a:latin typeface="Arial"/>
              <a:ea typeface="Arial"/>
              <a:cs typeface="Arial"/>
              <a:sym typeface="Arial"/>
            </a:endParaRPr>
          </a:p>
        </p:txBody>
      </p:sp>
      <p:sp>
        <p:nvSpPr>
          <p:cNvPr id="83" name="Google Shape;83;p4"/>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1800"/>
              <a:buNone/>
            </a:pPr>
            <a:r>
              <a:t/>
            </a:r>
            <a:endParaRPr/>
          </a:p>
        </p:txBody>
      </p:sp>
      <p:sp>
        <p:nvSpPr>
          <p:cNvPr id="84" name="Google Shape;84;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Úvod</a:t>
            </a:r>
            <a:endParaRPr/>
          </a:p>
        </p:txBody>
      </p:sp>
      <p:pic>
        <p:nvPicPr>
          <p:cNvPr id="85" name="Google Shape;85;p4"/>
          <p:cNvPicPr preferRelativeResize="0"/>
          <p:nvPr/>
        </p:nvPicPr>
        <p:blipFill rotWithShape="1">
          <a:blip r:embed="rId3">
            <a:alphaModFix/>
          </a:blip>
          <a:srcRect b="0" l="0" r="0" t="0"/>
          <a:stretch/>
        </p:blipFill>
        <p:spPr>
          <a:xfrm rot="240000">
            <a:off x="6848772" y="4931205"/>
            <a:ext cx="3333750" cy="1381125"/>
          </a:xfrm>
          <a:prstGeom prst="rect">
            <a:avLst/>
          </a:prstGeom>
          <a:noFill/>
          <a:ln>
            <a:noFill/>
          </a:ln>
        </p:spPr>
      </p:pic>
      <p:sp>
        <p:nvSpPr>
          <p:cNvPr id="86" name="Google Shape;86;p4"/>
          <p:cNvSpPr txBox="1"/>
          <p:nvPr/>
        </p:nvSpPr>
        <p:spPr>
          <a:xfrm>
            <a:off x="2257951" y="1851247"/>
            <a:ext cx="7066200" cy="252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2000">
                <a:solidFill>
                  <a:schemeClr val="lt2"/>
                </a:solidFill>
              </a:rPr>
              <a:t>„</a:t>
            </a:r>
            <a:r>
              <a:rPr b="0" i="0" lang="en-US" sz="2000" u="none" cap="none" strike="noStrike">
                <a:solidFill>
                  <a:schemeClr val="lt2"/>
                </a:solidFill>
                <a:latin typeface="Arial"/>
                <a:ea typeface="Arial"/>
                <a:cs typeface="Arial"/>
                <a:sym typeface="Arial"/>
              </a:rPr>
              <a:t>Potřeby školení obvykle vyplývají z nedostatk</a:t>
            </a:r>
            <a:r>
              <a:rPr lang="en-US" sz="2000">
                <a:solidFill>
                  <a:schemeClr val="lt2"/>
                </a:solidFill>
              </a:rPr>
              <a:t>u</a:t>
            </a:r>
            <a:r>
              <a:rPr b="0" i="0" lang="en-US" sz="2000" u="none" cap="none" strike="noStrike">
                <a:solidFill>
                  <a:schemeClr val="lt2"/>
                </a:solidFill>
                <a:latin typeface="Arial"/>
                <a:ea typeface="Arial"/>
                <a:cs typeface="Arial"/>
                <a:sym typeface="Arial"/>
              </a:rPr>
              <a:t> znalostí a dovedností. Tyto nedostatky většinou nejsou způsobeny nedostatečnou kompetencí lidských zdrojů organizace, ale jinými omezeními souvisejícími se společenským a politickým kontextem, ve kterém organizace působí, a omezenou dostupností lidských nebo finančních zdrojů.</a:t>
            </a:r>
            <a:r>
              <a:rPr lang="en-US" sz="2000">
                <a:solidFill>
                  <a:schemeClr val="lt2"/>
                </a:solidFill>
              </a:rPr>
              <a:t>”</a:t>
            </a:r>
            <a:r>
              <a:rPr b="0" i="0" lang="en-US" sz="2000" u="none" cap="none" strike="noStrike">
                <a:solidFill>
                  <a:schemeClr val="lt2"/>
                </a:solidFill>
                <a:latin typeface="Arial"/>
                <a:ea typeface="Arial"/>
                <a:cs typeface="Arial"/>
                <a:sym typeface="Arial"/>
              </a:rPr>
              <a:t> </a:t>
            </a:r>
            <a:endParaRPr b="0" i="0" sz="20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2000" u="none" cap="none" strike="noStrike">
                <a:solidFill>
                  <a:schemeClr val="lt2"/>
                </a:solidFill>
                <a:latin typeface="Arial"/>
                <a:ea typeface="Arial"/>
                <a:cs typeface="Arial"/>
                <a:sym typeface="Arial"/>
              </a:rPr>
              <a:t>(Trutkowski, 2016) </a:t>
            </a:r>
            <a:endParaRPr b="0" i="0" sz="20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2" name="Google Shape;92;p5"/>
          <p:cNvSpPr txBox="1"/>
          <p:nvPr>
            <p:ph idx="2" type="body"/>
          </p:nvPr>
        </p:nvSpPr>
        <p:spPr>
          <a:xfrm>
            <a:off x="8503652" y="1017350"/>
            <a:ext cx="2646000" cy="47958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0" i="0" sz="1800">
              <a:solidFill>
                <a:srgbClr val="636A6F"/>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115000"/>
              </a:lnSpc>
              <a:spcBef>
                <a:spcPts val="1000"/>
              </a:spcBef>
              <a:spcAft>
                <a:spcPts val="0"/>
              </a:spcAft>
              <a:buSzPts val="1800"/>
              <a:buNone/>
            </a:pPr>
            <a:r>
              <a:rPr lang="en-US"/>
              <a:t>Analýza profesionálních postupů, které aplikuje konkrétní skupina lidí může vést k identifikaci potřeb školení v organizaci. To může současně vést k žádoucí úrovni znalostí nebo dovedností u konkrétních skupin. </a:t>
            </a:r>
            <a:endParaRPr/>
          </a:p>
          <a:p>
            <a:pPr indent="0" lvl="0" marL="0" rtl="0" algn="just">
              <a:lnSpc>
                <a:spcPct val="115000"/>
              </a:lnSpc>
              <a:spcBef>
                <a:spcPts val="1000"/>
              </a:spcBef>
              <a:spcAft>
                <a:spcPts val="0"/>
              </a:spcAft>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3" name="Google Shape;93;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Úvod </a:t>
            </a:r>
            <a:endParaRPr/>
          </a:p>
        </p:txBody>
      </p:sp>
      <p:pic>
        <p:nvPicPr>
          <p:cNvPr id="94" name="Google Shape;94;p5"/>
          <p:cNvPicPr preferRelativeResize="0"/>
          <p:nvPr/>
        </p:nvPicPr>
        <p:blipFill rotWithShape="1">
          <a:blip r:embed="rId3">
            <a:alphaModFix/>
          </a:blip>
          <a:srcRect b="0" l="0" r="0" t="0"/>
          <a:stretch/>
        </p:blipFill>
        <p:spPr>
          <a:xfrm>
            <a:off x="4428692" y="2631353"/>
            <a:ext cx="3284507" cy="1878222"/>
          </a:xfrm>
          <a:prstGeom prst="rect">
            <a:avLst/>
          </a:prstGeom>
          <a:noFill/>
          <a:ln>
            <a:noFill/>
          </a:ln>
        </p:spPr>
      </p:pic>
      <p:sp>
        <p:nvSpPr>
          <p:cNvPr id="95" name="Google Shape;95;p5"/>
          <p:cNvSpPr txBox="1"/>
          <p:nvPr/>
        </p:nvSpPr>
        <p:spPr>
          <a:xfrm>
            <a:off x="1101306" y="1590136"/>
            <a:ext cx="2743200" cy="4192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Při analýze současné situace v organizaci je důležité sledovat realitu cílové skupiny, kterou je třeba proškolit. Jinými slovy by bylo dobré zaměřit se na jejich způsob práce, na problémy, kterým mohou při plnění svých úkolů čelit, a na oblasti, které bude třeba zlepšit. </a:t>
            </a:r>
            <a:endParaRPr b="0" i="0" sz="1800" u="none" cap="none" strike="noStrike">
              <a:solidFill>
                <a:schemeClr val="lt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idx="1" type="body"/>
          </p:nvPr>
        </p:nvSpPr>
        <p:spPr>
          <a:xfrm>
            <a:off x="97976" y="1462675"/>
            <a:ext cx="8246700" cy="5313600"/>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latin typeface="Arial"/>
              <a:ea typeface="Arial"/>
              <a:cs typeface="Arial"/>
              <a:sym typeface="Arial"/>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342900" lvl="0" marL="457200" rtl="0" algn="just">
              <a:lnSpc>
                <a:spcPct val="115000"/>
              </a:lnSpc>
              <a:spcBef>
                <a:spcPts val="1000"/>
              </a:spcBef>
              <a:spcAft>
                <a:spcPts val="0"/>
              </a:spcAft>
              <a:buSzPts val="1800"/>
              <a:buChar char="●"/>
            </a:pPr>
            <a:r>
              <a:rPr lang="en-US"/>
              <a:t>Vedoucí a HR manažerky a manažeři zdokonalí své pozorovací schopnosti a budou schopni identifikovat a řešit jakékoli nedostatky</a:t>
            </a:r>
            <a:r>
              <a:rPr lang="en-US"/>
              <a:t> </a:t>
            </a:r>
            <a:r>
              <a:rPr lang="en-US"/>
              <a:t>a potřeby související s věkem pracovníků ve své organizaci, které lze řešit prostřednictvím dalšího školení a vzdělávání. </a:t>
            </a:r>
            <a:endParaRPr/>
          </a:p>
          <a:p>
            <a:pPr indent="0" lvl="0" marL="0" rtl="0" algn="just">
              <a:lnSpc>
                <a:spcPct val="115000"/>
              </a:lnSpc>
              <a:spcBef>
                <a:spcPts val="1000"/>
              </a:spcBef>
              <a:spcAft>
                <a:spcPts val="0"/>
              </a:spcAft>
              <a:buSzPts val="1800"/>
              <a:buNone/>
            </a:pPr>
            <a:r>
              <a:t/>
            </a:r>
            <a:endParaRPr/>
          </a:p>
          <a:p>
            <a:pPr indent="-342900" lvl="0" marL="457200" rtl="0" algn="just">
              <a:lnSpc>
                <a:spcPct val="115000"/>
              </a:lnSpc>
              <a:spcBef>
                <a:spcPts val="1000"/>
              </a:spcBef>
              <a:spcAft>
                <a:spcPts val="0"/>
              </a:spcAft>
              <a:buSzPts val="1800"/>
              <a:buChar char="●"/>
            </a:pPr>
            <a:r>
              <a:rPr lang="en-US"/>
              <a:t>Poskytovatelé odborného vzdělávání a přípravy/školitelé a lektorky zvýší svou schopnost vyvíjet na míru šitý školicí materiál, který řeší vzdělávací potřeby, jež jsou výsledkem mezigeneračních rozdílů na pracovišti. </a:t>
            </a:r>
            <a:endParaRPr/>
          </a:p>
          <a:p>
            <a:pPr indent="0" lvl="0" marL="457200" rtl="0" algn="just">
              <a:lnSpc>
                <a:spcPct val="115000"/>
              </a:lnSpc>
              <a:spcBef>
                <a:spcPts val="1000"/>
              </a:spcBef>
              <a:spcAft>
                <a:spcPts val="0"/>
              </a:spcAft>
              <a:buSzPts val="1800"/>
              <a:buNone/>
            </a:pPr>
            <a:r>
              <a:t/>
            </a:r>
            <a:endParaRPr/>
          </a:p>
          <a:p>
            <a:pPr indent="0" lvl="0" marL="457200" rtl="0" algn="just">
              <a:lnSpc>
                <a:spcPct val="90000"/>
              </a:lnSpc>
              <a:spcBef>
                <a:spcPts val="1000"/>
              </a:spcBef>
              <a:spcAft>
                <a:spcPts val="0"/>
              </a:spcAft>
              <a:buSzPts val="1800"/>
              <a:buNone/>
            </a:pPr>
            <a:r>
              <a:t/>
            </a:r>
            <a:endParaRPr/>
          </a:p>
        </p:txBody>
      </p:sp>
      <p:sp>
        <p:nvSpPr>
          <p:cNvPr id="101" name="Google Shape;101;p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Očekávané </a:t>
            </a:r>
            <a:r>
              <a:rPr lang="en-US">
                <a:latin typeface="Arial"/>
                <a:ea typeface="Arial"/>
                <a:cs typeface="Arial"/>
                <a:sym typeface="Arial"/>
                <a:extLst>
                  <a:ext uri="http://customooxmlschemas.google.com/">
                    <go:slidesCustomData xmlns:go="http://customooxmlschemas.google.com/" textRoundtripDataId="1"/>
                  </a:ext>
                </a:extLst>
              </a:rPr>
              <a:t>výsledky učení:</a:t>
            </a:r>
            <a:r>
              <a:rPr lang="en-US">
                <a:latin typeface="Arial"/>
                <a:ea typeface="Arial"/>
                <a:cs typeface="Arial"/>
                <a:sym typeface="Arial"/>
              </a:rPr>
              <a:t> </a:t>
            </a:r>
            <a:endParaRPr>
              <a:latin typeface="Arial"/>
              <a:ea typeface="Arial"/>
              <a:cs typeface="Arial"/>
              <a:sym typeface="Arial"/>
            </a:endParaRPr>
          </a:p>
        </p:txBody>
      </p:sp>
      <p:sp>
        <p:nvSpPr>
          <p:cNvPr id="102" name="Google Shape;102;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Cíle </a:t>
            </a:r>
            <a:endParaRPr/>
          </a:p>
        </p:txBody>
      </p:sp>
      <p:pic>
        <p:nvPicPr>
          <p:cNvPr id="103" name="Google Shape;103;p6"/>
          <p:cNvPicPr preferRelativeResize="0"/>
          <p:nvPr/>
        </p:nvPicPr>
        <p:blipFill rotWithShape="1">
          <a:blip r:embed="rId3">
            <a:alphaModFix/>
          </a:blip>
          <a:srcRect b="0" l="0" r="0" t="0"/>
          <a:stretch/>
        </p:blipFill>
        <p:spPr>
          <a:xfrm rot="359998">
            <a:off x="8527834" y="2168739"/>
            <a:ext cx="3180636" cy="1887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Výsledky učení</a:t>
            </a:r>
            <a:endParaRPr/>
          </a:p>
        </p:txBody>
      </p:sp>
      <p:sp>
        <p:nvSpPr>
          <p:cNvPr id="109" name="Google Shape;109;p7"/>
          <p:cNvSpPr txBox="1"/>
          <p:nvPr>
            <p:ph idx="1" type="body"/>
          </p:nvPr>
        </p:nvSpPr>
        <p:spPr>
          <a:xfrm>
            <a:off x="97975" y="1462675"/>
            <a:ext cx="8471100" cy="5313600"/>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342900" lvl="0" marL="457200" rtl="0" algn="just">
              <a:lnSpc>
                <a:spcPct val="115000"/>
              </a:lnSpc>
              <a:spcBef>
                <a:spcPts val="1000"/>
              </a:spcBef>
              <a:spcAft>
                <a:spcPts val="0"/>
              </a:spcAft>
              <a:buSzPts val="1800"/>
              <a:buChar char="●"/>
            </a:pPr>
            <a:r>
              <a:rPr lang="en-US"/>
              <a:t>Vedoucí, HR manažerky a manažeři a poskytovatelé odborného vzdělávání a přípravy se budou moci hlouběji ponořit do metod analýzy efektivních potřeb. </a:t>
            </a:r>
            <a:endParaRPr/>
          </a:p>
          <a:p>
            <a:pPr indent="0" lvl="0" marL="0" rtl="0" algn="just">
              <a:lnSpc>
                <a:spcPct val="115000"/>
              </a:lnSpc>
              <a:spcBef>
                <a:spcPts val="1000"/>
              </a:spcBef>
              <a:spcAft>
                <a:spcPts val="0"/>
              </a:spcAft>
              <a:buSzPts val="1800"/>
              <a:buNone/>
            </a:pPr>
            <a:r>
              <a:t/>
            </a:r>
            <a:endParaRPr/>
          </a:p>
          <a:p>
            <a:pPr indent="-342900" lvl="0" marL="457200" rtl="0" algn="just">
              <a:lnSpc>
                <a:spcPct val="115000"/>
              </a:lnSpc>
              <a:spcBef>
                <a:spcPts val="1000"/>
              </a:spcBef>
              <a:spcAft>
                <a:spcPts val="0"/>
              </a:spcAft>
              <a:buSzPts val="1800"/>
              <a:buChar char="●"/>
            </a:pPr>
            <a:r>
              <a:rPr lang="en-US"/>
              <a:t>Vedoucí a HR manažerky a manažeři vyberou vzdělávací řešení, která jsou sladěna s dovednostmi potřebnými pro dosažení cílů organizace. </a:t>
            </a:r>
            <a:endParaRPr/>
          </a:p>
          <a:p>
            <a:pPr indent="0" lvl="0" marL="457200" rtl="0" algn="just">
              <a:lnSpc>
                <a:spcPct val="115000"/>
              </a:lnSpc>
              <a:spcBef>
                <a:spcPts val="1000"/>
              </a:spcBef>
              <a:spcAft>
                <a:spcPts val="0"/>
              </a:spcAft>
              <a:buSzPts val="1800"/>
              <a:buNone/>
            </a:pPr>
            <a:r>
              <a:t/>
            </a:r>
            <a:endParaRPr/>
          </a:p>
          <a:p>
            <a:pPr indent="0" lvl="0" marL="457200" rtl="0" algn="just">
              <a:lnSpc>
                <a:spcPct val="90000"/>
              </a:lnSpc>
              <a:spcBef>
                <a:spcPts val="1000"/>
              </a:spcBef>
              <a:spcAft>
                <a:spcPts val="0"/>
              </a:spcAft>
              <a:buSzPts val="1800"/>
              <a:buNone/>
            </a:pPr>
            <a:r>
              <a:t/>
            </a:r>
            <a:endParaRPr/>
          </a:p>
        </p:txBody>
      </p:sp>
      <p:sp>
        <p:nvSpPr>
          <p:cNvPr id="110" name="Google Shape;110;p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Očekávané výsledky učení: </a:t>
            </a:r>
            <a:endParaRPr>
              <a:latin typeface="Arial"/>
              <a:ea typeface="Arial"/>
              <a:cs typeface="Arial"/>
              <a:sym typeface="Arial"/>
            </a:endParaRPr>
          </a:p>
        </p:txBody>
      </p:sp>
      <p:pic>
        <p:nvPicPr>
          <p:cNvPr id="111" name="Google Shape;111;p7"/>
          <p:cNvPicPr preferRelativeResize="0"/>
          <p:nvPr/>
        </p:nvPicPr>
        <p:blipFill rotWithShape="1">
          <a:blip r:embed="rId3">
            <a:alphaModFix/>
          </a:blip>
          <a:srcRect b="0" l="0" r="0" t="0"/>
          <a:stretch/>
        </p:blipFill>
        <p:spPr>
          <a:xfrm>
            <a:off x="8814453" y="2223646"/>
            <a:ext cx="2743200" cy="2734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2BAAD"/>
              </a:buClr>
              <a:buSzPts val="2000"/>
              <a:buFont typeface="Arial"/>
              <a:buNone/>
            </a:pPr>
            <a:r>
              <a:rPr lang="en-US"/>
              <a:t>Modul 2 Aktivity</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Aktivity</a:t>
            </a:r>
            <a:endParaRPr/>
          </a:p>
        </p:txBody>
      </p:sp>
      <p:sp>
        <p:nvSpPr>
          <p:cNvPr id="122" name="Google Shape;122;p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l">
              <a:lnSpc>
                <a:spcPct val="107916"/>
              </a:lnSpc>
              <a:spcBef>
                <a:spcPts val="0"/>
              </a:spcBef>
              <a:spcAft>
                <a:spcPts val="800"/>
              </a:spcAft>
              <a:buSzPts val="2400"/>
              <a:buNone/>
            </a:pPr>
            <a:r>
              <a:rPr lang="en-US" sz="2200">
                <a:solidFill>
                  <a:srgbClr val="F2613A"/>
                </a:solidFill>
                <a:latin typeface="Arial"/>
                <a:ea typeface="Arial"/>
                <a:cs typeface="Arial"/>
                <a:sym typeface="Arial"/>
              </a:rPr>
              <a:t>Aktivita 1.1 Porozumění vzdělávacím potřebám jednotlivců </a:t>
            </a:r>
            <a:endParaRPr sz="3200">
              <a:latin typeface="Arial"/>
              <a:ea typeface="Arial"/>
              <a:cs typeface="Arial"/>
              <a:sym typeface="Arial"/>
            </a:endParaRPr>
          </a:p>
        </p:txBody>
      </p:sp>
      <p:graphicFrame>
        <p:nvGraphicFramePr>
          <p:cNvPr id="123" name="Google Shape;123;p9"/>
          <p:cNvGraphicFramePr/>
          <p:nvPr/>
        </p:nvGraphicFramePr>
        <p:xfrm>
          <a:off x="1076150" y="1462675"/>
          <a:ext cx="3000000" cy="3000000"/>
        </p:xfrm>
        <a:graphic>
          <a:graphicData uri="http://schemas.openxmlformats.org/drawingml/2006/table">
            <a:tbl>
              <a:tblPr bandRow="1">
                <a:noFill/>
                <a:tableStyleId>{7637E9C9-5A16-490C-8E00-24041E698839}</a:tableStyleId>
              </a:tblPr>
              <a:tblGrid>
                <a:gridCol w="2246250"/>
                <a:gridCol w="6624375"/>
              </a:tblGrid>
              <a:tr h="630275">
                <a:tc gridSpan="2">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47F5D"/>
                          </a:solidFill>
                          <a:latin typeface="Arial"/>
                          <a:ea typeface="Arial"/>
                          <a:cs typeface="Arial"/>
                          <a:sym typeface="Arial"/>
                        </a:rPr>
                        <a:t>Aktivita 1.1 </a:t>
                      </a:r>
                      <a:endParaRPr b="1" sz="1400" u="none" cap="none" strike="noStrike">
                        <a:solidFill>
                          <a:srgbClr val="F47F5D"/>
                        </a:solidFill>
                        <a:latin typeface="Arial"/>
                        <a:ea typeface="Arial"/>
                        <a:cs typeface="Arial"/>
                        <a:sym typeface="Arial"/>
                      </a:endParaRPr>
                    </a:p>
                  </a:txBody>
                  <a:tcPr marT="0" marB="0" marR="68575" marL="68575" anchor="ctr">
                    <a:solidFill>
                      <a:srgbClr val="FCE5DE"/>
                    </a:solidFill>
                  </a:tcPr>
                </a:tc>
                <a:tc hMerge="1"/>
              </a:tr>
              <a:tr h="637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Název:</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Porozumění vzdělávacím potřebám jednotlivců </a:t>
                      </a:r>
                      <a:endParaRPr b="1" sz="1400" u="none" cap="none" strike="noStrike">
                        <a:solidFill>
                          <a:srgbClr val="636A6F"/>
                        </a:solidFill>
                        <a:latin typeface="Arial"/>
                        <a:ea typeface="Arial"/>
                        <a:cs typeface="Arial"/>
                        <a:sym typeface="Arial"/>
                      </a:endParaRPr>
                    </a:p>
                  </a:txBody>
                  <a:tcPr marT="0" marB="0" marR="68575" marL="68575" anchor="ctr"/>
                </a:tc>
              </a:tr>
              <a:tr h="637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Implementace:</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636A6F"/>
                          </a:solidFill>
                          <a:latin typeface="Arial"/>
                          <a:ea typeface="Arial"/>
                          <a:cs typeface="Arial"/>
                          <a:sym typeface="Arial"/>
                        </a:rPr>
                        <a:t>Osobně/Online</a:t>
                      </a:r>
                      <a:endParaRPr sz="1400" u="none" cap="none" strike="noStrike">
                        <a:solidFill>
                          <a:srgbClr val="636A6F"/>
                        </a:solidFill>
                        <a:latin typeface="Arial"/>
                        <a:ea typeface="Arial"/>
                        <a:cs typeface="Arial"/>
                        <a:sym typeface="Arial"/>
                      </a:endParaRPr>
                    </a:p>
                  </a:txBody>
                  <a:tcPr marT="0" marB="0" marR="68575" marL="68575" anchor="ctr"/>
                </a:tc>
              </a:tr>
              <a:tr h="1136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Předmět: </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636A6F"/>
                          </a:solidFill>
                          <a:latin typeface="Arial"/>
                          <a:ea typeface="Arial"/>
                          <a:cs typeface="Arial"/>
                          <a:sym typeface="Arial"/>
                        </a:rPr>
                        <a:t>Cíle aktivity: </a:t>
                      </a:r>
                      <a:endParaRPr sz="1400" u="none" cap="none" strike="noStrike">
                        <a:solidFill>
                          <a:srgbClr val="636A6F"/>
                        </a:solidFill>
                        <a:latin typeface="Arial"/>
                        <a:ea typeface="Arial"/>
                        <a:cs typeface="Arial"/>
                        <a:sym typeface="Arial"/>
                      </a:endParaRPr>
                    </a:p>
                    <a:p>
                      <a:pPr indent="-317500" lvl="0" marL="457200" marR="0" rtl="0" algn="l">
                        <a:lnSpc>
                          <a:spcPct val="100000"/>
                        </a:lnSpc>
                        <a:spcBef>
                          <a:spcPts val="0"/>
                        </a:spcBef>
                        <a:spcAft>
                          <a:spcPts val="0"/>
                        </a:spcAft>
                        <a:buClr>
                          <a:srgbClr val="636A6F"/>
                        </a:buClr>
                        <a:buSzPts val="1400"/>
                        <a:buFont typeface="Noto Sans Symbols"/>
                        <a:buChar char="●"/>
                      </a:pPr>
                      <a:r>
                        <a:rPr lang="en-US" sz="1400" u="none" cap="none" strike="noStrike">
                          <a:solidFill>
                            <a:srgbClr val="636A6F"/>
                          </a:solidFill>
                          <a:latin typeface="Arial"/>
                          <a:ea typeface="Arial"/>
                          <a:cs typeface="Arial"/>
                          <a:sym typeface="Arial"/>
                        </a:rPr>
                        <a:t>Definice vzdělávacích potřeb na individuální úrovni </a:t>
                      </a:r>
                      <a:endParaRPr sz="1400" u="none" cap="none" strike="noStrike">
                        <a:solidFill>
                          <a:srgbClr val="636A6F"/>
                        </a:solidFill>
                        <a:latin typeface="Arial"/>
                        <a:ea typeface="Arial"/>
                        <a:cs typeface="Arial"/>
                        <a:sym typeface="Arial"/>
                      </a:endParaRPr>
                    </a:p>
                    <a:p>
                      <a:pPr indent="-317500" lvl="0" marL="457200" marR="0" rtl="0" algn="l">
                        <a:lnSpc>
                          <a:spcPct val="100000"/>
                        </a:lnSpc>
                        <a:spcBef>
                          <a:spcPts val="800"/>
                        </a:spcBef>
                        <a:spcAft>
                          <a:spcPts val="0"/>
                        </a:spcAft>
                        <a:buClr>
                          <a:srgbClr val="636A6F"/>
                        </a:buClr>
                        <a:buSzPts val="1400"/>
                        <a:buFont typeface="Noto Sans Symbols"/>
                        <a:buChar char="●"/>
                      </a:pPr>
                      <a:r>
                        <a:rPr lang="en-US" sz="1400" u="none" cap="none" strike="noStrike">
                          <a:solidFill>
                            <a:srgbClr val="636A6F"/>
                          </a:solidFill>
                          <a:latin typeface="Arial"/>
                          <a:ea typeface="Arial"/>
                          <a:cs typeface="Arial"/>
                          <a:sym typeface="Arial"/>
                        </a:rPr>
                        <a:t>Definice příslušných kompetencí pro určité pracovní profily </a:t>
                      </a:r>
                      <a:endParaRPr sz="1400" u="none" cap="none" strike="noStrike">
                        <a:solidFill>
                          <a:srgbClr val="636A6F"/>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t/>
                      </a:r>
                      <a:endParaRPr sz="1400" u="none" cap="none" strike="noStrike">
                        <a:solidFill>
                          <a:srgbClr val="636A6F"/>
                        </a:solidFill>
                        <a:latin typeface="Arial"/>
                        <a:ea typeface="Arial"/>
                        <a:cs typeface="Arial"/>
                        <a:sym typeface="Arial"/>
                      </a:endParaRPr>
                    </a:p>
                  </a:txBody>
                  <a:tcPr marT="0" marB="0" marR="68575" marL="68575" anchor="ctr"/>
                </a:tc>
              </a:tr>
              <a:tr h="1458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Kompetence: </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317500" lvl="0" marL="457200" marR="0" rtl="0" algn="just">
                        <a:lnSpc>
                          <a:spcPct val="115000"/>
                        </a:lnSpc>
                        <a:spcBef>
                          <a:spcPts val="0"/>
                        </a:spcBef>
                        <a:spcAft>
                          <a:spcPts val="0"/>
                        </a:spcAft>
                        <a:buClr>
                          <a:srgbClr val="636A6F"/>
                        </a:buClr>
                        <a:buSzPts val="1400"/>
                        <a:buFont typeface="Arial"/>
                        <a:buChar char="●"/>
                      </a:pPr>
                      <a:r>
                        <a:rPr b="1" lang="en-US" sz="1400" u="none" cap="none" strike="noStrike">
                          <a:solidFill>
                            <a:srgbClr val="636A6F"/>
                          </a:solidFill>
                          <a:latin typeface="Arial"/>
                          <a:ea typeface="Arial"/>
                          <a:cs typeface="Arial"/>
                          <a:sym typeface="Arial"/>
                        </a:rPr>
                        <a:t>Řešení problémů </a:t>
                      </a:r>
                      <a:endParaRPr b="1" sz="1400" u="none" cap="none" strike="noStrike">
                        <a:solidFill>
                          <a:srgbClr val="636A6F"/>
                        </a:solidFill>
                        <a:latin typeface="Arial"/>
                        <a:ea typeface="Arial"/>
                        <a:cs typeface="Arial"/>
                        <a:sym typeface="Arial"/>
                      </a:endParaRPr>
                    </a:p>
                    <a:p>
                      <a:pPr indent="-317500" lvl="0" marL="457200" marR="0" rtl="0" algn="just">
                        <a:lnSpc>
                          <a:spcPct val="115000"/>
                        </a:lnSpc>
                        <a:spcBef>
                          <a:spcPts val="0"/>
                        </a:spcBef>
                        <a:spcAft>
                          <a:spcPts val="0"/>
                        </a:spcAft>
                        <a:buClr>
                          <a:srgbClr val="636A6F"/>
                        </a:buClr>
                        <a:buSzPts val="1400"/>
                        <a:buFont typeface="Arial"/>
                        <a:buChar char="●"/>
                      </a:pPr>
                      <a:r>
                        <a:rPr b="1" lang="en-US" sz="1400" u="none" cap="none" strike="noStrike">
                          <a:solidFill>
                            <a:srgbClr val="636A6F"/>
                          </a:solidFill>
                          <a:latin typeface="Arial"/>
                          <a:ea typeface="Arial"/>
                          <a:cs typeface="Arial"/>
                          <a:sym typeface="Arial"/>
                        </a:rPr>
                        <a:t>Strategické myšlení</a:t>
                      </a:r>
                      <a:endParaRPr b="1" sz="1400" u="none" cap="none" strike="noStrike">
                        <a:solidFill>
                          <a:srgbClr val="636A6F"/>
                        </a:solidFill>
                        <a:latin typeface="Arial"/>
                        <a:ea typeface="Arial"/>
                        <a:cs typeface="Arial"/>
                        <a:sym typeface="Arial"/>
                      </a:endParaRPr>
                    </a:p>
                  </a:txBody>
                  <a:tcPr marT="0" marB="0" marR="68575" marL="68575" anchor="ctr"/>
                </a:tc>
              </a:tr>
              <a:tr h="637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Trvání:</a:t>
                      </a:r>
                      <a:endParaRPr b="1" sz="1400" u="none" cap="none" strike="noStrike">
                        <a:solidFill>
                          <a:srgbClr val="636A6F"/>
                        </a:solidFill>
                        <a:latin typeface="Arial"/>
                        <a:ea typeface="Arial"/>
                        <a:cs typeface="Arial"/>
                        <a:sym typeface="Arial"/>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636A6F"/>
                          </a:solidFill>
                          <a:latin typeface="Arial"/>
                          <a:ea typeface="Arial"/>
                          <a:cs typeface="Arial"/>
                          <a:sym typeface="Arial"/>
                        </a:rPr>
                        <a:t>1 hodina</a:t>
                      </a:r>
                      <a:endParaRPr b="1" sz="1400" u="none" cap="none" strike="noStrike">
                        <a:solidFill>
                          <a:srgbClr val="636A6F"/>
                        </a:solidFill>
                        <a:latin typeface="Arial"/>
                        <a:ea typeface="Arial"/>
                        <a:cs typeface="Arial"/>
                        <a:sym typeface="Arial"/>
                      </a:endParaRPr>
                    </a:p>
                  </a:txBody>
                  <a:tcPr marT="0" marB="0" marR="68575" marL="6857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