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vlQzNCwMgCd2O2JOjPAlgmgB5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8F74BB-9B85-4D69-9568-B47D665FE4CD}">
  <a:tblStyle styleId="{4C8F74BB-9B85-4D69-9568-B47D665FE4C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9"/>
          </a:solidFill>
        </a:fill>
      </a:tcStyle>
    </a:wholeTbl>
    <a:band1H>
      <a:tcTxStyle b="off" i="off"/>
      <a:tcStyle>
        <a:tcBdr/>
        <a:fill>
          <a:solidFill>
            <a:srgbClr val="FBD7D1"/>
          </a:solidFill>
        </a:fill>
      </a:tcStyle>
    </a:band1H>
    <a:band2H>
      <a:tcTxStyle b="off" i="off"/>
      <a:tcStyle>
        <a:tcBdr/>
      </a:tcStyle>
    </a:band2H>
    <a:band1V>
      <a:tcTxStyle b="off" i="off"/>
      <a:tcStyle>
        <a:tcBdr/>
        <a:fill>
          <a:solidFill>
            <a:srgbClr val="FBD7D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56431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481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341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480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262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171450" algn="just" rtl="0">
              <a:lnSpc>
                <a:spcPct val="90000"/>
              </a:lnSpc>
              <a:spcBef>
                <a:spcPts val="0"/>
              </a:spcBef>
              <a:spcAft>
                <a:spcPts val="0"/>
              </a:spcAft>
              <a:buClr>
                <a:srgbClr val="868E93"/>
              </a:buClr>
              <a:buSzPts val="1800"/>
              <a:buNone/>
            </a:pPr>
            <a:endParaRPr/>
          </a:p>
        </p:txBody>
      </p:sp>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9912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35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235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7963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839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844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034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1747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2092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5835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8260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372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584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164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810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604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873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034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561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497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700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5"/>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5"/>
          <p:cNvPicPr preferRelativeResize="0"/>
          <p:nvPr/>
        </p:nvPicPr>
        <p:blipFill rotWithShape="1">
          <a:blip r:embed="rId2">
            <a:alphaModFix/>
          </a:blip>
          <a:srcRect/>
          <a:stretch/>
        </p:blipFill>
        <p:spPr>
          <a:xfrm>
            <a:off x="1455263" y="309483"/>
            <a:ext cx="8911263" cy="4116594"/>
          </a:xfrm>
          <a:prstGeom prst="rect">
            <a:avLst/>
          </a:prstGeom>
          <a:noFill/>
          <a:ln>
            <a:noFill/>
          </a:ln>
        </p:spPr>
      </p:pic>
      <p:pic>
        <p:nvPicPr>
          <p:cNvPr id="18" name="Google Shape;18;p25"/>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25"/>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25"/>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1" name="Google Shape;21;p25"/>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3200"/>
              <a:buFont typeface="Arial"/>
              <a:buNone/>
              <a:defRPr sz="3200" b="1">
                <a:solidFill>
                  <a:srgbClr val="52BAA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2400"/>
              <a:buNone/>
              <a:defRPr sz="2400" b="0" i="1">
                <a:solidFill>
                  <a:schemeClr val="accent1"/>
                </a:solidFill>
                <a:latin typeface="Arial"/>
                <a:ea typeface="Arial"/>
                <a:cs typeface="Arial"/>
                <a:sym typeface="Aria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25"/>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30"/>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30"/>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Arial"/>
              <a:buNone/>
              <a:defRPr sz="2000" b="1">
                <a:solidFill>
                  <a:srgbClr val="52BAA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31"/>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31"/>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31"/>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31"/>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31"/>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4" name="Google Shape;34;p31"/>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4" name="Google Shape;44;p28"/>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8" name="Google Shape;48;p29"/>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52" name="Google Shape;52;p32"/>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53" name="Google Shape;53;p3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2" name="Google Shape;12;p2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2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2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26"/>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url=http://www.a-spin.pt/?p%3D5130&amp;psig=AOvVaw3I-doW7LJTywQGvoxqJpUm&amp;ust=1582022396185000&amp;source=images&amp;cd=vfe&amp;ved=0CAIQjRxqFwoTCIj1_uqy2OcCFQAAAAAdAAAAABA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kzfAOc4L6vQ"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mailto:info@iodevelopment.eu" TargetMode="External"/><Relationship Id="rId3" Type="http://schemas.openxmlformats.org/officeDocument/2006/relationships/hyperlink" Target="https://www.google.com/url?sa=i&amp;url=http://www.a-spin.pt/?p%3D5130&amp;psig=AOvVaw3I-doW7LJTywQGvoxqJpUm&amp;ust=1582022396185000&amp;source=images&amp;cd=vfe&amp;ved=0CAIQjRxqFwoTCIj1_uqy2OcCFQAAAAAdAAAAABAI" TargetMode="External"/><Relationship Id="rId7" Type="http://schemas.openxmlformats.org/officeDocument/2006/relationships/hyperlink" Target="http://www.iodevelopment.e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mailto:info@cardet.org" TargetMode="External"/><Relationship Id="rId5" Type="http://schemas.openxmlformats.org/officeDocument/2006/relationships/hyperlink" Target="http://www.cardet.or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sz="1600" i="0"/>
              <a:t>Módulo 1 - Introdução à educação intergeracional </a:t>
            </a:r>
            <a:endParaRPr sz="1600" i="0"/>
          </a:p>
        </p:txBody>
      </p:sp>
      <p:pic>
        <p:nvPicPr>
          <p:cNvPr id="59" name="Google Shape;59;p1" descr="Resultado de imagem para financiado erasmus +">
            <a:hlinkClick r:id="rId3"/>
          </p:cNvPr>
          <p:cNvPicPr preferRelativeResize="0"/>
          <p:nvPr/>
        </p:nvPicPr>
        <p:blipFill rotWithShape="1">
          <a:blip r:embed="rId4">
            <a:alphaModFix/>
          </a:blip>
          <a:srcRect/>
          <a:stretch/>
        </p:blipFill>
        <p:spPr>
          <a:xfrm>
            <a:off x="1017396" y="6124448"/>
            <a:ext cx="2301875" cy="532384"/>
          </a:xfrm>
          <a:prstGeom prst="rect">
            <a:avLst/>
          </a:prstGeom>
          <a:noFill/>
          <a:ln>
            <a:noFill/>
          </a:ln>
        </p:spPr>
      </p:pic>
      <p:sp>
        <p:nvSpPr>
          <p:cNvPr id="60" name="Google Shape;60;p1"/>
          <p:cNvSpPr/>
          <p:nvPr/>
        </p:nvSpPr>
        <p:spPr>
          <a:xfrm>
            <a:off x="3313291" y="6149086"/>
            <a:ext cx="8046687" cy="590042"/>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800"/>
              </a:spcAft>
              <a:buNone/>
            </a:pPr>
            <a:r>
              <a:rPr lang="en-US" sz="1050" b="0" i="0" u="none" strike="noStrike" cap="none">
                <a:solidFill>
                  <a:srgbClr val="636A6F"/>
                </a:solidFill>
                <a:latin typeface="Arial"/>
                <a:ea typeface="Arial"/>
                <a:cs typeface="Arial"/>
                <a:sym typeface="Arial"/>
              </a:rPr>
              <a:t>Projeto financiado com o apoio da Comissão Europeia. A informação contida nesta publicação vincula exclusivamente o autor, não sendo a Comissão responsável pela utilização que dela possa ser feita. Projeto número: </a:t>
            </a:r>
            <a:r>
              <a:rPr lang="en-US" sz="1050">
                <a:solidFill>
                  <a:srgbClr val="636A6F"/>
                </a:solidFill>
              </a:rPr>
              <a:t>2020-1-BG01-KA202-079064</a:t>
            </a:r>
            <a:endParaRPr sz="1600" b="0" i="0" u="none" strike="noStrike" cap="none">
              <a:solidFill>
                <a:srgbClr val="636A6F"/>
              </a:solidFill>
              <a:latin typeface="Arial"/>
              <a:ea typeface="Arial"/>
              <a:cs typeface="Arial"/>
              <a:sym typeface="Arial"/>
            </a:endParaRPr>
          </a:p>
        </p:txBody>
      </p:sp>
      <p:sp>
        <p:nvSpPr>
          <p:cNvPr id="61" name="Google Shape;61;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Arial"/>
              <a:buNone/>
            </a:pPr>
            <a:r>
              <a:rPr lang="en-US" sz="2000"/>
              <a:t>Formação LearnGen: </a:t>
            </a:r>
            <a:br>
              <a:rPr lang="en-US" sz="2000"/>
            </a:br>
            <a:r>
              <a:rPr lang="en-US" sz="2000"/>
              <a:t>Desafios intergeracionais no trabalho</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t>Conceitos</a:t>
            </a:r>
            <a:r>
              <a:rPr lang="en-US"/>
              <a:t> </a:t>
            </a:r>
            <a:endParaRPr/>
          </a:p>
        </p:txBody>
      </p:sp>
      <p:sp>
        <p:nvSpPr>
          <p:cNvPr id="135" name="Google Shape;135;p8"/>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2. Trabalhadores jovens </a:t>
            </a:r>
            <a:endParaRPr/>
          </a:p>
        </p:txBody>
      </p:sp>
      <p:sp>
        <p:nvSpPr>
          <p:cNvPr id="136" name="Google Shape;136;p8"/>
          <p:cNvSpPr txBox="1">
            <a:spLocks noGrp="1"/>
          </p:cNvSpPr>
          <p:nvPr>
            <p:ph type="body" idx="2"/>
          </p:nvPr>
        </p:nvSpPr>
        <p:spPr>
          <a:xfrm>
            <a:off x="3146305" y="1198309"/>
            <a:ext cx="8200200" cy="50838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BDE5E0"/>
              </a:buClr>
              <a:buSzPts val="2000"/>
              <a:buFont typeface="Arial"/>
              <a:buChar char="•"/>
            </a:pPr>
            <a:r>
              <a:rPr lang="en-US"/>
              <a:t>A taxa de participação dos </a:t>
            </a:r>
            <a:r>
              <a:rPr lang="en-US" b="1">
                <a:solidFill>
                  <a:schemeClr val="accent1"/>
                </a:solidFill>
              </a:rPr>
              <a:t>jovens (15-24 anos) </a:t>
            </a:r>
            <a:r>
              <a:rPr lang="en-US"/>
              <a:t>no mercado de trabalho tem diminuido </a:t>
            </a:r>
            <a:endParaRPr/>
          </a:p>
          <a:p>
            <a:pPr marL="285750" lvl="0" indent="-285750" algn="just" rtl="0">
              <a:lnSpc>
                <a:spcPct val="90000"/>
              </a:lnSpc>
              <a:spcBef>
                <a:spcPts val="1000"/>
              </a:spcBef>
              <a:spcAft>
                <a:spcPts val="0"/>
              </a:spcAft>
              <a:buClr>
                <a:srgbClr val="BDE5E0"/>
              </a:buClr>
              <a:buSzPts val="2000"/>
              <a:buFont typeface="Arial"/>
              <a:buChar char="•"/>
            </a:pPr>
            <a:r>
              <a:rPr lang="en-US"/>
              <a:t>Entre 1999 e 2019, o número total de jovens inseridos no mercado de trabalho (empregados ou desempregados) </a:t>
            </a:r>
            <a:r>
              <a:rPr lang="en-US">
                <a:solidFill>
                  <a:schemeClr val="accent2"/>
                </a:solidFill>
              </a:rPr>
              <a:t>diminuiu de 568 milhões para 497 </a:t>
            </a:r>
            <a:r>
              <a:rPr lang="en-US"/>
              <a:t>milhões (OIT, 2020)</a:t>
            </a:r>
            <a:endParaRPr/>
          </a:p>
          <a:p>
            <a:pPr marL="285750" lvl="0" indent="-285750" algn="just" rtl="0">
              <a:lnSpc>
                <a:spcPct val="90000"/>
              </a:lnSpc>
              <a:spcBef>
                <a:spcPts val="1000"/>
              </a:spcBef>
              <a:spcAft>
                <a:spcPts val="0"/>
              </a:spcAft>
              <a:buClr>
                <a:srgbClr val="BDE5E0"/>
              </a:buClr>
              <a:buSzPts val="2000"/>
              <a:buFont typeface="Arial"/>
              <a:buChar char="•"/>
            </a:pPr>
            <a:r>
              <a:rPr lang="en-US"/>
              <a:t>A atualização dos requisitos de competências </a:t>
            </a:r>
            <a:r>
              <a:rPr lang="en-US">
                <a:solidFill>
                  <a:schemeClr val="accent3"/>
                </a:solidFill>
              </a:rPr>
              <a:t>ameaça </a:t>
            </a:r>
            <a:r>
              <a:rPr lang="en-US"/>
              <a:t>ainda mais a </a:t>
            </a:r>
            <a:r>
              <a:rPr lang="en-US">
                <a:solidFill>
                  <a:schemeClr val="accent3"/>
                </a:solidFill>
              </a:rPr>
              <a:t>inclusão de jovens trabalhadores pouco qualificados </a:t>
            </a:r>
            <a:r>
              <a:rPr lang="en-US"/>
              <a:t>no mercado de trabalho</a:t>
            </a:r>
            <a:endParaRPr/>
          </a:p>
          <a:p>
            <a:pPr marL="285750" lvl="0" indent="-285750" algn="just" rtl="0">
              <a:lnSpc>
                <a:spcPct val="90000"/>
              </a:lnSpc>
              <a:spcBef>
                <a:spcPts val="1000"/>
              </a:spcBef>
              <a:spcAft>
                <a:spcPts val="0"/>
              </a:spcAft>
              <a:buClr>
                <a:srgbClr val="BDE5E0"/>
              </a:buClr>
              <a:buSzPts val="2000"/>
              <a:buFont typeface="Arial"/>
              <a:buChar char="•"/>
            </a:pPr>
            <a:r>
              <a:rPr lang="en-US"/>
              <a:t>Especialmente aqueles que não têm qualquer formação académica ou profissional especializada anterior (De Grip &amp; Walters, 2005)</a:t>
            </a:r>
            <a:endParaRPr/>
          </a:p>
          <a:p>
            <a:pPr marL="285750" lvl="0" indent="-285750" algn="just" rtl="0">
              <a:lnSpc>
                <a:spcPct val="90000"/>
              </a:lnSpc>
              <a:spcBef>
                <a:spcPts val="1000"/>
              </a:spcBef>
              <a:spcAft>
                <a:spcPts val="0"/>
              </a:spcAft>
              <a:buClr>
                <a:srgbClr val="BDE5E0"/>
              </a:buClr>
              <a:buSzPts val="2000"/>
              <a:buFont typeface="Arial"/>
              <a:buChar char="•"/>
            </a:pPr>
            <a:r>
              <a:rPr lang="en-US"/>
              <a:t>Os trabalhadores mais jovens procuram </a:t>
            </a:r>
            <a:r>
              <a:rPr lang="en-US">
                <a:solidFill>
                  <a:schemeClr val="accent3"/>
                </a:solidFill>
              </a:rPr>
              <a:t>oportunidades de aprendizagem </a:t>
            </a:r>
            <a:r>
              <a:rPr lang="en-US"/>
              <a:t>na sua carreira profissional, que permitam que cresçam profissionalmente</a:t>
            </a:r>
            <a:endParaRPr/>
          </a:p>
          <a:p>
            <a:pPr marL="285750" lvl="0" indent="-285750" algn="just" rtl="0">
              <a:lnSpc>
                <a:spcPct val="90000"/>
              </a:lnSpc>
              <a:spcBef>
                <a:spcPts val="1000"/>
              </a:spcBef>
              <a:spcAft>
                <a:spcPts val="0"/>
              </a:spcAft>
              <a:buClr>
                <a:srgbClr val="BDE5E0"/>
              </a:buClr>
              <a:buSzPts val="2000"/>
              <a:buFont typeface="Arial"/>
              <a:buChar char="•"/>
            </a:pPr>
            <a:r>
              <a:rPr lang="en-US"/>
              <a:t>Os trabalhadores mais jovens reconhecem que as oportunidades de </a:t>
            </a:r>
            <a:r>
              <a:rPr lang="en-US">
                <a:solidFill>
                  <a:schemeClr val="accent1"/>
                </a:solidFill>
              </a:rPr>
              <a:t>formação ao longo da vida </a:t>
            </a:r>
            <a:r>
              <a:rPr lang="en-US"/>
              <a:t>são </a:t>
            </a:r>
            <a:r>
              <a:rPr lang="en-US">
                <a:solidFill>
                  <a:schemeClr val="accent1"/>
                </a:solidFill>
              </a:rPr>
              <a:t>importantes </a:t>
            </a:r>
            <a:r>
              <a:rPr lang="en-US"/>
              <a:t>para a sua </a:t>
            </a:r>
            <a:r>
              <a:rPr lang="en-US">
                <a:solidFill>
                  <a:schemeClr val="accent1"/>
                </a:solidFill>
              </a:rPr>
              <a:t>progressão </a:t>
            </a:r>
            <a:r>
              <a:rPr lang="en-US"/>
              <a:t>na carreira </a:t>
            </a:r>
            <a:endParaRPr>
              <a:solidFill>
                <a:schemeClr val="accent1"/>
              </a:solidFill>
            </a:endParaRPr>
          </a:p>
          <a:p>
            <a:pPr marL="285750" lvl="0" indent="-285750" algn="just" rtl="0">
              <a:lnSpc>
                <a:spcPct val="90000"/>
              </a:lnSpc>
              <a:spcBef>
                <a:spcPts val="1000"/>
              </a:spcBef>
              <a:spcAft>
                <a:spcPts val="0"/>
              </a:spcAft>
              <a:buClr>
                <a:srgbClr val="BDE5E0"/>
              </a:buClr>
              <a:buSzPts val="2000"/>
              <a:buFont typeface="Arial"/>
              <a:buChar char="•"/>
            </a:pPr>
            <a:r>
              <a:rPr lang="en-US"/>
              <a:t>É uma componente essencial que permitirá o desenvolvimento da </a:t>
            </a:r>
            <a:r>
              <a:rPr lang="en-US" b="1">
                <a:solidFill>
                  <a:schemeClr val="accent2"/>
                </a:solidFill>
              </a:rPr>
              <a:t>confiança e compreensão mútuas </a:t>
            </a:r>
            <a:r>
              <a:rPr lang="en-US"/>
              <a:t>entre empregadores e empregados (McKinlay, 2010)</a:t>
            </a:r>
            <a:endParaRPr/>
          </a:p>
          <a:p>
            <a:pPr marL="0" lvl="0" indent="0" algn="just" rtl="0">
              <a:lnSpc>
                <a:spcPct val="90000"/>
              </a:lnSpc>
              <a:spcBef>
                <a:spcPts val="1000"/>
              </a:spcBef>
              <a:spcAft>
                <a:spcPts val="0"/>
              </a:spcAft>
              <a:buClr>
                <a:schemeClr val="lt2"/>
              </a:buClr>
              <a:buSzPts val="1800"/>
              <a:buNone/>
            </a:pPr>
            <a:endParaRPr/>
          </a:p>
        </p:txBody>
      </p:sp>
      <p:pic>
        <p:nvPicPr>
          <p:cNvPr id="137" name="Google Shape;137;p8"/>
          <p:cNvPicPr preferRelativeResize="0"/>
          <p:nvPr/>
        </p:nvPicPr>
        <p:blipFill rotWithShape="1">
          <a:blip r:embed="rId3">
            <a:alphaModFix/>
          </a:blip>
          <a:srcRect/>
          <a:stretch/>
        </p:blipFill>
        <p:spPr>
          <a:xfrm>
            <a:off x="407939" y="1789536"/>
            <a:ext cx="2438248" cy="243824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t>Conceitos</a:t>
            </a:r>
            <a:endParaRPr/>
          </a:p>
        </p:txBody>
      </p:sp>
      <p:sp>
        <p:nvSpPr>
          <p:cNvPr id="143" name="Google Shape;143;p9"/>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3. Gestão etária</a:t>
            </a:r>
            <a:endParaRPr/>
          </a:p>
        </p:txBody>
      </p:sp>
      <p:sp>
        <p:nvSpPr>
          <p:cNvPr id="144" name="Google Shape;144;p9"/>
          <p:cNvSpPr txBox="1">
            <a:spLocks noGrp="1"/>
          </p:cNvSpPr>
          <p:nvPr>
            <p:ph type="body" idx="2"/>
          </p:nvPr>
        </p:nvSpPr>
        <p:spPr>
          <a:xfrm>
            <a:off x="201209" y="1405535"/>
            <a:ext cx="8308610" cy="51129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6"/>
              </a:buClr>
              <a:buSzPts val="2000"/>
              <a:buNone/>
            </a:pPr>
            <a:r>
              <a:rPr lang="en-US">
                <a:solidFill>
                  <a:srgbClr val="636A6F"/>
                </a:solidFill>
              </a:rPr>
              <a:t>A</a:t>
            </a:r>
            <a:r>
              <a:rPr lang="en-US">
                <a:solidFill>
                  <a:schemeClr val="accent6"/>
                </a:solidFill>
              </a:rPr>
              <a:t> “Gestão da etária” </a:t>
            </a:r>
            <a:r>
              <a:rPr lang="en-US">
                <a:solidFill>
                  <a:srgbClr val="636A6F"/>
                </a:solidFill>
              </a:rPr>
              <a:t>é um termo frequentemente utilizado para descrever boas práticas ou estratégias relevantes, especialmente concebidas para combater barreiras etárias, promover a diversidade etária e criar um ambiente inclusive, no qual cada indivíduo terá o apoio e os meios para atingir o seu potencial máximo sem ser discriminado ou limitado devido à sua idade</a:t>
            </a:r>
            <a:endParaRPr/>
          </a:p>
          <a:p>
            <a:pPr marL="285750" lvl="0" indent="-279400" algn="just" rtl="0">
              <a:lnSpc>
                <a:spcPct val="90000"/>
              </a:lnSpc>
              <a:spcBef>
                <a:spcPts val="1000"/>
              </a:spcBef>
              <a:spcAft>
                <a:spcPts val="0"/>
              </a:spcAft>
              <a:buClr>
                <a:srgbClr val="BDE5E0"/>
              </a:buClr>
              <a:buSzPts val="1900"/>
              <a:buFont typeface="Arial"/>
              <a:buChar char="•"/>
            </a:pPr>
            <a:r>
              <a:rPr lang="en-US" b="1">
                <a:solidFill>
                  <a:srgbClr val="9868BD"/>
                </a:solidFill>
              </a:rPr>
              <a:t>Benefícios da diversidade etária </a:t>
            </a:r>
            <a:r>
              <a:rPr lang="en-US"/>
              <a:t>em contextos organizacionais: </a:t>
            </a:r>
            <a:endParaRPr/>
          </a:p>
          <a:p>
            <a:pPr marL="804863" lvl="0" indent="-447675" algn="just" rtl="0">
              <a:lnSpc>
                <a:spcPct val="90000"/>
              </a:lnSpc>
              <a:spcBef>
                <a:spcPts val="1000"/>
              </a:spcBef>
              <a:spcAft>
                <a:spcPts val="0"/>
              </a:spcAft>
              <a:buClr>
                <a:srgbClr val="52BAAD"/>
              </a:buClr>
              <a:buSzPts val="1900"/>
              <a:buFont typeface="Noto Sans Symbols"/>
              <a:buChar char="✔"/>
            </a:pPr>
            <a:r>
              <a:rPr lang="en-US"/>
              <a:t>melhorias no </a:t>
            </a:r>
            <a:r>
              <a:rPr lang="en-US">
                <a:solidFill>
                  <a:schemeClr val="accent4"/>
                </a:solidFill>
              </a:rPr>
              <a:t>desempenho organizacional</a:t>
            </a:r>
            <a:endParaRPr/>
          </a:p>
          <a:p>
            <a:pPr marL="804863" lvl="0" indent="-447675" algn="just" rtl="0">
              <a:lnSpc>
                <a:spcPct val="90000"/>
              </a:lnSpc>
              <a:spcBef>
                <a:spcPts val="1000"/>
              </a:spcBef>
              <a:spcAft>
                <a:spcPts val="0"/>
              </a:spcAft>
              <a:buClr>
                <a:srgbClr val="52BAAD"/>
              </a:buClr>
              <a:buSzPts val="1900"/>
              <a:buFont typeface="Noto Sans Symbols"/>
              <a:buChar char="✔"/>
            </a:pPr>
            <a:r>
              <a:rPr lang="en-US">
                <a:solidFill>
                  <a:schemeClr val="accent2"/>
                </a:solidFill>
              </a:rPr>
              <a:t>motivação elevada do pessoal </a:t>
            </a:r>
            <a:endParaRPr/>
          </a:p>
          <a:p>
            <a:pPr marL="804863" lvl="0" indent="-447675" algn="just" rtl="0">
              <a:lnSpc>
                <a:spcPct val="90000"/>
              </a:lnSpc>
              <a:spcBef>
                <a:spcPts val="1000"/>
              </a:spcBef>
              <a:spcAft>
                <a:spcPts val="0"/>
              </a:spcAft>
              <a:buClr>
                <a:srgbClr val="52BAAD"/>
              </a:buClr>
              <a:buSzPts val="1900"/>
              <a:buFont typeface="Noto Sans Symbols"/>
              <a:buChar char="✔"/>
            </a:pPr>
            <a:r>
              <a:rPr lang="en-US"/>
              <a:t>estimulo do </a:t>
            </a:r>
            <a:r>
              <a:rPr lang="en-US">
                <a:solidFill>
                  <a:srgbClr val="9868BD"/>
                </a:solidFill>
              </a:rPr>
              <a:t>pensamento criativo </a:t>
            </a:r>
            <a:endParaRPr/>
          </a:p>
          <a:p>
            <a:pPr marL="804863" lvl="0" indent="-447675" algn="just" rtl="0">
              <a:lnSpc>
                <a:spcPct val="90000"/>
              </a:lnSpc>
              <a:spcBef>
                <a:spcPts val="1000"/>
              </a:spcBef>
              <a:spcAft>
                <a:spcPts val="0"/>
              </a:spcAft>
              <a:buClr>
                <a:srgbClr val="52BAAD"/>
              </a:buClr>
              <a:buSzPts val="1900"/>
              <a:buFont typeface="Noto Sans Symbols"/>
              <a:buChar char="✔"/>
            </a:pPr>
            <a:r>
              <a:rPr lang="en-US">
                <a:solidFill>
                  <a:schemeClr val="accent4"/>
                </a:solidFill>
              </a:rPr>
              <a:t>atração de uma vasta gama de talentos </a:t>
            </a:r>
            <a:endParaRPr/>
          </a:p>
          <a:p>
            <a:pPr marL="804863" lvl="0" indent="-447675" algn="just" rtl="0">
              <a:lnSpc>
                <a:spcPct val="90000"/>
              </a:lnSpc>
              <a:spcBef>
                <a:spcPts val="1000"/>
              </a:spcBef>
              <a:spcAft>
                <a:spcPts val="0"/>
              </a:spcAft>
              <a:buClr>
                <a:srgbClr val="52BAAD"/>
              </a:buClr>
              <a:buSzPts val="1900"/>
              <a:buFont typeface="Noto Sans Symbols"/>
              <a:buChar char="✔"/>
            </a:pPr>
            <a:r>
              <a:rPr lang="en-US"/>
              <a:t>melhoria da </a:t>
            </a:r>
            <a:r>
              <a:rPr lang="en-US" b="1">
                <a:solidFill>
                  <a:schemeClr val="accent1"/>
                </a:solidFill>
              </a:rPr>
              <a:t>reputação organizacional </a:t>
            </a:r>
            <a:r>
              <a:rPr lang="en-US"/>
              <a:t>(Gardiner 2004)</a:t>
            </a:r>
            <a:endParaRPr/>
          </a:p>
          <a:p>
            <a:pPr marL="285750" lvl="0" indent="-279400" algn="just" rtl="0">
              <a:lnSpc>
                <a:spcPct val="90000"/>
              </a:lnSpc>
              <a:spcBef>
                <a:spcPts val="1000"/>
              </a:spcBef>
              <a:spcAft>
                <a:spcPts val="0"/>
              </a:spcAft>
              <a:buClr>
                <a:srgbClr val="BDE5E0"/>
              </a:buClr>
              <a:buSzPts val="1900"/>
              <a:buFont typeface="Arial"/>
              <a:buChar char="•"/>
            </a:pPr>
            <a:r>
              <a:rPr lang="en-US"/>
              <a:t>A gestão da idade não está geralmente integrada nas políticas de Recursos Humanos das organizações, nem é apoiada por políticas nacionais</a:t>
            </a:r>
            <a:endParaRPr/>
          </a:p>
          <a:p>
            <a:pPr marL="285750" lvl="0" indent="-279400" algn="just" rtl="0">
              <a:lnSpc>
                <a:spcPct val="90000"/>
              </a:lnSpc>
              <a:spcBef>
                <a:spcPts val="1000"/>
              </a:spcBef>
              <a:spcAft>
                <a:spcPts val="0"/>
              </a:spcAft>
              <a:buClr>
                <a:srgbClr val="BDE5E0"/>
              </a:buClr>
              <a:buSzPts val="1900"/>
              <a:buFont typeface="Arial"/>
              <a:buChar char="•"/>
            </a:pPr>
            <a:r>
              <a:rPr lang="en-US"/>
              <a:t>A UE apoia e promove a abordagem de Gestão da Idade </a:t>
            </a:r>
            <a:endParaRPr/>
          </a:p>
          <a:p>
            <a:pPr marL="285750" lvl="0" indent="-279400" algn="just" rtl="0">
              <a:lnSpc>
                <a:spcPct val="90000"/>
              </a:lnSpc>
              <a:spcBef>
                <a:spcPts val="1000"/>
              </a:spcBef>
              <a:spcAft>
                <a:spcPts val="0"/>
              </a:spcAft>
              <a:buClr>
                <a:srgbClr val="BDE5E0"/>
              </a:buClr>
              <a:buSzPts val="1900"/>
              <a:buFont typeface="Arial"/>
              <a:buChar char="•"/>
            </a:pPr>
            <a:r>
              <a:rPr lang="en-US"/>
              <a:t>Contudo, depende de cada um dos seus Estados Membros adoptar este conceito</a:t>
            </a:r>
            <a:endParaRPr/>
          </a:p>
          <a:p>
            <a:pPr marL="285750" lvl="0" indent="-171450" algn="just" rtl="0">
              <a:lnSpc>
                <a:spcPct val="90000"/>
              </a:lnSpc>
              <a:spcBef>
                <a:spcPts val="1000"/>
              </a:spcBef>
              <a:spcAft>
                <a:spcPts val="0"/>
              </a:spcAft>
              <a:buClr>
                <a:schemeClr val="lt2"/>
              </a:buClr>
              <a:buSzPts val="1800"/>
              <a:buFont typeface="Arial"/>
              <a:buNone/>
            </a:pPr>
            <a:endParaRPr/>
          </a:p>
        </p:txBody>
      </p:sp>
      <p:pic>
        <p:nvPicPr>
          <p:cNvPr id="145" name="Google Shape;145;p9"/>
          <p:cNvPicPr preferRelativeResize="0"/>
          <p:nvPr/>
        </p:nvPicPr>
        <p:blipFill rotWithShape="1">
          <a:blip r:embed="rId3">
            <a:alphaModFix/>
          </a:blip>
          <a:srcRect/>
          <a:stretch/>
        </p:blipFill>
        <p:spPr>
          <a:xfrm>
            <a:off x="8607381" y="1910685"/>
            <a:ext cx="3337377" cy="333737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latin typeface="Arial"/>
                <a:ea typeface="Arial"/>
                <a:cs typeface="Arial"/>
                <a:sym typeface="Arial"/>
              </a:rPr>
              <a:t/>
            </a:r>
            <a:br>
              <a:rPr lang="en-US">
                <a:latin typeface="Arial"/>
                <a:ea typeface="Arial"/>
                <a:cs typeface="Arial"/>
                <a:sym typeface="Arial"/>
              </a:rPr>
            </a:br>
            <a:r>
              <a:rPr lang="en-US">
                <a:latin typeface="Arial"/>
                <a:ea typeface="Arial"/>
                <a:cs typeface="Arial"/>
                <a:sym typeface="Arial"/>
              </a:rPr>
              <a:t> </a:t>
            </a:r>
            <a:r>
              <a:rPr lang="en-US" sz="3200">
                <a:latin typeface="Arial"/>
                <a:ea typeface="Arial"/>
                <a:cs typeface="Arial"/>
                <a:sym typeface="Arial"/>
              </a:rPr>
              <a:t>Educação Intergeracional I</a:t>
            </a:r>
            <a:r>
              <a:rPr lang="en-US">
                <a:latin typeface="Arial"/>
                <a:ea typeface="Arial"/>
                <a:cs typeface="Arial"/>
                <a:sym typeface="Arial"/>
              </a:rPr>
              <a:t/>
            </a:r>
            <a:br>
              <a:rPr lang="en-US">
                <a:latin typeface="Arial"/>
                <a:ea typeface="Arial"/>
                <a:cs typeface="Arial"/>
                <a:sym typeface="Arial"/>
              </a:rPr>
            </a:br>
            <a:endParaRPr>
              <a:latin typeface="Arial"/>
              <a:ea typeface="Arial"/>
              <a:cs typeface="Arial"/>
              <a:sym typeface="Arial"/>
            </a:endParaRPr>
          </a:p>
        </p:txBody>
      </p:sp>
      <p:sp>
        <p:nvSpPr>
          <p:cNvPr id="151" name="Google Shape;151;p10"/>
          <p:cNvSpPr txBox="1">
            <a:spLocks noGrp="1"/>
          </p:cNvSpPr>
          <p:nvPr>
            <p:ph type="body" idx="1"/>
          </p:nvPr>
        </p:nvSpPr>
        <p:spPr>
          <a:xfrm>
            <a:off x="204716" y="797521"/>
            <a:ext cx="11709780" cy="385636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000"/>
              <a:buNone/>
            </a:pPr>
            <a:r>
              <a:rPr lang="en-US" sz="2200" b="1" i="1">
                <a:solidFill>
                  <a:schemeClr val="accent3"/>
                </a:solidFill>
              </a:rPr>
              <a:t>Mentoring</a:t>
            </a:r>
            <a:r>
              <a:rPr lang="en-US" sz="2200" b="1">
                <a:solidFill>
                  <a:schemeClr val="accent3"/>
                </a:solidFill>
              </a:rPr>
              <a:t> intergeracional</a:t>
            </a:r>
            <a:r>
              <a:rPr lang="en-US" sz="2200" b="1">
                <a:solidFill>
                  <a:schemeClr val="accent6"/>
                </a:solidFill>
              </a:rPr>
              <a:t> </a:t>
            </a:r>
            <a:r>
              <a:rPr lang="en-US" sz="2200">
                <a:solidFill>
                  <a:srgbClr val="868E93"/>
                </a:solidFill>
                <a:latin typeface="Arial"/>
                <a:ea typeface="Arial"/>
                <a:cs typeface="Arial"/>
                <a:sym typeface="Arial"/>
              </a:rPr>
              <a:t>pode ser tradicionalmente definido como o estabelecimento formal de uma relação entre um trabalhador senior com um trabalhador mais jovem, visando promover a aprendizagem e o crescimento mútuos, encorajando ambos os grupos etários a extrair e </a:t>
            </a:r>
            <a:r>
              <a:rPr lang="en-US" sz="2200">
                <a:solidFill>
                  <a:srgbClr val="EC4110"/>
                </a:solidFill>
                <a:latin typeface="Arial"/>
                <a:ea typeface="Arial"/>
                <a:cs typeface="Arial"/>
                <a:sym typeface="Arial"/>
              </a:rPr>
              <a:t>beneficiar das competências, sabedoria e experiência um do outro</a:t>
            </a:r>
            <a:r>
              <a:rPr lang="en-US" sz="2200">
                <a:solidFill>
                  <a:srgbClr val="636A6F"/>
                </a:solidFill>
                <a:latin typeface="Arial"/>
                <a:ea typeface="Arial"/>
                <a:cs typeface="Arial"/>
                <a:sym typeface="Arial"/>
              </a:rPr>
              <a:t>. </a:t>
            </a:r>
            <a:endParaRPr sz="2200">
              <a:solidFill>
                <a:schemeClr val="accent6"/>
              </a:solidFill>
            </a:endParaRPr>
          </a:p>
          <a:p>
            <a:pPr marL="0" lvl="0" indent="0" algn="just" rtl="0">
              <a:lnSpc>
                <a:spcPct val="90000"/>
              </a:lnSpc>
              <a:spcBef>
                <a:spcPts val="0"/>
              </a:spcBef>
              <a:spcAft>
                <a:spcPts val="0"/>
              </a:spcAft>
              <a:buClr>
                <a:schemeClr val="accent3"/>
              </a:buClr>
              <a:buSzPts val="2000"/>
              <a:buNone/>
            </a:pPr>
            <a:r>
              <a:rPr lang="en-US" sz="2200">
                <a:solidFill>
                  <a:schemeClr val="accent6"/>
                </a:solidFill>
              </a:rPr>
              <a:t> </a:t>
            </a:r>
            <a:endParaRPr sz="2200"/>
          </a:p>
          <a:p>
            <a:pPr marL="0" lvl="0" indent="0" algn="just" rtl="0">
              <a:lnSpc>
                <a:spcPct val="90000"/>
              </a:lnSpc>
              <a:spcBef>
                <a:spcPts val="1000"/>
              </a:spcBef>
              <a:spcAft>
                <a:spcPts val="0"/>
              </a:spcAft>
              <a:buClr>
                <a:schemeClr val="lt2"/>
              </a:buClr>
              <a:buSzPts val="2000"/>
              <a:buNone/>
            </a:pPr>
            <a:r>
              <a:rPr lang="en-US" sz="2200"/>
              <a:t>A aprendizagem na era atual pode envolver o </a:t>
            </a:r>
            <a:r>
              <a:rPr lang="en-US" sz="2200">
                <a:solidFill>
                  <a:schemeClr val="accent6"/>
                </a:solidFill>
              </a:rPr>
              <a:t>ensino de novas tecnologias</a:t>
            </a:r>
            <a:r>
              <a:rPr lang="en-US" sz="2200"/>
              <a:t>, </a:t>
            </a:r>
            <a:r>
              <a:rPr lang="en-US" sz="2200">
                <a:solidFill>
                  <a:schemeClr val="accent2"/>
                </a:solidFill>
              </a:rPr>
              <a:t>gestão de redes sociais</a:t>
            </a:r>
            <a:r>
              <a:rPr lang="en-US" sz="2200"/>
              <a:t>, </a:t>
            </a:r>
            <a:r>
              <a:rPr lang="en-US" sz="2200">
                <a:solidFill>
                  <a:schemeClr val="accent4"/>
                </a:solidFill>
              </a:rPr>
              <a:t>relações com clientes</a:t>
            </a:r>
            <a:r>
              <a:rPr lang="en-US" sz="2200"/>
              <a:t>, </a:t>
            </a:r>
            <a:r>
              <a:rPr lang="en-US" sz="2200" b="1"/>
              <a:t>escrita</a:t>
            </a:r>
            <a:r>
              <a:rPr lang="en-US" sz="2200"/>
              <a:t>, </a:t>
            </a:r>
            <a:r>
              <a:rPr lang="en-US" sz="2200">
                <a:solidFill>
                  <a:schemeClr val="accent1"/>
                </a:solidFill>
              </a:rPr>
              <a:t>liderança </a:t>
            </a:r>
            <a:r>
              <a:rPr lang="en-US" sz="2200"/>
              <a:t>e </a:t>
            </a:r>
            <a:r>
              <a:rPr lang="en-US" sz="2200">
                <a:solidFill>
                  <a:srgbClr val="9868BD"/>
                </a:solidFill>
              </a:rPr>
              <a:t>formação em gestão</a:t>
            </a:r>
            <a:r>
              <a:rPr lang="en-US" sz="2200"/>
              <a:t>. O principal objetivo de qualquer ambiente empresarial que promova a prática do </a:t>
            </a:r>
            <a:r>
              <a:rPr lang="en-US" sz="2200" i="1"/>
              <a:t>mentoring </a:t>
            </a:r>
            <a:r>
              <a:rPr lang="en-US" sz="2200"/>
              <a:t>é </a:t>
            </a:r>
            <a:r>
              <a:rPr lang="en-US" sz="2200" b="1"/>
              <a:t>criar um ambiente de aprendizagem estimulante e criativo, </a:t>
            </a:r>
            <a:r>
              <a:rPr lang="en-US" sz="2200"/>
              <a:t>onde </a:t>
            </a:r>
            <a:r>
              <a:rPr lang="en-US" sz="2200" u="sng"/>
              <a:t>todas as gerações possam reunir os seus conhecimentos e experiências de modo a </a:t>
            </a:r>
            <a:r>
              <a:rPr lang="en-US" sz="2200"/>
              <a:t>ajudarem-se mutuamente. </a:t>
            </a:r>
            <a:endParaRPr sz="2200"/>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pic>
        <p:nvPicPr>
          <p:cNvPr id="152" name="Google Shape;152;p10"/>
          <p:cNvPicPr preferRelativeResize="0"/>
          <p:nvPr/>
        </p:nvPicPr>
        <p:blipFill rotWithShape="1">
          <a:blip r:embed="rId3">
            <a:alphaModFix/>
          </a:blip>
          <a:srcRect/>
          <a:stretch/>
        </p:blipFill>
        <p:spPr>
          <a:xfrm>
            <a:off x="8023401" y="4653887"/>
            <a:ext cx="3955008" cy="1925471"/>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 Educação Intergeracional II </a:t>
            </a:r>
            <a:endParaRPr sz="3200">
              <a:latin typeface="Arial"/>
              <a:ea typeface="Arial"/>
              <a:cs typeface="Arial"/>
              <a:sym typeface="Arial"/>
            </a:endParaRPr>
          </a:p>
        </p:txBody>
      </p:sp>
      <p:sp>
        <p:nvSpPr>
          <p:cNvPr id="158" name="Google Shape;158;p11"/>
          <p:cNvSpPr txBox="1">
            <a:spLocks noGrp="1"/>
          </p:cNvSpPr>
          <p:nvPr>
            <p:ph type="body" idx="1"/>
          </p:nvPr>
        </p:nvSpPr>
        <p:spPr>
          <a:xfrm>
            <a:off x="4926843" y="928048"/>
            <a:ext cx="7115478" cy="524074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BDE5E0"/>
              </a:buClr>
              <a:buSzPts val="1800"/>
              <a:buFont typeface="Arial"/>
              <a:buChar char="•"/>
            </a:pPr>
            <a:r>
              <a:rPr lang="en-US"/>
              <a:t>O </a:t>
            </a:r>
            <a:r>
              <a:rPr lang="en-US" i="1"/>
              <a:t>mentoring</a:t>
            </a:r>
            <a:r>
              <a:rPr lang="en-US"/>
              <a:t> tem sido geralmente uma prática que coloca colaboradores mais jovens sobre a preparação e orientação dos seus colegas mais velhos </a:t>
            </a:r>
            <a:endParaRPr/>
          </a:p>
          <a:p>
            <a:pPr marL="285750" lvl="0" indent="-285750" algn="just" rtl="0">
              <a:lnSpc>
                <a:spcPct val="90000"/>
              </a:lnSpc>
              <a:spcBef>
                <a:spcPts val="1000"/>
              </a:spcBef>
              <a:spcAft>
                <a:spcPts val="0"/>
              </a:spcAft>
              <a:buClr>
                <a:srgbClr val="BDE5E0"/>
              </a:buClr>
              <a:buSzPts val="1800"/>
              <a:buFont typeface="Arial"/>
              <a:buChar char="•"/>
            </a:pPr>
            <a:r>
              <a:rPr lang="en-US"/>
              <a:t>Esta </a:t>
            </a:r>
            <a:r>
              <a:rPr lang="en-US" b="1">
                <a:solidFill>
                  <a:srgbClr val="9868BD"/>
                </a:solidFill>
              </a:rPr>
              <a:t>dinâmica de relacionamento </a:t>
            </a:r>
            <a:r>
              <a:rPr lang="en-US"/>
              <a:t>de seniores que ensinam os colaboradores mais jovens resulta também pelofacto de os seniores terem frequentemente </a:t>
            </a:r>
            <a:r>
              <a:rPr lang="en-US">
                <a:solidFill>
                  <a:schemeClr val="accent3"/>
                </a:solidFill>
              </a:rPr>
              <a:t>mais domínio ou experiência de competências transversais num posto ou setor relevante</a:t>
            </a:r>
            <a:endParaRPr/>
          </a:p>
          <a:p>
            <a:pPr marL="285750" lvl="0" indent="-285750" algn="just" rtl="0">
              <a:lnSpc>
                <a:spcPct val="90000"/>
              </a:lnSpc>
              <a:spcBef>
                <a:spcPts val="1000"/>
              </a:spcBef>
              <a:spcAft>
                <a:spcPts val="0"/>
              </a:spcAft>
              <a:buClr>
                <a:srgbClr val="BDE5E0"/>
              </a:buClr>
              <a:buSzPts val="1800"/>
              <a:buFont typeface="Arial"/>
              <a:buChar char="•"/>
            </a:pPr>
            <a:r>
              <a:rPr lang="en-US"/>
              <a:t>Como resultado dos </a:t>
            </a:r>
            <a:r>
              <a:rPr lang="en-US" b="1">
                <a:solidFill>
                  <a:schemeClr val="accent6"/>
                </a:solidFill>
              </a:rPr>
              <a:t>rápidos avanços tecnológicos</a:t>
            </a:r>
            <a:r>
              <a:rPr lang="en-US" b="1"/>
              <a:t>, </a:t>
            </a:r>
            <a:r>
              <a:rPr lang="en-US"/>
              <a:t>os papéis são frequentemente invertidos, desde que as gerações mais jovens ganharam protagonismo devido aos seus conhecimentos tecnológicos mais avançados (Jain e Maheshwari, 2020)</a:t>
            </a:r>
            <a:endParaRPr/>
          </a:p>
          <a:p>
            <a:pPr marL="285750" lvl="0" indent="-285750" algn="just" rtl="0">
              <a:lnSpc>
                <a:spcPct val="90000"/>
              </a:lnSpc>
              <a:spcBef>
                <a:spcPts val="1000"/>
              </a:spcBef>
              <a:spcAft>
                <a:spcPts val="0"/>
              </a:spcAft>
              <a:buClr>
                <a:srgbClr val="BDE5E0"/>
              </a:buClr>
              <a:buSzPts val="1800"/>
              <a:buFont typeface="Arial"/>
              <a:buChar char="•"/>
            </a:pPr>
            <a:r>
              <a:rPr lang="en-US"/>
              <a:t>A </a:t>
            </a:r>
            <a:r>
              <a:rPr lang="en-US" b="1"/>
              <a:t>troca de conhecimentos </a:t>
            </a:r>
            <a:r>
              <a:rPr lang="en-US"/>
              <a:t>entre profissionais deve </a:t>
            </a:r>
            <a:r>
              <a:rPr lang="en-US" u="sng">
                <a:solidFill>
                  <a:schemeClr val="accent6"/>
                </a:solidFill>
              </a:rPr>
              <a:t>depender dos seus pontos fortes, mérito e necessidades organizacionais globais </a:t>
            </a:r>
            <a:r>
              <a:rPr lang="en-US"/>
              <a:t>e não da sua idade</a:t>
            </a:r>
            <a:endParaRPr/>
          </a:p>
          <a:p>
            <a:pPr marL="285750" lvl="0" indent="-285750" algn="just" rtl="0">
              <a:lnSpc>
                <a:spcPct val="90000"/>
              </a:lnSpc>
              <a:spcBef>
                <a:spcPts val="1000"/>
              </a:spcBef>
              <a:spcAft>
                <a:spcPts val="0"/>
              </a:spcAft>
              <a:buClr>
                <a:srgbClr val="BDE5E0"/>
              </a:buClr>
              <a:buSzPts val="1800"/>
              <a:buFont typeface="Arial"/>
              <a:buChar char="•"/>
            </a:pPr>
            <a:r>
              <a:rPr lang="en-US"/>
              <a:t>Além disso, a aprendizagem intergeracional cria oportunidades para as gerações aprenderem mais umas </a:t>
            </a:r>
            <a:r>
              <a:rPr lang="en-US" i="1"/>
              <a:t>sobre as </a:t>
            </a:r>
            <a:r>
              <a:rPr lang="en-US"/>
              <a:t>outras e </a:t>
            </a:r>
            <a:r>
              <a:rPr lang="en-US" b="1"/>
              <a:t>para compreender as perspetivas </a:t>
            </a:r>
            <a:r>
              <a:rPr lang="en-US"/>
              <a:t>de outras gerações sem necessariamente as adotar (Bostrom &amp; Schmidt-Hertha, 2017) </a:t>
            </a:r>
            <a:endParaRPr/>
          </a:p>
          <a:p>
            <a:pPr marL="285750" lvl="0" indent="-285750" algn="just" rtl="0">
              <a:lnSpc>
                <a:spcPct val="90000"/>
              </a:lnSpc>
              <a:spcBef>
                <a:spcPts val="1000"/>
              </a:spcBef>
              <a:spcAft>
                <a:spcPts val="0"/>
              </a:spcAft>
              <a:buClr>
                <a:srgbClr val="BDE5E0"/>
              </a:buClr>
              <a:buSzPts val="1800"/>
              <a:buFont typeface="Arial"/>
              <a:buChar char="•"/>
            </a:pPr>
            <a:r>
              <a:rPr lang="en-US"/>
              <a:t>O que também irá </a:t>
            </a:r>
            <a:r>
              <a:rPr lang="en-US" b="1">
                <a:solidFill>
                  <a:schemeClr val="accent4"/>
                </a:solidFill>
                <a:highlight>
                  <a:schemeClr val="dk1"/>
                </a:highlight>
                <a:latin typeface="Arial"/>
                <a:ea typeface="Arial"/>
                <a:cs typeface="Arial"/>
                <a:sym typeface="Arial"/>
              </a:rPr>
              <a:t>melhorar </a:t>
            </a:r>
            <a:r>
              <a:rPr lang="en-US"/>
              <a:t>o </a:t>
            </a:r>
            <a:r>
              <a:rPr lang="en-US" b="1">
                <a:solidFill>
                  <a:schemeClr val="accent4"/>
                </a:solidFill>
                <a:latin typeface="Arial"/>
                <a:ea typeface="Arial"/>
                <a:cs typeface="Arial"/>
                <a:sym typeface="Arial"/>
              </a:rPr>
              <a:t>clima </a:t>
            </a:r>
            <a:r>
              <a:rPr lang="en-US"/>
              <a:t>geral </a:t>
            </a:r>
            <a:r>
              <a:rPr lang="en-US" b="1">
                <a:solidFill>
                  <a:schemeClr val="accent4"/>
                </a:solidFill>
                <a:latin typeface="Arial"/>
                <a:ea typeface="Arial"/>
                <a:cs typeface="Arial"/>
                <a:sym typeface="Arial"/>
              </a:rPr>
              <a:t>de </a:t>
            </a:r>
            <a:r>
              <a:rPr lang="en-US"/>
              <a:t>trabalho, as </a:t>
            </a:r>
            <a:r>
              <a:rPr lang="en-US" b="1">
                <a:solidFill>
                  <a:schemeClr val="accent4"/>
                </a:solidFill>
                <a:latin typeface="Arial"/>
                <a:ea typeface="Arial"/>
                <a:cs typeface="Arial"/>
                <a:sym typeface="Arial"/>
              </a:rPr>
              <a:t>relações </a:t>
            </a:r>
            <a:r>
              <a:rPr lang="en-US"/>
              <a:t>profissionais e </a:t>
            </a:r>
            <a:r>
              <a:rPr lang="en-US" b="1">
                <a:solidFill>
                  <a:schemeClr val="accent2"/>
                </a:solidFill>
                <a:latin typeface="Arial"/>
                <a:ea typeface="Arial"/>
                <a:cs typeface="Arial"/>
                <a:sym typeface="Arial"/>
              </a:rPr>
              <a:t>eliminar</a:t>
            </a:r>
            <a:r>
              <a:rPr lang="en-US"/>
              <a:t> fontes de </a:t>
            </a:r>
            <a:r>
              <a:rPr lang="en-US" b="1">
                <a:solidFill>
                  <a:schemeClr val="accent2"/>
                </a:solidFill>
                <a:latin typeface="Arial"/>
                <a:ea typeface="Arial"/>
                <a:cs typeface="Arial"/>
                <a:sym typeface="Arial"/>
              </a:rPr>
              <a:t>conflito</a:t>
            </a:r>
            <a:endParaRPr/>
          </a:p>
          <a:p>
            <a:pPr marL="0" lvl="0" indent="0" algn="just" rtl="0">
              <a:lnSpc>
                <a:spcPct val="90000"/>
              </a:lnSpc>
              <a:spcBef>
                <a:spcPts val="1000"/>
              </a:spcBef>
              <a:spcAft>
                <a:spcPts val="0"/>
              </a:spcAft>
              <a:buClr>
                <a:schemeClr val="lt2"/>
              </a:buClr>
              <a:buSzPts val="1800"/>
              <a:buNone/>
            </a:pPr>
            <a:endParaRPr/>
          </a:p>
        </p:txBody>
      </p:sp>
      <p:pic>
        <p:nvPicPr>
          <p:cNvPr id="159" name="Google Shape;159;p11"/>
          <p:cNvPicPr preferRelativeResize="0"/>
          <p:nvPr/>
        </p:nvPicPr>
        <p:blipFill rotWithShape="1">
          <a:blip r:embed="rId3">
            <a:alphaModFix/>
          </a:blip>
          <a:srcRect/>
          <a:stretch/>
        </p:blipFill>
        <p:spPr>
          <a:xfrm>
            <a:off x="207152" y="1282892"/>
            <a:ext cx="4599258" cy="3952744"/>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t>Referencial de competências</a:t>
            </a:r>
            <a:endParaRPr sz="3200"/>
          </a:p>
        </p:txBody>
      </p:sp>
      <p:sp>
        <p:nvSpPr>
          <p:cNvPr id="165" name="Google Shape;165;p12"/>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800"/>
              <a:buNone/>
            </a:pPr>
            <a:r>
              <a:rPr lang="en-US" sz="2800" u="sng">
                <a:solidFill>
                  <a:schemeClr val="accent3"/>
                </a:solidFill>
              </a:rPr>
              <a:t>Para a Geração Jovem: </a:t>
            </a:r>
            <a:endParaRPr/>
          </a:p>
          <a:p>
            <a:pPr marL="0" lvl="0" indent="0" algn="just" rtl="0">
              <a:lnSpc>
                <a:spcPct val="90000"/>
              </a:lnSpc>
              <a:spcBef>
                <a:spcPts val="1000"/>
              </a:spcBef>
              <a:spcAft>
                <a:spcPts val="0"/>
              </a:spcAft>
              <a:buClr>
                <a:schemeClr val="lt2"/>
              </a:buClr>
              <a:buSzPts val="2000"/>
              <a:buNone/>
            </a:pPr>
            <a:endParaRPr sz="2000">
              <a:solidFill>
                <a:schemeClr val="accent3"/>
              </a:solidFill>
            </a:endParaRPr>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Pensamento crítico: </a:t>
            </a:r>
            <a:r>
              <a:rPr lang="en-US" sz="2000"/>
              <a:t>a capacidade de pensar clara e racionalmente, compreendendo a ligação lógica entre as ideias </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Resolução de problemas</a:t>
            </a:r>
            <a:r>
              <a:rPr lang="en-US" sz="2000"/>
              <a:t>: identificação rápida do problema subjacente e implementação de uma solução </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Tomada de decisões: </a:t>
            </a:r>
            <a:r>
              <a:rPr lang="en-US" sz="2000"/>
              <a:t>o processo de fazer escolhas através da identificação de uma decisão, da recolha de informação e da avaliação de resoluções alternativas </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Pensamento estratégico: </a:t>
            </a:r>
            <a:r>
              <a:rPr lang="en-US" sz="2000"/>
              <a:t>um processo mental ou de pensamento aplicado por um indivíduo no contexto da realização de um objetivo ou conjunto de objetivos em vários tipos de empreendimentos </a:t>
            </a:r>
            <a:endParaRPr sz="2000"/>
          </a:p>
          <a:p>
            <a:pPr marL="0" lvl="0" indent="0" algn="just" rtl="0">
              <a:lnSpc>
                <a:spcPct val="90000"/>
              </a:lnSpc>
              <a:spcBef>
                <a:spcPts val="1000"/>
              </a:spcBef>
              <a:spcAft>
                <a:spcPts val="0"/>
              </a:spcAft>
              <a:buClr>
                <a:schemeClr val="lt2"/>
              </a:buClr>
              <a:buSzPts val="1800"/>
              <a:buNone/>
            </a:pPr>
            <a:endParaRPr/>
          </a:p>
        </p:txBody>
      </p:sp>
      <p:sp>
        <p:nvSpPr>
          <p:cNvPr id="166" name="Google Shape;166;p12"/>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800"/>
              <a:buNone/>
            </a:pPr>
            <a:r>
              <a:rPr lang="en-US" sz="2800" u="sng">
                <a:solidFill>
                  <a:schemeClr val="accent3"/>
                </a:solidFill>
              </a:rPr>
              <a:t>Para a Geração Sénior: </a:t>
            </a:r>
            <a:endParaRPr/>
          </a:p>
          <a:p>
            <a:pPr marL="0" lvl="0" indent="0" algn="just" rtl="0">
              <a:lnSpc>
                <a:spcPct val="90000"/>
              </a:lnSpc>
              <a:spcBef>
                <a:spcPts val="1000"/>
              </a:spcBef>
              <a:spcAft>
                <a:spcPts val="0"/>
              </a:spcAft>
              <a:buClr>
                <a:schemeClr val="lt2"/>
              </a:buClr>
              <a:buSzPts val="1800"/>
              <a:buNone/>
            </a:pPr>
            <a:endParaRPr>
              <a:solidFill>
                <a:schemeClr val="accent3"/>
              </a:solidFill>
            </a:endParaRPr>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Competências digitais: </a:t>
            </a:r>
            <a:r>
              <a:rPr lang="en-US" sz="2000"/>
              <a:t>uma gama de capacidades de utilização de dispositivos digitais, aplicações de comunicação e redes para aceder e gerir informação </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Literacia dos ,media: </a:t>
            </a:r>
            <a:r>
              <a:rPr lang="en-US" sz="2000"/>
              <a:t>a capacidade de aceder, analisar, avaliar, criar e agir utilizando todas as formas de comunicação </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Lidar com os desafios tecnológicos</a:t>
            </a:r>
            <a:r>
              <a:rPr lang="en-US" sz="2000"/>
              <a:t>: um conjunto de competências que ajudará a uma transição suave e aumentará a adaptabilidade (Vocabulário técnico, competências de dactilografia, encontrar recursos uteis de investigação) </a:t>
            </a:r>
            <a:endParaRPr sz="2000"/>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Duração do programa de formação</a:t>
            </a:r>
            <a:r>
              <a:rPr lang="en-US">
                <a:latin typeface="Arial"/>
                <a:ea typeface="Arial"/>
                <a:cs typeface="Arial"/>
                <a:sym typeface="Arial"/>
              </a:rPr>
              <a:t> </a:t>
            </a:r>
            <a:endParaRPr>
              <a:latin typeface="Arial"/>
              <a:ea typeface="Arial"/>
              <a:cs typeface="Arial"/>
              <a:sym typeface="Arial"/>
            </a:endParaRPr>
          </a:p>
        </p:txBody>
      </p:sp>
      <p:sp>
        <p:nvSpPr>
          <p:cNvPr id="172" name="Google Shape;172;p13"/>
          <p:cNvSpPr txBox="1">
            <a:spLocks noGrp="1"/>
          </p:cNvSpPr>
          <p:nvPr>
            <p:ph type="body" idx="1"/>
          </p:nvPr>
        </p:nvSpPr>
        <p:spPr>
          <a:xfrm>
            <a:off x="97970" y="797522"/>
            <a:ext cx="11311558" cy="5381138"/>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BDE5E0"/>
              </a:buClr>
              <a:buSzPts val="2000"/>
              <a:buFont typeface="Arial"/>
              <a:buChar char="•"/>
            </a:pPr>
            <a:r>
              <a:rPr lang="en-US" sz="2000"/>
              <a:t>O currículo tem a duração de </a:t>
            </a:r>
            <a:r>
              <a:rPr lang="en-US" sz="2000">
                <a:solidFill>
                  <a:schemeClr val="accent3"/>
                </a:solidFill>
              </a:rPr>
              <a:t>18 horas em formato b-learning</a:t>
            </a:r>
            <a:endParaRPr/>
          </a:p>
          <a:p>
            <a:pPr marL="342900" lvl="0" indent="-342900" algn="just" rtl="0">
              <a:lnSpc>
                <a:spcPct val="90000"/>
              </a:lnSpc>
              <a:spcBef>
                <a:spcPts val="1000"/>
              </a:spcBef>
              <a:spcAft>
                <a:spcPts val="0"/>
              </a:spcAft>
              <a:buClr>
                <a:srgbClr val="BDE5E0"/>
              </a:buClr>
              <a:buSzPts val="2000"/>
              <a:buFont typeface="Arial"/>
              <a:buChar char="•"/>
            </a:pPr>
            <a:r>
              <a:rPr lang="en-US" sz="2000"/>
              <a:t>Um </a:t>
            </a:r>
            <a:r>
              <a:rPr lang="en-US" sz="2000" i="1">
                <a:solidFill>
                  <a:schemeClr val="accent2"/>
                </a:solidFill>
              </a:rPr>
              <a:t>workshop</a:t>
            </a:r>
            <a:r>
              <a:rPr lang="en-US" sz="2000">
                <a:solidFill>
                  <a:schemeClr val="accent2"/>
                </a:solidFill>
              </a:rPr>
              <a:t> de oito horas </a:t>
            </a:r>
            <a:r>
              <a:rPr lang="en-US" sz="2000"/>
              <a:t>coordenadores, profissionais de recursos humanos, gestores de equipa,  formadores e outros profissionais, seguido de cinco horas de aprendizagem </a:t>
            </a:r>
            <a:r>
              <a:rPr lang="en-US" sz="2000" i="1"/>
              <a:t>online </a:t>
            </a:r>
            <a:r>
              <a:rPr lang="en-US" sz="2000"/>
              <a:t>independente/de grupo</a:t>
            </a:r>
            <a:endParaRPr sz="2000"/>
          </a:p>
          <a:p>
            <a:pPr marL="342900" lvl="0" indent="-342900" algn="just" rtl="0">
              <a:lnSpc>
                <a:spcPct val="90000"/>
              </a:lnSpc>
              <a:spcBef>
                <a:spcPts val="1000"/>
              </a:spcBef>
              <a:spcAft>
                <a:spcPts val="0"/>
              </a:spcAft>
              <a:buClr>
                <a:srgbClr val="BDE5E0"/>
              </a:buClr>
              <a:buSzPts val="2000"/>
              <a:buFont typeface="Arial"/>
              <a:buChar char="•"/>
            </a:pPr>
            <a:r>
              <a:rPr lang="en-US" sz="2000"/>
              <a:t>A aprendizagem independente/de grupo incluirá </a:t>
            </a:r>
            <a:r>
              <a:rPr lang="en-US" sz="2000" i="1"/>
              <a:t>mentoring online</a:t>
            </a:r>
            <a:r>
              <a:rPr lang="en-US" sz="2000"/>
              <a:t> ao vivo e reuniões presenciais adicionais opcionais</a:t>
            </a:r>
            <a:endParaRPr sz="2000"/>
          </a:p>
          <a:p>
            <a:pPr marL="342900" lvl="0" indent="-342900" algn="just" rtl="0">
              <a:lnSpc>
                <a:spcPct val="90000"/>
              </a:lnSpc>
              <a:spcBef>
                <a:spcPts val="1000"/>
              </a:spcBef>
              <a:spcAft>
                <a:spcPts val="0"/>
              </a:spcAft>
              <a:buClr>
                <a:srgbClr val="BDE5E0"/>
              </a:buClr>
              <a:buSzPts val="2000"/>
              <a:buFont typeface="Arial"/>
              <a:buChar char="•"/>
            </a:pPr>
            <a:r>
              <a:rPr lang="en-US" sz="2000"/>
              <a:t>No final, será realizado um </a:t>
            </a:r>
            <a:r>
              <a:rPr lang="en-US" sz="2000" b="1" i="1">
                <a:solidFill>
                  <a:schemeClr val="accent3"/>
                </a:solidFill>
              </a:rPr>
              <a:t>workshop </a:t>
            </a:r>
            <a:r>
              <a:rPr lang="en-US" sz="2000" b="1">
                <a:solidFill>
                  <a:schemeClr val="accent3"/>
                </a:solidFill>
              </a:rPr>
              <a:t>de cinco horas, </a:t>
            </a:r>
            <a:r>
              <a:rPr lang="en-US" sz="2000"/>
              <a:t>durante o qual os participantes apresentarão as estratégias para as suas empresas/locais de trabalho</a:t>
            </a:r>
            <a:endParaRPr sz="2000"/>
          </a:p>
          <a:p>
            <a:pPr marL="342900" lvl="0" indent="-342900" algn="just" rtl="0">
              <a:lnSpc>
                <a:spcPct val="90000"/>
              </a:lnSpc>
              <a:spcBef>
                <a:spcPts val="1000"/>
              </a:spcBef>
              <a:spcAft>
                <a:spcPts val="0"/>
              </a:spcAft>
              <a:buClr>
                <a:srgbClr val="BDE5E0"/>
              </a:buClr>
              <a:buSzPts val="2000"/>
              <a:buFont typeface="Arial"/>
              <a:buChar char="•"/>
            </a:pPr>
            <a:r>
              <a:rPr lang="en-US" sz="2000" b="1">
                <a:solidFill>
                  <a:schemeClr val="accent6"/>
                </a:solidFill>
              </a:rPr>
              <a:t>Cada módulo tem a duração de três horas (uma hora de teoria + duas horas de atividades) </a:t>
            </a:r>
            <a:endParaRPr sz="2000">
              <a:solidFill>
                <a:schemeClr val="accent6"/>
              </a:solidFill>
            </a:endParaRPr>
          </a:p>
          <a:p>
            <a:pPr marL="0" lvl="0" indent="0" algn="just" rtl="0">
              <a:lnSpc>
                <a:spcPct val="90000"/>
              </a:lnSpc>
              <a:spcBef>
                <a:spcPts val="1000"/>
              </a:spcBef>
              <a:spcAft>
                <a:spcPts val="0"/>
              </a:spcAft>
              <a:buClr>
                <a:schemeClr val="lt2"/>
              </a:buClr>
              <a:buSzPts val="1800"/>
              <a:buNone/>
            </a:pPr>
            <a:endParaRPr/>
          </a:p>
        </p:txBody>
      </p:sp>
      <p:pic>
        <p:nvPicPr>
          <p:cNvPr id="173" name="Google Shape;173;p13"/>
          <p:cNvPicPr preferRelativeResize="0"/>
          <p:nvPr/>
        </p:nvPicPr>
        <p:blipFill rotWithShape="1">
          <a:blip r:embed="rId3">
            <a:alphaModFix/>
          </a:blip>
          <a:srcRect t="6892"/>
          <a:stretch/>
        </p:blipFill>
        <p:spPr>
          <a:xfrm>
            <a:off x="7026979" y="3862877"/>
            <a:ext cx="4447204" cy="29951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4400"/>
              <a:buFont typeface="Arial"/>
              <a:buNone/>
            </a:pPr>
            <a:r>
              <a:rPr lang="en-US" sz="3000"/>
              <a:t>Módulo 1 </a:t>
            </a:r>
            <a:br>
              <a:rPr lang="en-US" sz="3000"/>
            </a:br>
            <a:r>
              <a:rPr lang="en-US" sz="3000"/>
              <a:t/>
            </a:r>
            <a:br>
              <a:rPr lang="en-US" sz="3000"/>
            </a:br>
            <a:r>
              <a:rPr lang="en-US" sz="3000"/>
              <a:t>Atividades </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Atividades </a:t>
            </a:r>
            <a:endParaRPr sz="3200">
              <a:latin typeface="Arial"/>
              <a:ea typeface="Arial"/>
              <a:cs typeface="Arial"/>
              <a:sym typeface="Arial"/>
            </a:endParaRPr>
          </a:p>
        </p:txBody>
      </p:sp>
      <p:graphicFrame>
        <p:nvGraphicFramePr>
          <p:cNvPr id="184" name="Google Shape;184;p15"/>
          <p:cNvGraphicFramePr/>
          <p:nvPr/>
        </p:nvGraphicFramePr>
        <p:xfrm>
          <a:off x="873457" y="1241944"/>
          <a:ext cx="3000000" cy="3000000"/>
        </p:xfrm>
        <a:graphic>
          <a:graphicData uri="http://schemas.openxmlformats.org/drawingml/2006/table">
            <a:tbl>
              <a:tblPr firstRow="1" firstCol="1" bandRow="1">
                <a:noFill/>
                <a:tableStyleId>{4C8F74BB-9B85-4D69-9568-B47D665FE4CD}</a:tableStyleId>
              </a:tblPr>
              <a:tblGrid>
                <a:gridCol w="2571250"/>
                <a:gridCol w="7582700"/>
              </a:tblGrid>
              <a:tr h="768125">
                <a:tc gridSpan="2">
                  <a:txBody>
                    <a:bodyPr/>
                    <a:lstStyle/>
                    <a:p>
                      <a:pPr marL="0" marR="0" lvl="0" indent="0" algn="l" rtl="0">
                        <a:lnSpc>
                          <a:spcPct val="107000"/>
                        </a:lnSpc>
                        <a:spcBef>
                          <a:spcPts val="0"/>
                        </a:spcBef>
                        <a:spcAft>
                          <a:spcPts val="0"/>
                        </a:spcAft>
                        <a:buClr>
                          <a:srgbClr val="000000"/>
                        </a:buClr>
                        <a:buSzPts val="2800"/>
                        <a:buFont typeface="Arial"/>
                        <a:buNone/>
                      </a:pPr>
                      <a:r>
                        <a:rPr lang="en-US" sz="2800" b="1" u="none" strike="noStrike" cap="none">
                          <a:solidFill>
                            <a:schemeClr val="dk1"/>
                          </a:solidFill>
                        </a:rPr>
                        <a:t>Atividade 1.1</a:t>
                      </a:r>
                      <a:endParaRPr sz="2400" b="1" u="none" strike="noStrike" cap="none">
                        <a:solidFill>
                          <a:schemeClr val="dk1"/>
                        </a:solidFill>
                        <a:latin typeface="Arial"/>
                        <a:ea typeface="Arial"/>
                        <a:cs typeface="Arial"/>
                        <a:sym typeface="Arial"/>
                      </a:endParaRPr>
                    </a:p>
                  </a:txBody>
                  <a:tcPr marL="68575" marR="68575" marT="0" marB="0" anchor="ctr"/>
                </a:tc>
                <a:tc hMerge="1">
                  <a:txBody>
                    <a:bodyPr/>
                    <a:lstStyle/>
                    <a:p>
                      <a:endParaRPr lang="en-US"/>
                    </a:p>
                  </a:txBody>
                  <a:tcP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dk1"/>
                          </a:solidFill>
                        </a:rPr>
                        <a:t>Designação: </a:t>
                      </a:r>
                      <a:endParaRPr sz="24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Identificar as gerações</a:t>
                      </a:r>
                      <a:endParaRPr sz="2400" b="1" u="none" strike="noStrike" cap="none">
                        <a:solidFill>
                          <a:schemeClr val="lt1"/>
                        </a:solidFill>
                        <a:latin typeface="Arial"/>
                        <a:ea typeface="Arial"/>
                        <a:cs typeface="Arial"/>
                        <a:sym typeface="Arial"/>
                      </a:endParaRPr>
                    </a:p>
                  </a:txBody>
                  <a:tcPr marL="68575" marR="68575" marT="0" marB="0" anchor="ct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dk1"/>
                          </a:solidFill>
                        </a:rPr>
                        <a:t>Implementação:</a:t>
                      </a:r>
                      <a:endParaRPr sz="24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Presencial / </a:t>
                      </a:r>
                      <a:r>
                        <a:rPr lang="en-US" sz="2400" b="1" i="1" u="none" strike="noStrike" cap="none">
                          <a:solidFill>
                            <a:schemeClr val="lt1"/>
                          </a:solidFill>
                        </a:rPr>
                        <a:t>Online </a:t>
                      </a:r>
                      <a:endParaRPr sz="2400" b="1" i="1" u="none" strike="noStrike" cap="none">
                        <a:solidFill>
                          <a:schemeClr val="lt1"/>
                        </a:solidFill>
                        <a:latin typeface="Arial"/>
                        <a:ea typeface="Arial"/>
                        <a:cs typeface="Arial"/>
                        <a:sym typeface="Arial"/>
                      </a:endParaRPr>
                    </a:p>
                  </a:txBody>
                  <a:tcPr marL="68575" marR="68575" marT="0" marB="0" anchor="ct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dk1"/>
                          </a:solidFill>
                        </a:rPr>
                        <a:t>Objetivo: </a:t>
                      </a:r>
                      <a:endParaRPr sz="24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Avaliação das necessidades de formação em </a:t>
                      </a:r>
                      <a:r>
                        <a:rPr lang="en-US" sz="2400" b="1" i="1" u="none" strike="noStrike" cap="none">
                          <a:solidFill>
                            <a:schemeClr val="lt1"/>
                          </a:solidFill>
                        </a:rPr>
                        <a:t>mentoring  </a:t>
                      </a:r>
                      <a:endParaRPr sz="2400" b="1" i="1" u="none" strike="noStrike" cap="none">
                        <a:solidFill>
                          <a:schemeClr val="lt1"/>
                        </a:solidFill>
                        <a:latin typeface="Arial"/>
                        <a:ea typeface="Arial"/>
                        <a:cs typeface="Arial"/>
                        <a:sym typeface="Arial"/>
                      </a:endParaRPr>
                    </a:p>
                  </a:txBody>
                  <a:tcPr marL="68575" marR="68575" marT="0" marB="0" anchor="ct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dk1"/>
                          </a:solidFill>
                        </a:rPr>
                        <a:t>Competência/s: </a:t>
                      </a:r>
                      <a:endParaRPr sz="24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Introdutório </a:t>
                      </a:r>
                      <a:endParaRPr sz="2400" b="1" u="none" strike="noStrike" cap="none">
                        <a:solidFill>
                          <a:schemeClr val="lt1"/>
                        </a:solidFill>
                        <a:latin typeface="Arial"/>
                        <a:ea typeface="Arial"/>
                        <a:cs typeface="Arial"/>
                        <a:sym typeface="Arial"/>
                      </a:endParaRPr>
                    </a:p>
                  </a:txBody>
                  <a:tcPr marL="68575" marR="68575" marT="0" marB="0" anchor="ct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dk1"/>
                          </a:solidFill>
                        </a:rPr>
                        <a:t>Duração:</a:t>
                      </a:r>
                      <a:endParaRPr sz="24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45 minutos</a:t>
                      </a:r>
                      <a:endParaRPr sz="2400" b="1" u="none" strike="noStrike" cap="none">
                        <a:solidFill>
                          <a:schemeClr val="lt1"/>
                        </a:solidFill>
                        <a:latin typeface="Arial"/>
                        <a:ea typeface="Arial"/>
                        <a:cs typeface="Arial"/>
                        <a:sym typeface="Arial"/>
                      </a:endParaRPr>
                    </a:p>
                  </a:txBody>
                  <a:tcPr marL="68575" marR="68575" marT="0" marB="0"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Atividade 1.1 Identificar as gerações </a:t>
            </a:r>
            <a:endParaRPr sz="3200">
              <a:latin typeface="Arial"/>
              <a:ea typeface="Arial"/>
              <a:cs typeface="Arial"/>
              <a:sym typeface="Arial"/>
            </a:endParaRPr>
          </a:p>
        </p:txBody>
      </p:sp>
      <p:sp>
        <p:nvSpPr>
          <p:cNvPr id="190" name="Google Shape;190;p16"/>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Por favor, leia com atenção: </a:t>
            </a:r>
            <a:endParaRPr/>
          </a:p>
        </p:txBody>
      </p:sp>
      <p:sp>
        <p:nvSpPr>
          <p:cNvPr id="191" name="Google Shape;191;p16"/>
          <p:cNvSpPr txBox="1">
            <a:spLocks noGrp="1"/>
          </p:cNvSpPr>
          <p:nvPr>
            <p:ph type="body" idx="2"/>
          </p:nvPr>
        </p:nvSpPr>
        <p:spPr>
          <a:xfrm>
            <a:off x="97971" y="2279176"/>
            <a:ext cx="11944350" cy="4472688"/>
          </a:xfrm>
          <a:prstGeom prst="rect">
            <a:avLst/>
          </a:prstGeom>
          <a:noFill/>
          <a:ln>
            <a:noFill/>
          </a:ln>
        </p:spPr>
        <p:txBody>
          <a:bodyPr spcFirstLastPara="1" wrap="square" lIns="91425" tIns="45700" rIns="91425" bIns="45700" anchor="t" anchorCtr="0">
            <a:noAutofit/>
          </a:bodyPr>
          <a:lstStyle/>
          <a:p>
            <a:pPr marL="265113" lvl="0" indent="-265113" algn="just" rtl="0">
              <a:lnSpc>
                <a:spcPct val="90000"/>
              </a:lnSpc>
              <a:spcBef>
                <a:spcPts val="0"/>
              </a:spcBef>
              <a:spcAft>
                <a:spcPts val="0"/>
              </a:spcAft>
              <a:buClr>
                <a:srgbClr val="9868BD"/>
              </a:buClr>
              <a:buSzPts val="2000"/>
              <a:buFont typeface="Arial"/>
              <a:buAutoNum type="arabicPeriod"/>
            </a:pPr>
            <a:r>
              <a:rPr lang="en-US" sz="2000">
                <a:solidFill>
                  <a:srgbClr val="9868BD"/>
                </a:solidFill>
              </a:rPr>
              <a:t>GERAÇÃO SILENCIOSA </a:t>
            </a:r>
            <a:r>
              <a:rPr lang="en-US" sz="2000"/>
              <a:t>/ MADUROS / VETERANOS / TRADICIONALISTAS / II GUERRA MUNDIAL: Nascido antes de 1940 a 1945 </a:t>
            </a:r>
            <a:endParaRPr sz="2000"/>
          </a:p>
          <a:p>
            <a:pPr marL="0" lvl="0" indent="0" algn="just" rtl="0">
              <a:lnSpc>
                <a:spcPct val="90000"/>
              </a:lnSpc>
              <a:spcBef>
                <a:spcPts val="1000"/>
              </a:spcBef>
              <a:spcAft>
                <a:spcPts val="0"/>
              </a:spcAft>
              <a:buClr>
                <a:schemeClr val="lt2"/>
              </a:buClr>
              <a:buSzPts val="2000"/>
              <a:buNone/>
            </a:pPr>
            <a:endParaRPr sz="2000"/>
          </a:p>
          <a:p>
            <a:pPr marL="0" lvl="0" indent="0" algn="just" rtl="0">
              <a:lnSpc>
                <a:spcPct val="90000"/>
              </a:lnSpc>
              <a:spcBef>
                <a:spcPts val="1000"/>
              </a:spcBef>
              <a:spcAft>
                <a:spcPts val="0"/>
              </a:spcAft>
              <a:buSzPts val="2000"/>
              <a:buNone/>
            </a:pPr>
            <a:r>
              <a:rPr lang="en-US" sz="2000"/>
              <a:t>2. </a:t>
            </a:r>
            <a:r>
              <a:rPr lang="en-US" sz="2000" i="1">
                <a:solidFill>
                  <a:schemeClr val="accent1"/>
                </a:solidFill>
              </a:rPr>
              <a:t>BABY BOOMERS </a:t>
            </a:r>
            <a:r>
              <a:rPr lang="en-US" sz="2000"/>
              <a:t>: Nascido entre 1940-45 a 1964 </a:t>
            </a:r>
            <a:endParaRPr/>
          </a:p>
          <a:p>
            <a:pPr marL="0" lvl="0" indent="0" algn="just" rtl="0">
              <a:lnSpc>
                <a:spcPct val="90000"/>
              </a:lnSpc>
              <a:spcBef>
                <a:spcPts val="1000"/>
              </a:spcBef>
              <a:spcAft>
                <a:spcPts val="0"/>
              </a:spcAft>
              <a:buSzPts val="2000"/>
              <a:buNone/>
            </a:pPr>
            <a:endParaRPr sz="2000"/>
          </a:p>
          <a:p>
            <a:pPr marL="0" lvl="0" indent="0" algn="just" rtl="0">
              <a:lnSpc>
                <a:spcPct val="90000"/>
              </a:lnSpc>
              <a:spcBef>
                <a:spcPts val="1000"/>
              </a:spcBef>
              <a:spcAft>
                <a:spcPts val="0"/>
              </a:spcAft>
              <a:buClr>
                <a:schemeClr val="lt2"/>
              </a:buClr>
              <a:buSzPts val="2000"/>
              <a:buNone/>
            </a:pPr>
            <a:r>
              <a:rPr lang="en-US" sz="2000"/>
              <a:t>3. </a:t>
            </a:r>
            <a:r>
              <a:rPr lang="en-US" sz="2000">
                <a:solidFill>
                  <a:srgbClr val="92D050"/>
                </a:solidFill>
              </a:rPr>
              <a:t>GERAÇÃO X </a:t>
            </a:r>
            <a:r>
              <a:rPr lang="en-US" sz="2000"/>
              <a:t>/ X'ers/ </a:t>
            </a:r>
            <a:r>
              <a:rPr lang="en-US" sz="2000" i="1"/>
              <a:t>POST BOOMERS </a:t>
            </a:r>
            <a:r>
              <a:rPr lang="en-US" sz="2000"/>
              <a:t>/ A 13.ª GERAÇÃO: Nascido entre 1960-54 a 1980</a:t>
            </a:r>
            <a:endParaRPr/>
          </a:p>
          <a:p>
            <a:pPr marL="0" lvl="0" indent="0" algn="just" rtl="0">
              <a:lnSpc>
                <a:spcPct val="90000"/>
              </a:lnSpc>
              <a:spcBef>
                <a:spcPts val="1000"/>
              </a:spcBef>
              <a:spcAft>
                <a:spcPts val="0"/>
              </a:spcAft>
              <a:buClr>
                <a:schemeClr val="lt2"/>
              </a:buClr>
              <a:buSzPts val="2000"/>
              <a:buNone/>
            </a:pPr>
            <a:endParaRPr sz="2000"/>
          </a:p>
          <a:p>
            <a:pPr marL="265113" lvl="0" indent="-265113" algn="just" rtl="0">
              <a:lnSpc>
                <a:spcPct val="90000"/>
              </a:lnSpc>
              <a:spcBef>
                <a:spcPts val="1000"/>
              </a:spcBef>
              <a:spcAft>
                <a:spcPts val="0"/>
              </a:spcAft>
              <a:buClr>
                <a:schemeClr val="lt2"/>
              </a:buClr>
              <a:buSzPts val="2000"/>
              <a:buNone/>
            </a:pPr>
            <a:r>
              <a:rPr lang="en-US" sz="2000"/>
              <a:t>4</a:t>
            </a:r>
            <a:r>
              <a:rPr lang="en-US" sz="2000">
                <a:solidFill>
                  <a:srgbClr val="52BAAD"/>
                </a:solidFill>
              </a:rPr>
              <a:t>. </a:t>
            </a:r>
            <a:r>
              <a:rPr lang="en-US" sz="2000" i="1">
                <a:solidFill>
                  <a:srgbClr val="52BAAD"/>
                </a:solidFill>
              </a:rPr>
              <a:t>MILLENNIALS </a:t>
            </a:r>
            <a:r>
              <a:rPr lang="en-US" sz="2000">
                <a:solidFill>
                  <a:srgbClr val="52BAAD"/>
                </a:solidFill>
              </a:rPr>
              <a:t> </a:t>
            </a:r>
            <a:r>
              <a:rPr lang="en-US" sz="2000"/>
              <a:t>/ GERAÇÃO Y / </a:t>
            </a:r>
            <a:r>
              <a:rPr lang="en-US" sz="2000" i="1"/>
              <a:t>ECHO BOOMERS </a:t>
            </a:r>
            <a:r>
              <a:rPr lang="en-US" sz="2000"/>
              <a:t>/ </a:t>
            </a:r>
            <a:r>
              <a:rPr lang="en-US" sz="2000" i="1"/>
              <a:t>BABY BUSTERS </a:t>
            </a:r>
            <a:r>
              <a:rPr lang="en-US" sz="2000"/>
              <a:t>/ GERAÇÃO SEGUINTE: Nascido entre 1981 a 1999 </a:t>
            </a:r>
            <a:endParaRPr sz="2000"/>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t>Atividade 1.1 Identificar as Gerações </a:t>
            </a:r>
            <a:endParaRPr sz="3200"/>
          </a:p>
        </p:txBody>
      </p:sp>
      <p:sp>
        <p:nvSpPr>
          <p:cNvPr id="197" name="Google Shape;197;p17"/>
          <p:cNvSpPr txBox="1">
            <a:spLocks noGrp="1"/>
          </p:cNvSpPr>
          <p:nvPr>
            <p:ph type="body" idx="1"/>
          </p:nvPr>
        </p:nvSpPr>
        <p:spPr>
          <a:xfrm>
            <a:off x="97970" y="1359825"/>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Juntem-se em pequenos grupos e identifiquem os seguintes perfis para os seus grupos: </a:t>
            </a:r>
            <a:endParaRPr/>
          </a:p>
        </p:txBody>
      </p:sp>
      <p:sp>
        <p:nvSpPr>
          <p:cNvPr id="198" name="Google Shape;198;p17"/>
          <p:cNvSpPr txBox="1">
            <a:spLocks noGrp="1"/>
          </p:cNvSpPr>
          <p:nvPr>
            <p:ph type="body" idx="2"/>
          </p:nvPr>
        </p:nvSpPr>
        <p:spPr>
          <a:xfrm>
            <a:off x="97971" y="1910687"/>
            <a:ext cx="11944350" cy="4841177"/>
          </a:xfrm>
          <a:prstGeom prst="rect">
            <a:avLst/>
          </a:prstGeom>
          <a:noFill/>
          <a:ln>
            <a:noFill/>
          </a:ln>
        </p:spPr>
        <p:txBody>
          <a:bodyPr spcFirstLastPara="1" wrap="square" lIns="91425" tIns="45700" rIns="91425" bIns="45700" anchor="t" anchorCtr="0">
            <a:noAutofit/>
          </a:bodyPr>
          <a:lstStyle/>
          <a:p>
            <a:pPr marL="457200" lvl="0" indent="-228600" algn="just" rtl="0">
              <a:lnSpc>
                <a:spcPct val="107000"/>
              </a:lnSpc>
              <a:spcBef>
                <a:spcPts val="1000"/>
              </a:spcBef>
              <a:spcAft>
                <a:spcPts val="0"/>
              </a:spcAft>
              <a:buSzPts val="1800"/>
              <a:buNone/>
            </a:pPr>
            <a:r>
              <a:rPr lang="en-US" sz="2400"/>
              <a:t>a. Como é que se apresentaria a si próprio? Como se encontra no seu percurso profissional?</a:t>
            </a:r>
            <a:endParaRPr/>
          </a:p>
          <a:p>
            <a:pPr marL="457200" lvl="0" indent="-228600" algn="just" rtl="0">
              <a:lnSpc>
                <a:spcPct val="107000"/>
              </a:lnSpc>
              <a:spcBef>
                <a:spcPts val="1800"/>
              </a:spcBef>
              <a:spcAft>
                <a:spcPts val="0"/>
              </a:spcAft>
              <a:buSzPts val="1800"/>
              <a:buNone/>
            </a:pPr>
            <a:r>
              <a:rPr lang="en-US" sz="2400"/>
              <a:t>b. Qual o estado de espírito que se vivia na época em que cresceu? Que mensagens convincentes recebeu dos meios de comunicação social, na escola e em casa?</a:t>
            </a:r>
            <a:endParaRPr/>
          </a:p>
          <a:p>
            <a:pPr marL="457200" lvl="0" indent="-228600" algn="just" rtl="0">
              <a:lnSpc>
                <a:spcPct val="107000"/>
              </a:lnSpc>
              <a:spcBef>
                <a:spcPts val="1800"/>
              </a:spcBef>
              <a:spcAft>
                <a:spcPts val="0"/>
              </a:spcAft>
              <a:buSzPts val="1800"/>
              <a:buNone/>
            </a:pPr>
            <a:r>
              <a:rPr lang="en-US" sz="2400"/>
              <a:t>c. Como é que essas mensagens afetaram como é atualmente em relação ao seu perfil profissional? Como é que afetaram a sua ética de trabalho?</a:t>
            </a:r>
            <a:endParaRPr/>
          </a:p>
          <a:p>
            <a:pPr marL="0" lvl="0" indent="0" algn="just" rtl="0">
              <a:lnSpc>
                <a:spcPct val="90000"/>
              </a:lnSpc>
              <a:spcBef>
                <a:spcPts val="1800"/>
              </a:spcBef>
              <a:spcAft>
                <a:spcPts val="0"/>
              </a:spcAft>
              <a:buClr>
                <a:schemeClr val="lt2"/>
              </a:buClr>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97970" y="111139"/>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Introdução I </a:t>
            </a:r>
            <a:endParaRPr sz="3200">
              <a:latin typeface="Arial"/>
              <a:ea typeface="Arial"/>
              <a:cs typeface="Arial"/>
              <a:sym typeface="Arial"/>
            </a:endParaRPr>
          </a:p>
        </p:txBody>
      </p:sp>
      <p:sp>
        <p:nvSpPr>
          <p:cNvPr id="67" name="Google Shape;67;p2"/>
          <p:cNvSpPr txBox="1">
            <a:spLocks noGrp="1"/>
          </p:cNvSpPr>
          <p:nvPr>
            <p:ph type="body" idx="1"/>
          </p:nvPr>
        </p:nvSpPr>
        <p:spPr>
          <a:xfrm>
            <a:off x="250429" y="1027592"/>
            <a:ext cx="11791891" cy="52179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93D4CC"/>
              </a:buClr>
              <a:buSzPts val="2400"/>
              <a:buFont typeface="Arial"/>
              <a:buChar char="•"/>
            </a:pPr>
            <a:r>
              <a:rPr lang="en-US" sz="2400"/>
              <a:t>Secção destinada a </a:t>
            </a:r>
            <a:r>
              <a:rPr lang="en-US" sz="2400">
                <a:solidFill>
                  <a:schemeClr val="accent3"/>
                </a:solidFill>
              </a:rPr>
              <a:t>dar </a:t>
            </a:r>
            <a:r>
              <a:rPr lang="en-US" sz="2400" b="1">
                <a:solidFill>
                  <a:schemeClr val="accent3"/>
                </a:solidFill>
              </a:rPr>
              <a:t>orientações e sugestões </a:t>
            </a:r>
            <a:r>
              <a:rPr lang="en-US" sz="2400"/>
              <a:t>aos facilitadores para o desenvolvimento e implementação das atividades </a:t>
            </a:r>
            <a:endParaRPr sz="2400"/>
          </a:p>
          <a:p>
            <a:pPr marL="285750" lvl="0" indent="-285750" algn="just" rtl="0">
              <a:lnSpc>
                <a:spcPct val="90000"/>
              </a:lnSpc>
              <a:spcBef>
                <a:spcPts val="1000"/>
              </a:spcBef>
              <a:spcAft>
                <a:spcPts val="0"/>
              </a:spcAft>
              <a:buClr>
                <a:srgbClr val="93D4CC"/>
              </a:buClr>
              <a:buSzPts val="2400"/>
              <a:buFont typeface="Arial"/>
              <a:buChar char="•"/>
            </a:pPr>
            <a:r>
              <a:rPr lang="en-US" sz="2400"/>
              <a:t>As atividades propostas têm uma duração de cerca de 100 a 120 minutos </a:t>
            </a:r>
            <a:endParaRPr sz="2400"/>
          </a:p>
          <a:p>
            <a:pPr marL="285750" lvl="0" indent="-285750" algn="just" rtl="0">
              <a:lnSpc>
                <a:spcPct val="90000"/>
              </a:lnSpc>
              <a:spcBef>
                <a:spcPts val="1000"/>
              </a:spcBef>
              <a:spcAft>
                <a:spcPts val="0"/>
              </a:spcAft>
              <a:buClr>
                <a:srgbClr val="93D4CC"/>
              </a:buClr>
              <a:buSzPts val="2400"/>
              <a:buFont typeface="Arial"/>
              <a:buChar char="•"/>
            </a:pPr>
            <a:r>
              <a:rPr lang="en-US" sz="2400"/>
              <a:t>Poderá selecionar as que considerar mais adequadas, organizando o percurso formativo em conformidade com a sua duração e estrutura</a:t>
            </a:r>
            <a:endParaRPr/>
          </a:p>
          <a:p>
            <a:pPr marL="285750" lvl="0" indent="-285750" algn="just" rtl="0">
              <a:lnSpc>
                <a:spcPct val="90000"/>
              </a:lnSpc>
              <a:spcBef>
                <a:spcPts val="1000"/>
              </a:spcBef>
              <a:spcAft>
                <a:spcPts val="0"/>
              </a:spcAft>
              <a:buClr>
                <a:srgbClr val="93D4CC"/>
              </a:buClr>
              <a:buSzPts val="2400"/>
              <a:buFont typeface="Arial"/>
              <a:buChar char="•"/>
            </a:pPr>
            <a:r>
              <a:rPr lang="en-US" sz="2400"/>
              <a:t>Paralelamente, pode também, alterar e implementar as atividades </a:t>
            </a:r>
            <a:r>
              <a:rPr lang="en-US" sz="2400">
                <a:solidFill>
                  <a:srgbClr val="52BAAD"/>
                </a:solidFill>
              </a:rPr>
              <a:t>de acordo</a:t>
            </a:r>
            <a:r>
              <a:rPr lang="en-US" sz="2400" b="1">
                <a:solidFill>
                  <a:srgbClr val="52BAAD"/>
                </a:solidFill>
              </a:rPr>
              <a:t> com os seus próprios objetivos ou limitações específicas </a:t>
            </a:r>
            <a:r>
              <a:rPr lang="en-US" sz="2400"/>
              <a:t>(disponibilidade de tempo, caraterísticas específicas do grupo de formandos, disponibilidade de material, resultados de aprendizagem desejados, caraterísticas próprias do facilitador).</a:t>
            </a:r>
            <a:endParaRPr sz="2400"/>
          </a:p>
          <a:p>
            <a:pPr marL="285750" lvl="0" indent="-285750" algn="just" rtl="0">
              <a:lnSpc>
                <a:spcPct val="90000"/>
              </a:lnSpc>
              <a:spcBef>
                <a:spcPts val="1000"/>
              </a:spcBef>
              <a:spcAft>
                <a:spcPts val="0"/>
              </a:spcAft>
              <a:buClr>
                <a:srgbClr val="93D4CC"/>
              </a:buClr>
              <a:buSzPts val="2400"/>
              <a:buFont typeface="Arial"/>
              <a:buChar char="•"/>
            </a:pPr>
            <a:r>
              <a:rPr lang="en-US" sz="2400"/>
              <a:t>Os facilitadores devem estar capacitados para </a:t>
            </a:r>
            <a:r>
              <a:rPr lang="en-US" sz="2400" b="1">
                <a:solidFill>
                  <a:schemeClr val="accent6"/>
                </a:solidFill>
              </a:rPr>
              <a:t>responder a perguntas </a:t>
            </a:r>
            <a:r>
              <a:rPr lang="en-US" sz="2400"/>
              <a:t>e de se envolverem nas conversas com os participantes. Deste modo, recomendamos aos facilitadores a leitura atenta do material disponibilizado relizando também, uma investigação mais aprofundada dos diferentes tópicos sugeridos.</a:t>
            </a:r>
            <a:endParaRPr/>
          </a:p>
          <a:p>
            <a:pPr marL="285750" lvl="0" indent="-133350" algn="just" rtl="0">
              <a:lnSpc>
                <a:spcPct val="90000"/>
              </a:lnSpc>
              <a:spcBef>
                <a:spcPts val="1000"/>
              </a:spcBef>
              <a:spcAft>
                <a:spcPts val="0"/>
              </a:spcAft>
              <a:buClr>
                <a:srgbClr val="00B050"/>
              </a:buClr>
              <a:buSzPts val="2400"/>
              <a:buFont typeface="Arial"/>
              <a:buNone/>
            </a:pP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Atividade 1.1 Identificar as gerações </a:t>
            </a:r>
            <a:endParaRPr sz="3200">
              <a:latin typeface="Arial"/>
              <a:ea typeface="Arial"/>
              <a:cs typeface="Arial"/>
              <a:sym typeface="Arial"/>
            </a:endParaRPr>
          </a:p>
        </p:txBody>
      </p:sp>
      <p:sp>
        <p:nvSpPr>
          <p:cNvPr id="204" name="Google Shape;204;p18"/>
          <p:cNvSpPr txBox="1"/>
          <p:nvPr/>
        </p:nvSpPr>
        <p:spPr>
          <a:xfrm>
            <a:off x="6327329" y="1483201"/>
            <a:ext cx="578498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Com que geração é que mais se associa?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Pensa que é verdade o que é referido?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Gostaria de acrescentar algo mais? </a:t>
            </a:r>
            <a:endParaRPr sz="2400" b="1" i="0" u="none" strike="noStrike" cap="none">
              <a:solidFill>
                <a:schemeClr val="accent6"/>
              </a:solidFill>
              <a:latin typeface="Arial"/>
              <a:ea typeface="Arial"/>
              <a:cs typeface="Arial"/>
              <a:sym typeface="Arial"/>
            </a:endParaRPr>
          </a:p>
        </p:txBody>
      </p:sp>
      <p:pic>
        <p:nvPicPr>
          <p:cNvPr id="205" name="Google Shape;205;p18"/>
          <p:cNvPicPr preferRelativeResize="0"/>
          <p:nvPr/>
        </p:nvPicPr>
        <p:blipFill rotWithShape="1">
          <a:blip r:embed="rId3">
            <a:alphaModFix/>
          </a:blip>
          <a:srcRect l="53876" t="33468" r="19489" b="16705"/>
          <a:stretch/>
        </p:blipFill>
        <p:spPr>
          <a:xfrm>
            <a:off x="0" y="797521"/>
            <a:ext cx="5784980" cy="60877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Atividade 1.2 </a:t>
            </a:r>
            <a:r>
              <a:rPr lang="en-US" sz="3200" i="1">
                <a:latin typeface="Arial"/>
                <a:ea typeface="Arial"/>
                <a:cs typeface="Arial"/>
                <a:sym typeface="Arial"/>
              </a:rPr>
              <a:t>Mentoring</a:t>
            </a:r>
            <a:r>
              <a:rPr lang="en-US" sz="3200">
                <a:latin typeface="Arial"/>
                <a:ea typeface="Arial"/>
                <a:cs typeface="Arial"/>
                <a:sym typeface="Arial"/>
              </a:rPr>
              <a:t> Intergeracional e Avaliação de Necessidades </a:t>
            </a:r>
            <a:endParaRPr sz="3200">
              <a:latin typeface="Arial"/>
              <a:ea typeface="Arial"/>
              <a:cs typeface="Arial"/>
              <a:sym typeface="Arial"/>
            </a:endParaRPr>
          </a:p>
        </p:txBody>
      </p:sp>
      <p:graphicFrame>
        <p:nvGraphicFramePr>
          <p:cNvPr id="211" name="Google Shape;211;p19"/>
          <p:cNvGraphicFramePr/>
          <p:nvPr/>
        </p:nvGraphicFramePr>
        <p:xfrm>
          <a:off x="177789" y="1054287"/>
          <a:ext cx="3000000" cy="3000000"/>
        </p:xfrm>
        <a:graphic>
          <a:graphicData uri="http://schemas.openxmlformats.org/drawingml/2006/table">
            <a:tbl>
              <a:tblPr firstRow="1" firstCol="1" bandRow="1">
                <a:noFill/>
                <a:tableStyleId>{4C8F74BB-9B85-4D69-9568-B47D665FE4CD}</a:tableStyleId>
              </a:tblPr>
              <a:tblGrid>
                <a:gridCol w="2509025"/>
                <a:gridCol w="7399250"/>
              </a:tblGrid>
              <a:tr h="734800">
                <a:tc gridSpan="2">
                  <a:txBody>
                    <a:bodyPr/>
                    <a:lstStyle/>
                    <a:p>
                      <a:pPr marL="0" marR="0" lvl="0" indent="0" algn="l" rtl="0">
                        <a:lnSpc>
                          <a:spcPct val="107000"/>
                        </a:lnSpc>
                        <a:spcBef>
                          <a:spcPts val="0"/>
                        </a:spcBef>
                        <a:spcAft>
                          <a:spcPts val="0"/>
                        </a:spcAft>
                        <a:buClr>
                          <a:srgbClr val="000000"/>
                        </a:buClr>
                        <a:buSzPts val="3200"/>
                        <a:buFont typeface="Arial"/>
                        <a:buNone/>
                      </a:pPr>
                      <a:r>
                        <a:rPr lang="en-US" sz="3200" u="none" strike="noStrike" cap="none">
                          <a:solidFill>
                            <a:schemeClr val="dk1"/>
                          </a:solidFill>
                        </a:rPr>
                        <a:t>Atividade 1.2 </a:t>
                      </a:r>
                      <a:endParaRPr sz="2800" u="none" strike="noStrike" cap="none">
                        <a:solidFill>
                          <a:schemeClr val="dk1"/>
                        </a:solidFill>
                        <a:latin typeface="Arial"/>
                        <a:ea typeface="Arial"/>
                        <a:cs typeface="Arial"/>
                        <a:sym typeface="Arial"/>
                      </a:endParaRPr>
                    </a:p>
                  </a:txBody>
                  <a:tcPr marL="68575" marR="68575" marT="0" marB="0" anchor="ctr"/>
                </a:tc>
                <a:tc hMerge="1">
                  <a:txBody>
                    <a:bodyPr/>
                    <a:lstStyle/>
                    <a:p>
                      <a:endParaRPr lang="en-US"/>
                    </a:p>
                  </a:txBody>
                  <a:tcPr/>
                </a:tc>
              </a:tr>
              <a:tr h="842575">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Designação: </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i="1" u="none" strike="noStrike" cap="none">
                          <a:solidFill>
                            <a:schemeClr val="lt1"/>
                          </a:solidFill>
                        </a:rPr>
                        <a:t>Mentoring i</a:t>
                      </a:r>
                      <a:r>
                        <a:rPr lang="en-US" sz="2400" b="1" u="none" strike="noStrike" cap="none">
                          <a:solidFill>
                            <a:schemeClr val="lt1"/>
                          </a:solidFill>
                        </a:rPr>
                        <a:t>ntergeracional e avaliação de necessidades de formação</a:t>
                      </a:r>
                      <a:endParaRPr sz="2400" b="1" u="none" strike="noStrike" cap="none">
                        <a:solidFill>
                          <a:schemeClr val="lt1"/>
                        </a:solidFill>
                        <a:latin typeface="Arial"/>
                        <a:ea typeface="Arial"/>
                        <a:cs typeface="Arial"/>
                        <a:sym typeface="Arial"/>
                      </a:endParaRPr>
                    </a:p>
                  </a:txBody>
                  <a:tcPr marL="68575" marR="68575" marT="0" marB="0" anchor="ctr"/>
                </a:tc>
              </a:tr>
              <a:tr h="842575">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Implementação:</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Presencial / Online  (com salas  individuas de trabalho)</a:t>
                      </a:r>
                      <a:endParaRPr sz="2400" b="1" u="none" strike="noStrike" cap="none">
                        <a:solidFill>
                          <a:schemeClr val="lt1"/>
                        </a:solidFill>
                        <a:latin typeface="Arial"/>
                        <a:ea typeface="Arial"/>
                        <a:cs typeface="Arial"/>
                        <a:sym typeface="Arial"/>
                      </a:endParaRPr>
                    </a:p>
                  </a:txBody>
                  <a:tcPr marL="68575" marR="68575" marT="0" marB="0" anchor="ctr"/>
                </a:tc>
              </a:tr>
              <a:tr h="743450">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Objetivo: </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Avaliação das necessidades de formação em </a:t>
                      </a:r>
                      <a:r>
                        <a:rPr lang="en-US" sz="2400" b="1" i="1" u="none" strike="noStrike" cap="none">
                          <a:solidFill>
                            <a:schemeClr val="lt1"/>
                          </a:solidFill>
                        </a:rPr>
                        <a:t>mentoring</a:t>
                      </a:r>
                      <a:r>
                        <a:rPr lang="en-US" sz="2400" b="1" u="none" strike="noStrike" cap="none">
                          <a:solidFill>
                            <a:schemeClr val="lt1"/>
                          </a:solidFill>
                        </a:rPr>
                        <a:t> </a:t>
                      </a:r>
                      <a:endParaRPr sz="2400" b="1" u="none" strike="noStrike" cap="none">
                        <a:solidFill>
                          <a:schemeClr val="lt1"/>
                        </a:solidFill>
                        <a:latin typeface="Arial"/>
                        <a:ea typeface="Arial"/>
                        <a:cs typeface="Arial"/>
                        <a:sym typeface="Arial"/>
                      </a:endParaRPr>
                    </a:p>
                  </a:txBody>
                  <a:tcPr marL="68575" marR="68575" marT="0" marB="0" anchor="ctr"/>
                </a:tc>
              </a:tr>
              <a:tr h="842575">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Competência/s: </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Introdutório - compreender diferentes perspetivas </a:t>
                      </a:r>
                      <a:endParaRPr sz="2400" b="1" u="none" strike="noStrike" cap="none">
                        <a:solidFill>
                          <a:schemeClr val="lt1"/>
                        </a:solidFill>
                        <a:latin typeface="Arial"/>
                        <a:ea typeface="Arial"/>
                        <a:cs typeface="Arial"/>
                        <a:sym typeface="Arial"/>
                      </a:endParaRPr>
                    </a:p>
                  </a:txBody>
                  <a:tcPr marL="68575" marR="68575" marT="0" marB="0" anchor="ctr"/>
                </a:tc>
              </a:tr>
              <a:tr h="743450">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Duração:</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45 minutos</a:t>
                      </a:r>
                      <a:endParaRPr sz="2400" b="1" u="none" strike="noStrike" cap="none">
                        <a:solidFill>
                          <a:schemeClr val="lt1"/>
                        </a:solidFill>
                        <a:latin typeface="Arial"/>
                        <a:ea typeface="Arial"/>
                        <a:cs typeface="Arial"/>
                        <a:sym typeface="Arial"/>
                      </a:endParaRPr>
                    </a:p>
                  </a:txBody>
                  <a:tcPr marL="68575" marR="68575" marT="0" marB="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0"/>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Dividam-se em pequenos grupos - nomear um líder</a:t>
            </a:r>
            <a:endParaRPr/>
          </a:p>
        </p:txBody>
      </p:sp>
      <p:sp>
        <p:nvSpPr>
          <p:cNvPr id="217" name="Google Shape;217;p20"/>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000"/>
              <a:buNone/>
            </a:pPr>
            <a:r>
              <a:rPr lang="en-US" sz="2000" u="sng"/>
              <a:t>Material: </a:t>
            </a:r>
            <a:endParaRPr sz="2000" u="sng"/>
          </a:p>
          <a:p>
            <a:pPr marL="0" lvl="0" indent="0" algn="just" rtl="0">
              <a:lnSpc>
                <a:spcPct val="90000"/>
              </a:lnSpc>
              <a:spcBef>
                <a:spcPts val="1000"/>
              </a:spcBef>
              <a:spcAft>
                <a:spcPts val="0"/>
              </a:spcAft>
              <a:buClr>
                <a:schemeClr val="lt2"/>
              </a:buClr>
              <a:buSzPts val="2000"/>
              <a:buNone/>
            </a:pPr>
            <a:r>
              <a:rPr lang="en-US" sz="2000"/>
              <a:t>Papel </a:t>
            </a:r>
            <a:endParaRPr sz="2000"/>
          </a:p>
          <a:p>
            <a:pPr marL="0" lvl="0" indent="0" algn="just" rtl="0">
              <a:lnSpc>
                <a:spcPct val="90000"/>
              </a:lnSpc>
              <a:spcBef>
                <a:spcPts val="1000"/>
              </a:spcBef>
              <a:spcAft>
                <a:spcPts val="0"/>
              </a:spcAft>
              <a:buClr>
                <a:schemeClr val="lt2"/>
              </a:buClr>
              <a:buSzPts val="2000"/>
              <a:buNone/>
            </a:pPr>
            <a:r>
              <a:rPr lang="en-US" sz="2000"/>
              <a:t>Caneta / Lápis </a:t>
            </a:r>
            <a:endParaRPr sz="2000"/>
          </a:p>
          <a:p>
            <a:pPr marL="0" lvl="0" indent="0" algn="just" rtl="0">
              <a:lnSpc>
                <a:spcPct val="90000"/>
              </a:lnSpc>
              <a:spcBef>
                <a:spcPts val="1000"/>
              </a:spcBef>
              <a:spcAft>
                <a:spcPts val="0"/>
              </a:spcAft>
              <a:buClr>
                <a:schemeClr val="lt2"/>
              </a:buClr>
              <a:buSzPts val="2000"/>
              <a:buNone/>
            </a:pPr>
            <a:endParaRPr sz="2000">
              <a:solidFill>
                <a:schemeClr val="accent6"/>
              </a:solidFill>
            </a:endParaRPr>
          </a:p>
          <a:p>
            <a:pPr marL="0" lvl="0" indent="0" algn="just" rtl="0">
              <a:lnSpc>
                <a:spcPct val="90000"/>
              </a:lnSpc>
              <a:spcBef>
                <a:spcPts val="1000"/>
              </a:spcBef>
              <a:spcAft>
                <a:spcPts val="0"/>
              </a:spcAft>
              <a:buClr>
                <a:schemeClr val="lt2"/>
              </a:buClr>
              <a:buSzPts val="2000"/>
              <a:buNone/>
            </a:pPr>
            <a:endParaRPr sz="3200">
              <a:solidFill>
                <a:schemeClr val="accent6"/>
              </a:solidFill>
            </a:endParaRPr>
          </a:p>
          <a:p>
            <a:pPr marL="0" lvl="0" indent="0" algn="just" rtl="0">
              <a:lnSpc>
                <a:spcPct val="90000"/>
              </a:lnSpc>
              <a:spcBef>
                <a:spcPts val="1000"/>
              </a:spcBef>
              <a:spcAft>
                <a:spcPts val="0"/>
              </a:spcAft>
              <a:buClr>
                <a:schemeClr val="accent6"/>
              </a:buClr>
              <a:buSzPts val="2000"/>
              <a:buNone/>
            </a:pPr>
            <a:r>
              <a:rPr lang="en-US" sz="2000">
                <a:solidFill>
                  <a:schemeClr val="accent6"/>
                </a:solidFill>
              </a:rPr>
              <a:t>Discutir implicações no contexto das organizações para o sucesso dos procedimentos de </a:t>
            </a:r>
            <a:r>
              <a:rPr lang="en-US" sz="2000" i="1">
                <a:solidFill>
                  <a:schemeClr val="accent6"/>
                </a:solidFill>
              </a:rPr>
              <a:t>mentoring</a:t>
            </a:r>
            <a:r>
              <a:rPr lang="en-US" sz="2000">
                <a:solidFill>
                  <a:schemeClr val="accent6"/>
                </a:solidFill>
              </a:rPr>
              <a:t> </a:t>
            </a:r>
            <a:endParaRPr sz="2000">
              <a:solidFill>
                <a:schemeClr val="accent6"/>
              </a:solidFill>
            </a:endParaRPr>
          </a:p>
          <a:p>
            <a:pPr marL="457200" lvl="0" indent="-228600" algn="just" rtl="0">
              <a:lnSpc>
                <a:spcPct val="107000"/>
              </a:lnSpc>
              <a:spcBef>
                <a:spcPts val="1000"/>
              </a:spcBef>
              <a:spcAft>
                <a:spcPts val="0"/>
              </a:spcAft>
              <a:buSzPts val="1800"/>
              <a:buNone/>
            </a:pPr>
            <a:r>
              <a:rPr lang="en-US" sz="2000"/>
              <a:t>(a) Quais são as necessidades básicas dos trabalhadores seniores (avaliação das necessidades)?</a:t>
            </a:r>
            <a:endParaRPr/>
          </a:p>
          <a:p>
            <a:pPr marL="457200" lvl="0" indent="-228600" algn="just" rtl="0">
              <a:lnSpc>
                <a:spcPct val="107000"/>
              </a:lnSpc>
              <a:spcBef>
                <a:spcPts val="1800"/>
              </a:spcBef>
              <a:spcAft>
                <a:spcPts val="0"/>
              </a:spcAft>
              <a:buSzPts val="1800"/>
              <a:buNone/>
            </a:pPr>
            <a:r>
              <a:rPr lang="en-US" sz="2000"/>
              <a:t>b) Como podem os trabalhadores mais novos transferir conhecimentos e competências para melhorar os conhecimentos e competências dos seniores?</a:t>
            </a:r>
            <a:endParaRPr/>
          </a:p>
          <a:p>
            <a:pPr marL="457200" lvl="0" indent="-228600" algn="just" rtl="0">
              <a:lnSpc>
                <a:spcPct val="107000"/>
              </a:lnSpc>
              <a:spcBef>
                <a:spcPts val="1800"/>
              </a:spcBef>
              <a:spcAft>
                <a:spcPts val="0"/>
              </a:spcAft>
              <a:buSzPts val="1800"/>
              <a:buNone/>
            </a:pPr>
            <a:r>
              <a:rPr lang="en-US" sz="2000"/>
              <a:t>c) Como podem os trabalhadores seniores transferir conhecimentos e competências para beneficiar os trabalhadores jovens?</a:t>
            </a:r>
            <a:endParaRPr/>
          </a:p>
          <a:p>
            <a:pPr marL="0" lvl="0" indent="0" algn="just" rtl="0">
              <a:lnSpc>
                <a:spcPct val="90000"/>
              </a:lnSpc>
              <a:spcBef>
                <a:spcPts val="1800"/>
              </a:spcBef>
              <a:spcAft>
                <a:spcPts val="0"/>
              </a:spcAft>
              <a:buClr>
                <a:schemeClr val="lt2"/>
              </a:buClr>
              <a:buSzPts val="2000"/>
              <a:buNone/>
            </a:pPr>
            <a:r>
              <a:rPr lang="en-US" sz="2000"/>
              <a:t>Líder de cada grupo: apresenta os principais resultados da discussão</a:t>
            </a:r>
            <a:endParaRPr sz="2000"/>
          </a:p>
          <a:p>
            <a:pPr marL="0" lvl="0" indent="0" algn="just" rtl="0">
              <a:lnSpc>
                <a:spcPct val="90000"/>
              </a:lnSpc>
              <a:spcBef>
                <a:spcPts val="1000"/>
              </a:spcBef>
              <a:spcAft>
                <a:spcPts val="0"/>
              </a:spcAft>
              <a:buClr>
                <a:schemeClr val="lt2"/>
              </a:buClr>
              <a:buSzPts val="1800"/>
              <a:buNone/>
            </a:pPr>
            <a:endParaRPr/>
          </a:p>
        </p:txBody>
      </p:sp>
      <p:pic>
        <p:nvPicPr>
          <p:cNvPr id="218" name="Google Shape;218;p20"/>
          <p:cNvPicPr preferRelativeResize="0"/>
          <p:nvPr/>
        </p:nvPicPr>
        <p:blipFill rotWithShape="1">
          <a:blip r:embed="rId3">
            <a:alphaModFix/>
          </a:blip>
          <a:srcRect b="7141"/>
          <a:stretch/>
        </p:blipFill>
        <p:spPr>
          <a:xfrm>
            <a:off x="9006793" y="1130103"/>
            <a:ext cx="3035528" cy="1917499"/>
          </a:xfrm>
          <a:prstGeom prst="roundRect">
            <a:avLst>
              <a:gd name="adj" fmla="val 8594"/>
            </a:avLst>
          </a:prstGeom>
          <a:solidFill>
            <a:srgbClr val="ECECEC"/>
          </a:solidFill>
          <a:ln>
            <a:noFill/>
          </a:ln>
          <a:effectLst>
            <a:reflection stA="38000" endPos="28000" dist="5000" dir="5400000" sy="-100000" algn="bl" rotWithShape="0"/>
          </a:effectLst>
        </p:spPr>
      </p:pic>
      <p:sp>
        <p:nvSpPr>
          <p:cNvPr id="219" name="Google Shape;219;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Atividade 1.2 </a:t>
            </a:r>
            <a:r>
              <a:rPr lang="en-US" sz="3200" i="1">
                <a:latin typeface="Arial"/>
                <a:ea typeface="Arial"/>
                <a:cs typeface="Arial"/>
                <a:sym typeface="Arial"/>
              </a:rPr>
              <a:t>Mentoring</a:t>
            </a:r>
            <a:r>
              <a:rPr lang="en-US" sz="3200">
                <a:latin typeface="Arial"/>
                <a:ea typeface="Arial"/>
                <a:cs typeface="Arial"/>
                <a:sym typeface="Arial"/>
              </a:rPr>
              <a:t> Intergeracional e Avaliação de Necessidades </a:t>
            </a:r>
            <a:endParaRPr sz="32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title"/>
          </p:nvPr>
        </p:nvSpPr>
        <p:spPr>
          <a:xfrm>
            <a:off x="97970" y="81642"/>
            <a:ext cx="12094030"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Atividade 1.3 Navegar no local de trabalho multigeracional </a:t>
            </a:r>
            <a:endParaRPr sz="3200">
              <a:latin typeface="Arial"/>
              <a:ea typeface="Arial"/>
              <a:cs typeface="Arial"/>
              <a:sym typeface="Arial"/>
            </a:endParaRPr>
          </a:p>
        </p:txBody>
      </p:sp>
      <p:graphicFrame>
        <p:nvGraphicFramePr>
          <p:cNvPr id="225" name="Google Shape;225;p21"/>
          <p:cNvGraphicFramePr/>
          <p:nvPr/>
        </p:nvGraphicFramePr>
        <p:xfrm>
          <a:off x="264348" y="1027025"/>
          <a:ext cx="3000000" cy="3000000"/>
        </p:xfrm>
        <a:graphic>
          <a:graphicData uri="http://schemas.openxmlformats.org/drawingml/2006/table">
            <a:tbl>
              <a:tblPr firstRow="1" firstCol="1" bandRow="1">
                <a:noFill/>
                <a:tableStyleId>{4C8F74BB-9B85-4D69-9568-B47D665FE4CD}</a:tableStyleId>
              </a:tblPr>
              <a:tblGrid>
                <a:gridCol w="2374250"/>
                <a:gridCol w="7001750"/>
              </a:tblGrid>
              <a:tr h="768125">
                <a:tc gridSpan="2">
                  <a:txBody>
                    <a:bodyPr/>
                    <a:lstStyle/>
                    <a:p>
                      <a:pPr marL="0" marR="0" lvl="0" indent="0" algn="l" rtl="0">
                        <a:lnSpc>
                          <a:spcPct val="107000"/>
                        </a:lnSpc>
                        <a:spcBef>
                          <a:spcPts val="0"/>
                        </a:spcBef>
                        <a:spcAft>
                          <a:spcPts val="0"/>
                        </a:spcAft>
                        <a:buClr>
                          <a:srgbClr val="000000"/>
                        </a:buClr>
                        <a:buSzPts val="2800"/>
                        <a:buFont typeface="Arial"/>
                        <a:buNone/>
                      </a:pPr>
                      <a:r>
                        <a:rPr lang="en-US" sz="2800" u="none" strike="noStrike" cap="none">
                          <a:solidFill>
                            <a:schemeClr val="dk1"/>
                          </a:solidFill>
                        </a:rPr>
                        <a:t>Atividade 1.3</a:t>
                      </a:r>
                      <a:endParaRPr sz="2400" u="none" strike="noStrike" cap="none">
                        <a:solidFill>
                          <a:schemeClr val="dk1"/>
                        </a:solidFill>
                        <a:latin typeface="Arial"/>
                        <a:ea typeface="Arial"/>
                        <a:cs typeface="Arial"/>
                        <a:sym typeface="Arial"/>
                      </a:endParaRPr>
                    </a:p>
                  </a:txBody>
                  <a:tcPr marL="68575" marR="68575" marT="0" marB="0" anchor="ctr"/>
                </a:tc>
                <a:tc hMerge="1">
                  <a:txBody>
                    <a:bodyPr/>
                    <a:lstStyle/>
                    <a:p>
                      <a:endParaRPr lang="en-US"/>
                    </a:p>
                  </a:txBody>
                  <a:tcP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Designação: </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Navegação no local de trabalho multigeracional</a:t>
                      </a:r>
                      <a:endParaRPr sz="2400" b="1" u="none" strike="noStrike" cap="none">
                        <a:solidFill>
                          <a:schemeClr val="lt1"/>
                        </a:solidFill>
                        <a:latin typeface="Arial"/>
                        <a:ea typeface="Arial"/>
                        <a:cs typeface="Arial"/>
                        <a:sym typeface="Arial"/>
                      </a:endParaRPr>
                    </a:p>
                  </a:txBody>
                  <a:tcPr marL="68575" marR="68575" marT="0" marB="0" anchor="ct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Implementação:</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i="1" u="none" strike="noStrike" cap="none">
                          <a:solidFill>
                            <a:schemeClr val="lt1"/>
                          </a:solidFill>
                        </a:rPr>
                        <a:t>Online</a:t>
                      </a:r>
                      <a:endParaRPr sz="2400" b="1" i="1" u="none" strike="noStrike" cap="none">
                        <a:solidFill>
                          <a:schemeClr val="lt1"/>
                        </a:solidFill>
                        <a:latin typeface="Arial"/>
                        <a:ea typeface="Arial"/>
                        <a:cs typeface="Arial"/>
                        <a:sym typeface="Arial"/>
                      </a:endParaRPr>
                    </a:p>
                  </a:txBody>
                  <a:tcPr marL="68575" marR="68575" marT="0" marB="0" anchor="ct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Objectivo: </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Compreender a dinâmica da existência de várias gerações no mesmo ambiente profissional </a:t>
                      </a:r>
                      <a:endParaRPr sz="2400" b="1" i="0" u="none" strike="noStrike" cap="none">
                        <a:solidFill>
                          <a:schemeClr val="lt1"/>
                        </a:solidFill>
                        <a:latin typeface="Arial"/>
                        <a:ea typeface="Arial"/>
                        <a:cs typeface="Arial"/>
                        <a:sym typeface="Arial"/>
                      </a:endParaRPr>
                    </a:p>
                  </a:txBody>
                  <a:tcPr marL="68575" marR="68575" marT="0" marB="0" anchor="ct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Competência/s: </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Introdutório - compreender diferentes perspetivas </a:t>
                      </a:r>
                      <a:endParaRPr sz="2400" b="1" u="none" strike="noStrike" cap="none">
                        <a:solidFill>
                          <a:schemeClr val="lt1"/>
                        </a:solidFill>
                        <a:latin typeface="Arial"/>
                        <a:ea typeface="Arial"/>
                        <a:cs typeface="Arial"/>
                        <a:sym typeface="Arial"/>
                      </a:endParaRPr>
                    </a:p>
                  </a:txBody>
                  <a:tcPr marL="68575" marR="68575" marT="0" marB="0" anchor="ctr"/>
                </a:tc>
              </a:tr>
              <a:tr h="777150">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a:solidFill>
                            <a:schemeClr val="dk1"/>
                          </a:solidFill>
                        </a:rPr>
                        <a:t>Duração:</a:t>
                      </a:r>
                      <a:endParaRPr sz="24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2400"/>
                        <a:buFont typeface="Arial"/>
                        <a:buNone/>
                      </a:pPr>
                      <a:r>
                        <a:rPr lang="en-US" sz="2400" b="1" u="none" strike="noStrike" cap="none">
                          <a:solidFill>
                            <a:schemeClr val="lt1"/>
                          </a:solidFill>
                        </a:rPr>
                        <a:t>30 minutos</a:t>
                      </a:r>
                      <a:endParaRPr sz="2400" b="1" u="none" strike="noStrike" cap="none">
                        <a:solidFill>
                          <a:schemeClr val="lt1"/>
                        </a:solidFill>
                        <a:latin typeface="Arial"/>
                        <a:ea typeface="Arial"/>
                        <a:cs typeface="Arial"/>
                        <a:sym typeface="Arial"/>
                      </a:endParaRPr>
                    </a:p>
                  </a:txBody>
                  <a:tcPr marL="68575" marR="68575" marT="0" marB="0"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Atividade 1.3 Navegar no Local de Trabalho Multigeracional </a:t>
            </a:r>
            <a:endParaRPr sz="3200">
              <a:latin typeface="Arial"/>
              <a:ea typeface="Arial"/>
              <a:cs typeface="Arial"/>
              <a:sym typeface="Arial"/>
            </a:endParaRPr>
          </a:p>
        </p:txBody>
      </p:sp>
      <p:sp>
        <p:nvSpPr>
          <p:cNvPr id="231" name="Google Shape;231;p22"/>
          <p:cNvSpPr txBox="1">
            <a:spLocks noGrp="1"/>
          </p:cNvSpPr>
          <p:nvPr>
            <p:ph type="body" idx="1"/>
          </p:nvPr>
        </p:nvSpPr>
        <p:spPr>
          <a:xfrm>
            <a:off x="0" y="1049891"/>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Ver o vídeo com atenção e tomar notas </a:t>
            </a:r>
            <a:endParaRPr/>
          </a:p>
        </p:txBody>
      </p:sp>
      <p:sp>
        <p:nvSpPr>
          <p:cNvPr id="232" name="Google Shape;232;p22"/>
          <p:cNvSpPr txBox="1">
            <a:spLocks noGrp="1"/>
          </p:cNvSpPr>
          <p:nvPr>
            <p:ph type="body" idx="2"/>
          </p:nvPr>
        </p:nvSpPr>
        <p:spPr>
          <a:xfrm>
            <a:off x="97971" y="2403986"/>
            <a:ext cx="11944350" cy="41704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2400"/>
              <a:t>Vídeo TED Talk apresentando a pesquisa de Leah Georges sobre o mercado de trabalho multigeracional, apresentando uma novidade na história da América: quatro gerações interagindo num local de trabalho, com o grupo </a:t>
            </a:r>
            <a:r>
              <a:rPr lang="en-US" sz="2400" i="1"/>
              <a:t>Gen Z</a:t>
            </a:r>
            <a:r>
              <a:rPr lang="en-US" sz="2400"/>
              <a:t> a chegar em breve. Georges reflete sobre perspetivas geracionais, liderança </a:t>
            </a:r>
            <a:r>
              <a:rPr lang="en-US" sz="2400" i="1"/>
              <a:t>millennial</a:t>
            </a:r>
            <a:r>
              <a:rPr lang="en-US" sz="2400"/>
              <a:t> e o poder de acompanhamento local e nacional. </a:t>
            </a:r>
            <a:endParaRPr/>
          </a:p>
          <a:p>
            <a:pPr marL="0" lvl="0" indent="0" algn="l" rtl="0">
              <a:lnSpc>
                <a:spcPct val="90000"/>
              </a:lnSpc>
              <a:spcBef>
                <a:spcPts val="1000"/>
              </a:spcBef>
              <a:spcAft>
                <a:spcPts val="0"/>
              </a:spcAft>
              <a:buClr>
                <a:schemeClr val="lt2"/>
              </a:buClr>
              <a:buSzPts val="2400"/>
              <a:buNone/>
            </a:pPr>
            <a:r>
              <a:rPr lang="en-US" sz="2400"/>
              <a:t>Recursos: Navigating the Multigenerational Workplace | Leah Georges | TEDxCreightonU </a:t>
            </a:r>
            <a:r>
              <a:rPr lang="en-US" sz="2400" u="sng">
                <a:solidFill>
                  <a:schemeClr val="hlink"/>
                </a:solidFill>
                <a:hlinkClick r:id="rId3"/>
              </a:rPr>
              <a:t>https://www.youtube.com/watch?v=kzfAOc4L6vQ </a:t>
            </a:r>
            <a:endParaRPr sz="2400"/>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3" descr="Resultado de imagem para financiado erasmus +">
            <a:hlinkClick r:id="rId3"/>
          </p:cNvPr>
          <p:cNvPicPr preferRelativeResize="0"/>
          <p:nvPr/>
        </p:nvPicPr>
        <p:blipFill rotWithShape="1">
          <a:blip r:embed="rId4">
            <a:alphaModFix/>
          </a:blip>
          <a:srcRect/>
          <a:stretch/>
        </p:blipFill>
        <p:spPr>
          <a:xfrm>
            <a:off x="1017396" y="6124448"/>
            <a:ext cx="2301875" cy="532384"/>
          </a:xfrm>
          <a:prstGeom prst="rect">
            <a:avLst/>
          </a:prstGeom>
          <a:solidFill>
            <a:schemeClr val="dk2"/>
          </a:solidFill>
          <a:ln>
            <a:noFill/>
          </a:ln>
        </p:spPr>
      </p:pic>
      <p:sp>
        <p:nvSpPr>
          <p:cNvPr id="238" name="Google Shape;238;p23"/>
          <p:cNvSpPr/>
          <p:nvPr/>
        </p:nvSpPr>
        <p:spPr>
          <a:xfrm>
            <a:off x="3313291" y="6149086"/>
            <a:ext cx="7595501" cy="590042"/>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800"/>
              </a:spcAft>
              <a:buNone/>
            </a:pPr>
            <a:r>
              <a:rPr lang="en-US" sz="1050" b="0" i="0" u="none" strike="noStrike" cap="none" dirty="0" err="1">
                <a:solidFill>
                  <a:srgbClr val="636A6F"/>
                </a:solidFill>
                <a:latin typeface="Arial"/>
                <a:ea typeface="Arial"/>
                <a:cs typeface="Arial"/>
                <a:sym typeface="Arial"/>
              </a:rPr>
              <a:t>Projeto</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financiado</a:t>
            </a:r>
            <a:r>
              <a:rPr lang="en-US" sz="1050" b="0" i="0" u="none" strike="noStrike" cap="none" dirty="0">
                <a:solidFill>
                  <a:srgbClr val="636A6F"/>
                </a:solidFill>
                <a:latin typeface="Arial"/>
                <a:ea typeface="Arial"/>
                <a:cs typeface="Arial"/>
                <a:sym typeface="Arial"/>
              </a:rPr>
              <a:t> com o </a:t>
            </a:r>
            <a:r>
              <a:rPr lang="en-US" sz="1050" b="0" i="0" u="none" strike="noStrike" cap="none" dirty="0" err="1">
                <a:solidFill>
                  <a:srgbClr val="636A6F"/>
                </a:solidFill>
                <a:latin typeface="Arial"/>
                <a:ea typeface="Arial"/>
                <a:cs typeface="Arial"/>
                <a:sym typeface="Arial"/>
              </a:rPr>
              <a:t>apoio</a:t>
            </a:r>
            <a:r>
              <a:rPr lang="en-US" sz="1050" b="0" i="0" u="none" strike="noStrike" cap="none" dirty="0">
                <a:solidFill>
                  <a:srgbClr val="636A6F"/>
                </a:solidFill>
                <a:latin typeface="Arial"/>
                <a:ea typeface="Arial"/>
                <a:cs typeface="Arial"/>
                <a:sym typeface="Arial"/>
              </a:rPr>
              <a:t> da </a:t>
            </a:r>
            <a:r>
              <a:rPr lang="en-US" sz="1050" b="0" i="0" u="none" strike="noStrike" cap="none" dirty="0" err="1">
                <a:solidFill>
                  <a:srgbClr val="636A6F"/>
                </a:solidFill>
                <a:latin typeface="Arial"/>
                <a:ea typeface="Arial"/>
                <a:cs typeface="Arial"/>
                <a:sym typeface="Arial"/>
              </a:rPr>
              <a:t>Comissão</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Europeia</a:t>
            </a:r>
            <a:r>
              <a:rPr lang="en-US" sz="1050" b="0" i="0" u="none" strike="noStrike" cap="none" dirty="0">
                <a:solidFill>
                  <a:srgbClr val="636A6F"/>
                </a:solidFill>
                <a:latin typeface="Arial"/>
                <a:ea typeface="Arial"/>
                <a:cs typeface="Arial"/>
                <a:sym typeface="Arial"/>
              </a:rPr>
              <a:t>. A </a:t>
            </a:r>
            <a:r>
              <a:rPr lang="en-US" sz="1050" b="0" i="0" u="none" strike="noStrike" cap="none" dirty="0" err="1">
                <a:solidFill>
                  <a:srgbClr val="636A6F"/>
                </a:solidFill>
                <a:latin typeface="Arial"/>
                <a:ea typeface="Arial"/>
                <a:cs typeface="Arial"/>
                <a:sym typeface="Arial"/>
              </a:rPr>
              <a:t>informação</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contida</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nesta</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publicação</a:t>
            </a:r>
            <a:r>
              <a:rPr lang="en-US" sz="1050" b="0" i="0" u="none" strike="noStrike" cap="none" dirty="0">
                <a:solidFill>
                  <a:srgbClr val="636A6F"/>
                </a:solidFill>
                <a:latin typeface="Arial"/>
                <a:ea typeface="Arial"/>
                <a:cs typeface="Arial"/>
                <a:sym typeface="Arial"/>
              </a:rPr>
              <a:t> vincula </a:t>
            </a:r>
            <a:r>
              <a:rPr lang="en-US" sz="1050" b="0" i="0" u="none" strike="noStrike" cap="none" dirty="0" err="1">
                <a:solidFill>
                  <a:srgbClr val="636A6F"/>
                </a:solidFill>
                <a:latin typeface="Arial"/>
                <a:ea typeface="Arial"/>
                <a:cs typeface="Arial"/>
                <a:sym typeface="Arial"/>
              </a:rPr>
              <a:t>exclusivamente</a:t>
            </a:r>
            <a:r>
              <a:rPr lang="en-US" sz="1050" b="0" i="0" u="none" strike="noStrike" cap="none" dirty="0">
                <a:solidFill>
                  <a:srgbClr val="636A6F"/>
                </a:solidFill>
                <a:latin typeface="Arial"/>
                <a:ea typeface="Arial"/>
                <a:cs typeface="Arial"/>
                <a:sym typeface="Arial"/>
              </a:rPr>
              <a:t> o </a:t>
            </a:r>
            <a:r>
              <a:rPr lang="en-US" sz="1050" b="0" i="0" u="none" strike="noStrike" cap="none" dirty="0" err="1">
                <a:solidFill>
                  <a:srgbClr val="636A6F"/>
                </a:solidFill>
                <a:latin typeface="Arial"/>
                <a:ea typeface="Arial"/>
                <a:cs typeface="Arial"/>
                <a:sym typeface="Arial"/>
              </a:rPr>
              <a:t>autor</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não</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sendo</a:t>
            </a:r>
            <a:r>
              <a:rPr lang="en-US" sz="1050" b="0" i="0" u="none" strike="noStrike" cap="none" dirty="0">
                <a:solidFill>
                  <a:srgbClr val="636A6F"/>
                </a:solidFill>
                <a:latin typeface="Arial"/>
                <a:ea typeface="Arial"/>
                <a:cs typeface="Arial"/>
                <a:sym typeface="Arial"/>
              </a:rPr>
              <a:t> a </a:t>
            </a:r>
            <a:r>
              <a:rPr lang="en-US" sz="1050" b="0" i="0" u="none" strike="noStrike" cap="none" dirty="0" err="1">
                <a:solidFill>
                  <a:srgbClr val="636A6F"/>
                </a:solidFill>
                <a:latin typeface="Arial"/>
                <a:ea typeface="Arial"/>
                <a:cs typeface="Arial"/>
                <a:sym typeface="Arial"/>
              </a:rPr>
              <a:t>Comissão</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responsável</a:t>
            </a:r>
            <a:r>
              <a:rPr lang="en-US" sz="1050" b="0" i="0" u="none" strike="noStrike" cap="none" dirty="0">
                <a:solidFill>
                  <a:srgbClr val="636A6F"/>
                </a:solidFill>
                <a:latin typeface="Arial"/>
                <a:ea typeface="Arial"/>
                <a:cs typeface="Arial"/>
                <a:sym typeface="Arial"/>
              </a:rPr>
              <a:t> pela </a:t>
            </a:r>
            <a:r>
              <a:rPr lang="en-US" sz="1050" b="0" i="0" u="none" strike="noStrike" cap="none" dirty="0" err="1">
                <a:solidFill>
                  <a:srgbClr val="636A6F"/>
                </a:solidFill>
                <a:latin typeface="Arial"/>
                <a:ea typeface="Arial"/>
                <a:cs typeface="Arial"/>
                <a:sym typeface="Arial"/>
              </a:rPr>
              <a:t>utilização</a:t>
            </a:r>
            <a:r>
              <a:rPr lang="en-US" sz="1050" b="0" i="0" u="none" strike="noStrike" cap="none" dirty="0">
                <a:solidFill>
                  <a:srgbClr val="636A6F"/>
                </a:solidFill>
                <a:latin typeface="Arial"/>
                <a:ea typeface="Arial"/>
                <a:cs typeface="Arial"/>
                <a:sym typeface="Arial"/>
              </a:rPr>
              <a:t> que </a:t>
            </a:r>
            <a:r>
              <a:rPr lang="en-US" sz="1050" b="0" i="0" u="none" strike="noStrike" cap="none" dirty="0" err="1">
                <a:solidFill>
                  <a:srgbClr val="636A6F"/>
                </a:solidFill>
                <a:latin typeface="Arial"/>
                <a:ea typeface="Arial"/>
                <a:cs typeface="Arial"/>
                <a:sym typeface="Arial"/>
              </a:rPr>
              <a:t>dela</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possa</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ser</a:t>
            </a:r>
            <a:r>
              <a:rPr lang="en-US" sz="1050" b="0" i="0" u="none" strike="noStrike" cap="none" dirty="0">
                <a:solidFill>
                  <a:srgbClr val="636A6F"/>
                </a:solidFill>
                <a:latin typeface="Arial"/>
                <a:ea typeface="Arial"/>
                <a:cs typeface="Arial"/>
                <a:sym typeface="Arial"/>
              </a:rPr>
              <a:t> </a:t>
            </a:r>
            <a:r>
              <a:rPr lang="en-US" sz="1050" b="0" i="0" u="none" strike="noStrike" cap="none" dirty="0" err="1">
                <a:solidFill>
                  <a:srgbClr val="636A6F"/>
                </a:solidFill>
                <a:latin typeface="Arial"/>
                <a:ea typeface="Arial"/>
                <a:cs typeface="Arial"/>
                <a:sym typeface="Arial"/>
              </a:rPr>
              <a:t>feita</a:t>
            </a:r>
            <a:r>
              <a:rPr lang="en-US" sz="1050" b="0" i="0" u="none" strike="noStrike" cap="none">
                <a:solidFill>
                  <a:srgbClr val="636A6F"/>
                </a:solidFill>
                <a:latin typeface="Arial"/>
                <a:ea typeface="Arial"/>
                <a:cs typeface="Arial"/>
                <a:sym typeface="Arial"/>
              </a:rPr>
              <a:t>. </a:t>
            </a:r>
            <a:r>
              <a:rPr lang="en-US" sz="1050" b="0" i="0" u="none" strike="noStrike" cap="none" smtClean="0">
                <a:solidFill>
                  <a:srgbClr val="636A6F"/>
                </a:solidFill>
                <a:latin typeface="Arial"/>
                <a:ea typeface="Arial"/>
                <a:cs typeface="Arial"/>
                <a:sym typeface="Arial"/>
              </a:rPr>
              <a:t/>
            </a:r>
            <a:br>
              <a:rPr lang="en-US" sz="1050" b="0" i="0" u="none" strike="noStrike" cap="none" smtClean="0">
                <a:solidFill>
                  <a:srgbClr val="636A6F"/>
                </a:solidFill>
                <a:latin typeface="Arial"/>
                <a:ea typeface="Arial"/>
                <a:cs typeface="Arial"/>
                <a:sym typeface="Arial"/>
              </a:rPr>
            </a:br>
            <a:r>
              <a:rPr lang="en-US" sz="1050" b="0" i="0" u="none" strike="noStrike" cap="none" smtClean="0">
                <a:solidFill>
                  <a:srgbClr val="636A6F"/>
                </a:solidFill>
                <a:latin typeface="Arial"/>
                <a:ea typeface="Arial"/>
                <a:cs typeface="Arial"/>
                <a:sym typeface="Arial"/>
              </a:rPr>
              <a:t>Número</a:t>
            </a:r>
            <a:r>
              <a:rPr lang="en-US" sz="1050" b="0" i="0" u="none" strike="noStrike" cap="none" dirty="0" smtClean="0">
                <a:solidFill>
                  <a:srgbClr val="636A6F"/>
                </a:solidFill>
                <a:latin typeface="Arial"/>
                <a:ea typeface="Arial"/>
                <a:cs typeface="Arial"/>
                <a:sym typeface="Arial"/>
              </a:rPr>
              <a:t> </a:t>
            </a:r>
            <a:r>
              <a:rPr lang="en-US" sz="1050" b="0" i="0" u="none" strike="noStrike" cap="none" dirty="0">
                <a:solidFill>
                  <a:srgbClr val="636A6F"/>
                </a:solidFill>
                <a:latin typeface="Arial"/>
                <a:ea typeface="Arial"/>
                <a:cs typeface="Arial"/>
                <a:sym typeface="Arial"/>
              </a:rPr>
              <a:t>do </a:t>
            </a:r>
            <a:r>
              <a:rPr lang="en-US" sz="1050" b="0" i="0" u="none" strike="noStrike" cap="none" dirty="0" err="1">
                <a:solidFill>
                  <a:srgbClr val="636A6F"/>
                </a:solidFill>
                <a:latin typeface="Arial"/>
                <a:ea typeface="Arial"/>
                <a:cs typeface="Arial"/>
                <a:sym typeface="Arial"/>
              </a:rPr>
              <a:t>projeto</a:t>
            </a:r>
            <a:r>
              <a:rPr lang="en-US" sz="1050" b="0" i="0" u="none" strike="noStrike" cap="none" dirty="0">
                <a:solidFill>
                  <a:srgbClr val="636A6F"/>
                </a:solidFill>
                <a:latin typeface="Arial"/>
                <a:ea typeface="Arial"/>
                <a:cs typeface="Arial"/>
                <a:sym typeface="Arial"/>
              </a:rPr>
              <a:t>: </a:t>
            </a:r>
            <a:r>
              <a:rPr lang="en-US" sz="1050" dirty="0">
                <a:solidFill>
                  <a:srgbClr val="636A6F"/>
                </a:solidFill>
              </a:rPr>
              <a:t>2020-1-BG01-KA202-079064</a:t>
            </a:r>
            <a:endParaRPr sz="1600" b="0" i="0" u="none" strike="noStrike" cap="none" dirty="0">
              <a:solidFill>
                <a:srgbClr val="636A6F"/>
              </a:solidFill>
              <a:latin typeface="Arial"/>
              <a:ea typeface="Arial"/>
              <a:cs typeface="Arial"/>
              <a:sym typeface="Arial"/>
            </a:endParaRPr>
          </a:p>
        </p:txBody>
      </p:sp>
      <p:sp>
        <p:nvSpPr>
          <p:cNvPr id="239" name="Google Shape;239;p23"/>
          <p:cNvSpPr txBox="1">
            <a:spLocks noGrp="1"/>
          </p:cNvSpPr>
          <p:nvPr>
            <p:ph type="ctrTitle"/>
          </p:nvPr>
        </p:nvSpPr>
        <p:spPr>
          <a:xfrm>
            <a:off x="2179865" y="2937536"/>
            <a:ext cx="7832271" cy="23456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23456"/>
              <a:buNone/>
            </a:pPr>
            <a:r>
              <a:rPr lang="en-US"/>
              <a:t>Conteúdos desenvolvidos por</a:t>
            </a:r>
            <a:br>
              <a:rPr lang="en-US"/>
            </a:br>
            <a:r>
              <a:rPr lang="en-US"/>
              <a:t/>
            </a:r>
            <a:br>
              <a:rPr lang="en-US"/>
            </a:br>
            <a:r>
              <a:rPr lang="en-US" sz="1800" b="0"/>
              <a:t>CARDET, Chipre</a:t>
            </a:r>
            <a:br>
              <a:rPr lang="en-US" sz="1800" b="0"/>
            </a:br>
            <a:r>
              <a:rPr lang="en-US" sz="1800" b="0" u="sng">
                <a:solidFill>
                  <a:schemeClr val="hlink"/>
                </a:solidFill>
                <a:hlinkClick r:id="rId5"/>
              </a:rPr>
              <a:t>www.cardet.org</a:t>
            </a:r>
            <a:r>
              <a:rPr lang="en-US" sz="1800" b="0"/>
              <a:t> </a:t>
            </a:r>
            <a:br>
              <a:rPr lang="en-US" sz="1800" b="0"/>
            </a:br>
            <a:r>
              <a:rPr lang="en-US" sz="1800" b="0" i="0" u="sng" strike="noStrike">
                <a:solidFill>
                  <a:schemeClr val="hlink"/>
                </a:solidFill>
                <a:latin typeface="Arial"/>
                <a:ea typeface="Arial"/>
                <a:cs typeface="Arial"/>
                <a:sym typeface="Arial"/>
                <a:hlinkClick r:id="rId6"/>
              </a:rPr>
              <a:t>info@cardet.org</a:t>
            </a:r>
            <a:r>
              <a:rPr lang="en-US" sz="1800" b="0" i="0" u="none" strike="noStrike">
                <a:latin typeface="Arial"/>
                <a:ea typeface="Arial"/>
                <a:cs typeface="Arial"/>
                <a:sym typeface="Arial"/>
              </a:rPr>
              <a:t/>
            </a:r>
            <a:br>
              <a:rPr lang="en-US" sz="1800" b="0" i="0" u="none" strike="noStrike">
                <a:latin typeface="Arial"/>
                <a:ea typeface="Arial"/>
                <a:cs typeface="Arial"/>
                <a:sym typeface="Arial"/>
              </a:rPr>
            </a:br>
            <a:r>
              <a:rPr lang="en-US" sz="1800" b="0"/>
              <a:t/>
            </a:r>
            <a:br>
              <a:rPr lang="en-US" sz="1800" b="0"/>
            </a:br>
            <a:r>
              <a:rPr lang="en-US" sz="1800" b="0"/>
              <a:t>Institute of Development, Chipre</a:t>
            </a:r>
            <a:br>
              <a:rPr lang="en-US" sz="1800" b="0"/>
            </a:br>
            <a:r>
              <a:rPr lang="en-US" sz="1800" b="0" u="sng">
                <a:solidFill>
                  <a:schemeClr val="hlink"/>
                </a:solidFill>
                <a:hlinkClick r:id="rId7"/>
              </a:rPr>
              <a:t>www.iodevelopment.eu</a:t>
            </a:r>
            <a:r>
              <a:rPr lang="en-US" sz="1800" b="0"/>
              <a:t/>
            </a:r>
            <a:br>
              <a:rPr lang="en-US" sz="1800" b="0"/>
            </a:br>
            <a:r>
              <a:rPr lang="en-US" sz="1800" b="0" i="0" u="sng" strike="noStrike">
                <a:solidFill>
                  <a:srgbClr val="8BC43F"/>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info@iodevelopment.eu</a:t>
            </a:r>
            <a:endParaRPr sz="18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Introdução II </a:t>
            </a:r>
            <a:endParaRPr sz="3200">
              <a:latin typeface="Arial"/>
              <a:ea typeface="Arial"/>
              <a:cs typeface="Arial"/>
              <a:sym typeface="Arial"/>
            </a:endParaRPr>
          </a:p>
        </p:txBody>
      </p:sp>
      <p:sp>
        <p:nvSpPr>
          <p:cNvPr id="73" name="Google Shape;73;p3"/>
          <p:cNvSpPr txBox="1">
            <a:spLocks noGrp="1"/>
          </p:cNvSpPr>
          <p:nvPr>
            <p:ph type="body" idx="1"/>
          </p:nvPr>
        </p:nvSpPr>
        <p:spPr>
          <a:xfrm>
            <a:off x="97971" y="1404938"/>
            <a:ext cx="5910944" cy="53714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338076"/>
              </a:buClr>
              <a:buSzPts val="2000"/>
              <a:buNone/>
            </a:pPr>
            <a:r>
              <a:rPr lang="en-US" sz="2000" b="1">
                <a:solidFill>
                  <a:srgbClr val="636A6F"/>
                </a:solidFill>
              </a:rPr>
              <a:t>Módulo 1. </a:t>
            </a:r>
            <a:r>
              <a:rPr lang="en-US" sz="2000">
                <a:solidFill>
                  <a:srgbClr val="636A6F"/>
                </a:solidFill>
              </a:rPr>
              <a:t>Introdução à educação intergeracional</a:t>
            </a:r>
            <a:endParaRPr/>
          </a:p>
          <a:p>
            <a:pPr marL="0" lvl="0" indent="0" algn="l" rtl="0">
              <a:lnSpc>
                <a:spcPct val="90000"/>
              </a:lnSpc>
              <a:spcBef>
                <a:spcPts val="1000"/>
              </a:spcBef>
              <a:spcAft>
                <a:spcPts val="0"/>
              </a:spcAft>
              <a:buClr>
                <a:srgbClr val="338076"/>
              </a:buClr>
              <a:buSzPts val="2000"/>
              <a:buNone/>
            </a:pPr>
            <a:r>
              <a:rPr lang="en-US" sz="2000" b="1">
                <a:solidFill>
                  <a:srgbClr val="636A6F"/>
                </a:solidFill>
              </a:rPr>
              <a:t>Módulo 2. </a:t>
            </a:r>
            <a:r>
              <a:rPr lang="en-US" sz="2000">
                <a:solidFill>
                  <a:srgbClr val="636A6F"/>
                </a:solidFill>
              </a:rPr>
              <a:t>Análise de necessidades de formação em educação intergeracional nas organizações</a:t>
            </a:r>
            <a:endParaRPr/>
          </a:p>
          <a:p>
            <a:pPr marL="0" lvl="0" indent="0" algn="l" rtl="0">
              <a:lnSpc>
                <a:spcPct val="90000"/>
              </a:lnSpc>
              <a:spcBef>
                <a:spcPts val="1000"/>
              </a:spcBef>
              <a:spcAft>
                <a:spcPts val="0"/>
              </a:spcAft>
              <a:buClr>
                <a:srgbClr val="338076"/>
              </a:buClr>
              <a:buSzPts val="2000"/>
              <a:buNone/>
            </a:pPr>
            <a:r>
              <a:rPr lang="en-US" sz="2000" b="1">
                <a:solidFill>
                  <a:srgbClr val="636A6F"/>
                </a:solidFill>
              </a:rPr>
              <a:t>Módulo 3. </a:t>
            </a:r>
            <a:r>
              <a:rPr lang="en-US" sz="2000">
                <a:solidFill>
                  <a:srgbClr val="636A6F"/>
                </a:solidFill>
              </a:rPr>
              <a:t>Concetualização de estratégias de combate à discriminação etária e exclusão social nos locais de trabalho</a:t>
            </a:r>
            <a:endParaRPr/>
          </a:p>
          <a:p>
            <a:pPr marL="0" lvl="0" indent="0" algn="l" rtl="0">
              <a:lnSpc>
                <a:spcPct val="90000"/>
              </a:lnSpc>
              <a:spcBef>
                <a:spcPts val="1000"/>
              </a:spcBef>
              <a:spcAft>
                <a:spcPts val="0"/>
              </a:spcAft>
              <a:buClr>
                <a:srgbClr val="338076"/>
              </a:buClr>
              <a:buSzPts val="2000"/>
              <a:buNone/>
            </a:pPr>
            <a:r>
              <a:rPr lang="en-US" sz="2000" b="1">
                <a:solidFill>
                  <a:srgbClr val="636A6F"/>
                </a:solidFill>
              </a:rPr>
              <a:t>Módulo 4. </a:t>
            </a:r>
            <a:r>
              <a:rPr lang="en-US" sz="2000">
                <a:solidFill>
                  <a:srgbClr val="636A6F"/>
                </a:solidFill>
              </a:rPr>
              <a:t>Implementação, monitorização e avaliação de estratégias de combate à discriminação etária e exclusão social nos locais de trabalho</a:t>
            </a:r>
            <a:endParaRPr/>
          </a:p>
          <a:p>
            <a:pPr marL="0" lvl="0" indent="0" algn="l" rtl="0">
              <a:lnSpc>
                <a:spcPct val="90000"/>
              </a:lnSpc>
              <a:spcBef>
                <a:spcPts val="1000"/>
              </a:spcBef>
              <a:spcAft>
                <a:spcPts val="0"/>
              </a:spcAft>
              <a:buClr>
                <a:srgbClr val="338076"/>
              </a:buClr>
              <a:buSzPts val="2000"/>
              <a:buNone/>
            </a:pPr>
            <a:r>
              <a:rPr lang="en-US" sz="2000" b="1">
                <a:solidFill>
                  <a:srgbClr val="636A6F"/>
                </a:solidFill>
              </a:rPr>
              <a:t>Módulo 5. </a:t>
            </a:r>
            <a:r>
              <a:rPr lang="en-US" sz="2000">
                <a:solidFill>
                  <a:srgbClr val="636A6F"/>
                </a:solidFill>
              </a:rPr>
              <a:t>Programa de formação de mentores</a:t>
            </a:r>
            <a:endParaRPr/>
          </a:p>
          <a:p>
            <a:pPr marL="0" lvl="0" indent="0" algn="l" rtl="0">
              <a:lnSpc>
                <a:spcPct val="90000"/>
              </a:lnSpc>
              <a:spcBef>
                <a:spcPts val="1000"/>
              </a:spcBef>
              <a:spcAft>
                <a:spcPts val="0"/>
              </a:spcAft>
              <a:buClr>
                <a:srgbClr val="338076"/>
              </a:buClr>
              <a:buSzPts val="2000"/>
              <a:buNone/>
            </a:pPr>
            <a:r>
              <a:rPr lang="en-US" sz="2000" b="1">
                <a:solidFill>
                  <a:srgbClr val="636A6F"/>
                </a:solidFill>
              </a:rPr>
              <a:t>Módulo 6. </a:t>
            </a:r>
            <a:r>
              <a:rPr lang="en-US" sz="2000">
                <a:solidFill>
                  <a:srgbClr val="636A6F"/>
                </a:solidFill>
              </a:rPr>
              <a:t>Implementação, monitorização e avaliação do programa de formação LearGen</a:t>
            </a:r>
            <a:endParaRPr sz="2000">
              <a:solidFill>
                <a:srgbClr val="636A6F"/>
              </a:solidFill>
            </a:endParaRPr>
          </a:p>
          <a:p>
            <a:pPr marL="0" lvl="0" indent="0" algn="just" rtl="0">
              <a:lnSpc>
                <a:spcPct val="90000"/>
              </a:lnSpc>
              <a:spcBef>
                <a:spcPts val="1000"/>
              </a:spcBef>
              <a:spcAft>
                <a:spcPts val="0"/>
              </a:spcAft>
              <a:buClr>
                <a:schemeClr val="lt2"/>
              </a:buClr>
              <a:buSzPts val="1800"/>
              <a:buNone/>
            </a:pPr>
            <a:endParaRPr/>
          </a:p>
        </p:txBody>
      </p:sp>
      <p:sp>
        <p:nvSpPr>
          <p:cNvPr id="74" name="Google Shape;74;p3"/>
          <p:cNvSpPr txBox="1">
            <a:spLocks noGrp="1"/>
          </p:cNvSpPr>
          <p:nvPr>
            <p:ph type="body" idx="2"/>
          </p:nvPr>
        </p:nvSpPr>
        <p:spPr>
          <a:xfrm>
            <a:off x="6131377" y="1513400"/>
            <a:ext cx="5910944" cy="526295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000"/>
              <a:buNone/>
            </a:pPr>
            <a:r>
              <a:rPr lang="en-US" sz="2000" u="sng"/>
              <a:t>Cada módulo inclui: </a:t>
            </a:r>
            <a:endParaRPr sz="2000" u="sng"/>
          </a:p>
          <a:p>
            <a:pPr marL="342900" lvl="0" indent="-342900" algn="l" rtl="0">
              <a:lnSpc>
                <a:spcPct val="90000"/>
              </a:lnSpc>
              <a:spcBef>
                <a:spcPts val="1000"/>
              </a:spcBef>
              <a:spcAft>
                <a:spcPts val="0"/>
              </a:spcAft>
              <a:buClr>
                <a:srgbClr val="93D4CC"/>
              </a:buClr>
              <a:buSzPts val="2000"/>
              <a:buFont typeface="Arial"/>
              <a:buChar char="•"/>
            </a:pPr>
            <a:r>
              <a:rPr lang="en-US" sz="2000"/>
              <a:t>Recursos para a sua implementação</a:t>
            </a:r>
            <a:endParaRPr/>
          </a:p>
          <a:p>
            <a:pPr marL="342900" lvl="0" indent="-342900" algn="l" rtl="0">
              <a:lnSpc>
                <a:spcPct val="90000"/>
              </a:lnSpc>
              <a:spcBef>
                <a:spcPts val="1000"/>
              </a:spcBef>
              <a:spcAft>
                <a:spcPts val="0"/>
              </a:spcAft>
              <a:buClr>
                <a:srgbClr val="93D4CC"/>
              </a:buClr>
              <a:buSzPts val="2000"/>
              <a:buFont typeface="Arial"/>
              <a:buChar char="•"/>
            </a:pPr>
            <a:r>
              <a:rPr lang="en-US" sz="2000"/>
              <a:t>Número de horas para cada área de competência em cada etapa</a:t>
            </a:r>
            <a:endParaRPr/>
          </a:p>
          <a:p>
            <a:pPr marL="342900" lvl="0" indent="-342900" algn="l" rtl="0">
              <a:lnSpc>
                <a:spcPct val="90000"/>
              </a:lnSpc>
              <a:spcBef>
                <a:spcPts val="1000"/>
              </a:spcBef>
              <a:spcAft>
                <a:spcPts val="0"/>
              </a:spcAft>
              <a:buClr>
                <a:srgbClr val="93D4CC"/>
              </a:buClr>
              <a:buSzPts val="2000"/>
              <a:buFont typeface="Arial"/>
              <a:buChar char="•"/>
            </a:pPr>
            <a:r>
              <a:rPr lang="en-US" sz="2000"/>
              <a:t>Ferramentas e conteúdo do material de formação</a:t>
            </a:r>
            <a:endParaRPr/>
          </a:p>
          <a:p>
            <a:pPr marL="342900" lvl="0" indent="-342900" algn="l" rtl="0">
              <a:lnSpc>
                <a:spcPct val="90000"/>
              </a:lnSpc>
              <a:spcBef>
                <a:spcPts val="1000"/>
              </a:spcBef>
              <a:spcAft>
                <a:spcPts val="0"/>
              </a:spcAft>
              <a:buClr>
                <a:srgbClr val="93D4CC"/>
              </a:buClr>
              <a:buSzPts val="2000"/>
              <a:buFont typeface="Arial"/>
              <a:buChar char="•"/>
            </a:pPr>
            <a:r>
              <a:rPr lang="en-US" sz="2000"/>
              <a:t>Folhas de apoio e fichas de atividade</a:t>
            </a:r>
            <a:endParaRPr/>
          </a:p>
          <a:p>
            <a:pPr marL="342900" lvl="0" indent="-342900" algn="l" rtl="0">
              <a:lnSpc>
                <a:spcPct val="90000"/>
              </a:lnSpc>
              <a:spcBef>
                <a:spcPts val="1000"/>
              </a:spcBef>
              <a:spcAft>
                <a:spcPts val="0"/>
              </a:spcAft>
              <a:buClr>
                <a:srgbClr val="93D4CC"/>
              </a:buClr>
              <a:buSzPts val="2000"/>
              <a:buFont typeface="Arial"/>
              <a:buChar char="•"/>
            </a:pPr>
            <a:r>
              <a:rPr lang="en-US" sz="2000"/>
              <a:t>Ferramentas de avaliação</a:t>
            </a:r>
            <a:endParaRPr/>
          </a:p>
          <a:p>
            <a:pPr marL="0" lvl="0" indent="0" algn="just" rtl="0">
              <a:lnSpc>
                <a:spcPct val="90000"/>
              </a:lnSpc>
              <a:spcBef>
                <a:spcPts val="1000"/>
              </a:spcBef>
              <a:spcAft>
                <a:spcPts val="0"/>
              </a:spcAft>
              <a:buClr>
                <a:schemeClr val="lt2"/>
              </a:buClr>
              <a:buSzPts val="1800"/>
              <a:buNone/>
            </a:pPr>
            <a:endParaRPr/>
          </a:p>
        </p:txBody>
      </p:sp>
      <p:sp>
        <p:nvSpPr>
          <p:cNvPr id="75" name="Google Shape;75;p3"/>
          <p:cNvSpPr txBox="1">
            <a:spLocks noGrp="1"/>
          </p:cNvSpPr>
          <p:nvPr>
            <p:ph type="body" idx="1"/>
          </p:nvPr>
        </p:nvSpPr>
        <p:spPr>
          <a:xfrm>
            <a:off x="0" y="797521"/>
            <a:ext cx="11944350" cy="60741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6"/>
              </a:buClr>
              <a:buSzPts val="2200"/>
              <a:buFont typeface="Arial"/>
              <a:buNone/>
            </a:pPr>
            <a:r>
              <a:rPr lang="en-US" sz="2200" b="0" i="0" u="none" strike="noStrike" cap="none">
                <a:solidFill>
                  <a:schemeClr val="accent6"/>
                </a:solidFill>
                <a:latin typeface="Arial"/>
                <a:ea typeface="Arial"/>
                <a:cs typeface="Arial"/>
                <a:sym typeface="Arial"/>
              </a:rPr>
              <a:t>CONTEÚDO </a:t>
            </a:r>
            <a:endParaRPr sz="2200">
              <a:solidFill>
                <a:schemeClr val="accent6"/>
              </a:solidFill>
              <a:latin typeface="Arial"/>
              <a:ea typeface="Arial"/>
              <a:cs typeface="Arial"/>
              <a:sym typeface="Arial"/>
            </a:endParaRPr>
          </a:p>
        </p:txBody>
      </p:sp>
      <p:pic>
        <p:nvPicPr>
          <p:cNvPr id="76" name="Google Shape;76;p3"/>
          <p:cNvPicPr preferRelativeResize="0"/>
          <p:nvPr/>
        </p:nvPicPr>
        <p:blipFill rotWithShape="1">
          <a:blip r:embed="rId3">
            <a:alphaModFix/>
          </a:blip>
          <a:srcRect t="7526" b="13221"/>
          <a:stretch/>
        </p:blipFill>
        <p:spPr>
          <a:xfrm>
            <a:off x="6957607" y="4460371"/>
            <a:ext cx="4038050" cy="21964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97970" y="81642"/>
            <a:ext cx="12094030"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Módulo 1: Introdução à educação intergeracional I </a:t>
            </a:r>
            <a:endParaRPr sz="3200">
              <a:latin typeface="Arial"/>
              <a:ea typeface="Arial"/>
              <a:cs typeface="Arial"/>
              <a:sym typeface="Arial"/>
            </a:endParaRPr>
          </a:p>
        </p:txBody>
      </p:sp>
      <p:sp>
        <p:nvSpPr>
          <p:cNvPr id="82" name="Google Shape;82;p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O projeto LearnGen: enquadramento geral</a:t>
            </a:r>
            <a:endParaRPr/>
          </a:p>
        </p:txBody>
      </p:sp>
      <p:sp>
        <p:nvSpPr>
          <p:cNvPr id="83" name="Google Shape;83;p4"/>
          <p:cNvSpPr txBox="1">
            <a:spLocks noGrp="1"/>
          </p:cNvSpPr>
          <p:nvPr>
            <p:ph type="body" idx="2"/>
          </p:nvPr>
        </p:nvSpPr>
        <p:spPr>
          <a:xfrm>
            <a:off x="97975" y="1462675"/>
            <a:ext cx="11944346" cy="51591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BDE5E0"/>
              </a:buClr>
              <a:buSzPts val="2400"/>
              <a:buFont typeface="Arial"/>
              <a:buChar char="•"/>
            </a:pPr>
            <a:r>
              <a:rPr lang="en-US" sz="2400"/>
              <a:t>Objetivo principal: </a:t>
            </a:r>
            <a:r>
              <a:rPr lang="en-US" sz="2400" b="1">
                <a:solidFill>
                  <a:srgbClr val="52BAAD"/>
                </a:solidFill>
              </a:rPr>
              <a:t>combater a discriminação etária </a:t>
            </a:r>
            <a:r>
              <a:rPr lang="en-US" sz="2400"/>
              <a:t>e a </a:t>
            </a:r>
            <a:r>
              <a:rPr lang="en-US" sz="2400" b="1">
                <a:solidFill>
                  <a:srgbClr val="52BAAD"/>
                </a:solidFill>
              </a:rPr>
              <a:t>exclusão social </a:t>
            </a:r>
            <a:r>
              <a:rPr lang="en-US" sz="2400"/>
              <a:t>no local de trabalho </a:t>
            </a:r>
            <a:endParaRPr/>
          </a:p>
          <a:p>
            <a:pPr marL="0" lvl="0" indent="0" algn="just" rtl="0">
              <a:lnSpc>
                <a:spcPct val="90000"/>
              </a:lnSpc>
              <a:spcBef>
                <a:spcPts val="0"/>
              </a:spcBef>
              <a:spcAft>
                <a:spcPts val="0"/>
              </a:spcAft>
              <a:buClr>
                <a:srgbClr val="BDE5E0"/>
              </a:buClr>
              <a:buSzPts val="2400"/>
              <a:buNone/>
            </a:pPr>
            <a:endParaRPr/>
          </a:p>
          <a:p>
            <a:pPr marL="285750" lvl="0" indent="-285750" algn="just" rtl="0">
              <a:lnSpc>
                <a:spcPct val="90000"/>
              </a:lnSpc>
              <a:spcBef>
                <a:spcPts val="1000"/>
              </a:spcBef>
              <a:spcAft>
                <a:spcPts val="0"/>
              </a:spcAft>
              <a:buClr>
                <a:srgbClr val="BDE5E0"/>
              </a:buClr>
              <a:buSzPts val="2400"/>
              <a:buFont typeface="Arial"/>
              <a:buChar char="•"/>
            </a:pPr>
            <a:r>
              <a:rPr lang="en-US" sz="2400"/>
              <a:t>Objetivo do currículo e formação da LearnGen: disponibilizar um conjunto de conhecimentos e aplicações práticas para a </a:t>
            </a:r>
            <a:r>
              <a:rPr lang="en-US" sz="2400" b="1">
                <a:solidFill>
                  <a:schemeClr val="accent3"/>
                </a:solidFill>
              </a:rPr>
              <a:t>responsáveis em organizações, sejam coordenadores, profissionais de recursos humanos, gestores de equipa e formadores</a:t>
            </a:r>
            <a:endParaRPr sz="2400" b="1">
              <a:solidFill>
                <a:schemeClr val="accent3"/>
              </a:solidFill>
            </a:endParaRPr>
          </a:p>
        </p:txBody>
      </p:sp>
      <p:pic>
        <p:nvPicPr>
          <p:cNvPr id="84" name="Google Shape;84;p4"/>
          <p:cNvPicPr preferRelativeResize="0"/>
          <p:nvPr/>
        </p:nvPicPr>
        <p:blipFill rotWithShape="1">
          <a:blip r:embed="rId3">
            <a:alphaModFix/>
          </a:blip>
          <a:srcRect/>
          <a:stretch/>
        </p:blipFill>
        <p:spPr>
          <a:xfrm>
            <a:off x="7462982" y="4341763"/>
            <a:ext cx="4341277" cy="15442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3"/>
          <p:cNvSpPr txBox="1">
            <a:spLocks noGrp="1"/>
          </p:cNvSpPr>
          <p:nvPr>
            <p:ph type="title"/>
          </p:nvPr>
        </p:nvSpPr>
        <p:spPr>
          <a:xfrm>
            <a:off x="97970" y="81642"/>
            <a:ext cx="12094030"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Módulo 1: Introdução à educação intergeracional I </a:t>
            </a:r>
            <a:endParaRPr sz="3200">
              <a:latin typeface="Arial"/>
              <a:ea typeface="Arial"/>
              <a:cs typeface="Arial"/>
              <a:sym typeface="Arial"/>
            </a:endParaRPr>
          </a:p>
        </p:txBody>
      </p:sp>
      <p:sp>
        <p:nvSpPr>
          <p:cNvPr id="90" name="Google Shape;90;p3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O projeto LearnGen: enquadramento geral</a:t>
            </a:r>
            <a:endParaRPr/>
          </a:p>
        </p:txBody>
      </p:sp>
      <p:sp>
        <p:nvSpPr>
          <p:cNvPr id="91" name="Google Shape;91;p33"/>
          <p:cNvSpPr txBox="1">
            <a:spLocks noGrp="1"/>
          </p:cNvSpPr>
          <p:nvPr>
            <p:ph type="body" idx="2"/>
          </p:nvPr>
        </p:nvSpPr>
        <p:spPr>
          <a:xfrm>
            <a:off x="97975" y="1462675"/>
            <a:ext cx="11944346" cy="51591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1000"/>
              </a:spcBef>
              <a:spcAft>
                <a:spcPts val="0"/>
              </a:spcAft>
              <a:buClr>
                <a:srgbClr val="BDE5E0"/>
              </a:buClr>
              <a:buSzPts val="2400"/>
              <a:buFont typeface="Arial"/>
              <a:buChar char="•"/>
            </a:pPr>
            <a:r>
              <a:rPr lang="en-US" sz="2400" b="1"/>
              <a:t>Currículo de formação desenvolvido om base nas </a:t>
            </a:r>
            <a:r>
              <a:rPr lang="en-US" sz="2400"/>
              <a:t>necessidades específicas dos </a:t>
            </a:r>
            <a:r>
              <a:rPr lang="en-US" sz="2400" b="1">
                <a:solidFill>
                  <a:srgbClr val="FFC58F"/>
                </a:solidFill>
              </a:rPr>
              <a:t>grupos-alvo do projeto: </a:t>
            </a:r>
            <a:r>
              <a:rPr lang="en-US" sz="2400"/>
              <a:t>trabalhadores seniores (+50) e trabalhadores jovens (18-30 anos) com baixas qualificações.</a:t>
            </a:r>
            <a:endParaRPr/>
          </a:p>
          <a:p>
            <a:pPr marL="0" lvl="0" indent="0" algn="just" rtl="0">
              <a:lnSpc>
                <a:spcPct val="90000"/>
              </a:lnSpc>
              <a:spcBef>
                <a:spcPts val="1000"/>
              </a:spcBef>
              <a:spcAft>
                <a:spcPts val="0"/>
              </a:spcAft>
              <a:buClr>
                <a:srgbClr val="BDE5E0"/>
              </a:buClr>
              <a:buSzPts val="2400"/>
              <a:buNone/>
            </a:pPr>
            <a:endParaRPr>
              <a:solidFill>
                <a:schemeClr val="accent6"/>
              </a:solidFill>
            </a:endParaRPr>
          </a:p>
          <a:p>
            <a:pPr marL="285750" lvl="0" indent="-285750" algn="just" rtl="0">
              <a:lnSpc>
                <a:spcPct val="90000"/>
              </a:lnSpc>
              <a:spcBef>
                <a:spcPts val="1000"/>
              </a:spcBef>
              <a:spcAft>
                <a:spcPts val="0"/>
              </a:spcAft>
              <a:buClr>
                <a:srgbClr val="BDE5E0"/>
              </a:buClr>
              <a:buSzPts val="2400"/>
              <a:buFont typeface="Arial"/>
              <a:buChar char="•"/>
            </a:pPr>
            <a:r>
              <a:rPr lang="en-US" sz="2400"/>
              <a:t>Conteúdos criados de forma a permitir f</a:t>
            </a:r>
            <a:r>
              <a:rPr lang="en-US" sz="2400" b="1">
                <a:solidFill>
                  <a:schemeClr val="accent4"/>
                </a:solidFill>
              </a:rPr>
              <a:t>lexibilidade</a:t>
            </a:r>
            <a:r>
              <a:rPr lang="en-US" sz="2400"/>
              <a:t> para ajustamentos e implementação em diferentes contextos, considerando igualmente as caraterísticas únicas dos participantes e grupos. </a:t>
            </a:r>
            <a:endParaRPr/>
          </a:p>
          <a:p>
            <a:pPr marL="0" lvl="0" indent="0" algn="just" rtl="0">
              <a:lnSpc>
                <a:spcPct val="90000"/>
              </a:lnSpc>
              <a:spcBef>
                <a:spcPts val="1000"/>
              </a:spcBef>
              <a:spcAft>
                <a:spcPts val="0"/>
              </a:spcAft>
              <a:buClr>
                <a:srgbClr val="BDE5E0"/>
              </a:buClr>
              <a:buSzPts val="2400"/>
              <a:buNone/>
            </a:pPr>
            <a:endParaRPr sz="2400"/>
          </a:p>
          <a:p>
            <a:pPr marL="0" lvl="0" indent="0" algn="just" rtl="0">
              <a:lnSpc>
                <a:spcPct val="90000"/>
              </a:lnSpc>
              <a:spcBef>
                <a:spcPts val="1000"/>
              </a:spcBef>
              <a:spcAft>
                <a:spcPts val="0"/>
              </a:spcAft>
              <a:buSzPts val="1800"/>
              <a:buNone/>
            </a:pPr>
            <a:r>
              <a:rPr lang="en-US" sz="2800" u="sng">
                <a:solidFill>
                  <a:schemeClr val="accent1"/>
                </a:solidFill>
              </a:rPr>
              <a:t>Objetivo: encorajar ambos os grupos etários a partilhar competências e experiências e a colmatar eventuais lacunas na sua relação.</a:t>
            </a:r>
            <a:endParaRPr sz="2800" u="sng">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Módulo 1: Introdução à educação intergeracional II</a:t>
            </a:r>
            <a:endParaRPr sz="3200">
              <a:latin typeface="Arial"/>
              <a:ea typeface="Arial"/>
              <a:cs typeface="Arial"/>
              <a:sym typeface="Arial"/>
            </a:endParaRPr>
          </a:p>
        </p:txBody>
      </p:sp>
      <p:sp>
        <p:nvSpPr>
          <p:cNvPr id="97" name="Google Shape;97;p5"/>
          <p:cNvSpPr txBox="1">
            <a:spLocks noGrp="1"/>
          </p:cNvSpPr>
          <p:nvPr>
            <p:ph type="body" idx="1"/>
          </p:nvPr>
        </p:nvSpPr>
        <p:spPr>
          <a:xfrm>
            <a:off x="97970" y="747110"/>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Objetivos do currículo de formação LearnGen: </a:t>
            </a:r>
            <a:endParaRPr/>
          </a:p>
        </p:txBody>
      </p:sp>
      <p:sp>
        <p:nvSpPr>
          <p:cNvPr id="98" name="Google Shape;98;p5"/>
          <p:cNvSpPr txBox="1">
            <a:spLocks noGrp="1"/>
          </p:cNvSpPr>
          <p:nvPr>
            <p:ph type="body" idx="2"/>
          </p:nvPr>
        </p:nvSpPr>
        <p:spPr>
          <a:xfrm>
            <a:off x="97975" y="1297900"/>
            <a:ext cx="9601800" cy="4554260"/>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1000"/>
              </a:spcBef>
              <a:spcAft>
                <a:spcPts val="0"/>
              </a:spcAft>
              <a:buClr>
                <a:schemeClr val="lt2"/>
              </a:buClr>
              <a:buSzPts val="2400"/>
              <a:buAutoNum type="arabicPeriod"/>
            </a:pPr>
            <a:r>
              <a:rPr lang="en-US" sz="2400"/>
              <a:t>Apoiar os trabalhadores seniores e jovens a desenvolverem </a:t>
            </a:r>
            <a:r>
              <a:rPr lang="en-US" sz="2400">
                <a:solidFill>
                  <a:srgbClr val="9868BD"/>
                </a:solidFill>
              </a:rPr>
              <a:t>competências nucleares </a:t>
            </a:r>
            <a:r>
              <a:rPr lang="en-US" sz="2400"/>
              <a:t>necessárias para interagir eficazmente num ambiente profissional.</a:t>
            </a:r>
            <a:endParaRPr/>
          </a:p>
          <a:p>
            <a:pPr marL="457200" lvl="0" indent="-457200" algn="just" rtl="0">
              <a:lnSpc>
                <a:spcPct val="90000"/>
              </a:lnSpc>
              <a:spcBef>
                <a:spcPts val="1000"/>
              </a:spcBef>
              <a:spcAft>
                <a:spcPts val="0"/>
              </a:spcAft>
              <a:buClr>
                <a:schemeClr val="lt2"/>
              </a:buClr>
              <a:buSzPts val="2400"/>
              <a:buAutoNum type="arabicPeriod"/>
            </a:pPr>
            <a:r>
              <a:rPr lang="en-US" sz="2400"/>
              <a:t>Melhorar a colaboração entre trabalhadores seniores (+50) e trabalhadores jovens (18-30 anos) com baixas qualificações., </a:t>
            </a:r>
            <a:r>
              <a:rPr lang="en-US" sz="2400">
                <a:solidFill>
                  <a:srgbClr val="9868BD"/>
                </a:solidFill>
              </a:rPr>
              <a:t>promovendo o conhecimento</a:t>
            </a:r>
            <a:r>
              <a:rPr lang="en-US" sz="2400"/>
              <a:t>, e o acesso a formação e qualificação.</a:t>
            </a:r>
            <a:endParaRPr/>
          </a:p>
          <a:p>
            <a:pPr marL="457200" lvl="0" indent="-457200" algn="just" rtl="0">
              <a:lnSpc>
                <a:spcPct val="90000"/>
              </a:lnSpc>
              <a:spcBef>
                <a:spcPts val="1000"/>
              </a:spcBef>
              <a:spcAft>
                <a:spcPts val="0"/>
              </a:spcAft>
              <a:buClr>
                <a:schemeClr val="lt2"/>
              </a:buClr>
              <a:buSzPts val="2400"/>
              <a:buAutoNum type="arabicPeriod"/>
            </a:pPr>
            <a:r>
              <a:rPr lang="en-US" sz="2400"/>
              <a:t>Apoiar coordenadores, profissionais de recursos humanos, gestores de equipa,  formadores e outros profissionais com experiência relevante para conceber, implementar e monitorizar políticas </a:t>
            </a:r>
            <a:r>
              <a:rPr lang="en-US" sz="2400">
                <a:solidFill>
                  <a:srgbClr val="9868BD"/>
                </a:solidFill>
              </a:rPr>
              <a:t>e práticas inclusivas de combate à discriminação </a:t>
            </a:r>
            <a:r>
              <a:rPr lang="en-US" sz="2400"/>
              <a:t>etária e exclusão social nos locais de trabalho.</a:t>
            </a:r>
            <a:endParaRPr sz="2400"/>
          </a:p>
        </p:txBody>
      </p:sp>
      <p:pic>
        <p:nvPicPr>
          <p:cNvPr id="99" name="Google Shape;99;p5"/>
          <p:cNvPicPr preferRelativeResize="0"/>
          <p:nvPr/>
        </p:nvPicPr>
        <p:blipFill rotWithShape="1">
          <a:blip r:embed="rId3">
            <a:alphaModFix/>
          </a:blip>
          <a:srcRect/>
          <a:stretch/>
        </p:blipFill>
        <p:spPr>
          <a:xfrm>
            <a:off x="9758164" y="1642261"/>
            <a:ext cx="2284157" cy="22841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Módulo 1: Introdução à educação intergeracional II</a:t>
            </a:r>
            <a:endParaRPr sz="3200">
              <a:latin typeface="Arial"/>
              <a:ea typeface="Arial"/>
              <a:cs typeface="Arial"/>
              <a:sym typeface="Arial"/>
            </a:endParaRPr>
          </a:p>
        </p:txBody>
      </p:sp>
      <p:sp>
        <p:nvSpPr>
          <p:cNvPr id="105" name="Google Shape;105;p34"/>
          <p:cNvSpPr txBox="1">
            <a:spLocks noGrp="1"/>
          </p:cNvSpPr>
          <p:nvPr>
            <p:ph type="body" idx="1"/>
          </p:nvPr>
        </p:nvSpPr>
        <p:spPr>
          <a:xfrm>
            <a:off x="97970" y="747110"/>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Objetivos do currículo de formação LearnGen: </a:t>
            </a:r>
            <a:endParaRPr/>
          </a:p>
        </p:txBody>
      </p:sp>
      <p:sp>
        <p:nvSpPr>
          <p:cNvPr id="106" name="Google Shape;106;p34"/>
          <p:cNvSpPr txBox="1">
            <a:spLocks noGrp="1"/>
          </p:cNvSpPr>
          <p:nvPr>
            <p:ph type="body" idx="2"/>
          </p:nvPr>
        </p:nvSpPr>
        <p:spPr>
          <a:xfrm>
            <a:off x="97975" y="1297900"/>
            <a:ext cx="9601800" cy="4554260"/>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1000"/>
              </a:spcBef>
              <a:spcAft>
                <a:spcPts val="0"/>
              </a:spcAft>
              <a:buClr>
                <a:schemeClr val="lt2"/>
              </a:buClr>
              <a:buSzPts val="2400"/>
              <a:buFont typeface="Arial"/>
              <a:buAutoNum type="arabicPeriod" startAt="4"/>
            </a:pPr>
            <a:r>
              <a:rPr lang="en-US" sz="2400"/>
              <a:t>Capacitar coordenadores, profissionais de recursos humanos, gestores de equipa e formadores para conceptualizar, implementar e monitorizar programas de </a:t>
            </a:r>
            <a:r>
              <a:rPr lang="en-US" sz="2400" i="1"/>
              <a:t>mentoring</a:t>
            </a:r>
            <a:r>
              <a:rPr lang="en-US" sz="2400"/>
              <a:t>.</a:t>
            </a:r>
            <a:endParaRPr/>
          </a:p>
          <a:p>
            <a:pPr marL="457200" lvl="0" indent="-457200" algn="just" rtl="0">
              <a:lnSpc>
                <a:spcPct val="90000"/>
              </a:lnSpc>
              <a:spcBef>
                <a:spcPts val="1000"/>
              </a:spcBef>
              <a:spcAft>
                <a:spcPts val="0"/>
              </a:spcAft>
              <a:buClr>
                <a:schemeClr val="lt2"/>
              </a:buClr>
              <a:buSzPts val="2400"/>
              <a:buAutoNum type="arabicPeriod" startAt="4"/>
            </a:pPr>
            <a:r>
              <a:rPr lang="en-US" sz="2400"/>
              <a:t>Reduzir as diferenças de competências entre profissionais de diferentes gerações.</a:t>
            </a:r>
            <a:endParaRPr sz="2400"/>
          </a:p>
        </p:txBody>
      </p:sp>
      <p:pic>
        <p:nvPicPr>
          <p:cNvPr id="107" name="Google Shape;107;p34"/>
          <p:cNvPicPr preferRelativeResize="0"/>
          <p:nvPr/>
        </p:nvPicPr>
        <p:blipFill rotWithShape="1">
          <a:blip r:embed="rId3">
            <a:alphaModFix/>
          </a:blip>
          <a:srcRect/>
          <a:stretch/>
        </p:blipFill>
        <p:spPr>
          <a:xfrm>
            <a:off x="9758164" y="1642261"/>
            <a:ext cx="2284157" cy="22841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latin typeface="Arial"/>
                <a:ea typeface="Arial"/>
                <a:cs typeface="Arial"/>
                <a:sym typeface="Arial"/>
              </a:rPr>
              <a:t>Consórcio LearnGen</a:t>
            </a:r>
            <a:endParaRPr sz="3200">
              <a:latin typeface="Arial"/>
              <a:ea typeface="Arial"/>
              <a:cs typeface="Arial"/>
              <a:sym typeface="Arial"/>
            </a:endParaRPr>
          </a:p>
        </p:txBody>
      </p:sp>
      <p:sp>
        <p:nvSpPr>
          <p:cNvPr id="113" name="Google Shape;113;p6"/>
          <p:cNvSpPr txBox="1">
            <a:spLocks noGrp="1"/>
          </p:cNvSpPr>
          <p:nvPr>
            <p:ph type="body" idx="1"/>
          </p:nvPr>
        </p:nvSpPr>
        <p:spPr>
          <a:xfrm>
            <a:off x="97971" y="1135626"/>
            <a:ext cx="7335216" cy="5616238"/>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lt2"/>
              </a:buClr>
              <a:buSzPts val="1800"/>
              <a:buFont typeface="Arial"/>
              <a:buChar char="•"/>
            </a:pPr>
            <a:r>
              <a:rPr lang="en-US"/>
              <a:t>P1 CÂMARA DE COMÉRCIO E INDÚSTRIA BÚLGARO-ROMENA - BULGÁRIA </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P2 FUTURE IN PERSPECTIVE - IRLANDA </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P3 MINDSHIFT TALENT ADVISORY LDA - PORTUGAL </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P4 CARDET - CHIPRE </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P5 MOTION DIGITAL - REPÚBLICA CHECA </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P6 INSTITUTO DE DESENVOLVIMENTO LTD - CHIPRE</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P7 ORGANIZAÇÃO EDUCACIONAL EUROFORMAÇÃO - GRÉCIA </a:t>
            </a:r>
            <a:endParaRPr/>
          </a:p>
          <a:p>
            <a:pPr marL="285750" lvl="0" indent="-171450" algn="just" rtl="0">
              <a:lnSpc>
                <a:spcPct val="90000"/>
              </a:lnSpc>
              <a:spcBef>
                <a:spcPts val="1000"/>
              </a:spcBef>
              <a:spcAft>
                <a:spcPts val="0"/>
              </a:spcAft>
              <a:buClr>
                <a:schemeClr val="lt2"/>
              </a:buClr>
              <a:buSzPts val="1800"/>
              <a:buFont typeface="Arial"/>
              <a:buNone/>
            </a:pPr>
            <a:endParaRPr/>
          </a:p>
          <a:p>
            <a:pPr marL="285750" lvl="0" indent="-171450" algn="just" rtl="0">
              <a:lnSpc>
                <a:spcPct val="90000"/>
              </a:lnSpc>
              <a:spcBef>
                <a:spcPts val="1000"/>
              </a:spcBef>
              <a:spcAft>
                <a:spcPts val="0"/>
              </a:spcAft>
              <a:buClr>
                <a:schemeClr val="lt2"/>
              </a:buClr>
              <a:buSzPts val="1800"/>
              <a:buFont typeface="Arial"/>
              <a:buNone/>
            </a:pPr>
            <a:endParaRPr/>
          </a:p>
          <a:p>
            <a:pPr marL="285750" lvl="0" indent="-171450" algn="just" rtl="0">
              <a:lnSpc>
                <a:spcPct val="90000"/>
              </a:lnSpc>
              <a:spcBef>
                <a:spcPts val="1000"/>
              </a:spcBef>
              <a:spcAft>
                <a:spcPts val="0"/>
              </a:spcAft>
              <a:buClr>
                <a:schemeClr val="lt2"/>
              </a:buClr>
              <a:buSzPts val="1800"/>
              <a:buFont typeface="Arial"/>
              <a:buNone/>
            </a:pPr>
            <a:endParaRPr/>
          </a:p>
        </p:txBody>
      </p:sp>
      <p:pic>
        <p:nvPicPr>
          <p:cNvPr id="114" name="Google Shape;114;p6"/>
          <p:cNvPicPr preferRelativeResize="0"/>
          <p:nvPr/>
        </p:nvPicPr>
        <p:blipFill rotWithShape="1">
          <a:blip r:embed="rId3">
            <a:alphaModFix/>
          </a:blip>
          <a:srcRect/>
          <a:stretch/>
        </p:blipFill>
        <p:spPr>
          <a:xfrm>
            <a:off x="10521344" y="819643"/>
            <a:ext cx="1149985" cy="900430"/>
          </a:xfrm>
          <a:prstGeom prst="rect">
            <a:avLst/>
          </a:prstGeom>
          <a:noFill/>
          <a:ln>
            <a:noFill/>
          </a:ln>
        </p:spPr>
      </p:pic>
      <p:pic>
        <p:nvPicPr>
          <p:cNvPr id="115" name="Google Shape;115;p6"/>
          <p:cNvPicPr preferRelativeResize="0"/>
          <p:nvPr/>
        </p:nvPicPr>
        <p:blipFill rotWithShape="1">
          <a:blip r:embed="rId4">
            <a:alphaModFix/>
          </a:blip>
          <a:srcRect/>
          <a:stretch/>
        </p:blipFill>
        <p:spPr>
          <a:xfrm>
            <a:off x="10511819" y="1742195"/>
            <a:ext cx="1043940" cy="735330"/>
          </a:xfrm>
          <a:prstGeom prst="rect">
            <a:avLst/>
          </a:prstGeom>
          <a:noFill/>
          <a:ln>
            <a:noFill/>
          </a:ln>
        </p:spPr>
      </p:pic>
      <p:pic>
        <p:nvPicPr>
          <p:cNvPr id="116" name="Google Shape;116;p6"/>
          <p:cNvPicPr preferRelativeResize="0"/>
          <p:nvPr/>
        </p:nvPicPr>
        <p:blipFill rotWithShape="1">
          <a:blip r:embed="rId5">
            <a:alphaModFix/>
          </a:blip>
          <a:srcRect/>
          <a:stretch/>
        </p:blipFill>
        <p:spPr>
          <a:xfrm>
            <a:off x="10627389" y="2477525"/>
            <a:ext cx="928370" cy="1180075"/>
          </a:xfrm>
          <a:prstGeom prst="rect">
            <a:avLst/>
          </a:prstGeom>
          <a:noFill/>
          <a:ln>
            <a:noFill/>
          </a:ln>
        </p:spPr>
      </p:pic>
      <p:pic>
        <p:nvPicPr>
          <p:cNvPr id="117" name="Google Shape;117;p6"/>
          <p:cNvPicPr preferRelativeResize="0"/>
          <p:nvPr/>
        </p:nvPicPr>
        <p:blipFill rotWithShape="1">
          <a:blip r:embed="rId6">
            <a:alphaModFix/>
          </a:blip>
          <a:srcRect/>
          <a:stretch/>
        </p:blipFill>
        <p:spPr>
          <a:xfrm>
            <a:off x="10230150" y="3422199"/>
            <a:ext cx="1812171" cy="712298"/>
          </a:xfrm>
          <a:prstGeom prst="rect">
            <a:avLst/>
          </a:prstGeom>
          <a:noFill/>
          <a:ln>
            <a:noFill/>
          </a:ln>
        </p:spPr>
      </p:pic>
      <p:pic>
        <p:nvPicPr>
          <p:cNvPr id="118" name="Google Shape;118;p6"/>
          <p:cNvPicPr preferRelativeResize="0"/>
          <p:nvPr/>
        </p:nvPicPr>
        <p:blipFill rotWithShape="1">
          <a:blip r:embed="rId7">
            <a:alphaModFix/>
          </a:blip>
          <a:srcRect/>
          <a:stretch/>
        </p:blipFill>
        <p:spPr>
          <a:xfrm>
            <a:off x="9839164" y="4236748"/>
            <a:ext cx="2203157" cy="865455"/>
          </a:xfrm>
          <a:prstGeom prst="rect">
            <a:avLst/>
          </a:prstGeom>
          <a:noFill/>
          <a:ln>
            <a:noFill/>
          </a:ln>
        </p:spPr>
      </p:pic>
      <p:pic>
        <p:nvPicPr>
          <p:cNvPr id="119" name="Google Shape;119;p6"/>
          <p:cNvPicPr preferRelativeResize="0"/>
          <p:nvPr/>
        </p:nvPicPr>
        <p:blipFill rotWithShape="1">
          <a:blip r:embed="rId8">
            <a:alphaModFix/>
          </a:blip>
          <a:srcRect/>
          <a:stretch/>
        </p:blipFill>
        <p:spPr>
          <a:xfrm>
            <a:off x="9829450" y="4935043"/>
            <a:ext cx="2249324" cy="886093"/>
          </a:xfrm>
          <a:prstGeom prst="rect">
            <a:avLst/>
          </a:prstGeom>
          <a:noFill/>
          <a:ln>
            <a:noFill/>
          </a:ln>
        </p:spPr>
      </p:pic>
      <p:pic>
        <p:nvPicPr>
          <p:cNvPr id="120" name="Google Shape;120;p6"/>
          <p:cNvPicPr preferRelativeResize="0"/>
          <p:nvPr/>
        </p:nvPicPr>
        <p:blipFill rotWithShape="1">
          <a:blip r:embed="rId9">
            <a:alphaModFix/>
          </a:blip>
          <a:srcRect/>
          <a:stretch/>
        </p:blipFill>
        <p:spPr>
          <a:xfrm>
            <a:off x="9829450" y="5956267"/>
            <a:ext cx="2367134" cy="5631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sz="3200"/>
              <a:t>Conceitos</a:t>
            </a:r>
            <a:r>
              <a:rPr lang="en-US"/>
              <a:t> </a:t>
            </a:r>
            <a:endParaRPr/>
          </a:p>
        </p:txBody>
      </p:sp>
      <p:sp>
        <p:nvSpPr>
          <p:cNvPr id="126" name="Google Shape;126;p7"/>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1. Trabalhadores seniores (50+)</a:t>
            </a:r>
            <a:endParaRPr/>
          </a:p>
        </p:txBody>
      </p:sp>
      <p:sp>
        <p:nvSpPr>
          <p:cNvPr id="127" name="Google Shape;127;p7"/>
          <p:cNvSpPr txBox="1">
            <a:spLocks noGrp="1"/>
          </p:cNvSpPr>
          <p:nvPr>
            <p:ph type="body" idx="2"/>
          </p:nvPr>
        </p:nvSpPr>
        <p:spPr>
          <a:xfrm>
            <a:off x="2151537" y="1515533"/>
            <a:ext cx="9890784" cy="4811357"/>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BDE5E0"/>
              </a:buClr>
              <a:buSzPts val="2000"/>
              <a:buFont typeface="Arial"/>
              <a:buChar char="•"/>
            </a:pPr>
            <a:r>
              <a:rPr lang="en-US"/>
              <a:t>A população da Europa está a envelhecer progressivamente</a:t>
            </a:r>
            <a:endParaRPr/>
          </a:p>
          <a:p>
            <a:pPr marL="285750" lvl="0" indent="-285750" algn="just" rtl="0">
              <a:lnSpc>
                <a:spcPct val="90000"/>
              </a:lnSpc>
              <a:spcBef>
                <a:spcPts val="1000"/>
              </a:spcBef>
              <a:spcAft>
                <a:spcPts val="0"/>
              </a:spcAft>
              <a:buClr>
                <a:srgbClr val="BDE5E0"/>
              </a:buClr>
              <a:buSzPts val="2000"/>
              <a:buFont typeface="Arial"/>
              <a:buChar char="•"/>
            </a:pPr>
            <a:r>
              <a:rPr lang="en-US"/>
              <a:t>A população </a:t>
            </a:r>
            <a:r>
              <a:rPr lang="en-US" b="1">
                <a:solidFill>
                  <a:srgbClr val="C7ADDB"/>
                </a:solidFill>
                <a:latin typeface="Arial"/>
                <a:ea typeface="Arial"/>
                <a:cs typeface="Arial"/>
                <a:sym typeface="Arial"/>
              </a:rPr>
              <a:t>com idade ≥ a 55 anos  </a:t>
            </a:r>
            <a:r>
              <a:rPr lang="en-US"/>
              <a:t>aumentou para 30% em 2019 </a:t>
            </a:r>
            <a:endParaRPr/>
          </a:p>
          <a:p>
            <a:pPr marL="285750" lvl="0" indent="-285750" algn="just" rtl="0">
              <a:lnSpc>
                <a:spcPct val="90000"/>
              </a:lnSpc>
              <a:spcBef>
                <a:spcPts val="1000"/>
              </a:spcBef>
              <a:spcAft>
                <a:spcPts val="0"/>
              </a:spcAft>
              <a:buClr>
                <a:srgbClr val="BDE5E0"/>
              </a:buClr>
              <a:buSzPts val="2000"/>
              <a:buFont typeface="Arial"/>
              <a:buChar char="•"/>
            </a:pPr>
            <a:r>
              <a:rPr lang="en-US"/>
              <a:t>Estima-se que atinja cerca de 40% do quantitative populacional até 2050 </a:t>
            </a:r>
            <a:endParaRPr/>
          </a:p>
          <a:p>
            <a:pPr marL="285750" lvl="0" indent="-285750" algn="just" rtl="0">
              <a:lnSpc>
                <a:spcPct val="90000"/>
              </a:lnSpc>
              <a:spcBef>
                <a:spcPts val="1000"/>
              </a:spcBef>
              <a:spcAft>
                <a:spcPts val="0"/>
              </a:spcAft>
              <a:buClr>
                <a:srgbClr val="BDE5E0"/>
              </a:buClr>
              <a:buSzPts val="2000"/>
              <a:buFont typeface="Arial"/>
              <a:buChar char="•"/>
            </a:pPr>
            <a:r>
              <a:rPr lang="en-US">
                <a:solidFill>
                  <a:srgbClr val="52BAAD"/>
                </a:solidFill>
              </a:rPr>
              <a:t>Como resultado do declínio contínuo da fertilidade em todos os países da União Europeia e do envelhecimento da geração </a:t>
            </a:r>
            <a:r>
              <a:rPr lang="en-US" i="1">
                <a:solidFill>
                  <a:srgbClr val="52BAAD"/>
                </a:solidFill>
              </a:rPr>
              <a:t>Baby Boomers</a:t>
            </a:r>
            <a:r>
              <a:rPr lang="en-US">
                <a:solidFill>
                  <a:srgbClr val="52BAAD"/>
                </a:solidFill>
              </a:rPr>
              <a:t>, em combinação com um aumento significativo da esperança de vida, verifica-se a necessidade imediata de manter os trabalhadores mais velhos ativos durante mais tempo </a:t>
            </a:r>
            <a:endParaRPr>
              <a:solidFill>
                <a:srgbClr val="52BAAD"/>
              </a:solidFill>
            </a:endParaRPr>
          </a:p>
          <a:p>
            <a:pPr marL="285750" lvl="0" indent="-285750" algn="just" rtl="0">
              <a:lnSpc>
                <a:spcPct val="90000"/>
              </a:lnSpc>
              <a:spcBef>
                <a:spcPts val="1000"/>
              </a:spcBef>
              <a:spcAft>
                <a:spcPts val="0"/>
              </a:spcAft>
              <a:buClr>
                <a:srgbClr val="BDE5E0"/>
              </a:buClr>
              <a:buSzPts val="2000"/>
              <a:buFont typeface="Arial"/>
              <a:buChar char="•"/>
            </a:pPr>
            <a:r>
              <a:rPr lang="en-US"/>
              <a:t>Reduzidas taxas de participação no mercado de trabalho da população com idade ≥ a 55 anos </a:t>
            </a:r>
            <a:endParaRPr/>
          </a:p>
          <a:p>
            <a:pPr marL="285750" lvl="0" indent="-285750" algn="just" rtl="0">
              <a:lnSpc>
                <a:spcPct val="90000"/>
              </a:lnSpc>
              <a:spcBef>
                <a:spcPts val="1000"/>
              </a:spcBef>
              <a:spcAft>
                <a:spcPts val="0"/>
              </a:spcAft>
              <a:buClr>
                <a:srgbClr val="BDE5E0"/>
              </a:buClr>
              <a:buSzPts val="2000"/>
              <a:buFont typeface="Arial"/>
              <a:buChar char="•"/>
            </a:pPr>
            <a:r>
              <a:rPr lang="en-US"/>
              <a:t>Saída precoce deste grupo etário da vida profissional (Ilmarineh, 2015) </a:t>
            </a:r>
            <a:endParaRPr/>
          </a:p>
          <a:p>
            <a:pPr marL="285750" lvl="0" indent="-285750" algn="just" rtl="0">
              <a:lnSpc>
                <a:spcPct val="90000"/>
              </a:lnSpc>
              <a:spcBef>
                <a:spcPts val="1000"/>
              </a:spcBef>
              <a:spcAft>
                <a:spcPts val="0"/>
              </a:spcAft>
              <a:buClr>
                <a:srgbClr val="BDE5E0"/>
              </a:buClr>
              <a:buSzPts val="2000"/>
              <a:buFont typeface="Arial"/>
              <a:buChar char="•"/>
            </a:pPr>
            <a:r>
              <a:rPr lang="en-US"/>
              <a:t>Estima-se que existam três vezes mais trabalhadores séniores desempregados face a trabalhadores jovens que não estão na inseridos no sistema de ensino, emprego ou formação (CIPD, 2015) </a:t>
            </a:r>
            <a:endParaRPr/>
          </a:p>
          <a:p>
            <a:pPr marL="285750" lvl="0" indent="-285750" algn="just" rtl="0">
              <a:lnSpc>
                <a:spcPct val="90000"/>
              </a:lnSpc>
              <a:spcBef>
                <a:spcPts val="1000"/>
              </a:spcBef>
              <a:spcAft>
                <a:spcPts val="0"/>
              </a:spcAft>
              <a:buClr>
                <a:srgbClr val="BDE5E0"/>
              </a:buClr>
              <a:buSzPts val="2000"/>
              <a:buFont typeface="Arial"/>
              <a:buChar char="•"/>
            </a:pPr>
            <a:r>
              <a:rPr lang="en-US" b="1">
                <a:solidFill>
                  <a:schemeClr val="accent1"/>
                </a:solidFill>
              </a:rPr>
              <a:t>Elevado potencial de talentos não explorados </a:t>
            </a:r>
            <a:endParaRPr b="1">
              <a:solidFill>
                <a:schemeClr val="accent1"/>
              </a:solidFill>
            </a:endParaRPr>
          </a:p>
          <a:p>
            <a:pPr marL="285750" lvl="0" indent="-285750" algn="just" rtl="0">
              <a:lnSpc>
                <a:spcPct val="90000"/>
              </a:lnSpc>
              <a:spcBef>
                <a:spcPts val="1000"/>
              </a:spcBef>
              <a:spcAft>
                <a:spcPts val="0"/>
              </a:spcAft>
              <a:buClr>
                <a:srgbClr val="BDE5E0"/>
              </a:buClr>
              <a:buSzPts val="2000"/>
              <a:buFont typeface="Arial"/>
              <a:buChar char="•"/>
            </a:pPr>
            <a:r>
              <a:rPr lang="en-US"/>
              <a:t>Profissionais em cargos de gestão, recursos humanos e orientação profissional  relevantes para encontrar soluções sobre inserir e manter no mercado de trabalho os grupos etários referidos</a:t>
            </a:r>
            <a:endParaRPr/>
          </a:p>
          <a:p>
            <a:pPr marL="0" lvl="0" indent="0" algn="just" rtl="0">
              <a:lnSpc>
                <a:spcPct val="90000"/>
              </a:lnSpc>
              <a:spcBef>
                <a:spcPts val="1000"/>
              </a:spcBef>
              <a:spcAft>
                <a:spcPts val="0"/>
              </a:spcAft>
              <a:buClr>
                <a:schemeClr val="lt2"/>
              </a:buClr>
              <a:buSzPts val="1800"/>
              <a:buNone/>
            </a:pPr>
            <a:endParaRPr/>
          </a:p>
        </p:txBody>
      </p:sp>
      <p:pic>
        <p:nvPicPr>
          <p:cNvPr id="128" name="Google Shape;128;p7"/>
          <p:cNvPicPr preferRelativeResize="0"/>
          <p:nvPr/>
        </p:nvPicPr>
        <p:blipFill rotWithShape="1">
          <a:blip r:embed="rId3">
            <a:alphaModFix/>
          </a:blip>
          <a:srcRect/>
          <a:stretch/>
        </p:blipFill>
        <p:spPr>
          <a:xfrm>
            <a:off x="286161" y="1614948"/>
            <a:ext cx="1865376" cy="1865376"/>
          </a:xfrm>
          <a:prstGeom prst="rect">
            <a:avLst/>
          </a:prstGeom>
          <a:noFill/>
          <a:ln>
            <a:noFill/>
          </a:ln>
        </p:spPr>
      </p:pic>
      <p:pic>
        <p:nvPicPr>
          <p:cNvPr id="129" name="Google Shape;129;p7"/>
          <p:cNvPicPr preferRelativeResize="0"/>
          <p:nvPr/>
        </p:nvPicPr>
        <p:blipFill rotWithShape="1">
          <a:blip r:embed="rId4">
            <a:alphaModFix/>
          </a:blip>
          <a:srcRect b="6094"/>
          <a:stretch/>
        </p:blipFill>
        <p:spPr>
          <a:xfrm>
            <a:off x="233392" y="4699388"/>
            <a:ext cx="1970913" cy="1961143"/>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2286</Words>
  <Application>Microsoft Office PowerPoint</Application>
  <PresentationFormat>Widescreen</PresentationFormat>
  <Paragraphs>195</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Noto Sans Symbols</vt:lpstr>
      <vt:lpstr>CARDET Course template - Cover page</vt:lpstr>
      <vt:lpstr>CARDET Course template</vt:lpstr>
      <vt:lpstr>Formação LearnGen:  Desafios intergeracionais no trabalho</vt:lpstr>
      <vt:lpstr>Introdução I </vt:lpstr>
      <vt:lpstr>Introdução II </vt:lpstr>
      <vt:lpstr>Módulo 1: Introdução à educação intergeracional I </vt:lpstr>
      <vt:lpstr>Módulo 1: Introdução à educação intergeracional I </vt:lpstr>
      <vt:lpstr>Módulo 1: Introdução à educação intergeracional II</vt:lpstr>
      <vt:lpstr>Módulo 1: Introdução à educação intergeracional II</vt:lpstr>
      <vt:lpstr>Consórcio LearnGen</vt:lpstr>
      <vt:lpstr>Conceitos </vt:lpstr>
      <vt:lpstr>Conceitos </vt:lpstr>
      <vt:lpstr>Conceitos</vt:lpstr>
      <vt:lpstr>  Educação Intergeracional I </vt:lpstr>
      <vt:lpstr> Educação Intergeracional II </vt:lpstr>
      <vt:lpstr>Referencial de competências</vt:lpstr>
      <vt:lpstr>Duração do programa de formação </vt:lpstr>
      <vt:lpstr>Módulo 1   Atividades </vt:lpstr>
      <vt:lpstr>Atividades </vt:lpstr>
      <vt:lpstr>Atividade 1.1 Identificar as gerações </vt:lpstr>
      <vt:lpstr>Atividade 1.1 Identificar as Gerações </vt:lpstr>
      <vt:lpstr>Atividade 1.1 Identificar as gerações </vt:lpstr>
      <vt:lpstr>Atividade 1.2 Mentoring Intergeracional e Avaliação de Necessidades </vt:lpstr>
      <vt:lpstr>Atividade 1.2 Mentoring Intergeracional e Avaliação de Necessidades </vt:lpstr>
      <vt:lpstr>Atividade 1.3 Navegar no local de trabalho multigeracional </vt:lpstr>
      <vt:lpstr>Atividade 1.3 Navegar no Local de Trabalho Multigeracional </vt:lpstr>
      <vt:lpstr>Conteúdos desenvolvidos por  CARDET, Chipre www.cardet.org  info@cardet.org  Institute of Development, Chipre www.iodevelopment.eu info@iodevelopment.eu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Formação LearnGen:  Desafios intergeracionais no trabalho</dc:title>
  <dc:creator>2Fast4u</dc:creator>
  <cp:lastModifiedBy>Eleni Nicolaou</cp:lastModifiedBy>
  <cp:revision>1</cp:revision>
  <dcterms:created xsi:type="dcterms:W3CDTF">2014-07-11T09:12:14Z</dcterms:created>
  <dcterms:modified xsi:type="dcterms:W3CDTF">2021-08-17T09:50:29Z</dcterms:modified>
</cp:coreProperties>
</file>