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5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jKHI9hbuJsIHf6HEt6Ej8+dfvc9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7" name="Google Shape;5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8" name="Google Shape;5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9" name="Google Shape;139;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GB"/>
              <a:t>Участниците ще трябва да изпълнят предизвикателството, посочено в Сценарий 3: Предприемане на действия.</a:t>
            </a:r>
            <a:endParaRPr/>
          </a:p>
          <a:p>
            <a:pPr indent="0" lvl="0" marL="0" rtl="0" algn="l">
              <a:lnSpc>
                <a:spcPct val="100000"/>
              </a:lnSpc>
              <a:spcBef>
                <a:spcPts val="0"/>
              </a:spcBef>
              <a:spcAft>
                <a:spcPts val="0"/>
              </a:spcAft>
              <a:buSzPts val="1400"/>
              <a:buNone/>
            </a:pPr>
            <a:r>
              <a:rPr lang="en-GB"/>
              <a:t>Това е индивидуална работа, която участниците могат да започнат да развиват в контекста на сесия лице в лице. В този контекст обучителят ще трябва да предостави подкрепа. Сценарий 3 е описан по такъв начин, така че фасилитаторът да може по-добре да го адаптира към своя стил на обучение и нужди. Поради тази причина може да се наложи допълнителна подготовка, която да отговаря на специфичния профил и нуждите на участниците. В раздела с ресурси е посочена допълнителна литература, за да се осигурят на обучителя допълнителни знания и инструменти за провеждане на тази практическа сесия.</a:t>
            </a:r>
            <a:endParaRPr/>
          </a:p>
          <a:p>
            <a:pPr indent="0" lvl="0" marL="0" rtl="0" algn="l">
              <a:lnSpc>
                <a:spcPct val="100000"/>
              </a:lnSpc>
              <a:spcBef>
                <a:spcPts val="0"/>
              </a:spcBef>
              <a:spcAft>
                <a:spcPts val="0"/>
              </a:spcAft>
              <a:buSzPts val="1400"/>
              <a:buNone/>
            </a:pPr>
            <a:r>
              <a:rPr lang="en-GB"/>
              <a:t>Фасилитаторът също ще трябва да определи продължителността на тази заключителна работа. Задачите, изисквани в Сценарий 3, се нуждаят от допълнително време, за да бъдат изпълнени. Поради тази причина се предлага участниците да изпълняват тази задача в отделни учебни сесии. Фасилитаторът ще трябва да използва отворен онлайн форум, така че участниците да могат да показват резултатите от работата си. Този онлайн форум трябва да бъде организиран като дискусия, при която участниците се насърчават да представят своите идеи и да се учат от опита на другите.</a:t>
            </a:r>
            <a:endParaRPr/>
          </a:p>
        </p:txBody>
      </p:sp>
      <p:sp>
        <p:nvSpPr>
          <p:cNvPr id="140" name="Google Shape;140;p1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0" name="Google Shape;150;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8" name="Google Shape;15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4" name="Google Shape;64;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0" name="Google Shape;7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8" name="Google Shape;7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3" name="Google Shape;8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4" name="Google Shape;84;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Теория [около 10 минути]</a:t>
            </a:r>
            <a:endParaRPr/>
          </a:p>
          <a:p>
            <a:pPr indent="0" lvl="0" marL="0" rtl="0" algn="l">
              <a:lnSpc>
                <a:spcPct val="100000"/>
              </a:lnSpc>
              <a:spcBef>
                <a:spcPts val="0"/>
              </a:spcBef>
              <a:spcAft>
                <a:spcPts val="0"/>
              </a:spcAft>
              <a:buSzPts val="1400"/>
              <a:buNone/>
            </a:pPr>
            <a:r>
              <a:rPr b="0" lang="en-GB"/>
              <a:t>Фасилитаторът ще обобщи принципите на ефективна програма за менторство, за да въведе сценарий 3: Предприемане на действия.</a:t>
            </a:r>
            <a:endParaRPr/>
          </a:p>
          <a:p>
            <a:pPr indent="0" lvl="0" marL="0" rtl="0" algn="l">
              <a:lnSpc>
                <a:spcPct val="100000"/>
              </a:lnSpc>
              <a:spcBef>
                <a:spcPts val="0"/>
              </a:spcBef>
              <a:spcAft>
                <a:spcPts val="0"/>
              </a:spcAft>
              <a:buSzPts val="1400"/>
              <a:buNone/>
            </a:pPr>
            <a:r>
              <a:rPr b="0" lang="en-GB"/>
              <a:t>Водещият би могъл да обхване накратко ключовите области на менторството, посочени в учебния материал.</a:t>
            </a:r>
            <a:endParaRPr/>
          </a:p>
          <a:p>
            <a:pPr indent="0" lvl="0" marL="0" rtl="0" algn="l">
              <a:lnSpc>
                <a:spcPct val="100000"/>
              </a:lnSpc>
              <a:spcBef>
                <a:spcPts val="0"/>
              </a:spcBef>
              <a:spcAft>
                <a:spcPts val="0"/>
              </a:spcAft>
              <a:buSzPts val="1400"/>
              <a:buNone/>
            </a:pPr>
            <a:r>
              <a:rPr b="0" lang="en-GB"/>
              <a:t>Обучителят може да сравни и двата официални ръководни документа, т.е. Програмата за обучение на ментори и Програмата за менторство. Представените теми са само кратко предложение.</a:t>
            </a:r>
            <a:endParaRPr b="0" i="0">
              <a:solidFill>
                <a:srgbClr val="1A1A1A"/>
              </a:solidFill>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96" name="Google Shape;96;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Теория [около 10 минути]</a:t>
            </a:r>
            <a:endParaRPr/>
          </a:p>
          <a:p>
            <a:pPr indent="0" lvl="0" marL="0" rtl="0" algn="l">
              <a:lnSpc>
                <a:spcPct val="100000"/>
              </a:lnSpc>
              <a:spcBef>
                <a:spcPts val="0"/>
              </a:spcBef>
              <a:spcAft>
                <a:spcPts val="0"/>
              </a:spcAft>
              <a:buSzPts val="1400"/>
              <a:buNone/>
            </a:pPr>
            <a:r>
              <a:rPr b="0" lang="en-GB"/>
              <a:t>Фасилитаторът ще обобщи принципите на ефективна програма за менторство, за да въведе сценарий 3: Предприемане на действия.</a:t>
            </a:r>
            <a:endParaRPr/>
          </a:p>
          <a:p>
            <a:pPr indent="0" lvl="0" marL="0" rtl="0" algn="l">
              <a:lnSpc>
                <a:spcPct val="100000"/>
              </a:lnSpc>
              <a:spcBef>
                <a:spcPts val="0"/>
              </a:spcBef>
              <a:spcAft>
                <a:spcPts val="0"/>
              </a:spcAft>
              <a:buSzPts val="1400"/>
              <a:buNone/>
            </a:pPr>
            <a:r>
              <a:rPr b="0" lang="en-GB"/>
              <a:t>Водещият би могъл да обхване накратко ключовите области на менторството, посочени в учебния материал.</a:t>
            </a:r>
            <a:endParaRPr/>
          </a:p>
          <a:p>
            <a:pPr indent="0" lvl="0" marL="0" rtl="0" algn="l">
              <a:lnSpc>
                <a:spcPct val="100000"/>
              </a:lnSpc>
              <a:spcBef>
                <a:spcPts val="0"/>
              </a:spcBef>
              <a:spcAft>
                <a:spcPts val="0"/>
              </a:spcAft>
              <a:buSzPts val="1400"/>
              <a:buNone/>
            </a:pPr>
            <a:r>
              <a:rPr b="0" lang="en-GB"/>
              <a:t>Обучителят може да сравни и двата официални ръководни документа, т.е. Програмата за обучение на ментори и Програмата за менторство. Представените теми са само кратко предложение.</a:t>
            </a:r>
            <a:endParaRPr b="0" i="0">
              <a:solidFill>
                <a:srgbClr val="1A1A1A"/>
              </a:solidFill>
              <a:latin typeface="Arial"/>
              <a:ea typeface="Arial"/>
              <a:cs typeface="Arial"/>
              <a:sym typeface="Arial"/>
            </a:endParaRPr>
          </a:p>
        </p:txBody>
      </p:sp>
      <p:sp>
        <p:nvSpPr>
          <p:cNvPr id="113" name="Google Shape;113;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Теория [около 10 минути]</a:t>
            </a:r>
            <a:endParaRPr/>
          </a:p>
          <a:p>
            <a:pPr indent="0" lvl="0" marL="0" rtl="0" algn="l">
              <a:lnSpc>
                <a:spcPct val="100000"/>
              </a:lnSpc>
              <a:spcBef>
                <a:spcPts val="0"/>
              </a:spcBef>
              <a:spcAft>
                <a:spcPts val="0"/>
              </a:spcAft>
              <a:buSzPts val="1400"/>
              <a:buNone/>
            </a:pPr>
            <a:r>
              <a:rPr b="0" lang="en-GB"/>
              <a:t>Фасилитаторът ще обобщи принципите на ефективна програма за менторство, за да въведе сценарий 3: Предприемане на действия.</a:t>
            </a:r>
            <a:endParaRPr/>
          </a:p>
          <a:p>
            <a:pPr indent="0" lvl="0" marL="0" rtl="0" algn="l">
              <a:lnSpc>
                <a:spcPct val="100000"/>
              </a:lnSpc>
              <a:spcBef>
                <a:spcPts val="0"/>
              </a:spcBef>
              <a:spcAft>
                <a:spcPts val="0"/>
              </a:spcAft>
              <a:buSzPts val="1400"/>
              <a:buNone/>
            </a:pPr>
            <a:r>
              <a:rPr b="0" lang="en-GB"/>
              <a:t>Водещият би могъл да обхване накратко ключовите области на менторството, посочени в учебния материал.</a:t>
            </a:r>
            <a:endParaRPr/>
          </a:p>
          <a:p>
            <a:pPr indent="0" lvl="0" marL="0" rtl="0" algn="l">
              <a:lnSpc>
                <a:spcPct val="100000"/>
              </a:lnSpc>
              <a:spcBef>
                <a:spcPts val="0"/>
              </a:spcBef>
              <a:spcAft>
                <a:spcPts val="0"/>
              </a:spcAft>
              <a:buSzPts val="1400"/>
              <a:buNone/>
            </a:pPr>
            <a:r>
              <a:rPr b="0" lang="en-GB"/>
              <a:t>Обучителят може да сравни и двата официални ръководни документа, т.е. Програмата за обучение на ментори и Програмата за менторство. Представените теми са само кратко предложение.</a:t>
            </a:r>
            <a:endParaRPr b="0" i="0">
              <a:solidFill>
                <a:srgbClr val="1A1A1A"/>
              </a:solidFill>
              <a:latin typeface="Arial"/>
              <a:ea typeface="Arial"/>
              <a:cs typeface="Arial"/>
              <a:sym typeface="Arial"/>
            </a:endParaRPr>
          </a:p>
        </p:txBody>
      </p:sp>
      <p:sp>
        <p:nvSpPr>
          <p:cNvPr id="122" name="Google Shape;122;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b="1" lang="en-GB"/>
              <a:t>Теория [около 10 минути]</a:t>
            </a:r>
            <a:endParaRPr/>
          </a:p>
          <a:p>
            <a:pPr indent="0" lvl="0" marL="0" rtl="0" algn="l">
              <a:lnSpc>
                <a:spcPct val="100000"/>
              </a:lnSpc>
              <a:spcBef>
                <a:spcPts val="0"/>
              </a:spcBef>
              <a:spcAft>
                <a:spcPts val="0"/>
              </a:spcAft>
              <a:buSzPts val="1400"/>
              <a:buNone/>
            </a:pPr>
            <a:r>
              <a:rPr b="0" lang="en-GB"/>
              <a:t>Фасилитаторът ще обобщи принципите на ефективна програма за менторство, за да въведе сценарий 3: Предприемане на действия.</a:t>
            </a:r>
            <a:endParaRPr/>
          </a:p>
          <a:p>
            <a:pPr indent="0" lvl="0" marL="0" rtl="0" algn="l">
              <a:lnSpc>
                <a:spcPct val="100000"/>
              </a:lnSpc>
              <a:spcBef>
                <a:spcPts val="0"/>
              </a:spcBef>
              <a:spcAft>
                <a:spcPts val="0"/>
              </a:spcAft>
              <a:buSzPts val="1400"/>
              <a:buNone/>
            </a:pPr>
            <a:r>
              <a:rPr b="0" lang="en-GB"/>
              <a:t>Водещият би могъл да обхване накратко ключовите области на менторството, посочени в учебния материал.</a:t>
            </a:r>
            <a:endParaRPr/>
          </a:p>
          <a:p>
            <a:pPr indent="0" lvl="0" marL="0" rtl="0" algn="l">
              <a:lnSpc>
                <a:spcPct val="100000"/>
              </a:lnSpc>
              <a:spcBef>
                <a:spcPts val="0"/>
              </a:spcBef>
              <a:spcAft>
                <a:spcPts val="0"/>
              </a:spcAft>
              <a:buSzPts val="1400"/>
              <a:buNone/>
            </a:pPr>
            <a:r>
              <a:rPr b="0" lang="en-GB"/>
              <a:t>Обучителят може да сравни и двата официални ръководни документа, т.е. Програмата за обучение на ментори и Програмата за менторство. Представените теми са само кратко предложение.</a:t>
            </a:r>
            <a:endParaRPr b="0" i="0">
              <a:solidFill>
                <a:srgbClr val="1A1A1A"/>
              </a:solidFill>
              <a:latin typeface="Arial"/>
              <a:ea typeface="Arial"/>
              <a:cs typeface="Arial"/>
              <a:sym typeface="Arial"/>
            </a:endParaRPr>
          </a:p>
        </p:txBody>
      </p:sp>
      <p:sp>
        <p:nvSpPr>
          <p:cNvPr id="131" name="Google Shape;131;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5" name="Shape 15"/>
        <p:cNvGrpSpPr/>
        <p:nvPr/>
      </p:nvGrpSpPr>
      <p:grpSpPr>
        <a:xfrm>
          <a:off x="0" y="0"/>
          <a:ext cx="0" cy="0"/>
          <a:chOff x="0" y="0"/>
          <a:chExt cx="0" cy="0"/>
        </a:xfrm>
      </p:grpSpPr>
      <p:sp>
        <p:nvSpPr>
          <p:cNvPr id="16" name="Google Shape;16;p14"/>
          <p:cNvSpPr/>
          <p:nvPr/>
        </p:nvSpPr>
        <p:spPr>
          <a:xfrm>
            <a:off x="0" y="4530723"/>
            <a:ext cx="5910895" cy="1331189"/>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7" name="Google Shape;17;p14"/>
          <p:cNvPicPr preferRelativeResize="0"/>
          <p:nvPr/>
        </p:nvPicPr>
        <p:blipFill rotWithShape="1">
          <a:blip r:embed="rId2">
            <a:alphaModFix/>
          </a:blip>
          <a:srcRect b="0" l="0" r="0" t="0"/>
          <a:stretch/>
        </p:blipFill>
        <p:spPr>
          <a:xfrm>
            <a:off x="981767" y="673128"/>
            <a:ext cx="9616599" cy="3657570"/>
          </a:xfrm>
          <a:prstGeom prst="rect">
            <a:avLst/>
          </a:prstGeom>
          <a:noFill/>
          <a:ln>
            <a:noFill/>
          </a:ln>
        </p:spPr>
      </p:pic>
      <p:pic>
        <p:nvPicPr>
          <p:cNvPr id="18" name="Google Shape;18;p14"/>
          <p:cNvPicPr preferRelativeResize="0"/>
          <p:nvPr/>
        </p:nvPicPr>
        <p:blipFill rotWithShape="1">
          <a:blip r:embed="rId3">
            <a:alphaModFix/>
          </a:blip>
          <a:srcRect b="0" l="0" r="0" t="0"/>
          <a:stretch/>
        </p:blipFill>
        <p:spPr>
          <a:xfrm>
            <a:off x="395265" y="306605"/>
            <a:ext cx="1712791" cy="1064995"/>
          </a:xfrm>
          <a:prstGeom prst="rect">
            <a:avLst/>
          </a:prstGeom>
          <a:noFill/>
          <a:ln>
            <a:noFill/>
          </a:ln>
        </p:spPr>
      </p:pic>
      <p:pic>
        <p:nvPicPr>
          <p:cNvPr id="19" name="Google Shape;19;p14"/>
          <p:cNvPicPr preferRelativeResize="0"/>
          <p:nvPr/>
        </p:nvPicPr>
        <p:blipFill rotWithShape="1">
          <a:blip r:embed="rId4">
            <a:alphaModFix/>
          </a:blip>
          <a:srcRect b="0" l="0" r="0" t="0"/>
          <a:stretch/>
        </p:blipFill>
        <p:spPr>
          <a:xfrm>
            <a:off x="1032127" y="6188473"/>
            <a:ext cx="2281165" cy="469502"/>
          </a:xfrm>
          <a:prstGeom prst="rect">
            <a:avLst/>
          </a:prstGeom>
          <a:noFill/>
          <a:ln>
            <a:noFill/>
          </a:ln>
        </p:spPr>
      </p:pic>
      <p:sp>
        <p:nvSpPr>
          <p:cNvPr id="20" name="Google Shape;20;p14"/>
          <p:cNvSpPr txBox="1"/>
          <p:nvPr/>
        </p:nvSpPr>
        <p:spPr>
          <a:xfrm>
            <a:off x="3313292" y="6150114"/>
            <a:ext cx="7753500" cy="8250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200"/>
              </a:spcBef>
              <a:spcAft>
                <a:spcPts val="0"/>
              </a:spcAft>
              <a:buNone/>
            </a:pPr>
            <a:r>
              <a:rPr lang="en-GB" sz="800"/>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800"/>
          </a:p>
          <a:p>
            <a:pPr indent="0" lvl="0" marL="0" marR="0" rtl="0" algn="l">
              <a:lnSpc>
                <a:spcPct val="100000"/>
              </a:lnSpc>
              <a:spcBef>
                <a:spcPts val="0"/>
              </a:spcBef>
              <a:spcAft>
                <a:spcPts val="0"/>
              </a:spcAft>
              <a:buClr>
                <a:srgbClr val="000000"/>
              </a:buClr>
              <a:buSzPts val="1000"/>
              <a:buFont typeface="Arial"/>
              <a:buNone/>
            </a:pPr>
            <a:r>
              <a:t/>
            </a:r>
            <a:endParaRPr sz="1000">
              <a:solidFill>
                <a:schemeClr val="lt1"/>
              </a:solidFil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Arial"/>
              <a:ea typeface="Arial"/>
              <a:cs typeface="Arial"/>
              <a:sym typeface="Arial"/>
            </a:endParaRPr>
          </a:p>
        </p:txBody>
      </p:sp>
      <p:sp>
        <p:nvSpPr>
          <p:cNvPr id="21" name="Google Shape;21;p14"/>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52BAAD"/>
              </a:buClr>
              <a:buSzPts val="2000"/>
              <a:buFont typeface="Arial"/>
              <a:buNone/>
              <a:defRPr b="1" sz="20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4"/>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accent1"/>
              </a:buClr>
              <a:buSzPts val="1600"/>
              <a:buNone/>
              <a:defRPr b="0" i="1" sz="1600">
                <a:solidFill>
                  <a:schemeClr val="accent1"/>
                </a:solidFill>
                <a:latin typeface="Arial"/>
                <a:ea typeface="Arial"/>
                <a:cs typeface="Arial"/>
                <a:sym typeface="Arial"/>
              </a:defRPr>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23" name="Google Shape;23;p14"/>
          <p:cNvSpPr/>
          <p:nvPr/>
        </p:nvSpPr>
        <p:spPr>
          <a:xfrm flipH="1" rot="-5400000">
            <a:off x="5396988" y="5172425"/>
            <a:ext cx="1331189" cy="4778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4" name="Shape 24"/>
        <p:cNvGrpSpPr/>
        <p:nvPr/>
      </p:nvGrpSpPr>
      <p:grpSpPr>
        <a:xfrm>
          <a:off x="0" y="0"/>
          <a:ext cx="0" cy="0"/>
          <a:chOff x="0" y="0"/>
          <a:chExt cx="0" cy="0"/>
        </a:xfrm>
      </p:grpSpPr>
      <p:sp>
        <p:nvSpPr>
          <p:cNvPr id="25" name="Google Shape;25;p18"/>
          <p:cNvSpPr/>
          <p:nvPr/>
        </p:nvSpPr>
        <p:spPr>
          <a:xfrm>
            <a:off x="0" y="0"/>
            <a:ext cx="12192000" cy="6858000"/>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6" name="Google Shape;26;p18"/>
          <p:cNvSpPr txBox="1"/>
          <p:nvPr>
            <p:ph type="ctrTitle"/>
          </p:nvPr>
        </p:nvSpPr>
        <p:spPr>
          <a:xfrm>
            <a:off x="2179865" y="2774849"/>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52BAAD"/>
              </a:buClr>
              <a:buSzPts val="2000"/>
              <a:buFont typeface="Arial"/>
              <a:buNone/>
              <a:defRPr b="1" sz="20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8"/>
          <p:cNvSpPr/>
          <p:nvPr/>
        </p:nvSpPr>
        <p:spPr>
          <a:xfrm flipH="1">
            <a:off x="2172708" y="2774849"/>
            <a:ext cx="7839428" cy="45719"/>
          </a:xfrm>
          <a:prstGeom prst="rect">
            <a:avLst/>
          </a:prstGeom>
          <a:solidFill>
            <a:srgbClr val="52BA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8" name="Shape 28"/>
        <p:cNvGrpSpPr/>
        <p:nvPr/>
      </p:nvGrpSpPr>
      <p:grpSpPr>
        <a:xfrm>
          <a:off x="0" y="0"/>
          <a:ext cx="0" cy="0"/>
          <a:chOff x="0" y="0"/>
          <a:chExt cx="0" cy="0"/>
        </a:xfrm>
      </p:grpSpPr>
      <p:sp>
        <p:nvSpPr>
          <p:cNvPr id="29" name="Google Shape;29;p21"/>
          <p:cNvSpPr/>
          <p:nvPr/>
        </p:nvSpPr>
        <p:spPr>
          <a:xfrm>
            <a:off x="0" y="0"/>
            <a:ext cx="12192000" cy="6858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0" name="Google Shape;30;p21"/>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31" name="Google Shape;31;p21"/>
          <p:cNvPicPr preferRelativeResize="0"/>
          <p:nvPr/>
        </p:nvPicPr>
        <p:blipFill rotWithShape="1">
          <a:blip r:embed="rId2">
            <a:alphaModFix/>
          </a:blip>
          <a:srcRect b="0" l="0" r="0" t="0"/>
          <a:stretch/>
        </p:blipFill>
        <p:spPr>
          <a:xfrm>
            <a:off x="5239605" y="1688651"/>
            <a:ext cx="1712791" cy="1064995"/>
          </a:xfrm>
          <a:prstGeom prst="rect">
            <a:avLst/>
          </a:prstGeom>
          <a:noFill/>
          <a:ln>
            <a:noFill/>
          </a:ln>
        </p:spPr>
      </p:pic>
      <p:pic>
        <p:nvPicPr>
          <p:cNvPr id="32" name="Google Shape;32;p21"/>
          <p:cNvPicPr preferRelativeResize="0"/>
          <p:nvPr/>
        </p:nvPicPr>
        <p:blipFill rotWithShape="1">
          <a:blip r:embed="rId3">
            <a:alphaModFix/>
          </a:blip>
          <a:srcRect b="0" l="0" r="0" t="0"/>
          <a:stretch/>
        </p:blipFill>
        <p:spPr>
          <a:xfrm>
            <a:off x="1032127" y="6188473"/>
            <a:ext cx="2281165" cy="469502"/>
          </a:xfrm>
          <a:prstGeom prst="rect">
            <a:avLst/>
          </a:prstGeom>
          <a:noFill/>
          <a:ln>
            <a:noFill/>
          </a:ln>
        </p:spPr>
      </p:pic>
      <p:sp>
        <p:nvSpPr>
          <p:cNvPr id="33" name="Google Shape;33;p21"/>
          <p:cNvSpPr txBox="1"/>
          <p:nvPr/>
        </p:nvSpPr>
        <p:spPr>
          <a:xfrm>
            <a:off x="3313292" y="6150114"/>
            <a:ext cx="77535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GB" sz="1000">
                <a:solidFill>
                  <a:schemeClr val="lt1"/>
                </a:solidFill>
              </a:rPr>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1000">
              <a:solidFill>
                <a:schemeClr val="lt1"/>
              </a:solidFil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Arial"/>
              <a:ea typeface="Arial"/>
              <a:cs typeface="Arial"/>
              <a:sym typeface="Arial"/>
            </a:endParaRPr>
          </a:p>
        </p:txBody>
      </p:sp>
      <p:sp>
        <p:nvSpPr>
          <p:cNvPr id="34" name="Google Shape;34;p21"/>
          <p:cNvSpPr/>
          <p:nvPr/>
        </p:nvSpPr>
        <p:spPr>
          <a:xfrm flipH="1">
            <a:off x="2172707" y="2913643"/>
            <a:ext cx="7839428"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 1col">
  <p:cSld name="Title Text - 1col">
    <p:spTree>
      <p:nvGrpSpPr>
        <p:cNvPr id="38" name="Shape 38"/>
        <p:cNvGrpSpPr/>
        <p:nvPr/>
      </p:nvGrpSpPr>
      <p:grpSpPr>
        <a:xfrm>
          <a:off x="0" y="0"/>
          <a:ext cx="0" cy="0"/>
          <a:chOff x="0" y="0"/>
          <a:chExt cx="0" cy="0"/>
        </a:xfrm>
      </p:grpSpPr>
      <p:sp>
        <p:nvSpPr>
          <p:cNvPr id="39" name="Google Shape;39;p16"/>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6"/>
          <p:cNvSpPr txBox="1"/>
          <p:nvPr>
            <p:ph idx="1" type="body"/>
          </p:nvPr>
        </p:nvSpPr>
        <p:spPr>
          <a:xfrm>
            <a:off x="97971" y="881743"/>
            <a:ext cx="11944350" cy="5870121"/>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 2col">
  <p:cSld name="Title Subtitle Content - 2col">
    <p:spTree>
      <p:nvGrpSpPr>
        <p:cNvPr id="41" name="Shape 41"/>
        <p:cNvGrpSpPr/>
        <p:nvPr/>
      </p:nvGrpSpPr>
      <p:grpSpPr>
        <a:xfrm>
          <a:off x="0" y="0"/>
          <a:ext cx="0" cy="0"/>
          <a:chOff x="0" y="0"/>
          <a:chExt cx="0" cy="0"/>
        </a:xfrm>
      </p:grpSpPr>
      <p:sp>
        <p:nvSpPr>
          <p:cNvPr id="42" name="Google Shape;42;p17"/>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7"/>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4" name="Google Shape;44;p17"/>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Text - 1col">
  <p:cSld name="Title Subtitle Text - 1col">
    <p:spTree>
      <p:nvGrpSpPr>
        <p:cNvPr id="45" name="Shape 45"/>
        <p:cNvGrpSpPr/>
        <p:nvPr/>
      </p:nvGrpSpPr>
      <p:grpSpPr>
        <a:xfrm>
          <a:off x="0" y="0"/>
          <a:ext cx="0" cy="0"/>
          <a:chOff x="0" y="0"/>
          <a:chExt cx="0" cy="0"/>
        </a:xfrm>
      </p:grpSpPr>
      <p:sp>
        <p:nvSpPr>
          <p:cNvPr id="46" name="Google Shape;46;p1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9"/>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8" name="Google Shape;48;p19"/>
          <p:cNvSpPr txBox="1"/>
          <p:nvPr>
            <p:ph idx="2" type="body"/>
          </p:nvPr>
        </p:nvSpPr>
        <p:spPr>
          <a:xfrm>
            <a:off x="6131377"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9" name="Google Shape;49;p19"/>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Slide">
  <p:cSld name="Default Slide">
    <p:spTree>
      <p:nvGrpSpPr>
        <p:cNvPr id="50" name="Shape 50"/>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 2col">
  <p:cSld name="Title Content - 2col">
    <p:spTree>
      <p:nvGrpSpPr>
        <p:cNvPr id="51" name="Shape 51"/>
        <p:cNvGrpSpPr/>
        <p:nvPr/>
      </p:nvGrpSpPr>
      <p:grpSpPr>
        <a:xfrm>
          <a:off x="0" y="0"/>
          <a:ext cx="0" cy="0"/>
          <a:chOff x="0" y="0"/>
          <a:chExt cx="0" cy="0"/>
        </a:xfrm>
      </p:grpSpPr>
      <p:sp>
        <p:nvSpPr>
          <p:cNvPr id="52" name="Google Shape;52;p22"/>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22"/>
          <p:cNvSpPr txBox="1"/>
          <p:nvPr>
            <p:ph idx="1" type="body"/>
          </p:nvPr>
        </p:nvSpPr>
        <p:spPr>
          <a:xfrm>
            <a:off x="97971"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54" name="Google Shape;54;p22"/>
          <p:cNvSpPr txBox="1"/>
          <p:nvPr>
            <p:ph idx="2" type="body"/>
          </p:nvPr>
        </p:nvSpPr>
        <p:spPr>
          <a:xfrm>
            <a:off x="6131377"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12" name="Google Shape;12;p13"/>
          <p:cNvSpPr txBox="1"/>
          <p:nvPr>
            <p:ph idx="10" type="dt"/>
          </p:nvPr>
        </p:nvSpPr>
        <p:spPr>
          <a:xfrm>
            <a:off x="838200" y="6356354"/>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3" name="Google Shape;13;p13"/>
          <p:cNvSpPr txBox="1"/>
          <p:nvPr>
            <p:ph idx="11" type="ftr"/>
          </p:nvPr>
        </p:nvSpPr>
        <p:spPr>
          <a:xfrm>
            <a:off x="4038600" y="6356354"/>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3"/>
          <p:cNvSpPr txBox="1"/>
          <p:nvPr>
            <p:ph idx="12" type="sldNum"/>
          </p:nvPr>
        </p:nvSpPr>
        <p:spPr>
          <a:xfrm>
            <a:off x="8610600" y="6356354"/>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 name="Shape 35"/>
        <p:cNvGrpSpPr/>
        <p:nvPr/>
      </p:nvGrpSpPr>
      <p:grpSpPr>
        <a:xfrm>
          <a:off x="0" y="0"/>
          <a:ext cx="0" cy="0"/>
          <a:chOff x="0" y="0"/>
          <a:chExt cx="0" cy="0"/>
        </a:xfrm>
      </p:grpSpPr>
      <p:sp>
        <p:nvSpPr>
          <p:cNvPr id="36" name="Google Shape;36;p15"/>
          <p:cNvSpPr/>
          <p:nvPr/>
        </p:nvSpPr>
        <p:spPr>
          <a:xfrm>
            <a:off x="0" y="0"/>
            <a:ext cx="12192000" cy="79752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7" name="Google Shape;37;p15"/>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marR="0" rtl="0" algn="l">
              <a:lnSpc>
                <a:spcPct val="90000"/>
              </a:lnSpc>
              <a:spcBef>
                <a:spcPts val="0"/>
              </a:spcBef>
              <a:spcAft>
                <a:spcPts val="0"/>
              </a:spcAft>
              <a:buClr>
                <a:schemeClr val="dk1"/>
              </a:buClr>
              <a:buSzPts val="3800"/>
              <a:buFont typeface="Arial"/>
              <a:buNone/>
              <a:defRPr b="0" i="0" sz="3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www.mindshift.pt/" TargetMode="External"/><Relationship Id="rId4" Type="http://schemas.openxmlformats.org/officeDocument/2006/relationships/hyperlink" Target="mailto:geral@mindshift.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2000"/>
              <a:buNone/>
            </a:pPr>
            <a:r>
              <a:rPr lang="en-GB"/>
              <a:t>ПРОГРАМА ЗА ОБУЧЕНИЕ МЕЖДУ ПОКОЛЕНИЯТА</a:t>
            </a:r>
            <a:endParaRPr/>
          </a:p>
        </p:txBody>
      </p:sp>
      <p:sp>
        <p:nvSpPr>
          <p:cNvPr id="61" name="Google Shape;61;p1"/>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600"/>
              <a:buNone/>
            </a:pPr>
            <a:r>
              <a:rPr lang="en-GB"/>
              <a:t>Модул 5 – Програма за обучение на ментори</a:t>
            </a:r>
            <a:endParaRPr/>
          </a:p>
          <a:p>
            <a:pPr indent="0" lvl="0" marL="0" rtl="0" algn="just">
              <a:lnSpc>
                <a:spcPct val="150000"/>
              </a:lnSpc>
              <a:spcBef>
                <a:spcPts val="1000"/>
              </a:spcBef>
              <a:spcAft>
                <a:spcPts val="0"/>
              </a:spcAft>
              <a:buClr>
                <a:schemeClr val="accent6"/>
              </a:buClr>
              <a:buSzPts val="1800"/>
              <a:buNone/>
            </a:pPr>
            <a:r>
              <a:rPr lang="en-GB"/>
              <a:t>Раздел 3: </a:t>
            </a:r>
            <a:r>
              <a:rPr lang="en-GB">
                <a:solidFill>
                  <a:schemeClr val="accent6"/>
                </a:solidFill>
              </a:rPr>
              <a:t>Контролен списък за Програмата за обучение на ментори</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0"/>
          <p:cNvSpPr txBox="1"/>
          <p:nvPr>
            <p:ph idx="1" type="body"/>
          </p:nvPr>
        </p:nvSpPr>
        <p:spPr>
          <a:xfrm>
            <a:off x="97971" y="1462684"/>
            <a:ext cx="5910944" cy="5313673"/>
          </a:xfrm>
          <a:prstGeom prst="rect">
            <a:avLst/>
          </a:prstGeom>
          <a:noFill/>
          <a:ln cap="flat" cmpd="sng" w="9525">
            <a:solidFill>
              <a:schemeClr val="accent6"/>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rgbClr val="93D4CC"/>
              </a:buClr>
              <a:buSzPts val="1800"/>
              <a:buNone/>
            </a:pPr>
            <a:r>
              <a:rPr b="1" lang="en-GB" sz="1800">
                <a:solidFill>
                  <a:srgbClr val="93D4CC"/>
                </a:solidFill>
                <a:latin typeface="Arial"/>
                <a:ea typeface="Arial"/>
                <a:cs typeface="Arial"/>
                <a:sym typeface="Arial"/>
              </a:rPr>
              <a:t>Практическа сесия</a:t>
            </a:r>
            <a:endParaRPr/>
          </a:p>
          <a:p>
            <a:pPr indent="0" lvl="0" marL="0" rtl="0" algn="just">
              <a:lnSpc>
                <a:spcPct val="90000"/>
              </a:lnSpc>
              <a:spcBef>
                <a:spcPts val="1000"/>
              </a:spcBef>
              <a:spcAft>
                <a:spcPts val="0"/>
              </a:spcAft>
              <a:buClr>
                <a:schemeClr val="lt2"/>
              </a:buClr>
              <a:buSzPts val="1800"/>
              <a:buNone/>
            </a:pPr>
            <a:r>
              <a:rPr b="1" lang="en-GB" sz="1800">
                <a:latin typeface="Arial"/>
                <a:ea typeface="Arial"/>
                <a:cs typeface="Arial"/>
                <a:sym typeface="Arial"/>
              </a:rPr>
              <a:t>Сценарий 3 – Предприемане на действия</a:t>
            </a:r>
            <a:endParaRPr/>
          </a:p>
          <a:p>
            <a:pPr indent="0" lvl="0" marL="0" rtl="0" algn="just">
              <a:lnSpc>
                <a:spcPct val="90000"/>
              </a:lnSpc>
              <a:spcBef>
                <a:spcPts val="1000"/>
              </a:spcBef>
              <a:spcAft>
                <a:spcPts val="0"/>
              </a:spcAft>
              <a:buClr>
                <a:schemeClr val="lt2"/>
              </a:buClr>
              <a:buSzPts val="1800"/>
              <a:buNone/>
            </a:pPr>
            <a:r>
              <a:t/>
            </a:r>
            <a:endParaRPr b="1"/>
          </a:p>
          <a:p>
            <a:pPr indent="-342900" lvl="0" marL="342900" rtl="0" algn="just">
              <a:lnSpc>
                <a:spcPct val="107000"/>
              </a:lnSpc>
              <a:spcBef>
                <a:spcPts val="1200"/>
              </a:spcBef>
              <a:spcAft>
                <a:spcPts val="0"/>
              </a:spcAft>
              <a:buClr>
                <a:srgbClr val="93D4CC"/>
              </a:buClr>
              <a:buSzPts val="1800"/>
              <a:buFont typeface="Noto Sans Symbols"/>
              <a:buChar char="🗹"/>
            </a:pPr>
            <a:r>
              <a:rPr lang="en-GB" sz="1800">
                <a:solidFill>
                  <a:srgbClr val="636A6F"/>
                </a:solidFill>
                <a:latin typeface="Arial"/>
                <a:ea typeface="Arial"/>
                <a:cs typeface="Arial"/>
                <a:sym typeface="Arial"/>
              </a:rPr>
              <a:t>Индивидуална работа </a:t>
            </a:r>
            <a:r>
              <a:rPr lang="en-GB">
                <a:solidFill>
                  <a:srgbClr val="636A6F"/>
                </a:solidFill>
              </a:rPr>
              <a:t>(обучение лице в лице, 25 минути)</a:t>
            </a:r>
            <a:endParaRPr sz="1800">
              <a:solidFill>
                <a:srgbClr val="636A6F"/>
              </a:solidFill>
              <a:latin typeface="Arial"/>
              <a:ea typeface="Arial"/>
              <a:cs typeface="Arial"/>
              <a:sym typeface="Arial"/>
            </a:endParaRPr>
          </a:p>
          <a:p>
            <a:pPr indent="-342900" lvl="0" marL="342900" rtl="0" algn="just">
              <a:lnSpc>
                <a:spcPct val="107000"/>
              </a:lnSpc>
              <a:spcBef>
                <a:spcPts val="2000"/>
              </a:spcBef>
              <a:spcAft>
                <a:spcPts val="0"/>
              </a:spcAft>
              <a:buClr>
                <a:srgbClr val="93D4CC"/>
              </a:buClr>
              <a:buSzPts val="1800"/>
              <a:buFont typeface="Noto Sans Symbols"/>
              <a:buChar char="🗹"/>
            </a:pPr>
            <a:r>
              <a:rPr lang="en-GB">
                <a:solidFill>
                  <a:srgbClr val="636A6F"/>
                </a:solidFill>
              </a:rPr>
              <a:t>Устно представяне (обучение лице в лице или онлайн)</a:t>
            </a:r>
            <a:endParaRPr sz="1800">
              <a:solidFill>
                <a:srgbClr val="636A6F"/>
              </a:solidFill>
              <a:latin typeface="Arial"/>
              <a:ea typeface="Arial"/>
              <a:cs typeface="Arial"/>
              <a:sym typeface="Arial"/>
            </a:endParaRPr>
          </a:p>
          <a:p>
            <a:pPr indent="0" lvl="0" marL="0" rtl="0" algn="just">
              <a:lnSpc>
                <a:spcPct val="90000"/>
              </a:lnSpc>
              <a:spcBef>
                <a:spcPts val="1800"/>
              </a:spcBef>
              <a:spcAft>
                <a:spcPts val="0"/>
              </a:spcAft>
              <a:buClr>
                <a:schemeClr val="lt2"/>
              </a:buClr>
              <a:buSzPts val="1800"/>
              <a:buNone/>
            </a:pPr>
            <a:r>
              <a:t/>
            </a:r>
            <a:endParaRPr/>
          </a:p>
        </p:txBody>
      </p:sp>
      <p:pic>
        <p:nvPicPr>
          <p:cNvPr descr="Ampulheta 90% com preenchimento sólido" id="143" name="Google Shape;143;p10"/>
          <p:cNvPicPr preferRelativeResize="0"/>
          <p:nvPr>
            <p:ph idx="2" type="body"/>
          </p:nvPr>
        </p:nvPicPr>
        <p:blipFill rotWithShape="1">
          <a:blip r:embed="rId3">
            <a:alphaModFix/>
          </a:blip>
          <a:srcRect b="0" l="0" r="0" t="0"/>
          <a:stretch/>
        </p:blipFill>
        <p:spPr>
          <a:xfrm>
            <a:off x="7410451" y="1637338"/>
            <a:ext cx="3476624" cy="3476624"/>
          </a:xfrm>
          <a:prstGeom prst="rect">
            <a:avLst/>
          </a:prstGeom>
          <a:noFill/>
          <a:ln>
            <a:noFill/>
          </a:ln>
        </p:spPr>
      </p:pic>
      <p:sp>
        <p:nvSpPr>
          <p:cNvPr id="144" name="Google Shape;144;p10"/>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
        <p:nvSpPr>
          <p:cNvPr id="145" name="Google Shape;145;p10"/>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SzPts val="3000"/>
              <a:buNone/>
            </a:pPr>
            <a:r>
              <a:rPr lang="en-GB" sz="2800">
                <a:solidFill>
                  <a:schemeClr val="dk1"/>
                </a:solidFill>
              </a:rPr>
              <a:t>Раздел 3: Контролен списък за Програмата за обучение на ментори</a:t>
            </a:r>
            <a:endParaRPr sz="2800"/>
          </a:p>
        </p:txBody>
      </p:sp>
      <p:sp>
        <p:nvSpPr>
          <p:cNvPr id="146" name="Google Shape;146;p10"/>
          <p:cNvSpPr txBox="1"/>
          <p:nvPr/>
        </p:nvSpPr>
        <p:spPr>
          <a:xfrm>
            <a:off x="8204597" y="4913907"/>
            <a:ext cx="1888331"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1" i="0" lang="en-GB" sz="2000" u="none" cap="none" strike="noStrike">
                <a:solidFill>
                  <a:schemeClr val="accent6"/>
                </a:solidFill>
                <a:latin typeface="Arial"/>
                <a:ea typeface="Arial"/>
                <a:cs typeface="Arial"/>
                <a:sym typeface="Arial"/>
              </a:rPr>
              <a:t>[25 минути]</a:t>
            </a:r>
            <a:endParaRPr b="1" i="0" sz="2000" u="none" cap="none" strike="noStrike">
              <a:solidFill>
                <a:schemeClr val="accent6"/>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1"/>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a:p>
        </p:txBody>
      </p:sp>
      <p:sp>
        <p:nvSpPr>
          <p:cNvPr id="153" name="Google Shape;153;p11"/>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SzPts val="3000"/>
              <a:buNone/>
            </a:pPr>
            <a:r>
              <a:rPr lang="en-GB" sz="2800">
                <a:solidFill>
                  <a:schemeClr val="dk1"/>
                </a:solidFill>
              </a:rPr>
              <a:t>Раздел 3: Контролен списък за Програмата за обучение на ментори</a:t>
            </a:r>
            <a:endParaRPr sz="2800"/>
          </a:p>
        </p:txBody>
      </p:sp>
      <p:sp>
        <p:nvSpPr>
          <p:cNvPr id="154" name="Google Shape;154;p11"/>
          <p:cNvSpPr/>
          <p:nvPr/>
        </p:nvSpPr>
        <p:spPr>
          <a:xfrm>
            <a:off x="706582" y="2411730"/>
            <a:ext cx="10044545" cy="2318245"/>
          </a:xfrm>
          <a:prstGeom prst="rect">
            <a:avLst/>
          </a:prstGeom>
          <a:solidFill>
            <a:srgbClr val="F3EDF7"/>
          </a:solidFill>
          <a:ln cap="flat" cmpd="sng" w="12700">
            <a:solidFill>
              <a:srgbClr val="9868B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2800"/>
              <a:buFont typeface="Arial"/>
              <a:buNone/>
            </a:pPr>
            <a:r>
              <a:rPr b="0" i="1" lang="en-GB" sz="2800" u="none" cap="none" strike="noStrike">
                <a:solidFill>
                  <a:srgbClr val="663B88"/>
                </a:solidFill>
                <a:latin typeface="Arial"/>
                <a:ea typeface="Arial"/>
                <a:cs typeface="Arial"/>
                <a:sym typeface="Arial"/>
              </a:rPr>
              <a:t>“Често чуваме, че някой е излязъл извън собствените си рамки, но много рядко, че е излязъл извън своето поколение.”  </a:t>
            </a:r>
            <a:endParaRPr b="0" i="1" sz="2800" u="none" cap="none" strike="noStrike">
              <a:solidFill>
                <a:srgbClr val="663B88"/>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2800"/>
              <a:buFont typeface="Arial"/>
              <a:buNone/>
            </a:pPr>
            <a:r>
              <a:t/>
            </a:r>
            <a:endParaRPr b="0" i="1" sz="2800" u="none" cap="none" strike="noStrike">
              <a:solidFill>
                <a:srgbClr val="663B88"/>
              </a:solidFill>
              <a:latin typeface="Arial"/>
              <a:ea typeface="Arial"/>
              <a:cs typeface="Arial"/>
              <a:sym typeface="Arial"/>
            </a:endParaRPr>
          </a:p>
          <a:p>
            <a:pPr indent="0" lvl="0" marL="0" marR="0" rtl="0" algn="r">
              <a:lnSpc>
                <a:spcPct val="100000"/>
              </a:lnSpc>
              <a:spcBef>
                <a:spcPts val="0"/>
              </a:spcBef>
              <a:spcAft>
                <a:spcPts val="0"/>
              </a:spcAft>
              <a:buClr>
                <a:srgbClr val="000000"/>
              </a:buClr>
              <a:buSzPts val="2800"/>
              <a:buFont typeface="Arial"/>
              <a:buNone/>
            </a:pPr>
            <a:r>
              <a:rPr b="0" i="0" lang="en-GB" sz="2800" u="none" cap="none" strike="noStrike">
                <a:solidFill>
                  <a:srgbClr val="663B88"/>
                </a:solidFill>
                <a:latin typeface="Arial"/>
                <a:ea typeface="Arial"/>
                <a:cs typeface="Arial"/>
                <a:sym typeface="Arial"/>
              </a:rPr>
              <a:t>Criss Jami</a:t>
            </a:r>
            <a:endParaRPr b="0" i="0" sz="2800" u="none" cap="none" strike="noStrike">
              <a:solidFill>
                <a:srgbClr val="663B88"/>
              </a:solidFill>
              <a:latin typeface="Arial"/>
              <a:ea typeface="Arial"/>
              <a:cs typeface="Arial"/>
              <a:sym typeface="Arial"/>
            </a:endParaRPr>
          </a:p>
        </p:txBody>
      </p:sp>
      <p:sp>
        <p:nvSpPr>
          <p:cNvPr id="155" name="Google Shape;155;p11"/>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2"/>
          <p:cNvSpPr txBox="1"/>
          <p:nvPr>
            <p:ph type="ctrTitle"/>
          </p:nvPr>
        </p:nvSpPr>
        <p:spPr>
          <a:xfrm>
            <a:off x="2179865" y="2937536"/>
            <a:ext cx="7832271" cy="1975658"/>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1"/>
              </a:buClr>
              <a:buSzPts val="2000"/>
              <a:buFont typeface="Arial"/>
              <a:buNone/>
            </a:pPr>
            <a:r>
              <a:rPr lang="en-GB" sz="2400"/>
              <a:t>Разработка на </a:t>
            </a:r>
            <a:br>
              <a:rPr lang="en-GB" sz="2400"/>
            </a:br>
            <a:r>
              <a:rPr b="0" lang="en-GB"/>
              <a:t> </a:t>
            </a:r>
            <a:br>
              <a:rPr b="0" lang="en-GB"/>
            </a:br>
            <a:r>
              <a:rPr b="0" lang="en-GB"/>
              <a:t>Mindshift Talent Advisory, Portugal</a:t>
            </a:r>
            <a:br>
              <a:rPr b="0" lang="en-GB"/>
            </a:br>
            <a:r>
              <a:rPr b="0" lang="en-GB" u="sng">
                <a:solidFill>
                  <a:schemeClr val="hlink"/>
                </a:solidFill>
                <a:hlinkClick r:id="rId3"/>
              </a:rPr>
              <a:t>www.mindshift.pt</a:t>
            </a:r>
            <a:r>
              <a:rPr b="0" lang="en-GB"/>
              <a:t> </a:t>
            </a:r>
            <a:br>
              <a:rPr lang="en-GB"/>
            </a:br>
            <a:r>
              <a:rPr b="0" lang="en-GB" u="sng">
                <a:solidFill>
                  <a:schemeClr val="hlink"/>
                </a:solidFill>
                <a:hlinkClick r:id="rId4"/>
              </a:rPr>
              <a:t>geral@mindshift.pt</a:t>
            </a:r>
            <a:r>
              <a:rPr b="0" lang="en-GB"/>
              <a:t> </a:t>
            </a:r>
            <a:endParaRPr b="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23"/>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lang="en-GB">
                <a:latin typeface="Arial"/>
                <a:ea typeface="Arial"/>
                <a:cs typeface="Arial"/>
                <a:sym typeface="Arial"/>
              </a:rPr>
              <a:t>Цели и общи положения</a:t>
            </a:r>
            <a:endParaRPr>
              <a:latin typeface="Arial"/>
              <a:ea typeface="Arial"/>
              <a:cs typeface="Arial"/>
              <a:sym typeface="Arial"/>
            </a:endParaRPr>
          </a:p>
        </p:txBody>
      </p:sp>
      <p:sp>
        <p:nvSpPr>
          <p:cNvPr id="67" name="Google Shape;67;p23"/>
          <p:cNvSpPr txBox="1"/>
          <p:nvPr>
            <p:ph idx="1" type="body"/>
          </p:nvPr>
        </p:nvSpPr>
        <p:spPr>
          <a:xfrm>
            <a:off x="97971" y="881743"/>
            <a:ext cx="11693979" cy="5870121"/>
          </a:xfrm>
          <a:prstGeom prst="rect">
            <a:avLst/>
          </a:prstGeom>
          <a:no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Clr>
                <a:srgbClr val="636A6F"/>
              </a:buClr>
              <a:buSzPts val="1800"/>
              <a:buNone/>
            </a:pPr>
            <a:r>
              <a:rPr lang="en-GB" sz="1800">
                <a:solidFill>
                  <a:srgbClr val="636A6F"/>
                </a:solidFill>
                <a:latin typeface="Arial"/>
                <a:ea typeface="Arial"/>
                <a:cs typeface="Arial"/>
                <a:sym typeface="Arial"/>
              </a:rPr>
              <a:t>Този модул предоставя на мениджърите, отговорниците за човешките ресурси и вътрешнофирмените треньори познания, инструменти и материали, чрез които те да създадат Програма за обучение на ментори.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Този модул е разделен на три раздела, съдържащи общо четири основни дейности:</a:t>
            </a:r>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1: Основи на менторството</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1.1. : Как да започнем менторска програма?</a:t>
            </a:r>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2: Изграждане на положително отношение към обратното менторство</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2.1. : Концепции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2.2. : Силата на доброто електронно портфолио</a:t>
            </a:r>
            <a:endParaRPr b="1">
              <a:solidFill>
                <a:schemeClr val="accent6"/>
              </a:solidFill>
            </a:endParaRPr>
          </a:p>
          <a:p>
            <a:pPr indent="0" lvl="0" marL="0" rtl="0" algn="just">
              <a:lnSpc>
                <a:spcPct val="150000"/>
              </a:lnSpc>
              <a:spcBef>
                <a:spcPts val="1000"/>
              </a:spcBef>
              <a:spcAft>
                <a:spcPts val="0"/>
              </a:spcAft>
              <a:buClr>
                <a:schemeClr val="accent6"/>
              </a:buClr>
              <a:buSzPts val="1800"/>
              <a:buNone/>
            </a:pPr>
            <a:r>
              <a:rPr b="1" lang="en-GB">
                <a:solidFill>
                  <a:schemeClr val="accent6"/>
                </a:solidFill>
              </a:rPr>
              <a:t>Раздел 3: Контролен списък за Програмата за обучение на ментори</a:t>
            </a:r>
            <a:endParaRPr/>
          </a:p>
          <a:p>
            <a:pPr indent="0" lvl="0" marL="0" rtl="0" algn="just">
              <a:lnSpc>
                <a:spcPct val="150000"/>
              </a:lnSpc>
              <a:spcBef>
                <a:spcPts val="1000"/>
              </a:spcBef>
              <a:spcAft>
                <a:spcPts val="0"/>
              </a:spcAft>
              <a:buClr>
                <a:srgbClr val="636A6F"/>
              </a:buClr>
              <a:buSzPts val="1800"/>
              <a:buNone/>
            </a:pPr>
            <a:r>
              <a:rPr lang="en-GB">
                <a:solidFill>
                  <a:srgbClr val="636A6F"/>
                </a:solidFill>
              </a:rPr>
              <a:t>Дейност 3.1.: Предприемане на действия</a:t>
            </a:r>
            <a:endParaRPr/>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24"/>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GB">
                <a:latin typeface="Arial"/>
                <a:ea typeface="Arial"/>
                <a:cs typeface="Arial"/>
                <a:sym typeface="Arial"/>
              </a:rPr>
              <a:t>След приключването на този модул обучаваните ще могат да:</a:t>
            </a:r>
            <a:endParaRPr>
              <a:latin typeface="Arial"/>
              <a:ea typeface="Arial"/>
              <a:cs typeface="Arial"/>
              <a:sym typeface="Arial"/>
            </a:endParaRPr>
          </a:p>
        </p:txBody>
      </p:sp>
      <p:sp>
        <p:nvSpPr>
          <p:cNvPr id="73" name="Google Shape;73;p24"/>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p>
            <a:pPr indent="-285750" lvl="0" marL="285750" rtl="0" algn="just">
              <a:lnSpc>
                <a:spcPct val="150000"/>
              </a:lnSpc>
              <a:spcBef>
                <a:spcPts val="0"/>
              </a:spcBef>
              <a:spcAft>
                <a:spcPts val="0"/>
              </a:spcAft>
              <a:buClr>
                <a:srgbClr val="93D4CC"/>
              </a:buClr>
              <a:buSzPts val="1800"/>
              <a:buFont typeface="Arial"/>
              <a:buChar char="•"/>
            </a:pPr>
            <a:r>
              <a:rPr lang="en-GB">
                <a:solidFill>
                  <a:srgbClr val="636A6F"/>
                </a:solidFill>
              </a:rPr>
              <a:t>Определят следните концепции: менторство; междупоколенческо менторство; междупоколенческо обучение; обратно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Разграничат менторството от обратното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Направят списък на преимуществата и недостатъците на програмата за менторство на работното място.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Дефинират стратегии за подготовка на междупоколенческа програма за менторство.</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Съставят концепция за Програмата за обучение на ментори.</a:t>
            </a:r>
            <a:endParaRPr/>
          </a:p>
          <a:p>
            <a:pPr indent="-285750" lvl="0" marL="285750" rtl="0" algn="just">
              <a:lnSpc>
                <a:spcPct val="150000"/>
              </a:lnSpc>
              <a:spcBef>
                <a:spcPts val="1800"/>
              </a:spcBef>
              <a:spcAft>
                <a:spcPts val="0"/>
              </a:spcAft>
              <a:buClr>
                <a:srgbClr val="93D4CC"/>
              </a:buClr>
              <a:buSzPts val="1800"/>
              <a:buFont typeface="Arial"/>
              <a:buChar char="•"/>
            </a:pPr>
            <a:r>
              <a:rPr lang="en-GB">
                <a:solidFill>
                  <a:srgbClr val="636A6F"/>
                </a:solidFill>
              </a:rPr>
              <a:t>Осъществят Програмата за обучение на ментори.</a:t>
            </a:r>
            <a:endParaRPr/>
          </a:p>
          <a:p>
            <a:pPr indent="0" lvl="0" marL="0" rtl="0" algn="just">
              <a:lnSpc>
                <a:spcPct val="90000"/>
              </a:lnSpc>
              <a:spcBef>
                <a:spcPts val="1800"/>
              </a:spcBef>
              <a:spcAft>
                <a:spcPts val="0"/>
              </a:spcAft>
              <a:buClr>
                <a:schemeClr val="lt2"/>
              </a:buClr>
              <a:buSzPts val="1800"/>
              <a:buNone/>
            </a:pPr>
            <a:r>
              <a:t/>
            </a:r>
            <a:endParaRPr/>
          </a:p>
        </p:txBody>
      </p:sp>
      <p:sp>
        <p:nvSpPr>
          <p:cNvPr id="74" name="Google Shape;74;p24"/>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lang="en-GB"/>
              <a:t>Резултати от обучението</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ctrTitle"/>
          </p:nvPr>
        </p:nvSpPr>
        <p:spPr>
          <a:xfrm>
            <a:off x="2179865" y="2774849"/>
            <a:ext cx="7809955" cy="1600197"/>
          </a:xfrm>
          <a:prstGeom prst="rect">
            <a:avLst/>
          </a:prstGeom>
          <a:noFill/>
          <a:ln>
            <a:noFill/>
          </a:ln>
        </p:spPr>
        <p:txBody>
          <a:bodyPr anchorCtr="0" anchor="ctr" bIns="45700" lIns="91425" spcFirstLastPara="1" rIns="91425" wrap="square" tIns="45700">
            <a:normAutofit/>
          </a:bodyPr>
          <a:lstStyle/>
          <a:p>
            <a:pPr indent="0" lvl="0" marL="0" rtl="0" algn="just">
              <a:lnSpc>
                <a:spcPct val="150000"/>
              </a:lnSpc>
              <a:spcBef>
                <a:spcPts val="0"/>
              </a:spcBef>
              <a:spcAft>
                <a:spcPts val="0"/>
              </a:spcAft>
              <a:buClr>
                <a:schemeClr val="accent6"/>
              </a:buClr>
              <a:buSzPts val="1800"/>
              <a:buNone/>
            </a:pPr>
            <a:r>
              <a:rPr lang="en-GB">
                <a:solidFill>
                  <a:srgbClr val="52BAAD"/>
                </a:solidFill>
              </a:rPr>
              <a:t>Раздел 3: Контролен списък за Програмата за обучение на ментори</a:t>
            </a:r>
            <a:endParaRPr>
              <a:solidFill>
                <a:srgbClr val="52BAAD"/>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5"/>
          <p:cNvSpPr txBox="1"/>
          <p:nvPr>
            <p:ph idx="2" type="body"/>
          </p:nvPr>
        </p:nvSpPr>
        <p:spPr>
          <a:xfrm>
            <a:off x="6372225" y="1462685"/>
            <a:ext cx="5670096" cy="5313673"/>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t/>
            </a:r>
            <a:endParaRPr/>
          </a:p>
          <a:p>
            <a:pPr indent="0" lvl="0" marL="0" rtl="0" algn="just">
              <a:lnSpc>
                <a:spcPct val="90000"/>
              </a:lnSpc>
              <a:spcBef>
                <a:spcPts val="1000"/>
              </a:spcBef>
              <a:spcAft>
                <a:spcPts val="0"/>
              </a:spcAft>
              <a:buClr>
                <a:schemeClr val="lt2"/>
              </a:buClr>
              <a:buSzPts val="1800"/>
              <a:buNone/>
            </a:pPr>
            <a:r>
              <a:rPr lang="en-GB"/>
              <a:t> </a:t>
            </a:r>
            <a:endParaRPr/>
          </a:p>
        </p:txBody>
      </p:sp>
      <p:sp>
        <p:nvSpPr>
          <p:cNvPr id="87" name="Google Shape;87;p5"/>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
        <p:nvSpPr>
          <p:cNvPr id="88" name="Google Shape;88;p5"/>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just">
              <a:lnSpc>
                <a:spcPct val="150000"/>
              </a:lnSpc>
              <a:spcBef>
                <a:spcPts val="0"/>
              </a:spcBef>
              <a:spcAft>
                <a:spcPts val="0"/>
              </a:spcAft>
              <a:buClr>
                <a:schemeClr val="accent6"/>
              </a:buClr>
              <a:buSzPts val="1800"/>
              <a:buNone/>
            </a:pPr>
            <a:r>
              <a:rPr lang="en-GB" sz="2800">
                <a:solidFill>
                  <a:schemeClr val="dk1"/>
                </a:solidFill>
              </a:rPr>
              <a:t>Раздел 3: Контролен списък за Програмата за обучение на ментори</a:t>
            </a:r>
            <a:endParaRPr sz="2800">
              <a:solidFill>
                <a:schemeClr val="dk1"/>
              </a:solidFill>
            </a:endParaRPr>
          </a:p>
        </p:txBody>
      </p:sp>
      <p:pic>
        <p:nvPicPr>
          <p:cNvPr descr="Inteligência Artificial com preenchimento sólido" id="89" name="Google Shape;89;p5"/>
          <p:cNvPicPr preferRelativeResize="0"/>
          <p:nvPr/>
        </p:nvPicPr>
        <p:blipFill rotWithShape="1">
          <a:blip r:embed="rId3">
            <a:alphaModFix/>
          </a:blip>
          <a:srcRect b="0" l="0" r="0" t="0"/>
          <a:stretch/>
        </p:blipFill>
        <p:spPr>
          <a:xfrm>
            <a:off x="6543675" y="1561980"/>
            <a:ext cx="914400" cy="914400"/>
          </a:xfrm>
          <a:prstGeom prst="rect">
            <a:avLst/>
          </a:prstGeom>
          <a:noFill/>
          <a:ln>
            <a:noFill/>
          </a:ln>
        </p:spPr>
      </p:pic>
      <p:sp>
        <p:nvSpPr>
          <p:cNvPr id="90" name="Google Shape;90;p5"/>
          <p:cNvSpPr txBox="1"/>
          <p:nvPr/>
        </p:nvSpPr>
        <p:spPr>
          <a:xfrm>
            <a:off x="6543675" y="2724085"/>
            <a:ext cx="5400675" cy="3078751"/>
          </a:xfrm>
          <a:prstGeom prst="rect">
            <a:avLst/>
          </a:prstGeom>
          <a:noFill/>
          <a:ln>
            <a:noFill/>
          </a:ln>
        </p:spPr>
        <p:txBody>
          <a:bodyPr anchorCtr="0" anchor="t" bIns="45700" lIns="91425" spcFirstLastPara="1" rIns="91425" wrap="square" tIns="45700">
            <a:spAutoFit/>
          </a:bodyPr>
          <a:lstStyle/>
          <a:p>
            <a:pPr indent="0" lvl="0" marL="0" marR="0" rtl="0" algn="l">
              <a:lnSpc>
                <a:spcPct val="107000"/>
              </a:lnSpc>
              <a:spcBef>
                <a:spcPts val="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В тази дейност ще упражнявате следните умения: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Вземане на решения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Критическо мислене</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Решаване на проблеми</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Стратегическо мислене</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Дгитални умения</a:t>
            </a:r>
            <a:endParaRPr b="0" i="0" sz="1400" u="none" cap="none" strike="noStrike">
              <a:solidFill>
                <a:srgbClr val="000000"/>
              </a:solidFill>
              <a:latin typeface="Arial"/>
              <a:ea typeface="Arial"/>
              <a:cs typeface="Arial"/>
              <a:sym typeface="Arial"/>
            </a:endParaRPr>
          </a:p>
          <a:p>
            <a:pPr indent="0" lvl="0" marL="0" marR="0" rtl="0" algn="l">
              <a:lnSpc>
                <a:spcPct val="107000"/>
              </a:lnSpc>
              <a:spcBef>
                <a:spcPts val="800"/>
              </a:spcBef>
              <a:spcAft>
                <a:spcPts val="0"/>
              </a:spcAft>
              <a:buClr>
                <a:srgbClr val="000000"/>
              </a:buClr>
              <a:buSzPts val="1800"/>
              <a:buFont typeface="Arial"/>
              <a:buNone/>
            </a:pPr>
            <a:r>
              <a:rPr b="1" i="0" lang="en-GB" sz="1800" u="none" cap="none" strike="noStrike">
                <a:solidFill>
                  <a:srgbClr val="636A6F"/>
                </a:solidFill>
                <a:latin typeface="Arial"/>
                <a:ea typeface="Arial"/>
                <a:cs typeface="Arial"/>
                <a:sym typeface="Arial"/>
              </a:rPr>
              <a:t>Креативност</a:t>
            </a:r>
            <a:endParaRPr b="0" i="0" sz="1400" u="none" cap="none" strike="noStrike">
              <a:solidFill>
                <a:srgbClr val="000000"/>
              </a:solidFill>
              <a:latin typeface="Arial"/>
              <a:ea typeface="Arial"/>
              <a:cs typeface="Arial"/>
              <a:sym typeface="Arial"/>
            </a:endParaRPr>
          </a:p>
        </p:txBody>
      </p:sp>
      <p:sp>
        <p:nvSpPr>
          <p:cNvPr id="91" name="Google Shape;91;p5"/>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a:solidFill>
                <a:srgbClr val="868E93"/>
              </a:solidFil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0" lvl="0" marL="0" rtl="0" algn="just">
              <a:lnSpc>
                <a:spcPct val="90000"/>
              </a:lnSpc>
              <a:spcBef>
                <a:spcPts val="1000"/>
              </a:spcBef>
              <a:spcAft>
                <a:spcPts val="0"/>
              </a:spcAft>
              <a:buClr>
                <a:schemeClr val="lt2"/>
              </a:buClr>
              <a:buSzPts val="1800"/>
              <a:buNone/>
            </a:pPr>
            <a:r>
              <a:t/>
            </a:r>
            <a:endParaRPr i="0" u="none" cap="none" strike="noStrike">
              <a:solidFill>
                <a:srgbClr val="868E93"/>
              </a:solidFill>
              <a:latin typeface="Arial"/>
              <a:ea typeface="Arial"/>
              <a:cs typeface="Arial"/>
              <a:sym typeface="Arial"/>
            </a:endParaRPr>
          </a:p>
          <a:p>
            <a:pPr indent="-228594" lvl="4" marL="2057349" rtl="0" algn="l">
              <a:lnSpc>
                <a:spcPct val="90000"/>
              </a:lnSpc>
              <a:spcBef>
                <a:spcPts val="500"/>
              </a:spcBef>
              <a:spcAft>
                <a:spcPts val="0"/>
              </a:spcAft>
              <a:buClr>
                <a:srgbClr val="868E93"/>
              </a:buClr>
              <a:buSzPts val="2200"/>
              <a:buChar char="•"/>
            </a:pPr>
            <a:r>
              <a:rPr b="1" i="1" lang="en-GB">
                <a:solidFill>
                  <a:srgbClr val="868E93"/>
                </a:solidFill>
                <a:latin typeface="Arial"/>
                <a:ea typeface="Arial"/>
                <a:cs typeface="Arial"/>
                <a:sym typeface="Arial"/>
              </a:rPr>
              <a:t>Целта на тази дейност е да привлече участниците към разработване на собствена Програма за обучение на ментори, като използват собствения си опит на работното си място.</a:t>
            </a:r>
            <a:endParaRPr/>
          </a:p>
        </p:txBody>
      </p:sp>
      <p:pic>
        <p:nvPicPr>
          <p:cNvPr id="92" name="Google Shape;92;p5"/>
          <p:cNvPicPr preferRelativeResize="0"/>
          <p:nvPr/>
        </p:nvPicPr>
        <p:blipFill rotWithShape="1">
          <a:blip r:embed="rId4">
            <a:alphaModFix/>
          </a:blip>
          <a:srcRect b="22964" l="21301" r="19599" t="23250"/>
          <a:stretch/>
        </p:blipFill>
        <p:spPr>
          <a:xfrm>
            <a:off x="149675" y="2476375"/>
            <a:ext cx="2050800" cy="1800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6"/>
          <p:cNvSpPr txBox="1"/>
          <p:nvPr/>
        </p:nvSpPr>
        <p:spPr>
          <a:xfrm>
            <a:off x="1304060" y="1520442"/>
            <a:ext cx="9718979" cy="661699"/>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2000" u="none" cap="none" strike="noStrike">
                <a:solidFill>
                  <a:schemeClr val="lt1"/>
                </a:solidFill>
                <a:latin typeface="Arial"/>
                <a:ea typeface="Arial"/>
                <a:cs typeface="Arial"/>
                <a:sym typeface="Arial"/>
              </a:rPr>
              <a:t>Програмата за менторство и Програмата за обучение на ментори може да се припокриват</a:t>
            </a:r>
            <a:endParaRPr b="0" i="0" sz="2000" u="none" cap="none" strike="noStrike">
              <a:solidFill>
                <a:srgbClr val="000000"/>
              </a:solidFill>
              <a:latin typeface="Arial"/>
              <a:ea typeface="Arial"/>
              <a:cs typeface="Arial"/>
              <a:sym typeface="Arial"/>
            </a:endParaRPr>
          </a:p>
        </p:txBody>
      </p:sp>
      <p:sp>
        <p:nvSpPr>
          <p:cNvPr id="99" name="Google Shape;99;p6"/>
          <p:cNvSpPr/>
          <p:nvPr/>
        </p:nvSpPr>
        <p:spPr>
          <a:xfrm>
            <a:off x="10574103" y="4015776"/>
            <a:ext cx="448936" cy="444283"/>
          </a:xfrm>
          <a:custGeom>
            <a:rect b="b" l="l" r="r" t="t"/>
            <a:pathLst>
              <a:path extrusionOk="0" h="302202" w="306026">
                <a:moveTo>
                  <a:pt x="81468" y="252531"/>
                </a:moveTo>
                <a:cubicBezTo>
                  <a:pt x="57470" y="254773"/>
                  <a:pt x="36268" y="262573"/>
                  <a:pt x="30314" y="264904"/>
                </a:cubicBezTo>
                <a:lnTo>
                  <a:pt x="23818" y="279250"/>
                </a:lnTo>
                <a:lnTo>
                  <a:pt x="129917" y="279250"/>
                </a:lnTo>
                <a:cubicBezTo>
                  <a:pt x="131000" y="279250"/>
                  <a:pt x="132082" y="279608"/>
                  <a:pt x="133165" y="280326"/>
                </a:cubicBezTo>
                <a:cubicBezTo>
                  <a:pt x="133887" y="281401"/>
                  <a:pt x="134608" y="282477"/>
                  <a:pt x="134608" y="283912"/>
                </a:cubicBezTo>
                <a:cubicBezTo>
                  <a:pt x="134608" y="286064"/>
                  <a:pt x="135330" y="288216"/>
                  <a:pt x="137135" y="290367"/>
                </a:cubicBezTo>
                <a:cubicBezTo>
                  <a:pt x="138939" y="291802"/>
                  <a:pt x="141465" y="292878"/>
                  <a:pt x="143630" y="292878"/>
                </a:cubicBezTo>
                <a:lnTo>
                  <a:pt x="162396" y="292878"/>
                </a:lnTo>
                <a:cubicBezTo>
                  <a:pt x="167448" y="292878"/>
                  <a:pt x="171779" y="288933"/>
                  <a:pt x="171779" y="283912"/>
                </a:cubicBezTo>
                <a:cubicBezTo>
                  <a:pt x="171779" y="281401"/>
                  <a:pt x="173583" y="279250"/>
                  <a:pt x="176110" y="279250"/>
                </a:cubicBezTo>
                <a:lnTo>
                  <a:pt x="282569" y="279250"/>
                </a:lnTo>
                <a:lnTo>
                  <a:pt x="275712" y="264904"/>
                </a:lnTo>
                <a:cubicBezTo>
                  <a:pt x="264164" y="260242"/>
                  <a:pt x="190906" y="233703"/>
                  <a:pt x="156622" y="273511"/>
                </a:cubicBezTo>
                <a:cubicBezTo>
                  <a:pt x="154818" y="275663"/>
                  <a:pt x="151209" y="275663"/>
                  <a:pt x="149405" y="273511"/>
                </a:cubicBezTo>
                <a:cubicBezTo>
                  <a:pt x="132263" y="253607"/>
                  <a:pt x="105467" y="250290"/>
                  <a:pt x="81468" y="252531"/>
                </a:cubicBezTo>
                <a:close/>
                <a:moveTo>
                  <a:pt x="52327" y="230116"/>
                </a:moveTo>
                <a:lnTo>
                  <a:pt x="44388" y="250200"/>
                </a:lnTo>
                <a:cubicBezTo>
                  <a:pt x="65680" y="244103"/>
                  <a:pt x="100685" y="237289"/>
                  <a:pt x="129556" y="248765"/>
                </a:cubicBezTo>
                <a:cubicBezTo>
                  <a:pt x="115120" y="236572"/>
                  <a:pt x="90581" y="225095"/>
                  <a:pt x="52327" y="230116"/>
                </a:cubicBezTo>
                <a:close/>
                <a:moveTo>
                  <a:pt x="247203" y="212184"/>
                </a:moveTo>
                <a:cubicBezTo>
                  <a:pt x="206063" y="217564"/>
                  <a:pt x="182605" y="236213"/>
                  <a:pt x="170336" y="251635"/>
                </a:cubicBezTo>
                <a:cubicBezTo>
                  <a:pt x="199928" y="236213"/>
                  <a:pt x="238903" y="243386"/>
                  <a:pt x="261638" y="250200"/>
                </a:cubicBezTo>
                <a:lnTo>
                  <a:pt x="247203" y="212184"/>
                </a:lnTo>
                <a:close/>
                <a:moveTo>
                  <a:pt x="132082" y="194611"/>
                </a:moveTo>
                <a:lnTo>
                  <a:pt x="173944" y="194611"/>
                </a:lnTo>
                <a:cubicBezTo>
                  <a:pt x="176470" y="194611"/>
                  <a:pt x="178275" y="196763"/>
                  <a:pt x="178275" y="199273"/>
                </a:cubicBezTo>
                <a:cubicBezTo>
                  <a:pt x="178275" y="201784"/>
                  <a:pt x="176470" y="203936"/>
                  <a:pt x="173944" y="203936"/>
                </a:cubicBezTo>
                <a:lnTo>
                  <a:pt x="157705" y="203936"/>
                </a:lnTo>
                <a:lnTo>
                  <a:pt x="157705" y="252710"/>
                </a:lnTo>
                <a:cubicBezTo>
                  <a:pt x="169975" y="234779"/>
                  <a:pt x="196680" y="208239"/>
                  <a:pt x="249729" y="202860"/>
                </a:cubicBezTo>
                <a:cubicBezTo>
                  <a:pt x="251894" y="202501"/>
                  <a:pt x="253699" y="203577"/>
                  <a:pt x="254421" y="205729"/>
                </a:cubicBezTo>
                <a:lnTo>
                  <a:pt x="273186" y="254145"/>
                </a:lnTo>
                <a:cubicBezTo>
                  <a:pt x="277517" y="255580"/>
                  <a:pt x="280404" y="257014"/>
                  <a:pt x="281126" y="257014"/>
                </a:cubicBezTo>
                <a:cubicBezTo>
                  <a:pt x="282208" y="257373"/>
                  <a:pt x="282930" y="258449"/>
                  <a:pt x="283291" y="259166"/>
                </a:cubicBezTo>
                <a:lnTo>
                  <a:pt x="292674" y="279250"/>
                </a:lnTo>
                <a:lnTo>
                  <a:pt x="301335" y="279250"/>
                </a:lnTo>
                <a:cubicBezTo>
                  <a:pt x="303861" y="279250"/>
                  <a:pt x="306026" y="281401"/>
                  <a:pt x="306026" y="283912"/>
                </a:cubicBezTo>
                <a:cubicBezTo>
                  <a:pt x="306026" y="286422"/>
                  <a:pt x="303861" y="288216"/>
                  <a:pt x="301335" y="288216"/>
                </a:cubicBezTo>
                <a:lnTo>
                  <a:pt x="180440" y="288216"/>
                </a:lnTo>
                <a:cubicBezTo>
                  <a:pt x="178275" y="296106"/>
                  <a:pt x="171057" y="302202"/>
                  <a:pt x="162396" y="302202"/>
                </a:cubicBezTo>
                <a:lnTo>
                  <a:pt x="143630" y="302202"/>
                </a:lnTo>
                <a:cubicBezTo>
                  <a:pt x="135330" y="302202"/>
                  <a:pt x="127752" y="296106"/>
                  <a:pt x="125947" y="288216"/>
                </a:cubicBezTo>
                <a:lnTo>
                  <a:pt x="4691" y="288216"/>
                </a:lnTo>
                <a:cubicBezTo>
                  <a:pt x="2165" y="288216"/>
                  <a:pt x="0" y="286422"/>
                  <a:pt x="0" y="283912"/>
                </a:cubicBezTo>
                <a:cubicBezTo>
                  <a:pt x="0" y="281401"/>
                  <a:pt x="2165" y="279250"/>
                  <a:pt x="4691" y="279250"/>
                </a:cubicBezTo>
                <a:lnTo>
                  <a:pt x="13352" y="279250"/>
                </a:lnTo>
                <a:lnTo>
                  <a:pt x="22735" y="259166"/>
                </a:lnTo>
                <a:cubicBezTo>
                  <a:pt x="23096" y="258449"/>
                  <a:pt x="23818" y="257373"/>
                  <a:pt x="24900" y="257014"/>
                </a:cubicBezTo>
                <a:cubicBezTo>
                  <a:pt x="25622" y="257014"/>
                  <a:pt x="28509" y="255580"/>
                  <a:pt x="33201" y="254145"/>
                </a:cubicBezTo>
                <a:lnTo>
                  <a:pt x="44388" y="224378"/>
                </a:lnTo>
                <a:cubicBezTo>
                  <a:pt x="45110" y="222585"/>
                  <a:pt x="46192" y="221509"/>
                  <a:pt x="47997" y="221150"/>
                </a:cubicBezTo>
                <a:cubicBezTo>
                  <a:pt x="104655" y="212902"/>
                  <a:pt x="134969" y="238365"/>
                  <a:pt x="148322" y="254862"/>
                </a:cubicBezTo>
                <a:lnTo>
                  <a:pt x="148322" y="203936"/>
                </a:lnTo>
                <a:lnTo>
                  <a:pt x="132082" y="203936"/>
                </a:lnTo>
                <a:cubicBezTo>
                  <a:pt x="129556" y="203936"/>
                  <a:pt x="127391" y="201784"/>
                  <a:pt x="127391" y="199273"/>
                </a:cubicBezTo>
                <a:cubicBezTo>
                  <a:pt x="127391" y="196763"/>
                  <a:pt x="129556" y="194611"/>
                  <a:pt x="132082" y="194611"/>
                </a:cubicBezTo>
                <a:close/>
                <a:moveTo>
                  <a:pt x="115770" y="170799"/>
                </a:moveTo>
                <a:lnTo>
                  <a:pt x="188672" y="170799"/>
                </a:lnTo>
                <a:cubicBezTo>
                  <a:pt x="191174" y="170799"/>
                  <a:pt x="193318" y="172916"/>
                  <a:pt x="193318" y="175032"/>
                </a:cubicBezTo>
                <a:cubicBezTo>
                  <a:pt x="193318" y="177855"/>
                  <a:pt x="191174" y="179971"/>
                  <a:pt x="188672" y="179971"/>
                </a:cubicBezTo>
                <a:lnTo>
                  <a:pt x="115770" y="179971"/>
                </a:lnTo>
                <a:cubicBezTo>
                  <a:pt x="113269" y="179971"/>
                  <a:pt x="111125" y="177855"/>
                  <a:pt x="111125" y="175032"/>
                </a:cubicBezTo>
                <a:cubicBezTo>
                  <a:pt x="111125" y="172916"/>
                  <a:pt x="113269" y="170799"/>
                  <a:pt x="115770" y="170799"/>
                </a:cubicBezTo>
                <a:close/>
                <a:moveTo>
                  <a:pt x="211701" y="25324"/>
                </a:moveTo>
                <a:cubicBezTo>
                  <a:pt x="213493" y="23161"/>
                  <a:pt x="216719" y="23161"/>
                  <a:pt x="218153" y="25324"/>
                </a:cubicBezTo>
                <a:cubicBezTo>
                  <a:pt x="220304" y="26766"/>
                  <a:pt x="220304" y="29649"/>
                  <a:pt x="218153" y="31812"/>
                </a:cubicBezTo>
                <a:lnTo>
                  <a:pt x="154346" y="95972"/>
                </a:lnTo>
                <a:cubicBezTo>
                  <a:pt x="153629" y="96693"/>
                  <a:pt x="152554" y="97414"/>
                  <a:pt x="151120" y="97414"/>
                </a:cubicBezTo>
                <a:cubicBezTo>
                  <a:pt x="149686" y="97414"/>
                  <a:pt x="148969" y="96693"/>
                  <a:pt x="147894" y="95972"/>
                </a:cubicBezTo>
                <a:lnTo>
                  <a:pt x="122443" y="70380"/>
                </a:lnTo>
                <a:cubicBezTo>
                  <a:pt x="120650" y="68578"/>
                  <a:pt x="120650" y="65694"/>
                  <a:pt x="122443" y="63892"/>
                </a:cubicBezTo>
                <a:cubicBezTo>
                  <a:pt x="124235" y="62090"/>
                  <a:pt x="127461" y="62090"/>
                  <a:pt x="128895" y="63892"/>
                </a:cubicBezTo>
                <a:lnTo>
                  <a:pt x="151120" y="86240"/>
                </a:lnTo>
                <a:lnTo>
                  <a:pt x="211701" y="25324"/>
                </a:lnTo>
                <a:close/>
                <a:moveTo>
                  <a:pt x="147650" y="72"/>
                </a:moveTo>
                <a:cubicBezTo>
                  <a:pt x="163835" y="-651"/>
                  <a:pt x="180020" y="4050"/>
                  <a:pt x="192968" y="13814"/>
                </a:cubicBezTo>
                <a:cubicBezTo>
                  <a:pt x="194766" y="15260"/>
                  <a:pt x="195126" y="18153"/>
                  <a:pt x="193687" y="19961"/>
                </a:cubicBezTo>
                <a:cubicBezTo>
                  <a:pt x="192249" y="22131"/>
                  <a:pt x="189371" y="22492"/>
                  <a:pt x="187213" y="21046"/>
                </a:cubicBezTo>
                <a:cubicBezTo>
                  <a:pt x="176064" y="12729"/>
                  <a:pt x="162396" y="8751"/>
                  <a:pt x="148369" y="9113"/>
                </a:cubicBezTo>
                <a:cubicBezTo>
                  <a:pt x="117437" y="10921"/>
                  <a:pt x="92261" y="37680"/>
                  <a:pt x="91901" y="68780"/>
                </a:cubicBezTo>
                <a:cubicBezTo>
                  <a:pt x="91901" y="82883"/>
                  <a:pt x="96577" y="95901"/>
                  <a:pt x="105209" y="106388"/>
                </a:cubicBezTo>
                <a:cubicBezTo>
                  <a:pt x="114560" y="117960"/>
                  <a:pt x="119595" y="132786"/>
                  <a:pt x="119595" y="148697"/>
                </a:cubicBezTo>
                <a:lnTo>
                  <a:pt x="183617" y="148697"/>
                </a:lnTo>
                <a:lnTo>
                  <a:pt x="183617" y="147612"/>
                </a:lnTo>
                <a:cubicBezTo>
                  <a:pt x="183617" y="132786"/>
                  <a:pt x="188652" y="118321"/>
                  <a:pt x="198003" y="106388"/>
                </a:cubicBezTo>
                <a:cubicBezTo>
                  <a:pt x="206635" y="95539"/>
                  <a:pt x="211311" y="82883"/>
                  <a:pt x="211311" y="69141"/>
                </a:cubicBezTo>
                <a:cubicBezTo>
                  <a:pt x="211311" y="66610"/>
                  <a:pt x="210951" y="64440"/>
                  <a:pt x="210592" y="61909"/>
                </a:cubicBezTo>
                <a:cubicBezTo>
                  <a:pt x="210592" y="59739"/>
                  <a:pt x="212390" y="57208"/>
                  <a:pt x="214908" y="56846"/>
                </a:cubicBezTo>
                <a:cubicBezTo>
                  <a:pt x="217425" y="56485"/>
                  <a:pt x="219583" y="58293"/>
                  <a:pt x="219943" y="60824"/>
                </a:cubicBezTo>
                <a:cubicBezTo>
                  <a:pt x="220303" y="63717"/>
                  <a:pt x="220303" y="66248"/>
                  <a:pt x="220303" y="69141"/>
                </a:cubicBezTo>
                <a:cubicBezTo>
                  <a:pt x="220303" y="84691"/>
                  <a:pt x="214908" y="100240"/>
                  <a:pt x="205197" y="112174"/>
                </a:cubicBezTo>
                <a:cubicBezTo>
                  <a:pt x="197284" y="122299"/>
                  <a:pt x="192968" y="134956"/>
                  <a:pt x="192968" y="147612"/>
                </a:cubicBezTo>
                <a:lnTo>
                  <a:pt x="192968" y="153036"/>
                </a:lnTo>
                <a:cubicBezTo>
                  <a:pt x="192968" y="155929"/>
                  <a:pt x="190810" y="157738"/>
                  <a:pt x="188292" y="157738"/>
                </a:cubicBezTo>
                <a:lnTo>
                  <a:pt x="114920" y="157738"/>
                </a:lnTo>
                <a:cubicBezTo>
                  <a:pt x="112402" y="157738"/>
                  <a:pt x="110244" y="155929"/>
                  <a:pt x="110244" y="153036"/>
                </a:cubicBezTo>
                <a:lnTo>
                  <a:pt x="110244" y="149059"/>
                </a:lnTo>
                <a:cubicBezTo>
                  <a:pt x="110244" y="135317"/>
                  <a:pt x="105928" y="122299"/>
                  <a:pt x="98015" y="112535"/>
                </a:cubicBezTo>
                <a:cubicBezTo>
                  <a:pt x="88304" y="100240"/>
                  <a:pt x="82550" y="84691"/>
                  <a:pt x="82909" y="68780"/>
                </a:cubicBezTo>
                <a:cubicBezTo>
                  <a:pt x="82909" y="32618"/>
                  <a:pt x="112042" y="1880"/>
                  <a:pt x="147650" y="72"/>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100" name="Google Shape;100;p6"/>
          <p:cNvSpPr/>
          <p:nvPr/>
        </p:nvSpPr>
        <p:spPr>
          <a:xfrm>
            <a:off x="9571425" y="5655712"/>
            <a:ext cx="448936" cy="379154"/>
          </a:xfrm>
          <a:custGeom>
            <a:rect b="b" l="l" r="r" t="t"/>
            <a:pathLst>
              <a:path extrusionOk="0" h="258406" w="306026">
                <a:moveTo>
                  <a:pt x="81649" y="208919"/>
                </a:moveTo>
                <a:cubicBezTo>
                  <a:pt x="57561" y="211148"/>
                  <a:pt x="36269" y="218817"/>
                  <a:pt x="30314" y="220957"/>
                </a:cubicBezTo>
                <a:lnTo>
                  <a:pt x="23818" y="235223"/>
                </a:lnTo>
                <a:lnTo>
                  <a:pt x="129917" y="235223"/>
                </a:lnTo>
                <a:cubicBezTo>
                  <a:pt x="131361" y="235223"/>
                  <a:pt x="132443" y="235937"/>
                  <a:pt x="133165" y="236650"/>
                </a:cubicBezTo>
                <a:cubicBezTo>
                  <a:pt x="133887" y="237363"/>
                  <a:pt x="134608" y="238433"/>
                  <a:pt x="134608" y="239860"/>
                </a:cubicBezTo>
                <a:cubicBezTo>
                  <a:pt x="134608" y="242357"/>
                  <a:pt x="135330" y="244497"/>
                  <a:pt x="137495" y="246280"/>
                </a:cubicBezTo>
                <a:cubicBezTo>
                  <a:pt x="138939" y="248063"/>
                  <a:pt x="141465" y="249133"/>
                  <a:pt x="143630" y="249133"/>
                </a:cubicBezTo>
                <a:lnTo>
                  <a:pt x="162396" y="249133"/>
                </a:lnTo>
                <a:cubicBezTo>
                  <a:pt x="167448" y="249133"/>
                  <a:pt x="171779" y="244853"/>
                  <a:pt x="171779" y="239860"/>
                </a:cubicBezTo>
                <a:cubicBezTo>
                  <a:pt x="171779" y="237363"/>
                  <a:pt x="173583" y="235223"/>
                  <a:pt x="176470" y="235223"/>
                </a:cubicBezTo>
                <a:lnTo>
                  <a:pt x="282569" y="235223"/>
                </a:lnTo>
                <a:lnTo>
                  <a:pt x="275712" y="220957"/>
                </a:lnTo>
                <a:cubicBezTo>
                  <a:pt x="264164" y="216677"/>
                  <a:pt x="190906" y="190283"/>
                  <a:pt x="156622" y="229517"/>
                </a:cubicBezTo>
                <a:cubicBezTo>
                  <a:pt x="154818" y="231657"/>
                  <a:pt x="151570" y="231657"/>
                  <a:pt x="149765" y="229517"/>
                </a:cubicBezTo>
                <a:cubicBezTo>
                  <a:pt x="132624" y="209900"/>
                  <a:pt x="105738" y="206690"/>
                  <a:pt x="81649" y="208919"/>
                </a:cubicBezTo>
                <a:close/>
                <a:moveTo>
                  <a:pt x="74341" y="200181"/>
                </a:moveTo>
                <a:cubicBezTo>
                  <a:pt x="100595" y="196793"/>
                  <a:pt x="131721" y="198843"/>
                  <a:pt x="153013" y="219887"/>
                </a:cubicBezTo>
                <a:cubicBezTo>
                  <a:pt x="195958" y="177800"/>
                  <a:pt x="277517" y="211683"/>
                  <a:pt x="281126" y="213110"/>
                </a:cubicBezTo>
                <a:cubicBezTo>
                  <a:pt x="282208" y="213467"/>
                  <a:pt x="282930" y="214537"/>
                  <a:pt x="283652" y="215607"/>
                </a:cubicBezTo>
                <a:lnTo>
                  <a:pt x="292674" y="235223"/>
                </a:lnTo>
                <a:lnTo>
                  <a:pt x="301335" y="235223"/>
                </a:lnTo>
                <a:cubicBezTo>
                  <a:pt x="303861" y="235223"/>
                  <a:pt x="306026" y="237363"/>
                  <a:pt x="306026" y="239860"/>
                </a:cubicBezTo>
                <a:cubicBezTo>
                  <a:pt x="306026" y="242357"/>
                  <a:pt x="303861" y="244497"/>
                  <a:pt x="301335" y="244497"/>
                </a:cubicBezTo>
                <a:lnTo>
                  <a:pt x="180440" y="244497"/>
                </a:lnTo>
                <a:cubicBezTo>
                  <a:pt x="178275" y="252343"/>
                  <a:pt x="171057" y="258406"/>
                  <a:pt x="162396" y="258406"/>
                </a:cubicBezTo>
                <a:lnTo>
                  <a:pt x="143630" y="258406"/>
                </a:lnTo>
                <a:cubicBezTo>
                  <a:pt x="135330" y="258406"/>
                  <a:pt x="127752" y="252343"/>
                  <a:pt x="125947" y="244497"/>
                </a:cubicBezTo>
                <a:lnTo>
                  <a:pt x="4692" y="244497"/>
                </a:lnTo>
                <a:cubicBezTo>
                  <a:pt x="2166" y="244497"/>
                  <a:pt x="0" y="242357"/>
                  <a:pt x="0" y="239860"/>
                </a:cubicBezTo>
                <a:cubicBezTo>
                  <a:pt x="0" y="237363"/>
                  <a:pt x="2166" y="235223"/>
                  <a:pt x="4692" y="235223"/>
                </a:cubicBezTo>
                <a:lnTo>
                  <a:pt x="13714" y="235223"/>
                </a:lnTo>
                <a:lnTo>
                  <a:pt x="22736" y="215607"/>
                </a:lnTo>
                <a:cubicBezTo>
                  <a:pt x="23097" y="214537"/>
                  <a:pt x="24179" y="213467"/>
                  <a:pt x="24901" y="213110"/>
                </a:cubicBezTo>
                <a:cubicBezTo>
                  <a:pt x="26705" y="212397"/>
                  <a:pt x="48087" y="203569"/>
                  <a:pt x="74341" y="200181"/>
                </a:cubicBezTo>
                <a:close/>
                <a:moveTo>
                  <a:pt x="157500" y="124634"/>
                </a:moveTo>
                <a:lnTo>
                  <a:pt x="157500" y="163425"/>
                </a:lnTo>
                <a:cubicBezTo>
                  <a:pt x="173289" y="164143"/>
                  <a:pt x="188720" y="167735"/>
                  <a:pt x="202715" y="174200"/>
                </a:cubicBezTo>
                <a:cubicBezTo>
                  <a:pt x="210251" y="158397"/>
                  <a:pt x="214199" y="141874"/>
                  <a:pt x="214916" y="124634"/>
                </a:cubicBezTo>
                <a:lnTo>
                  <a:pt x="157500" y="124634"/>
                </a:lnTo>
                <a:close/>
                <a:moveTo>
                  <a:pt x="91112" y="124634"/>
                </a:moveTo>
                <a:cubicBezTo>
                  <a:pt x="91471" y="141874"/>
                  <a:pt x="95419" y="158397"/>
                  <a:pt x="102954" y="174200"/>
                </a:cubicBezTo>
                <a:cubicBezTo>
                  <a:pt x="116950" y="167735"/>
                  <a:pt x="132380" y="164143"/>
                  <a:pt x="148170" y="163425"/>
                </a:cubicBezTo>
                <a:lnTo>
                  <a:pt x="148170" y="124634"/>
                </a:lnTo>
                <a:lnTo>
                  <a:pt x="91112" y="124634"/>
                </a:lnTo>
                <a:close/>
                <a:moveTo>
                  <a:pt x="202715" y="65729"/>
                </a:moveTo>
                <a:cubicBezTo>
                  <a:pt x="188720" y="72194"/>
                  <a:pt x="173648" y="76145"/>
                  <a:pt x="157500" y="76504"/>
                </a:cubicBezTo>
                <a:lnTo>
                  <a:pt x="157500" y="115655"/>
                </a:lnTo>
                <a:lnTo>
                  <a:pt x="214916" y="115655"/>
                </a:lnTo>
                <a:cubicBezTo>
                  <a:pt x="214557" y="98055"/>
                  <a:pt x="210251" y="81174"/>
                  <a:pt x="202715" y="65729"/>
                </a:cubicBezTo>
                <a:close/>
                <a:moveTo>
                  <a:pt x="103313" y="65729"/>
                </a:moveTo>
                <a:cubicBezTo>
                  <a:pt x="95777" y="81174"/>
                  <a:pt x="91471" y="98055"/>
                  <a:pt x="91112" y="115655"/>
                </a:cubicBezTo>
                <a:lnTo>
                  <a:pt x="148170" y="115655"/>
                </a:lnTo>
                <a:lnTo>
                  <a:pt x="148170" y="76504"/>
                </a:lnTo>
                <a:cubicBezTo>
                  <a:pt x="132380" y="76145"/>
                  <a:pt x="117309" y="72553"/>
                  <a:pt x="103313" y="65729"/>
                </a:cubicBezTo>
                <a:close/>
                <a:moveTo>
                  <a:pt x="234294" y="44897"/>
                </a:moveTo>
                <a:cubicBezTo>
                  <a:pt x="227117" y="51721"/>
                  <a:pt x="219222" y="57109"/>
                  <a:pt x="210969" y="61778"/>
                </a:cubicBezTo>
                <a:cubicBezTo>
                  <a:pt x="219222" y="78300"/>
                  <a:pt x="223529" y="96618"/>
                  <a:pt x="224246" y="115655"/>
                </a:cubicBezTo>
                <a:lnTo>
                  <a:pt x="263720" y="115655"/>
                </a:lnTo>
                <a:cubicBezTo>
                  <a:pt x="262285" y="88357"/>
                  <a:pt x="251160" y="63574"/>
                  <a:pt x="234294" y="44897"/>
                </a:cubicBezTo>
                <a:close/>
                <a:moveTo>
                  <a:pt x="71734" y="44897"/>
                </a:moveTo>
                <a:cubicBezTo>
                  <a:pt x="54510" y="63933"/>
                  <a:pt x="43385" y="88357"/>
                  <a:pt x="42667" y="115655"/>
                </a:cubicBezTo>
                <a:lnTo>
                  <a:pt x="81782" y="115655"/>
                </a:lnTo>
                <a:cubicBezTo>
                  <a:pt x="82500" y="96618"/>
                  <a:pt x="86806" y="78300"/>
                  <a:pt x="95060" y="61778"/>
                </a:cubicBezTo>
                <a:cubicBezTo>
                  <a:pt x="86447" y="57109"/>
                  <a:pt x="78911" y="51721"/>
                  <a:pt x="71734" y="44897"/>
                </a:cubicBezTo>
                <a:close/>
                <a:moveTo>
                  <a:pt x="157500" y="13289"/>
                </a:moveTo>
                <a:lnTo>
                  <a:pt x="157500" y="67525"/>
                </a:lnTo>
                <a:cubicBezTo>
                  <a:pt x="171854" y="66807"/>
                  <a:pt x="185849" y="63215"/>
                  <a:pt x="198768" y="57827"/>
                </a:cubicBezTo>
                <a:cubicBezTo>
                  <a:pt x="188720" y="40228"/>
                  <a:pt x="174725" y="24783"/>
                  <a:pt x="157500" y="13289"/>
                </a:cubicBezTo>
                <a:close/>
                <a:moveTo>
                  <a:pt x="148170" y="13289"/>
                </a:moveTo>
                <a:cubicBezTo>
                  <a:pt x="131304" y="24783"/>
                  <a:pt x="116950" y="39868"/>
                  <a:pt x="107261" y="57827"/>
                </a:cubicBezTo>
                <a:cubicBezTo>
                  <a:pt x="120179" y="63215"/>
                  <a:pt x="133816" y="66807"/>
                  <a:pt x="148170" y="67525"/>
                </a:cubicBezTo>
                <a:lnTo>
                  <a:pt x="148170" y="13289"/>
                </a:lnTo>
                <a:close/>
                <a:moveTo>
                  <a:pt x="169701" y="10775"/>
                </a:moveTo>
                <a:cubicBezTo>
                  <a:pt x="185132" y="22269"/>
                  <a:pt x="197691" y="36995"/>
                  <a:pt x="207022" y="53517"/>
                </a:cubicBezTo>
                <a:cubicBezTo>
                  <a:pt x="214199" y="49207"/>
                  <a:pt x="221376" y="44538"/>
                  <a:pt x="227835" y="38432"/>
                </a:cubicBezTo>
                <a:cubicBezTo>
                  <a:pt x="212045" y="24065"/>
                  <a:pt x="191950" y="14008"/>
                  <a:pt x="169701" y="10775"/>
                </a:cubicBezTo>
                <a:close/>
                <a:moveTo>
                  <a:pt x="135969" y="10775"/>
                </a:moveTo>
                <a:cubicBezTo>
                  <a:pt x="114079" y="14008"/>
                  <a:pt x="93983" y="24065"/>
                  <a:pt x="78194" y="38432"/>
                </a:cubicBezTo>
                <a:cubicBezTo>
                  <a:pt x="84653" y="44538"/>
                  <a:pt x="91830" y="49207"/>
                  <a:pt x="99007" y="53517"/>
                </a:cubicBezTo>
                <a:cubicBezTo>
                  <a:pt x="108337" y="36995"/>
                  <a:pt x="120897" y="22269"/>
                  <a:pt x="135969" y="10775"/>
                </a:cubicBezTo>
                <a:close/>
                <a:moveTo>
                  <a:pt x="152835" y="0"/>
                </a:moveTo>
                <a:cubicBezTo>
                  <a:pt x="219222" y="0"/>
                  <a:pt x="272691" y="53876"/>
                  <a:pt x="272691" y="119965"/>
                </a:cubicBezTo>
                <a:cubicBezTo>
                  <a:pt x="272691" y="145825"/>
                  <a:pt x="264797" y="170249"/>
                  <a:pt x="249725" y="190723"/>
                </a:cubicBezTo>
                <a:cubicBezTo>
                  <a:pt x="249007" y="192159"/>
                  <a:pt x="247572" y="192878"/>
                  <a:pt x="246136" y="192878"/>
                </a:cubicBezTo>
                <a:cubicBezTo>
                  <a:pt x="245060" y="192878"/>
                  <a:pt x="243983" y="192159"/>
                  <a:pt x="243266" y="191800"/>
                </a:cubicBezTo>
                <a:cubicBezTo>
                  <a:pt x="241112" y="190004"/>
                  <a:pt x="240754" y="187490"/>
                  <a:pt x="242189" y="185335"/>
                </a:cubicBezTo>
                <a:cubicBezTo>
                  <a:pt x="255467" y="167735"/>
                  <a:pt x="262644" y="146544"/>
                  <a:pt x="263361" y="124634"/>
                </a:cubicBezTo>
                <a:lnTo>
                  <a:pt x="224246" y="124634"/>
                </a:lnTo>
                <a:cubicBezTo>
                  <a:pt x="223529" y="143311"/>
                  <a:pt x="219222" y="161270"/>
                  <a:pt x="210969" y="178511"/>
                </a:cubicBezTo>
                <a:cubicBezTo>
                  <a:pt x="214557" y="179947"/>
                  <a:pt x="217787" y="182102"/>
                  <a:pt x="220658" y="184258"/>
                </a:cubicBezTo>
                <a:cubicBezTo>
                  <a:pt x="222811" y="185694"/>
                  <a:pt x="223170" y="188568"/>
                  <a:pt x="222093" y="190364"/>
                </a:cubicBezTo>
                <a:cubicBezTo>
                  <a:pt x="221017" y="191800"/>
                  <a:pt x="219581" y="192878"/>
                  <a:pt x="218146" y="192878"/>
                </a:cubicBezTo>
                <a:cubicBezTo>
                  <a:pt x="217069" y="192878"/>
                  <a:pt x="216352" y="192159"/>
                  <a:pt x="215634" y="191800"/>
                </a:cubicBezTo>
                <a:cubicBezTo>
                  <a:pt x="198409" y="179947"/>
                  <a:pt x="178313" y="173482"/>
                  <a:pt x="157500" y="172764"/>
                </a:cubicBezTo>
                <a:lnTo>
                  <a:pt x="157500" y="202935"/>
                </a:lnTo>
                <a:cubicBezTo>
                  <a:pt x="157500" y="205449"/>
                  <a:pt x="155347" y="207604"/>
                  <a:pt x="152835" y="207604"/>
                </a:cubicBezTo>
                <a:cubicBezTo>
                  <a:pt x="150323" y="207604"/>
                  <a:pt x="148170" y="205449"/>
                  <a:pt x="148170" y="202935"/>
                </a:cubicBezTo>
                <a:lnTo>
                  <a:pt x="148170" y="172764"/>
                </a:lnTo>
                <a:cubicBezTo>
                  <a:pt x="127356" y="173482"/>
                  <a:pt x="107620" y="179947"/>
                  <a:pt x="90395" y="191800"/>
                </a:cubicBezTo>
                <a:cubicBezTo>
                  <a:pt x="89677" y="192519"/>
                  <a:pt x="88600" y="192878"/>
                  <a:pt x="87883" y="192878"/>
                </a:cubicBezTo>
                <a:cubicBezTo>
                  <a:pt x="86447" y="192878"/>
                  <a:pt x="85012" y="191800"/>
                  <a:pt x="83935" y="190364"/>
                </a:cubicBezTo>
                <a:cubicBezTo>
                  <a:pt x="82500" y="188568"/>
                  <a:pt x="82859" y="185694"/>
                  <a:pt x="85012" y="184258"/>
                </a:cubicBezTo>
                <a:cubicBezTo>
                  <a:pt x="88242" y="182102"/>
                  <a:pt x="91471" y="180307"/>
                  <a:pt x="94701" y="178511"/>
                </a:cubicBezTo>
                <a:cubicBezTo>
                  <a:pt x="86447" y="161270"/>
                  <a:pt x="82500" y="143311"/>
                  <a:pt x="81782" y="124634"/>
                </a:cubicBezTo>
                <a:lnTo>
                  <a:pt x="42667" y="124634"/>
                </a:lnTo>
                <a:cubicBezTo>
                  <a:pt x="43385" y="146544"/>
                  <a:pt x="50562" y="167735"/>
                  <a:pt x="63481" y="185335"/>
                </a:cubicBezTo>
                <a:cubicBezTo>
                  <a:pt x="64916" y="187490"/>
                  <a:pt x="64557" y="190004"/>
                  <a:pt x="62404" y="191800"/>
                </a:cubicBezTo>
                <a:cubicBezTo>
                  <a:pt x="61687" y="192159"/>
                  <a:pt x="60969" y="192878"/>
                  <a:pt x="59892" y="192878"/>
                </a:cubicBezTo>
                <a:cubicBezTo>
                  <a:pt x="58457" y="192878"/>
                  <a:pt x="57021" y="192159"/>
                  <a:pt x="56304" y="190723"/>
                </a:cubicBezTo>
                <a:cubicBezTo>
                  <a:pt x="40873" y="170249"/>
                  <a:pt x="33337" y="145825"/>
                  <a:pt x="33337" y="119965"/>
                </a:cubicBezTo>
                <a:cubicBezTo>
                  <a:pt x="33337" y="53876"/>
                  <a:pt x="86806" y="0"/>
                  <a:pt x="152835" y="0"/>
                </a:cubicBezTo>
                <a:close/>
              </a:path>
            </a:pathLst>
          </a:custGeom>
          <a:solidFill>
            <a:schemeClr val="dk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chemeClr val="lt1"/>
              </a:solidFill>
              <a:latin typeface="Arial"/>
              <a:ea typeface="Arial"/>
              <a:cs typeface="Arial"/>
              <a:sym typeface="Arial"/>
            </a:endParaRPr>
          </a:p>
        </p:txBody>
      </p:sp>
      <p:sp>
        <p:nvSpPr>
          <p:cNvPr id="101" name="Google Shape;101;p6"/>
          <p:cNvSpPr txBox="1"/>
          <p:nvPr/>
        </p:nvSpPr>
        <p:spPr>
          <a:xfrm>
            <a:off x="123824" y="265004"/>
            <a:ext cx="11944351" cy="715879"/>
          </a:xfrm>
          <a:prstGeom prst="rect">
            <a:avLst/>
          </a:prstGeom>
          <a:noFill/>
          <a:ln>
            <a:noFill/>
          </a:ln>
        </p:spPr>
        <p:txBody>
          <a:bodyPr anchorCtr="0" anchor="t" bIns="45700" lIns="91425" spcFirstLastPara="1" rIns="91425" wrap="square" tIns="45700">
            <a:noAutofit/>
          </a:bodyPr>
          <a:lstStyle/>
          <a:p>
            <a:pPr indent="0" lvl="0" marL="0" marR="0" rtl="0" algn="l">
              <a:lnSpc>
                <a:spcPct val="90000"/>
              </a:lnSpc>
              <a:spcBef>
                <a:spcPts val="0"/>
              </a:spcBef>
              <a:spcAft>
                <a:spcPts val="0"/>
              </a:spcAft>
              <a:buNone/>
            </a:pPr>
            <a:r>
              <a:rPr b="0" i="0" lang="en-GB" sz="2400" u="none" cap="none" strike="noStrike">
                <a:solidFill>
                  <a:schemeClr val="dk1"/>
                </a:solidFill>
                <a:latin typeface="Arial"/>
                <a:ea typeface="Arial"/>
                <a:cs typeface="Arial"/>
                <a:sym typeface="Arial"/>
              </a:rPr>
              <a:t>Раздел 3: Контролен списък за Програмата за обучение на ментори</a:t>
            </a:r>
            <a:endParaRPr b="0" i="0" sz="2400" u="none" cap="none" strike="noStrike">
              <a:solidFill>
                <a:schemeClr val="dk1"/>
              </a:solidFill>
              <a:latin typeface="Arial"/>
              <a:ea typeface="Arial"/>
              <a:cs typeface="Arial"/>
              <a:sym typeface="Arial"/>
            </a:endParaRPr>
          </a:p>
        </p:txBody>
      </p:sp>
      <p:sp>
        <p:nvSpPr>
          <p:cNvPr id="102" name="Google Shape;102;p6"/>
          <p:cNvSpPr/>
          <p:nvPr/>
        </p:nvSpPr>
        <p:spPr>
          <a:xfrm>
            <a:off x="9768536" y="2488191"/>
            <a:ext cx="595204" cy="668577"/>
          </a:xfrm>
          <a:custGeom>
            <a:rect b="b" l="l" r="r" t="t"/>
            <a:pathLst>
              <a:path extrusionOk="0" h="304220" w="306027">
                <a:moveTo>
                  <a:pt x="221942" y="237708"/>
                </a:moveTo>
                <a:cubicBezTo>
                  <a:pt x="216529" y="240954"/>
                  <a:pt x="210033" y="242037"/>
                  <a:pt x="203176" y="242037"/>
                </a:cubicBezTo>
                <a:cubicBezTo>
                  <a:pt x="196680" y="242037"/>
                  <a:pt x="190545" y="240954"/>
                  <a:pt x="184771" y="238069"/>
                </a:cubicBezTo>
                <a:lnTo>
                  <a:pt x="184771" y="291815"/>
                </a:lnTo>
                <a:lnTo>
                  <a:pt x="201372" y="283518"/>
                </a:lnTo>
                <a:cubicBezTo>
                  <a:pt x="202094" y="283157"/>
                  <a:pt x="202815" y="282797"/>
                  <a:pt x="203176" y="282797"/>
                </a:cubicBezTo>
                <a:cubicBezTo>
                  <a:pt x="204259" y="282797"/>
                  <a:pt x="204620" y="283157"/>
                  <a:pt x="205342" y="283518"/>
                </a:cubicBezTo>
                <a:lnTo>
                  <a:pt x="221942" y="291815"/>
                </a:lnTo>
                <a:lnTo>
                  <a:pt x="221942" y="237708"/>
                </a:lnTo>
                <a:close/>
                <a:moveTo>
                  <a:pt x="107689" y="193733"/>
                </a:moveTo>
                <a:cubicBezTo>
                  <a:pt x="113590" y="193733"/>
                  <a:pt x="119490" y="195379"/>
                  <a:pt x="124139" y="198669"/>
                </a:cubicBezTo>
                <a:cubicBezTo>
                  <a:pt x="126285" y="200054"/>
                  <a:pt x="126643" y="202825"/>
                  <a:pt x="125212" y="204904"/>
                </a:cubicBezTo>
                <a:cubicBezTo>
                  <a:pt x="123424" y="206982"/>
                  <a:pt x="120921" y="207328"/>
                  <a:pt x="118775" y="205943"/>
                </a:cubicBezTo>
                <a:cubicBezTo>
                  <a:pt x="112695" y="201440"/>
                  <a:pt x="103040" y="201440"/>
                  <a:pt x="96960" y="205943"/>
                </a:cubicBezTo>
                <a:cubicBezTo>
                  <a:pt x="92669" y="209060"/>
                  <a:pt x="86589" y="210792"/>
                  <a:pt x="80510" y="210792"/>
                </a:cubicBezTo>
                <a:cubicBezTo>
                  <a:pt x="74788" y="210792"/>
                  <a:pt x="69066" y="209060"/>
                  <a:pt x="64417" y="205943"/>
                </a:cubicBezTo>
                <a:cubicBezTo>
                  <a:pt x="62271" y="204557"/>
                  <a:pt x="61913" y="201440"/>
                  <a:pt x="63344" y="199362"/>
                </a:cubicBezTo>
                <a:cubicBezTo>
                  <a:pt x="64774" y="197630"/>
                  <a:pt x="67635" y="197284"/>
                  <a:pt x="69781" y="198669"/>
                </a:cubicBezTo>
                <a:cubicBezTo>
                  <a:pt x="75503" y="202825"/>
                  <a:pt x="85516" y="202825"/>
                  <a:pt x="91238" y="198669"/>
                </a:cubicBezTo>
                <a:cubicBezTo>
                  <a:pt x="95887" y="195379"/>
                  <a:pt x="101788" y="193733"/>
                  <a:pt x="107689" y="193733"/>
                </a:cubicBezTo>
                <a:close/>
                <a:moveTo>
                  <a:pt x="202834" y="191722"/>
                </a:moveTo>
                <a:cubicBezTo>
                  <a:pt x="197705" y="191722"/>
                  <a:pt x="193675" y="196118"/>
                  <a:pt x="193675" y="201247"/>
                </a:cubicBezTo>
                <a:cubicBezTo>
                  <a:pt x="193675" y="206376"/>
                  <a:pt x="197705" y="210772"/>
                  <a:pt x="202834" y="210772"/>
                </a:cubicBezTo>
                <a:cubicBezTo>
                  <a:pt x="207963" y="210772"/>
                  <a:pt x="212359" y="206376"/>
                  <a:pt x="212359" y="201247"/>
                </a:cubicBezTo>
                <a:cubicBezTo>
                  <a:pt x="212359" y="196118"/>
                  <a:pt x="207963" y="191722"/>
                  <a:pt x="202834" y="191722"/>
                </a:cubicBezTo>
                <a:close/>
                <a:moveTo>
                  <a:pt x="202834" y="182563"/>
                </a:moveTo>
                <a:cubicBezTo>
                  <a:pt x="213458" y="182563"/>
                  <a:pt x="221884" y="190989"/>
                  <a:pt x="221884" y="201247"/>
                </a:cubicBezTo>
                <a:cubicBezTo>
                  <a:pt x="221884" y="211871"/>
                  <a:pt x="213458" y="220297"/>
                  <a:pt x="202834" y="220297"/>
                </a:cubicBezTo>
                <a:cubicBezTo>
                  <a:pt x="192576" y="220297"/>
                  <a:pt x="184150" y="211871"/>
                  <a:pt x="184150" y="201247"/>
                </a:cubicBezTo>
                <a:cubicBezTo>
                  <a:pt x="184150" y="190989"/>
                  <a:pt x="192576" y="182563"/>
                  <a:pt x="202834" y="182563"/>
                </a:cubicBezTo>
                <a:close/>
                <a:moveTo>
                  <a:pt x="203176" y="168091"/>
                </a:moveTo>
                <a:cubicBezTo>
                  <a:pt x="185493" y="168091"/>
                  <a:pt x="171058" y="182880"/>
                  <a:pt x="171058" y="200555"/>
                </a:cubicBezTo>
                <a:cubicBezTo>
                  <a:pt x="171058" y="218590"/>
                  <a:pt x="185493" y="233019"/>
                  <a:pt x="203176" y="233019"/>
                </a:cubicBezTo>
                <a:cubicBezTo>
                  <a:pt x="221220" y="233019"/>
                  <a:pt x="235656" y="218590"/>
                  <a:pt x="235656" y="200555"/>
                </a:cubicBezTo>
                <a:cubicBezTo>
                  <a:pt x="235656" y="182880"/>
                  <a:pt x="221220" y="168091"/>
                  <a:pt x="203176" y="168091"/>
                </a:cubicBezTo>
                <a:close/>
                <a:moveTo>
                  <a:pt x="68191" y="165100"/>
                </a:moveTo>
                <a:lnTo>
                  <a:pt x="129887" y="165100"/>
                </a:lnTo>
                <a:cubicBezTo>
                  <a:pt x="132413" y="165100"/>
                  <a:pt x="134577" y="167217"/>
                  <a:pt x="134577" y="169686"/>
                </a:cubicBezTo>
                <a:cubicBezTo>
                  <a:pt x="134577" y="172155"/>
                  <a:pt x="132413" y="174272"/>
                  <a:pt x="129887" y="174272"/>
                </a:cubicBezTo>
                <a:lnTo>
                  <a:pt x="68191" y="174272"/>
                </a:lnTo>
                <a:cubicBezTo>
                  <a:pt x="65665" y="174272"/>
                  <a:pt x="63500" y="172155"/>
                  <a:pt x="63500" y="169686"/>
                </a:cubicBezTo>
                <a:cubicBezTo>
                  <a:pt x="63500" y="167217"/>
                  <a:pt x="65665" y="165100"/>
                  <a:pt x="68191" y="165100"/>
                </a:cubicBezTo>
                <a:close/>
                <a:moveTo>
                  <a:pt x="192057" y="133350"/>
                </a:moveTo>
                <a:lnTo>
                  <a:pt x="239743" y="133350"/>
                </a:lnTo>
                <a:cubicBezTo>
                  <a:pt x="241927" y="133350"/>
                  <a:pt x="244111" y="135467"/>
                  <a:pt x="244111" y="137936"/>
                </a:cubicBezTo>
                <a:cubicBezTo>
                  <a:pt x="244111" y="140405"/>
                  <a:pt x="241927" y="142522"/>
                  <a:pt x="239743" y="142522"/>
                </a:cubicBezTo>
                <a:lnTo>
                  <a:pt x="192057" y="142522"/>
                </a:lnTo>
                <a:cubicBezTo>
                  <a:pt x="189145" y="142522"/>
                  <a:pt x="187325" y="140405"/>
                  <a:pt x="187325" y="137936"/>
                </a:cubicBezTo>
                <a:cubicBezTo>
                  <a:pt x="187325" y="135467"/>
                  <a:pt x="189145" y="133350"/>
                  <a:pt x="192057" y="133350"/>
                </a:cubicBezTo>
                <a:close/>
                <a:moveTo>
                  <a:pt x="68172" y="133350"/>
                </a:moveTo>
                <a:lnTo>
                  <a:pt x="164833" y="133350"/>
                </a:lnTo>
                <a:cubicBezTo>
                  <a:pt x="167348" y="133350"/>
                  <a:pt x="169504" y="135467"/>
                  <a:pt x="169504" y="137936"/>
                </a:cubicBezTo>
                <a:cubicBezTo>
                  <a:pt x="169504" y="140405"/>
                  <a:pt x="167348" y="142522"/>
                  <a:pt x="164833" y="142522"/>
                </a:cubicBezTo>
                <a:lnTo>
                  <a:pt x="68172" y="142522"/>
                </a:lnTo>
                <a:cubicBezTo>
                  <a:pt x="65656" y="142522"/>
                  <a:pt x="63500" y="140405"/>
                  <a:pt x="63500" y="137936"/>
                </a:cubicBezTo>
                <a:cubicBezTo>
                  <a:pt x="63500" y="135467"/>
                  <a:pt x="65656" y="133350"/>
                  <a:pt x="68172" y="133350"/>
                </a:cubicBezTo>
                <a:close/>
                <a:moveTo>
                  <a:pt x="144397" y="100013"/>
                </a:moveTo>
                <a:lnTo>
                  <a:pt x="239778" y="100013"/>
                </a:lnTo>
                <a:cubicBezTo>
                  <a:pt x="241946" y="100013"/>
                  <a:pt x="244114" y="102130"/>
                  <a:pt x="244114" y="104599"/>
                </a:cubicBezTo>
                <a:cubicBezTo>
                  <a:pt x="244114" y="107068"/>
                  <a:pt x="241946" y="109185"/>
                  <a:pt x="239778" y="109185"/>
                </a:cubicBezTo>
                <a:lnTo>
                  <a:pt x="144397" y="109185"/>
                </a:lnTo>
                <a:cubicBezTo>
                  <a:pt x="141868" y="109185"/>
                  <a:pt x="139700" y="107068"/>
                  <a:pt x="139700" y="104599"/>
                </a:cubicBezTo>
                <a:cubicBezTo>
                  <a:pt x="139700" y="102130"/>
                  <a:pt x="141868" y="100013"/>
                  <a:pt x="144397" y="100013"/>
                </a:cubicBezTo>
                <a:close/>
                <a:moveTo>
                  <a:pt x="68185" y="100013"/>
                </a:moveTo>
                <a:lnTo>
                  <a:pt x="117193" y="100013"/>
                </a:lnTo>
                <a:cubicBezTo>
                  <a:pt x="119716" y="100013"/>
                  <a:pt x="121878" y="102130"/>
                  <a:pt x="121878" y="104599"/>
                </a:cubicBezTo>
                <a:cubicBezTo>
                  <a:pt x="121878" y="107068"/>
                  <a:pt x="119716" y="109185"/>
                  <a:pt x="117193" y="109185"/>
                </a:cubicBezTo>
                <a:lnTo>
                  <a:pt x="68185" y="109185"/>
                </a:lnTo>
                <a:cubicBezTo>
                  <a:pt x="65662" y="109185"/>
                  <a:pt x="63500" y="107068"/>
                  <a:pt x="63500" y="104599"/>
                </a:cubicBezTo>
                <a:cubicBezTo>
                  <a:pt x="63500" y="102130"/>
                  <a:pt x="65662" y="100013"/>
                  <a:pt x="68185" y="100013"/>
                </a:cubicBezTo>
                <a:close/>
                <a:moveTo>
                  <a:pt x="118591" y="68263"/>
                </a:moveTo>
                <a:lnTo>
                  <a:pt x="188670" y="68263"/>
                </a:lnTo>
                <a:cubicBezTo>
                  <a:pt x="191172" y="68263"/>
                  <a:pt x="193318" y="70380"/>
                  <a:pt x="193318" y="72849"/>
                </a:cubicBezTo>
                <a:cubicBezTo>
                  <a:pt x="193318" y="75318"/>
                  <a:pt x="191172" y="77435"/>
                  <a:pt x="188670" y="77435"/>
                </a:cubicBezTo>
                <a:lnTo>
                  <a:pt x="118591" y="77435"/>
                </a:lnTo>
                <a:cubicBezTo>
                  <a:pt x="116088" y="77435"/>
                  <a:pt x="114300" y="75318"/>
                  <a:pt x="114300" y="72849"/>
                </a:cubicBezTo>
                <a:cubicBezTo>
                  <a:pt x="114300" y="70380"/>
                  <a:pt x="116088" y="68263"/>
                  <a:pt x="118591" y="68263"/>
                </a:cubicBezTo>
                <a:close/>
                <a:moveTo>
                  <a:pt x="57446" y="30163"/>
                </a:moveTo>
                <a:lnTo>
                  <a:pt x="246637" y="30163"/>
                </a:lnTo>
                <a:cubicBezTo>
                  <a:pt x="249150" y="30163"/>
                  <a:pt x="251304" y="32323"/>
                  <a:pt x="251304" y="34484"/>
                </a:cubicBezTo>
                <a:cubicBezTo>
                  <a:pt x="251304" y="44926"/>
                  <a:pt x="259560" y="53208"/>
                  <a:pt x="269612" y="53208"/>
                </a:cubicBezTo>
                <a:cubicBezTo>
                  <a:pt x="272125" y="53208"/>
                  <a:pt x="274279" y="55368"/>
                  <a:pt x="274279" y="57889"/>
                </a:cubicBezTo>
                <a:lnTo>
                  <a:pt x="274279" y="219564"/>
                </a:lnTo>
                <a:cubicBezTo>
                  <a:pt x="274279" y="222445"/>
                  <a:pt x="272125" y="224245"/>
                  <a:pt x="269612" y="224245"/>
                </a:cubicBezTo>
                <a:cubicBezTo>
                  <a:pt x="259560" y="224245"/>
                  <a:pt x="251304" y="232527"/>
                  <a:pt x="251304" y="242609"/>
                </a:cubicBezTo>
                <a:cubicBezTo>
                  <a:pt x="251304" y="245130"/>
                  <a:pt x="249150" y="247290"/>
                  <a:pt x="246637" y="247290"/>
                </a:cubicBezTo>
                <a:cubicBezTo>
                  <a:pt x="244124" y="247290"/>
                  <a:pt x="241970" y="245130"/>
                  <a:pt x="241970" y="242609"/>
                </a:cubicBezTo>
                <a:cubicBezTo>
                  <a:pt x="241970" y="228926"/>
                  <a:pt x="252022" y="217764"/>
                  <a:pt x="264945" y="215603"/>
                </a:cubicBezTo>
                <a:lnTo>
                  <a:pt x="264945" y="61850"/>
                </a:lnTo>
                <a:cubicBezTo>
                  <a:pt x="253817" y="60049"/>
                  <a:pt x="244483" y="50687"/>
                  <a:pt x="242688" y="39165"/>
                </a:cubicBezTo>
                <a:lnTo>
                  <a:pt x="61754" y="39165"/>
                </a:lnTo>
                <a:cubicBezTo>
                  <a:pt x="59959" y="50687"/>
                  <a:pt x="50984" y="60049"/>
                  <a:pt x="39138" y="61850"/>
                </a:cubicBezTo>
                <a:lnTo>
                  <a:pt x="39138" y="215603"/>
                </a:lnTo>
                <a:cubicBezTo>
                  <a:pt x="50984" y="217404"/>
                  <a:pt x="59959" y="226405"/>
                  <a:pt x="61754" y="237928"/>
                </a:cubicBezTo>
                <a:lnTo>
                  <a:pt x="156170" y="237928"/>
                </a:lnTo>
                <a:cubicBezTo>
                  <a:pt x="158683" y="237928"/>
                  <a:pt x="160837" y="240449"/>
                  <a:pt x="160837" y="242609"/>
                </a:cubicBezTo>
                <a:cubicBezTo>
                  <a:pt x="160837" y="245130"/>
                  <a:pt x="158683" y="247290"/>
                  <a:pt x="156170" y="247290"/>
                </a:cubicBezTo>
                <a:lnTo>
                  <a:pt x="57446" y="247290"/>
                </a:lnTo>
                <a:cubicBezTo>
                  <a:pt x="54933" y="247290"/>
                  <a:pt x="53138" y="245130"/>
                  <a:pt x="53138" y="242609"/>
                </a:cubicBezTo>
                <a:cubicBezTo>
                  <a:pt x="53138" y="232527"/>
                  <a:pt x="44882" y="224245"/>
                  <a:pt x="34830" y="224245"/>
                </a:cubicBezTo>
                <a:cubicBezTo>
                  <a:pt x="31958" y="224245"/>
                  <a:pt x="30163" y="222445"/>
                  <a:pt x="30163" y="219564"/>
                </a:cubicBezTo>
                <a:lnTo>
                  <a:pt x="30163" y="57889"/>
                </a:lnTo>
                <a:cubicBezTo>
                  <a:pt x="30163" y="55368"/>
                  <a:pt x="31958" y="53208"/>
                  <a:pt x="34830" y="53208"/>
                </a:cubicBezTo>
                <a:cubicBezTo>
                  <a:pt x="44882" y="53208"/>
                  <a:pt x="53138" y="44926"/>
                  <a:pt x="53138" y="34484"/>
                </a:cubicBezTo>
                <a:cubicBezTo>
                  <a:pt x="53138" y="32323"/>
                  <a:pt x="54933" y="30163"/>
                  <a:pt x="57446" y="30163"/>
                </a:cubicBezTo>
                <a:close/>
                <a:moveTo>
                  <a:pt x="22374" y="9018"/>
                </a:moveTo>
                <a:cubicBezTo>
                  <a:pt x="15157" y="9018"/>
                  <a:pt x="9383" y="15150"/>
                  <a:pt x="9383" y="22364"/>
                </a:cubicBezTo>
                <a:lnTo>
                  <a:pt x="9383" y="255744"/>
                </a:lnTo>
                <a:cubicBezTo>
                  <a:pt x="9383" y="262958"/>
                  <a:pt x="15157" y="268729"/>
                  <a:pt x="22374" y="268729"/>
                </a:cubicBezTo>
                <a:lnTo>
                  <a:pt x="175388" y="268729"/>
                </a:lnTo>
                <a:lnTo>
                  <a:pt x="175388" y="231576"/>
                </a:lnTo>
                <a:cubicBezTo>
                  <a:pt x="167088" y="224001"/>
                  <a:pt x="161675" y="212819"/>
                  <a:pt x="161675" y="200555"/>
                </a:cubicBezTo>
                <a:cubicBezTo>
                  <a:pt x="161675" y="177469"/>
                  <a:pt x="180441" y="158712"/>
                  <a:pt x="203176" y="158712"/>
                </a:cubicBezTo>
                <a:cubicBezTo>
                  <a:pt x="226273" y="158712"/>
                  <a:pt x="245038" y="177469"/>
                  <a:pt x="245038" y="200555"/>
                </a:cubicBezTo>
                <a:cubicBezTo>
                  <a:pt x="245038" y="212819"/>
                  <a:pt x="239625" y="223640"/>
                  <a:pt x="231325" y="231576"/>
                </a:cubicBezTo>
                <a:lnTo>
                  <a:pt x="231325" y="268729"/>
                </a:lnTo>
                <a:lnTo>
                  <a:pt x="283653" y="268729"/>
                </a:lnTo>
                <a:cubicBezTo>
                  <a:pt x="290870" y="268729"/>
                  <a:pt x="296644" y="262958"/>
                  <a:pt x="296644" y="255744"/>
                </a:cubicBezTo>
                <a:lnTo>
                  <a:pt x="296644" y="22364"/>
                </a:lnTo>
                <a:cubicBezTo>
                  <a:pt x="296644" y="15150"/>
                  <a:pt x="290870" y="9018"/>
                  <a:pt x="283653" y="9018"/>
                </a:cubicBezTo>
                <a:lnTo>
                  <a:pt x="22374" y="9018"/>
                </a:lnTo>
                <a:close/>
                <a:moveTo>
                  <a:pt x="22374" y="0"/>
                </a:moveTo>
                <a:lnTo>
                  <a:pt x="283653" y="0"/>
                </a:lnTo>
                <a:cubicBezTo>
                  <a:pt x="295923" y="0"/>
                  <a:pt x="306027" y="10100"/>
                  <a:pt x="306027" y="22364"/>
                </a:cubicBezTo>
                <a:lnTo>
                  <a:pt x="306027" y="255744"/>
                </a:lnTo>
                <a:cubicBezTo>
                  <a:pt x="306027" y="268008"/>
                  <a:pt x="295923" y="278108"/>
                  <a:pt x="283653" y="278108"/>
                </a:cubicBezTo>
                <a:lnTo>
                  <a:pt x="231325" y="278108"/>
                </a:lnTo>
                <a:lnTo>
                  <a:pt x="231325" y="299389"/>
                </a:lnTo>
                <a:cubicBezTo>
                  <a:pt x="231325" y="301193"/>
                  <a:pt x="230242" y="302636"/>
                  <a:pt x="228799" y="303357"/>
                </a:cubicBezTo>
                <a:cubicBezTo>
                  <a:pt x="228438" y="303718"/>
                  <a:pt x="227355" y="304079"/>
                  <a:pt x="226634" y="304079"/>
                </a:cubicBezTo>
                <a:cubicBezTo>
                  <a:pt x="225912" y="304079"/>
                  <a:pt x="225190" y="303718"/>
                  <a:pt x="224468" y="303718"/>
                </a:cubicBezTo>
                <a:lnTo>
                  <a:pt x="203176" y="292897"/>
                </a:lnTo>
                <a:lnTo>
                  <a:pt x="182245" y="303718"/>
                </a:lnTo>
                <a:cubicBezTo>
                  <a:pt x="180802" y="304439"/>
                  <a:pt x="178997" y="304439"/>
                  <a:pt x="177915" y="303357"/>
                </a:cubicBezTo>
                <a:cubicBezTo>
                  <a:pt x="176471" y="302636"/>
                  <a:pt x="175388" y="301193"/>
                  <a:pt x="175388" y="299389"/>
                </a:cubicBezTo>
                <a:lnTo>
                  <a:pt x="175388" y="278108"/>
                </a:lnTo>
                <a:lnTo>
                  <a:pt x="22374" y="278108"/>
                </a:lnTo>
                <a:cubicBezTo>
                  <a:pt x="10104" y="278108"/>
                  <a:pt x="0" y="268008"/>
                  <a:pt x="0" y="255744"/>
                </a:cubicBezTo>
                <a:lnTo>
                  <a:pt x="0" y="22364"/>
                </a:lnTo>
                <a:cubicBezTo>
                  <a:pt x="0" y="10100"/>
                  <a:pt x="10104" y="0"/>
                  <a:pt x="22374" y="0"/>
                </a:cubicBezTo>
                <a:close/>
              </a:path>
            </a:pathLst>
          </a:cu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lt1"/>
              </a:buClr>
              <a:buSzPts val="3600"/>
              <a:buFont typeface="Arial"/>
              <a:buNone/>
            </a:pPr>
            <a:r>
              <a:t/>
            </a:r>
            <a:endParaRPr b="0" i="0" sz="3600" u="none" cap="none" strike="noStrike">
              <a:solidFill>
                <a:srgbClr val="B3B3B3"/>
              </a:solidFill>
              <a:latin typeface="Arial"/>
              <a:ea typeface="Arial"/>
              <a:cs typeface="Arial"/>
              <a:sym typeface="Arial"/>
            </a:endParaRPr>
          </a:p>
        </p:txBody>
      </p:sp>
      <p:pic>
        <p:nvPicPr>
          <p:cNvPr descr="Distintivo: Visto1 com preenchimento sólido" id="103" name="Google Shape;103;p6"/>
          <p:cNvPicPr preferRelativeResize="0"/>
          <p:nvPr/>
        </p:nvPicPr>
        <p:blipFill rotWithShape="1">
          <a:blip r:embed="rId3">
            <a:alphaModFix/>
          </a:blip>
          <a:srcRect b="0" l="0" r="0" t="0"/>
          <a:stretch/>
        </p:blipFill>
        <p:spPr>
          <a:xfrm>
            <a:off x="647047" y="1470978"/>
            <a:ext cx="631423" cy="631423"/>
          </a:xfrm>
          <a:prstGeom prst="rect">
            <a:avLst/>
          </a:prstGeom>
          <a:noFill/>
          <a:ln>
            <a:noFill/>
          </a:ln>
        </p:spPr>
      </p:pic>
      <p:sp>
        <p:nvSpPr>
          <p:cNvPr id="104" name="Google Shape;104;p6"/>
          <p:cNvSpPr txBox="1"/>
          <p:nvPr/>
        </p:nvSpPr>
        <p:spPr>
          <a:xfrm>
            <a:off x="1278469" y="2537799"/>
            <a:ext cx="9718979" cy="661699"/>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2000" u="none" cap="none" strike="noStrike">
                <a:solidFill>
                  <a:schemeClr val="lt1"/>
                </a:solidFill>
                <a:latin typeface="Arial"/>
                <a:ea typeface="Arial"/>
                <a:cs typeface="Arial"/>
                <a:sym typeface="Arial"/>
              </a:rPr>
              <a:t>Преди да осъществите програма за менторство, трябва да подберете и обучите менторите</a:t>
            </a:r>
            <a:endParaRPr b="0" i="0" sz="2000" u="none" cap="none" strike="noStrike">
              <a:solidFill>
                <a:srgbClr val="000000"/>
              </a:solidFill>
              <a:latin typeface="Arial"/>
              <a:ea typeface="Arial"/>
              <a:cs typeface="Arial"/>
              <a:sym typeface="Arial"/>
            </a:endParaRPr>
          </a:p>
        </p:txBody>
      </p:sp>
      <p:pic>
        <p:nvPicPr>
          <p:cNvPr descr="Distintivo: Visto1 com preenchimento sólido" id="105" name="Google Shape;105;p6"/>
          <p:cNvPicPr preferRelativeResize="0"/>
          <p:nvPr/>
        </p:nvPicPr>
        <p:blipFill rotWithShape="1">
          <a:blip r:embed="rId4">
            <a:alphaModFix/>
          </a:blip>
          <a:srcRect b="0" l="0" r="0" t="0"/>
          <a:stretch/>
        </p:blipFill>
        <p:spPr>
          <a:xfrm>
            <a:off x="647047" y="2557331"/>
            <a:ext cx="631423" cy="631423"/>
          </a:xfrm>
          <a:prstGeom prst="rect">
            <a:avLst/>
          </a:prstGeom>
          <a:noFill/>
          <a:ln>
            <a:noFill/>
          </a:ln>
        </p:spPr>
      </p:pic>
      <p:sp>
        <p:nvSpPr>
          <p:cNvPr id="106" name="Google Shape;106;p6"/>
          <p:cNvSpPr txBox="1"/>
          <p:nvPr/>
        </p:nvSpPr>
        <p:spPr>
          <a:xfrm>
            <a:off x="1252879" y="3671895"/>
            <a:ext cx="9718979" cy="1277253"/>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2000" u="none" cap="none" strike="noStrike">
                <a:solidFill>
                  <a:schemeClr val="lt1"/>
                </a:solidFill>
                <a:latin typeface="Arial"/>
                <a:ea typeface="Arial"/>
                <a:cs typeface="Arial"/>
                <a:sym typeface="Arial"/>
              </a:rPr>
              <a:t>Успехът на всяка програма за менторство се основава върху квалифицираните ментори. Независимо от тяхната възраст. От тази гледна точка е изключително важно да инвестирате в продължаващо обучение и професионално развитие, оценка на компетенциите и меките умения</a:t>
            </a:r>
            <a:endParaRPr b="0" i="0" sz="2000" u="none" cap="none" strike="noStrike">
              <a:solidFill>
                <a:srgbClr val="000000"/>
              </a:solidFill>
              <a:latin typeface="Arial"/>
              <a:ea typeface="Arial"/>
              <a:cs typeface="Arial"/>
              <a:sym typeface="Arial"/>
            </a:endParaRPr>
          </a:p>
        </p:txBody>
      </p:sp>
      <p:pic>
        <p:nvPicPr>
          <p:cNvPr descr="Distintivo: Visto1 com preenchimento sólido" id="107" name="Google Shape;107;p6"/>
          <p:cNvPicPr preferRelativeResize="0"/>
          <p:nvPr/>
        </p:nvPicPr>
        <p:blipFill rotWithShape="1">
          <a:blip r:embed="rId5">
            <a:alphaModFix/>
          </a:blip>
          <a:srcRect b="0" l="0" r="0" t="0"/>
          <a:stretch/>
        </p:blipFill>
        <p:spPr>
          <a:xfrm>
            <a:off x="621457" y="3994811"/>
            <a:ext cx="631423" cy="631423"/>
          </a:xfrm>
          <a:prstGeom prst="rect">
            <a:avLst/>
          </a:prstGeom>
          <a:noFill/>
          <a:ln>
            <a:noFill/>
          </a:ln>
        </p:spPr>
      </p:pic>
      <p:sp>
        <p:nvSpPr>
          <p:cNvPr id="108" name="Google Shape;108;p6"/>
          <p:cNvSpPr txBox="1"/>
          <p:nvPr/>
        </p:nvSpPr>
        <p:spPr>
          <a:xfrm>
            <a:off x="1252880" y="5506001"/>
            <a:ext cx="9718979" cy="661699"/>
          </a:xfrm>
          <a:prstGeom prst="rect">
            <a:avLst/>
          </a:prstGeom>
          <a:noFill/>
          <a:ln>
            <a:noFill/>
          </a:ln>
        </p:spPr>
        <p:txBody>
          <a:bodyPr anchorCtr="0" anchor="t" bIns="22850" lIns="45700" spcFirstLastPara="1" rIns="45700" wrap="square" tIns="22850">
            <a:spAutoFit/>
          </a:bodyPr>
          <a:lstStyle/>
          <a:p>
            <a:pPr indent="0" lvl="0" marL="0" marR="0" rtl="0" algn="just">
              <a:lnSpc>
                <a:spcPct val="100000"/>
              </a:lnSpc>
              <a:spcBef>
                <a:spcPts val="0"/>
              </a:spcBef>
              <a:spcAft>
                <a:spcPts val="0"/>
              </a:spcAft>
              <a:buClr>
                <a:schemeClr val="lt1"/>
              </a:buClr>
              <a:buSzPts val="1800"/>
              <a:buFont typeface="Arial"/>
              <a:buNone/>
            </a:pPr>
            <a:r>
              <a:rPr b="0" i="0" lang="en-GB" sz="2000" u="none" cap="none" strike="noStrike">
                <a:solidFill>
                  <a:schemeClr val="lt1"/>
                </a:solidFill>
                <a:latin typeface="Arial"/>
                <a:ea typeface="Arial"/>
                <a:cs typeface="Arial"/>
                <a:sym typeface="Arial"/>
              </a:rPr>
              <a:t>Когато създаваме структурата на програмата за обучение на ментори, ние вече идентифицираме основните области на програмата за менторство.</a:t>
            </a:r>
            <a:endParaRPr b="0" i="0" sz="2000" u="none" cap="none" strike="noStrike">
              <a:solidFill>
                <a:srgbClr val="000000"/>
              </a:solidFill>
              <a:latin typeface="Arial"/>
              <a:ea typeface="Arial"/>
              <a:cs typeface="Arial"/>
              <a:sym typeface="Arial"/>
            </a:endParaRPr>
          </a:p>
        </p:txBody>
      </p:sp>
      <p:pic>
        <p:nvPicPr>
          <p:cNvPr descr="Distintivo: Visto1 com preenchimento sólido" id="109" name="Google Shape;109;p6"/>
          <p:cNvPicPr preferRelativeResize="0"/>
          <p:nvPr/>
        </p:nvPicPr>
        <p:blipFill rotWithShape="1">
          <a:blip r:embed="rId6">
            <a:alphaModFix/>
          </a:blip>
          <a:srcRect b="0" l="0" r="0" t="0"/>
          <a:stretch/>
        </p:blipFill>
        <p:spPr>
          <a:xfrm>
            <a:off x="605086" y="5465543"/>
            <a:ext cx="631423" cy="63142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7"/>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b="1" sz="1800">
              <a:solidFill>
                <a:srgbClr val="93D4CC"/>
              </a:solidFill>
              <a:latin typeface="Arial"/>
              <a:ea typeface="Arial"/>
              <a:cs typeface="Arial"/>
              <a:sym typeface="Arial"/>
            </a:endParaRPr>
          </a:p>
          <a:p>
            <a:pPr indent="0" lvl="0" marL="0" rtl="0" algn="l">
              <a:lnSpc>
                <a:spcPct val="90000"/>
              </a:lnSpc>
              <a:spcBef>
                <a:spcPts val="1000"/>
              </a:spcBef>
              <a:spcAft>
                <a:spcPts val="0"/>
              </a:spcAft>
              <a:buClr>
                <a:srgbClr val="9869BD"/>
              </a:buClr>
              <a:buSzPts val="1800"/>
              <a:buNone/>
            </a:pPr>
            <a:r>
              <a:rPr b="1" lang="en-GB" sz="1800">
                <a:solidFill>
                  <a:srgbClr val="9869BD"/>
                </a:solidFill>
                <a:latin typeface="Arial"/>
                <a:ea typeface="Arial"/>
                <a:cs typeface="Arial"/>
                <a:sym typeface="Arial"/>
              </a:rPr>
              <a:t>Програмата за обучение на ментори трябва да включва:</a:t>
            </a:r>
            <a:endParaRPr/>
          </a:p>
          <a:p>
            <a:pPr indent="0" lvl="0" marL="0" rtl="0" algn="l">
              <a:lnSpc>
                <a:spcPct val="90000"/>
              </a:lnSpc>
              <a:spcBef>
                <a:spcPts val="1000"/>
              </a:spcBef>
              <a:spcAft>
                <a:spcPts val="0"/>
              </a:spcAft>
              <a:buClr>
                <a:schemeClr val="lt2"/>
              </a:buClr>
              <a:buSzPts val="1800"/>
              <a:buNone/>
            </a:pPr>
            <a:r>
              <a:t/>
            </a:r>
            <a:endParaRPr b="1">
              <a:solidFill>
                <a:srgbClr val="9869BD"/>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Ясни определения за целите и задачите на програмата.</a:t>
            </a:r>
            <a:endParaRPr/>
          </a:p>
          <a:p>
            <a:pPr indent="0" lvl="0" marL="0" rtl="0" algn="l">
              <a:lnSpc>
                <a:spcPct val="90000"/>
              </a:lnSpc>
              <a:spcBef>
                <a:spcPts val="1000"/>
              </a:spcBef>
              <a:spcAft>
                <a:spcPts val="0"/>
              </a:spcAft>
              <a:buClr>
                <a:srgbClr val="9869BD"/>
              </a:buClr>
              <a:buSzPts val="1800"/>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Описание на стратегиите и методологиите на преподаване (включва инструменти и допълнителни ресурси). Например: учене, основано на проекти; учене, основано на анкетен принцип, кооперативно учене, персонализирано учене, др.</a:t>
            </a:r>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Описание на профила на обучителите – тхния опит в обученията и методологиите за менторство</a:t>
            </a:r>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16" name="Google Shape;116;p7"/>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
        <p:nvSpPr>
          <p:cNvPr id="117" name="Google Shape;117;p7"/>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SzPts val="3000"/>
              <a:buNone/>
            </a:pPr>
            <a:r>
              <a:rPr lang="en-GB" sz="2800">
                <a:solidFill>
                  <a:schemeClr val="dk1"/>
                </a:solidFill>
              </a:rPr>
              <a:t>Раздел 3: Контролен списък за Програмата за обучение на ментори</a:t>
            </a:r>
            <a:endParaRPr sz="2800"/>
          </a:p>
        </p:txBody>
      </p:sp>
      <p:sp>
        <p:nvSpPr>
          <p:cNvPr id="118" name="Google Shape;118;p7"/>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0" lvl="0" marL="0" rtl="0" algn="just">
              <a:lnSpc>
                <a:spcPct val="90000"/>
              </a:lnSpc>
              <a:spcBef>
                <a:spcPts val="1000"/>
              </a:spcBef>
              <a:spcAft>
                <a:spcPts val="0"/>
              </a:spcAft>
              <a:buClr>
                <a:srgbClr val="9DA57C"/>
              </a:buClr>
              <a:buSzPts val="1800"/>
              <a:buNone/>
            </a:pPr>
            <a:r>
              <a:rPr b="1" lang="en-GB">
                <a:solidFill>
                  <a:srgbClr val="9DA57C"/>
                </a:solidFill>
              </a:rPr>
              <a:t>Програмата за менторство трябва да включва (пример):</a:t>
            </a:r>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Част 1 </a:t>
            </a:r>
            <a:r>
              <a:rPr lang="en-GB">
                <a:solidFill>
                  <a:srgbClr val="9DA57C"/>
                </a:solidFill>
              </a:rPr>
              <a:t>– </a:t>
            </a:r>
            <a:r>
              <a:rPr b="1" lang="en-GB">
                <a:solidFill>
                  <a:srgbClr val="9DA57C"/>
                </a:solidFill>
              </a:rPr>
              <a:t>Менторство</a:t>
            </a:r>
            <a:endParaRPr b="1">
              <a:solidFill>
                <a:srgbClr val="636A6F"/>
              </a:solidFill>
            </a:endParaRPr>
          </a:p>
          <a:p>
            <a:pPr indent="0" lvl="0" marL="0" rtl="0" algn="l">
              <a:lnSpc>
                <a:spcPct val="90000"/>
              </a:lnSpc>
              <a:spcBef>
                <a:spcPts val="1000"/>
              </a:spcBef>
              <a:spcAft>
                <a:spcPts val="0"/>
              </a:spcAft>
              <a:buClr>
                <a:srgbClr val="9DA57C"/>
              </a:buClr>
              <a:buSzPts val="1800"/>
              <a:buNone/>
            </a:pPr>
            <a:r>
              <a:rPr lang="en-GB">
                <a:solidFill>
                  <a:srgbClr val="636A6F"/>
                </a:solidFill>
              </a:rPr>
              <a:t>Обща информация за менторството и други свързани концепции</a:t>
            </a:r>
            <a:endParaRPr/>
          </a:p>
          <a:p>
            <a:pPr indent="0" lvl="0" marL="0" rtl="0" algn="l">
              <a:lnSpc>
                <a:spcPct val="90000"/>
              </a:lnSpc>
              <a:spcBef>
                <a:spcPts val="1000"/>
              </a:spcBef>
              <a:spcAft>
                <a:spcPts val="0"/>
              </a:spcAft>
              <a:buClr>
                <a:srgbClr val="9DA57C"/>
              </a:buClr>
              <a:buSzPts val="1800"/>
              <a:buNone/>
            </a:pPr>
            <a:r>
              <a:t/>
            </a:r>
            <a:endParaRPr>
              <a:solidFill>
                <a:srgbClr val="636A6F"/>
              </a:solidFill>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Част 2 – Цели на програмата за менторство</a:t>
            </a:r>
            <a:endParaRPr b="1"/>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Ясни определения на целите</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Задачи на програмата за менторство</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Ползи за организацията; ползи за служителите</a:t>
            </a:r>
            <a:endParaRPr/>
          </a:p>
          <a:p>
            <a:pPr indent="0" lvl="0" marL="0" rtl="0" algn="just">
              <a:lnSpc>
                <a:spcPct val="90000"/>
              </a:lnSpc>
              <a:spcBef>
                <a:spcPts val="1000"/>
              </a:spcBef>
              <a:spcAft>
                <a:spcPts val="0"/>
              </a:spcAft>
              <a:buClr>
                <a:srgbClr val="9DA57C"/>
              </a:buClr>
              <a:buSzPts val="1800"/>
              <a:buNone/>
            </a:pPr>
            <a:r>
              <a:t/>
            </a:r>
            <a:endParaRPr>
              <a:solidFill>
                <a:srgbClr val="636A6F"/>
              </a:solidFill>
            </a:endParaRPr>
          </a:p>
          <a:p>
            <a:pPr indent="-171450" lvl="0" marL="285750" rtl="0" algn="just">
              <a:lnSpc>
                <a:spcPct val="90000"/>
              </a:lnSpc>
              <a:spcBef>
                <a:spcPts val="1000"/>
              </a:spcBef>
              <a:spcAft>
                <a:spcPts val="0"/>
              </a:spcAft>
              <a:buClr>
                <a:srgbClr val="9DA57C"/>
              </a:buClr>
              <a:buSzPts val="1800"/>
              <a:buFont typeface="Noto Sans Symbols"/>
              <a:buNone/>
            </a:pPr>
            <a:r>
              <a:t/>
            </a:r>
            <a:endParaRPr b="1">
              <a:solidFill>
                <a:srgbClr val="9DA57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8"/>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285750" lvl="0" marL="285750" rtl="0" algn="l">
              <a:lnSpc>
                <a:spcPct val="90000"/>
              </a:lnSpc>
              <a:spcBef>
                <a:spcPts val="1000"/>
              </a:spcBef>
              <a:spcAft>
                <a:spcPts val="0"/>
              </a:spcAft>
              <a:buClr>
                <a:srgbClr val="9869BD"/>
              </a:buClr>
              <a:buSzPts val="1800"/>
              <a:buFont typeface="Noto Sans Symbols"/>
              <a:buChar char="🗹"/>
            </a:pPr>
            <a:r>
              <a:rPr lang="en-GB" sz="1700">
                <a:solidFill>
                  <a:srgbClr val="636A6F"/>
                </a:solidFill>
              </a:rPr>
              <a:t>Определение на учебното съдържание:</a:t>
            </a:r>
            <a:endParaRPr sz="1700"/>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Умения за менторство</a:t>
            </a:r>
            <a:endParaRPr sz="1700"/>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Профил на менторите и наставляваните</a:t>
            </a:r>
            <a:endParaRPr sz="1700"/>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Установяване и управление на взаимоотношенията</a:t>
            </a:r>
            <a:endParaRPr sz="1700"/>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Планиране и управление на менторските срещи/сесии</a:t>
            </a:r>
            <a:endParaRPr sz="1700"/>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Съчетаване на ментори с наставлявани</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Менторски техники: </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Начало на взаимоотншенията и определяне на границите</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Определяне на цели и наставляване</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Управление на конфликти</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Ефективно слушане</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Ефективно задаване на въпроси</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Ефективна обратна връзка</a:t>
            </a:r>
            <a:endParaRPr sz="1700"/>
          </a:p>
          <a:p>
            <a:pPr indent="-285750" lvl="2" marL="1428721" rtl="0" algn="l">
              <a:lnSpc>
                <a:spcPct val="90000"/>
              </a:lnSpc>
              <a:spcBef>
                <a:spcPts val="500"/>
              </a:spcBef>
              <a:spcAft>
                <a:spcPts val="0"/>
              </a:spcAft>
              <a:buClr>
                <a:srgbClr val="9869BD"/>
              </a:buClr>
              <a:buSzPts val="1440"/>
              <a:buFont typeface="Noto Sans Symbols"/>
              <a:buChar char="🗹"/>
            </a:pPr>
            <a:r>
              <a:rPr lang="en-GB" sz="1700">
                <a:solidFill>
                  <a:srgbClr val="636A6F"/>
                </a:solidFill>
                <a:latin typeface="Arial"/>
                <a:ea typeface="Arial"/>
                <a:cs typeface="Arial"/>
                <a:sym typeface="Arial"/>
              </a:rPr>
              <a:t>Приключване на сесията по ефективен начин</a:t>
            </a:r>
            <a:endParaRPr sz="1700"/>
          </a:p>
          <a:p>
            <a:pPr indent="0" lvl="2" marL="1142971" rtl="0" algn="l">
              <a:lnSpc>
                <a:spcPct val="90000"/>
              </a:lnSpc>
              <a:spcBef>
                <a:spcPts val="500"/>
              </a:spcBef>
              <a:spcAft>
                <a:spcPts val="0"/>
              </a:spcAft>
              <a:buClr>
                <a:srgbClr val="9869BD"/>
              </a:buClr>
              <a:buSzPts val="1440"/>
              <a:buNone/>
            </a:pPr>
            <a:r>
              <a:t/>
            </a:r>
            <a:endParaRPr sz="1800">
              <a:solidFill>
                <a:srgbClr val="636A6F"/>
              </a:solidFill>
              <a:latin typeface="Arial"/>
              <a:ea typeface="Arial"/>
              <a:cs typeface="Arial"/>
              <a:sym typeface="Arial"/>
            </a:endParaRPr>
          </a:p>
          <a:p>
            <a:pPr indent="-194310" lvl="2" marL="1428721" rtl="0" algn="l">
              <a:lnSpc>
                <a:spcPct val="90000"/>
              </a:lnSpc>
              <a:spcBef>
                <a:spcPts val="500"/>
              </a:spcBef>
              <a:spcAft>
                <a:spcPts val="0"/>
              </a:spcAft>
              <a:buClr>
                <a:srgbClr val="9869BD"/>
              </a:buClr>
              <a:buSzPts val="1440"/>
              <a:buFont typeface="Noto Sans Symbols"/>
              <a:buNone/>
            </a:pPr>
            <a:r>
              <a:t/>
            </a:r>
            <a:endParaRPr sz="1800">
              <a:solidFill>
                <a:srgbClr val="636A6F"/>
              </a:solidFill>
              <a:latin typeface="Arial"/>
              <a:ea typeface="Arial"/>
              <a:cs typeface="Arial"/>
              <a:sym typeface="Aria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25" name="Google Shape;125;p8"/>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
        <p:nvSpPr>
          <p:cNvPr id="126" name="Google Shape;126;p8"/>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SzPts val="3000"/>
              <a:buNone/>
            </a:pPr>
            <a:r>
              <a:rPr lang="en-GB" sz="2800">
                <a:solidFill>
                  <a:schemeClr val="dk1"/>
                </a:solidFill>
              </a:rPr>
              <a:t>Раздел 3: Контролен списък за Програмата за обучение на ментори</a:t>
            </a:r>
            <a:endParaRPr sz="2800"/>
          </a:p>
        </p:txBody>
      </p:sp>
      <p:sp>
        <p:nvSpPr>
          <p:cNvPr id="127" name="Google Shape;127;p8"/>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rgbClr val="9DA57C"/>
              </a:buClr>
              <a:buSzPts val="1800"/>
              <a:buNone/>
            </a:pPr>
            <a:r>
              <a:t/>
            </a:r>
            <a:endParaRPr>
              <a:solidFill>
                <a:srgbClr val="636A6F"/>
              </a:solidFill>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Част 3 – Обхват на менторската програма</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Характеристики на таргет групите</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Видове менторски модели</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Профил на менторите и наставляваните</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Роли и отговорности на всички участници в програмата (напри, мениджър, ментори, наставлявани, др.)</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Част 4 – Осъществяване на програмата</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Обучение на ментори</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Съчетаване на ментори с наставлявани</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Официално установяване на менторските взаимоотношения: брой менторски сесии; планиране, продължение, финална сесия и оценка</a:t>
            </a:r>
            <a:endParaRPr/>
          </a:p>
          <a:p>
            <a:pPr indent="-171450" lvl="1" marL="971533" rtl="0" algn="l">
              <a:lnSpc>
                <a:spcPct val="90000"/>
              </a:lnSpc>
              <a:spcBef>
                <a:spcPts val="500"/>
              </a:spcBef>
              <a:spcAft>
                <a:spcPts val="0"/>
              </a:spcAft>
              <a:buClr>
                <a:srgbClr val="9DA57C"/>
              </a:buClr>
              <a:buSzPts val="1800"/>
              <a:buFont typeface="Noto Sans Symbols"/>
              <a:buNone/>
            </a:pPr>
            <a:r>
              <a:t/>
            </a:r>
            <a:endParaRPr sz="1800">
              <a:solidFill>
                <a:srgbClr val="636A6F"/>
              </a:solidFill>
              <a:latin typeface="Arial"/>
              <a:ea typeface="Arial"/>
              <a:cs typeface="Arial"/>
              <a:sym typeface="Arial"/>
            </a:endParaRPr>
          </a:p>
          <a:p>
            <a:pPr indent="0" lvl="1" marL="685783" rtl="0" algn="l">
              <a:lnSpc>
                <a:spcPct val="90000"/>
              </a:lnSpc>
              <a:spcBef>
                <a:spcPts val="500"/>
              </a:spcBef>
              <a:spcAft>
                <a:spcPts val="0"/>
              </a:spcAft>
              <a:buClr>
                <a:srgbClr val="9DA57C"/>
              </a:buClr>
              <a:buSzPts val="2200"/>
              <a:buNone/>
            </a:pPr>
            <a:r>
              <a:t/>
            </a:r>
            <a:endParaRPr b="1">
              <a:solidFill>
                <a:srgbClr val="9DA57C"/>
              </a:solidFill>
            </a:endParaRPr>
          </a:p>
          <a:p>
            <a:pPr indent="-146050" lvl="1" marL="971533" rtl="0" algn="l">
              <a:lnSpc>
                <a:spcPct val="90000"/>
              </a:lnSpc>
              <a:spcBef>
                <a:spcPts val="500"/>
              </a:spcBef>
              <a:spcAft>
                <a:spcPts val="0"/>
              </a:spcAft>
              <a:buClr>
                <a:srgbClr val="9DA57C"/>
              </a:buClr>
              <a:buSzPts val="2200"/>
              <a:buFont typeface="Noto Sans Symbols"/>
              <a:buNone/>
            </a:pPr>
            <a:r>
              <a:t/>
            </a:r>
            <a:endParaRPr b="1">
              <a:solidFill>
                <a:srgbClr val="9DA57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idx="1" type="body"/>
          </p:nvPr>
        </p:nvSpPr>
        <p:spPr>
          <a:xfrm>
            <a:off x="97971" y="1462684"/>
            <a:ext cx="5910944" cy="5313673"/>
          </a:xfrm>
          <a:prstGeom prst="rect">
            <a:avLst/>
          </a:prstGeom>
          <a:noFill/>
          <a:ln cap="flat" cmpd="sng" w="9525">
            <a:solidFill>
              <a:srgbClr val="9869B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9869BD"/>
              </a:buClr>
              <a:buSzPts val="1800"/>
              <a:buNone/>
            </a:pPr>
            <a:r>
              <a:t/>
            </a:r>
            <a:endParaRPr>
              <a:solidFill>
                <a:srgbClr val="636A6F"/>
              </a:solidFill>
            </a:endParaRPr>
          </a:p>
          <a:p>
            <a:pPr indent="-285750" lvl="0" marL="285750" rtl="0" algn="l">
              <a:lnSpc>
                <a:spcPct val="90000"/>
              </a:lnSpc>
              <a:spcBef>
                <a:spcPts val="1000"/>
              </a:spcBef>
              <a:spcAft>
                <a:spcPts val="0"/>
              </a:spcAft>
              <a:buClr>
                <a:srgbClr val="9869BD"/>
              </a:buClr>
              <a:buSzPts val="1800"/>
              <a:buFont typeface="Noto Sans Symbols"/>
              <a:buChar char="🗹"/>
            </a:pPr>
            <a:r>
              <a:rPr lang="en-GB">
                <a:solidFill>
                  <a:srgbClr val="636A6F"/>
                </a:solidFill>
              </a:rPr>
              <a:t>Определение на учебното съдържание:</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Оценка на сесиите и напредъка на наставляваните</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Инструменти за менторските сесии:</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Менторско споразумение</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План за сесиите</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План за действие на наставлявания</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Форми за оценка</a:t>
            </a:r>
            <a:endParaRPr/>
          </a:p>
          <a:p>
            <a:pPr indent="-285750" lvl="2" marL="1428721"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Упражнения</a:t>
            </a:r>
            <a:endParaRPr/>
          </a:p>
          <a:p>
            <a:pPr indent="-285750" lvl="1" marL="971533" rtl="0" algn="l">
              <a:lnSpc>
                <a:spcPct val="90000"/>
              </a:lnSpc>
              <a:spcBef>
                <a:spcPts val="500"/>
              </a:spcBef>
              <a:spcAft>
                <a:spcPts val="0"/>
              </a:spcAft>
              <a:buClr>
                <a:srgbClr val="9869BD"/>
              </a:buClr>
              <a:buSzPts val="1440"/>
              <a:buFont typeface="Noto Sans Symbols"/>
              <a:buChar char="🗹"/>
            </a:pPr>
            <a:r>
              <a:rPr lang="en-GB" sz="1800">
                <a:solidFill>
                  <a:srgbClr val="636A6F"/>
                </a:solidFill>
                <a:latin typeface="Arial"/>
                <a:ea typeface="Arial"/>
                <a:cs typeface="Arial"/>
                <a:sym typeface="Arial"/>
              </a:rPr>
              <a:t>Културни и социални различие, съобразяване с различията, основани на пола, поверителност и конфликт на интереси</a:t>
            </a:r>
            <a:endParaRPr sz="1800">
              <a:solidFill>
                <a:srgbClr val="636A6F"/>
              </a:solidFill>
              <a:latin typeface="Arial"/>
              <a:ea typeface="Arial"/>
              <a:cs typeface="Arial"/>
              <a:sym typeface="Arial"/>
            </a:endParaRPr>
          </a:p>
          <a:p>
            <a:pPr indent="0" lvl="2" marL="1142971" rtl="0" algn="l">
              <a:lnSpc>
                <a:spcPct val="90000"/>
              </a:lnSpc>
              <a:spcBef>
                <a:spcPts val="500"/>
              </a:spcBef>
              <a:spcAft>
                <a:spcPts val="0"/>
              </a:spcAft>
              <a:buClr>
                <a:srgbClr val="9869BD"/>
              </a:buClr>
              <a:buSzPts val="1440"/>
              <a:buNone/>
            </a:pPr>
            <a:r>
              <a:t/>
            </a:r>
            <a:endParaRPr sz="1800">
              <a:solidFill>
                <a:srgbClr val="636A6F"/>
              </a:solidFill>
              <a:latin typeface="Arial"/>
              <a:ea typeface="Arial"/>
              <a:cs typeface="Arial"/>
              <a:sym typeface="Arial"/>
            </a:endParaRPr>
          </a:p>
          <a:p>
            <a:pPr indent="-194310" lvl="2" marL="1428721" rtl="0" algn="l">
              <a:lnSpc>
                <a:spcPct val="90000"/>
              </a:lnSpc>
              <a:spcBef>
                <a:spcPts val="500"/>
              </a:spcBef>
              <a:spcAft>
                <a:spcPts val="0"/>
              </a:spcAft>
              <a:buClr>
                <a:srgbClr val="9869BD"/>
              </a:buClr>
              <a:buSzPts val="1440"/>
              <a:buFont typeface="Noto Sans Symbols"/>
              <a:buNone/>
            </a:pPr>
            <a:r>
              <a:t/>
            </a:r>
            <a:endParaRPr sz="1800">
              <a:solidFill>
                <a:srgbClr val="636A6F"/>
              </a:solidFill>
              <a:latin typeface="Arial"/>
              <a:ea typeface="Arial"/>
              <a:cs typeface="Arial"/>
              <a:sym typeface="Aria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l">
              <a:lnSpc>
                <a:spcPct val="90000"/>
              </a:lnSpc>
              <a:spcBef>
                <a:spcPts val="1000"/>
              </a:spcBef>
              <a:spcAft>
                <a:spcPts val="0"/>
              </a:spcAft>
              <a:buClr>
                <a:srgbClr val="9869BD"/>
              </a:buClr>
              <a:buSzPts val="1800"/>
              <a:buFont typeface="Noto Sans Symbols"/>
              <a:buNone/>
            </a:pPr>
            <a:r>
              <a:t/>
            </a:r>
            <a:endParaRPr>
              <a:solidFill>
                <a:srgbClr val="636A6F"/>
              </a:solidFill>
            </a:endParaRPr>
          </a:p>
          <a:p>
            <a:pPr indent="-171450" lvl="0" marL="285750" rtl="0" algn="just">
              <a:lnSpc>
                <a:spcPct val="90000"/>
              </a:lnSpc>
              <a:spcBef>
                <a:spcPts val="1000"/>
              </a:spcBef>
              <a:spcAft>
                <a:spcPts val="0"/>
              </a:spcAft>
              <a:buClr>
                <a:srgbClr val="9869BD"/>
              </a:buClr>
              <a:buSzPts val="1800"/>
              <a:buFont typeface="Noto Sans Symbols"/>
              <a:buNone/>
            </a:pPr>
            <a:r>
              <a:t/>
            </a:r>
            <a:endParaRPr/>
          </a:p>
        </p:txBody>
      </p:sp>
      <p:sp>
        <p:nvSpPr>
          <p:cNvPr id="134" name="Google Shape;134;p9"/>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150000"/>
              </a:lnSpc>
              <a:spcBef>
                <a:spcPts val="1000"/>
              </a:spcBef>
              <a:spcAft>
                <a:spcPts val="0"/>
              </a:spcAft>
              <a:buClr>
                <a:srgbClr val="636A6F"/>
              </a:buClr>
              <a:buSzPts val="1800"/>
              <a:buNone/>
            </a:pPr>
            <a:r>
              <a:rPr lang="en-GB">
                <a:solidFill>
                  <a:srgbClr val="D3370D"/>
                </a:solidFill>
              </a:rPr>
              <a:t>Дейност 3.1.: Предприемане на действия</a:t>
            </a:r>
            <a:endParaRPr>
              <a:solidFill>
                <a:srgbClr val="D3370D"/>
              </a:solidFill>
            </a:endParaRPr>
          </a:p>
        </p:txBody>
      </p:sp>
      <p:sp>
        <p:nvSpPr>
          <p:cNvPr id="135" name="Google Shape;135;p9"/>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SzPts val="3000"/>
              <a:buNone/>
            </a:pPr>
            <a:r>
              <a:rPr lang="en-GB" sz="2800">
                <a:solidFill>
                  <a:schemeClr val="dk1"/>
                </a:solidFill>
              </a:rPr>
              <a:t>Раздел 3: Контролен списък за Програмата за обучение на ментори</a:t>
            </a:r>
            <a:endParaRPr sz="2800"/>
          </a:p>
        </p:txBody>
      </p:sp>
      <p:sp>
        <p:nvSpPr>
          <p:cNvPr id="136" name="Google Shape;136;p9"/>
          <p:cNvSpPr txBox="1"/>
          <p:nvPr>
            <p:ph idx="2" type="body"/>
          </p:nvPr>
        </p:nvSpPr>
        <p:spPr>
          <a:xfrm>
            <a:off x="6131377" y="1462684"/>
            <a:ext cx="5910944" cy="5313673"/>
          </a:xfrm>
          <a:prstGeom prst="rect">
            <a:avLst/>
          </a:prstGeom>
          <a:noFill/>
          <a:ln cap="flat" cmpd="sng" w="9525">
            <a:solidFill>
              <a:schemeClr val="accent4"/>
            </a:solidFill>
            <a:prstDash val="solid"/>
            <a:round/>
            <a:headEnd len="sm" w="sm" type="none"/>
            <a:tailEnd len="sm" w="sm" type="none"/>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1800"/>
              <a:buNone/>
            </a:pPr>
            <a:r>
              <a:t/>
            </a:r>
            <a:endParaRPr/>
          </a:p>
          <a:p>
            <a:pPr indent="-285750" lvl="0" marL="285750" rtl="0" algn="l">
              <a:lnSpc>
                <a:spcPct val="90000"/>
              </a:lnSpc>
              <a:spcBef>
                <a:spcPts val="1000"/>
              </a:spcBef>
              <a:spcAft>
                <a:spcPts val="0"/>
              </a:spcAft>
              <a:buClr>
                <a:srgbClr val="9DA57C"/>
              </a:buClr>
              <a:buSzPts val="1800"/>
              <a:buFont typeface="Noto Sans Symbols"/>
              <a:buChar char="🗹"/>
            </a:pPr>
            <a:r>
              <a:rPr b="1" lang="en-GB">
                <a:solidFill>
                  <a:srgbClr val="9DA57C"/>
                </a:solidFill>
              </a:rPr>
              <a:t>Част 5 – Процеси за качество на програмата</a:t>
            </a:r>
            <a:endParaRPr/>
          </a:p>
          <a:p>
            <a:pPr indent="0" lvl="0" marL="0" rtl="0" algn="l">
              <a:lnSpc>
                <a:spcPct val="90000"/>
              </a:lnSpc>
              <a:spcBef>
                <a:spcPts val="1000"/>
              </a:spcBef>
              <a:spcAft>
                <a:spcPts val="0"/>
              </a:spcAft>
              <a:buClr>
                <a:srgbClr val="9DA57C"/>
              </a:buClr>
              <a:buSzPts val="1800"/>
              <a:buNone/>
            </a:pPr>
            <a:r>
              <a:rPr lang="en-GB">
                <a:solidFill>
                  <a:srgbClr val="636A6F"/>
                </a:solidFill>
              </a:rPr>
              <a:t>Тази част съответства на оценката на общото наставничество и е отговорност на ръководителите на програмата (напр., мениджъри, ръководители на проекти и др.)</a:t>
            </a:r>
            <a:endParaRPr/>
          </a:p>
          <a:p>
            <a:pPr indent="0" lvl="0" marL="0" rtl="0" algn="l">
              <a:lnSpc>
                <a:spcPct val="90000"/>
              </a:lnSpc>
              <a:spcBef>
                <a:spcPts val="1000"/>
              </a:spcBef>
              <a:spcAft>
                <a:spcPts val="0"/>
              </a:spcAft>
              <a:buClr>
                <a:srgbClr val="9DA57C"/>
              </a:buClr>
              <a:buSzPts val="1800"/>
              <a:buNone/>
            </a:pPr>
            <a:r>
              <a:t/>
            </a:r>
            <a:endParaRPr sz="1800">
              <a:solidFill>
                <a:srgbClr val="636A6F"/>
              </a:solidFill>
            </a:endParaRPr>
          </a:p>
          <a:p>
            <a:pPr indent="0" lvl="0" marL="0" rtl="0" algn="l">
              <a:lnSpc>
                <a:spcPct val="90000"/>
              </a:lnSpc>
              <a:spcBef>
                <a:spcPts val="1000"/>
              </a:spcBef>
              <a:spcAft>
                <a:spcPts val="0"/>
              </a:spcAft>
              <a:buClr>
                <a:srgbClr val="9DA57C"/>
              </a:buClr>
              <a:buSzPts val="1800"/>
              <a:buNone/>
            </a:pPr>
            <a:r>
              <a:rPr lang="en-GB" sz="1800">
                <a:solidFill>
                  <a:srgbClr val="636A6F"/>
                </a:solidFill>
              </a:rPr>
              <a:t> </a:t>
            </a:r>
            <a:r>
              <a:rPr b="1" lang="en-GB">
                <a:solidFill>
                  <a:srgbClr val="9DA57C"/>
                </a:solidFill>
              </a:rPr>
              <a:t>Част 6 – Инструменти и образци</a:t>
            </a:r>
            <a:endParaRPr>
              <a:solidFill>
                <a:srgbClr val="636A6F"/>
              </a:solidFill>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Платформи,които ще се използват</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Менторско споразумение</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План за сесиите</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План за действие на наставлявания</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Форми за оценка</a:t>
            </a:r>
            <a:endParaRPr/>
          </a:p>
          <a:p>
            <a:pPr indent="-285750" lvl="1" marL="971533" rtl="0" algn="l">
              <a:lnSpc>
                <a:spcPct val="90000"/>
              </a:lnSpc>
              <a:spcBef>
                <a:spcPts val="500"/>
              </a:spcBef>
              <a:spcAft>
                <a:spcPts val="0"/>
              </a:spcAft>
              <a:buClr>
                <a:srgbClr val="9DA57C"/>
              </a:buClr>
              <a:buSzPts val="1800"/>
              <a:buFont typeface="Noto Sans Symbols"/>
              <a:buChar char="🗹"/>
            </a:pPr>
            <a:r>
              <a:rPr lang="en-GB" sz="1800">
                <a:solidFill>
                  <a:srgbClr val="636A6F"/>
                </a:solidFill>
                <a:latin typeface="Arial"/>
                <a:ea typeface="Arial"/>
                <a:cs typeface="Arial"/>
                <a:sym typeface="Arial"/>
              </a:rPr>
              <a:t>Упражнения</a:t>
            </a:r>
            <a:endParaRPr/>
          </a:p>
          <a:p>
            <a:pPr indent="-285750" lvl="1" marL="971533" rtl="0" algn="l">
              <a:lnSpc>
                <a:spcPct val="90000"/>
              </a:lnSpc>
              <a:spcBef>
                <a:spcPts val="500"/>
              </a:spcBef>
              <a:spcAft>
                <a:spcPts val="0"/>
              </a:spcAft>
              <a:buClr>
                <a:srgbClr val="9DA57C"/>
              </a:buClr>
              <a:buSzPts val="1800"/>
              <a:buFont typeface="Noto Sans Symbols"/>
              <a:buChar char="🗹"/>
            </a:pPr>
            <a:r>
              <a:rPr lang="en-GB"/>
              <a:t>Др.</a:t>
            </a:r>
            <a:endParaRPr/>
          </a:p>
          <a:p>
            <a:pPr indent="-171450" lvl="0" marL="285750" rtl="0" algn="just">
              <a:lnSpc>
                <a:spcPct val="90000"/>
              </a:lnSpc>
              <a:spcBef>
                <a:spcPts val="1000"/>
              </a:spcBef>
              <a:spcAft>
                <a:spcPts val="0"/>
              </a:spcAft>
              <a:buClr>
                <a:srgbClr val="9DA57C"/>
              </a:buClr>
              <a:buSzPts val="1800"/>
              <a:buFont typeface="Noto Sans Symbols"/>
              <a:buNone/>
            </a:pPr>
            <a:r>
              <a:t/>
            </a:r>
            <a:endParaRPr b="1">
              <a:solidFill>
                <a:srgbClr val="9DA57C"/>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ARDET Course template - Cover pag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ARDET Course templat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2014-07-11T09:12:14Z</dcterms:created>
  <dc:creator>2Fast4u</dc:creator>
</cp:coreProperties>
</file>