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gXhiPRpAaIUxRNq1u+vfWM+s1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9" name="Google Shape;13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5" name="Google Shape;2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6" name="Google Shape;9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5" name="Google Shape;10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4530723"/>
            <a:ext cx="5910895" cy="1331189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7" y="673128"/>
            <a:ext cx="9616599" cy="365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65" y="306605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/>
        </p:nvSpPr>
        <p:spPr>
          <a:xfrm>
            <a:off x="3313292" y="6150114"/>
            <a:ext cx="77535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"/>
              <a:t>Този проект е финансиран с подкрепата на Европейската комисия по Програма Еразъм +. Настоящата публикация отразява единствено вижданията на автора и Комисията не носи отговорност за начина, по който може да бъде използвана съдържащата се в нея информация. Проект номер:  2020-1-BG01-KA202-079064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0"/>
          <p:cNvSpPr/>
          <p:nvPr/>
        </p:nvSpPr>
        <p:spPr>
          <a:xfrm flipH="1" rot="-5400000">
            <a:off x="5396988" y="5172425"/>
            <a:ext cx="1331189" cy="4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9605" y="1688651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/>
          <p:nvPr/>
        </p:nvSpPr>
        <p:spPr>
          <a:xfrm>
            <a:off x="3313292" y="6150114"/>
            <a:ext cx="775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Този проект е финансиран с подкрепата на Европейската комисия по Програма Еразъм +. Настоящата публикация отразява единствено вижданията на автора и Комисията не носи отговорност за начина, по който може да бъде използвана съдържащата се в нея информация. Проект номер:  2020-1-BG01-KA202-079064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/>
          <p:nvPr/>
        </p:nvSpPr>
        <p:spPr>
          <a:xfrm flipH="1">
            <a:off x="2172707" y="2913643"/>
            <a:ext cx="7839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- 1col">
  <p:cSld name="Title Text - 1co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0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- 2col">
  <p:cSld name="Title Subtitle Content - 2co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- 2col">
  <p:cSld name="Title Content - 2co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97971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6131377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Text - 1col">
  <p:cSld name="Title Subtitle Text - 1co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97971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6131377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3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0" y="0"/>
            <a:ext cx="12192000" cy="797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hrec.ie/about/contact/" TargetMode="External"/><Relationship Id="rId4" Type="http://schemas.openxmlformats.org/officeDocument/2006/relationships/hyperlink" Target="https://www.workplacerelations.ie/en/contact_us/contact-detail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terprise.gov.ie/en/Publications/Publication-files/Remote-Working-Checklist-for-Employers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hG5BB8Ope_E" TargetMode="External"/><Relationship Id="rId4" Type="http://schemas.openxmlformats.org/officeDocument/2006/relationships/hyperlink" Target="https://www.shrm.org/hr-today/news/hr-magazine/0218/Pages/hiring-in-the-age-of-ageism.aspx" TargetMode="External"/><Relationship Id="rId5" Type="http://schemas.openxmlformats.org/officeDocument/2006/relationships/hyperlink" Target="https://www.cipd.ie/news-resources/practical-guidance/factsheets/performance-management#gref" TargetMode="External"/><Relationship Id="rId6" Type="http://schemas.openxmlformats.org/officeDocument/2006/relationships/hyperlink" Target="https://www.cipd.ie/news-resources/practical-guidance/factsheets/succession-planning#gref" TargetMode="External"/><Relationship Id="rId7" Type="http://schemas.openxmlformats.org/officeDocument/2006/relationships/hyperlink" Target="https://www.worldatwork.org/docs/marketing/1610_BRO_TRModel_Update_J5613_FNL.pdf" TargetMode="External"/><Relationship Id="rId8" Type="http://schemas.openxmlformats.org/officeDocument/2006/relationships/hyperlink" Target="https://www.ihrec.ie/guides-and-tools/human-rights-and-equality-in-the-provision-of-good-and-services/what-does-the-law-say/equal-status-act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citizensinformation.ie/en/employment/equality_in_work/equality_in_the_workplace.html" TargetMode="External"/><Relationship Id="rId4" Type="http://schemas.openxmlformats.org/officeDocument/2006/relationships/hyperlink" Target="https://enterprise.gov.ie/en/Publications/Publication-files/Remote-Working-Checklist-for-Employers.pdf" TargetMode="External"/><Relationship Id="rId10" Type="http://schemas.openxmlformats.org/officeDocument/2006/relationships/hyperlink" Target="https://www.occupop.com/blog/5-examples-of-companies-doing-employer-branding-right" TargetMode="External"/><Relationship Id="rId9" Type="http://schemas.openxmlformats.org/officeDocument/2006/relationships/hyperlink" Target="https://www.youtube.com/watch?v=xD36Js5jLeI" TargetMode="External"/><Relationship Id="rId5" Type="http://schemas.openxmlformats.org/officeDocument/2006/relationships/hyperlink" Target="https://www.shrm.org/hr-today/news/all-things-work/Pages/how-to-avoid-ageism.aspx" TargetMode="External"/><Relationship Id="rId6" Type="http://schemas.openxmlformats.org/officeDocument/2006/relationships/hyperlink" Target="http://www.healthyageing.eu/sites/www.healthyageing.eu/files/resources/age_perspective__merged____equinet_en.pdf" TargetMode="External"/><Relationship Id="rId7" Type="http://schemas.openxmlformats.org/officeDocument/2006/relationships/hyperlink" Target="https://www.cipd.co.uk/Images/managing-an-age-diverse-workforce_2015-what-employers-need-to-know_tcm18-10832.pdf" TargetMode="External"/><Relationship Id="rId8" Type="http://schemas.openxmlformats.org/officeDocument/2006/relationships/hyperlink" Target="https://www.youtube.com/watch?v=gmzgfJl40h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MOДУЛ 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Проектиране на стратегии за мениджъри, специалисти по управление на човешките ресурси и доставчици на ПОО за борба с възрастовата дискриминация и социалното изключване на работното място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4. Обучение и развитие</a:t>
            </a:r>
            <a:endParaRPr/>
          </a:p>
        </p:txBody>
      </p:sp>
      <p:sp>
        <p:nvSpPr>
          <p:cNvPr id="126" name="Google Shape;126;p25"/>
          <p:cNvSpPr txBox="1"/>
          <p:nvPr>
            <p:ph idx="2" type="body"/>
          </p:nvPr>
        </p:nvSpPr>
        <p:spPr>
          <a:xfrm>
            <a:off x="97970" y="1331417"/>
            <a:ext cx="742950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Съществуват ли предположения, че по-младите служители не могат да изпълняват трудни задачи поради възрастта си?</a:t>
            </a:r>
            <a:endParaRPr sz="2000"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На всички членове на екипа трябва да се предлагат еднакви възможности за обучение и развитие, независимо от тяхната възраст или стаж.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Възможности за обучение и развитие трябва да се предлагат въз основа на умения, опит и талант.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Възможностите за обучение и развитие ще:</a:t>
            </a:r>
            <a:endParaRPr/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Намалят пристрастията на работното място</a:t>
            </a:r>
            <a:endParaRPr/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Намалят често срещаните митове на работното място, като тези около компетентностите</a:t>
            </a:r>
            <a:endParaRPr/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Увеличат дела на взаимната размяна на знания между поколенията</a:t>
            </a:r>
            <a:endParaRPr/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Увеличат овластяването на персонала</a:t>
            </a:r>
            <a:endParaRPr/>
          </a:p>
          <a:p>
            <a:pPr indent="-3429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Подобрят цялостната култура на организацията </a:t>
            </a:r>
            <a:endParaRPr sz="2000"/>
          </a:p>
        </p:txBody>
      </p:sp>
      <p:pic>
        <p:nvPicPr>
          <p:cNvPr descr="A picture containing text, envelope&#10;&#10;Description automatically generated" id="127" name="Google Shape;1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7360" y="2640496"/>
            <a:ext cx="4476670" cy="22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5. Планиране на приемствеността и промоция</a:t>
            </a:r>
            <a:endParaRPr/>
          </a:p>
        </p:txBody>
      </p:sp>
      <p:sp>
        <p:nvSpPr>
          <p:cNvPr id="135" name="Google Shape;135;p26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Планирането на приемствеността е процес, който позволява на организацията да оцени настоящия си екип и да идентифицира онези, които могат да бъдат обучени и развити, за да поемат по-висши роли във фирмата.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Планирането на приемствеността може да включва обучение и повишаване на персонала за нови роли или за ролите на пенсиониращите се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Традиционно този процес беше силно поверителен и силно структуриран, което доведе до това, че ключови членове на екипа не бяха взети предвид за по-високи роли [CIPD, 2020.]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В днешно време се наблюдава промяна към: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Създаване на прозрачност в компанията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Коучинг на тези, на които предстои повишение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Споделяне на знания между членовете на екипа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Овластяване на работниците да вземат решения за собствената си кариера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Също така е необходимо да се помисли за тези, които са близо до пенсионна възраст: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Трябва ли да се пенсионират или са принудени да напуснат компанията поради възрастта си?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Помислете за разговор с по-възрастен член на персонала, за да планирате излизането му от компанията, да оцените неговите  нужди и да видите как той може да сподели знанията си с по-младите членове на персонала.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6. Обезщетения и придобивки </a:t>
            </a:r>
            <a:endParaRPr/>
          </a:p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97971" y="1462685"/>
            <a:ext cx="7756072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Въз основа на Общия модел за възнагражденията (2000), те могат да бъдат: </a:t>
            </a:r>
            <a:endParaRPr/>
          </a:p>
          <a:p>
            <a:pPr indent="-285750" lvl="1" marL="9715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Преки: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Заплата, допълнителни бонуси за храна, здравеопазване или хранителни стоки. </a:t>
            </a:r>
            <a:endParaRPr/>
          </a:p>
          <a:p>
            <a:pPr indent="-285750" lvl="1" marL="9715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Непреки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постигане на баланс работа-личен живот, признание от колегите и ръководителите, възможности за кариерно развитие.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Възнагражденията трябва да бъдат разпределяни по честен начин според установени правила за това.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Възрастовите различия се отразяват и на заплащането:</a:t>
            </a:r>
            <a:endParaRPr/>
          </a:p>
          <a:p>
            <a:pPr indent="-3429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Възрастните са считани като по-скъпо платени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Младите вероятно имат нужда от повече обучения, за да отговорят на уменията на възрастните. </a:t>
            </a:r>
            <a:endParaRPr/>
          </a:p>
        </p:txBody>
      </p:sp>
      <p:pic>
        <p:nvPicPr>
          <p:cNvPr descr="A picture containing cup, table, glass, beverage&#10;&#10;Description automatically generated"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778" y="959233"/>
            <a:ext cx="3472543" cy="562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 sz="2400"/>
              <a:t>Стратегии за борба с възрастовата дискриминация и социалното изключване на работното място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Директива 2000/78 / на Съвета на ЕС</a:t>
            </a:r>
            <a:endParaRPr/>
          </a:p>
        </p:txBody>
      </p:sp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Член 6 от Договора за Европейския съюз признава и зачита основните права на всички лица.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Директива 2000/78 / на Съвета на ЕС установява рамка за равно третиране на всички лица в рамките на една професия.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Същата директива подчертава необходимостта от подпомагане на по-възрастните работници и от борба с възрастовата дискриминаци и социалното изключване.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В цяла Европа дискриминацията по възраст е незаконна въз основа на тази директива.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Държавите членки на ЕС трябва да се съобразят с цитираната директива и всички закони, които са съществували преди това и са били в нарушение на директивата, трябва да бъдат премахнати.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Всички държави членки на ЕС са приели свое законодателство, за да гарантират спазването на директивата на Съвета на ЕС.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Закони за равнопоставеността 2000 – 2018 (Ирландия) </a:t>
            </a:r>
            <a:endParaRPr/>
          </a:p>
        </p:txBody>
      </p:sp>
      <p:sp>
        <p:nvSpPr>
          <p:cNvPr id="162" name="Google Shape;162;p4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Според Законите равнопоставеността 2000-2018 хората са защитени от дискриминация по 9 основания, включително възраст и пол.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Законите гарантират равен достъп до едни и същи стоки и услуги без дискриминация – настаняване, образование, работа.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Компаниите трябва да основат политики, които защитават всички от дискриминация или неблагоприятно отношение на работното място (Citizens Information, 2021).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Оценете Наръчника на служителите на вашата организация: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Дали разглежда въпросите на възрастовата дискриминация?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Ако не – преценете дали да не добавите едно изявление, което казва, че „вашата компания уважава служителите от всички възрасти чрез ...“ 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Хората, които смятат, че са дискриминирани, могат да потърсят подкрепа от: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Ирландската комисия по човешки права и равнопоставеност: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https://www.ihrec.ie/about/contact/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Комисията за взаимоотношенията на работното място: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https://www.workplacerelations.ie/en/contact_us/contact-details/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97970" y="138793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Стратегии за борба с възрастовата дискриминация и социалното изключване на работното място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97969" y="797521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Контролен списък за работодатели относно дистанционната работа</a:t>
            </a:r>
            <a:endParaRPr/>
          </a:p>
        </p:txBody>
      </p:sp>
      <p:sp>
        <p:nvSpPr>
          <p:cNvPr id="169" name="Google Shape;169;p30"/>
          <p:cNvSpPr txBox="1"/>
          <p:nvPr>
            <p:ph idx="2" type="body"/>
          </p:nvPr>
        </p:nvSpPr>
        <p:spPr>
          <a:xfrm>
            <a:off x="97969" y="1348383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В следствие на пандемията COVID-19 много хора бяха принудени да работят от дома си.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Организациите имат задължението да се грижат за своите служители по широк кръг проблеми, вкл. 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Здраве и безопасност;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Условия на труда;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Защита на данните;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Равнопоставеност и обучение.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Правителството на Ирландия създаде Контролен списък за работодатели относно дистанционната работа, който може да информира мениджърите за мерките, които те трябва да предприемат, за да защитят служителите си.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Някои от мерките са: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Социални взаимодействия за служителите;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Подкрепа за менталното здраве и благосъстоянието;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Въпроси на равнопоставеността.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Контролният списък за работодатели относно дистанционната работа може да бъде намерен на следния адрес</a:t>
            </a:r>
            <a:r>
              <a:rPr lang="en-US" sz="2000"/>
              <a:t>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https://enterprise.gov.ie/en/Publications/Publication-files/Remote-Working-Checklist-for-Employers.pdf</a:t>
            </a:r>
            <a:r>
              <a:rPr lang="en-US" sz="2000"/>
              <a:t> 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2000"/>
              <a:t> </a:t>
            </a:r>
            <a:endParaRPr/>
          </a:p>
        </p:txBody>
      </p:sp>
      <p:sp>
        <p:nvSpPr>
          <p:cNvPr id="170" name="Google Shape;170;p3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Справяне със стереотипите при работната сила</a:t>
            </a:r>
            <a:endParaRPr/>
          </a:p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0" y="1462686"/>
            <a:ext cx="11944350" cy="488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Комисията за равни възможности на САЩ (EEOC) е определила четири стратегии, които могат да бъдат приложени за работната сила навсякъде по света с цел борба срещу възрастовата дискриминация и социалното изключване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Източник: Janove (2019) </a:t>
            </a:r>
            <a:endParaRPr/>
          </a:p>
        </p:txBody>
      </p:sp>
      <p:grpSp>
        <p:nvGrpSpPr>
          <p:cNvPr id="177" name="Google Shape;177;p31"/>
          <p:cNvGrpSpPr/>
          <p:nvPr/>
        </p:nvGrpSpPr>
        <p:grpSpPr>
          <a:xfrm>
            <a:off x="337686" y="2483921"/>
            <a:ext cx="11458116" cy="3756150"/>
            <a:chOff x="4311" y="102671"/>
            <a:chExt cx="11458116" cy="3756150"/>
          </a:xfrm>
        </p:grpSpPr>
        <p:sp>
          <p:nvSpPr>
            <p:cNvPr id="178" name="Google Shape;178;p31"/>
            <p:cNvSpPr/>
            <p:nvPr/>
          </p:nvSpPr>
          <p:spPr>
            <a:xfrm>
              <a:off x="4311" y="102671"/>
              <a:ext cx="2592334" cy="4896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1"/>
            <p:cNvSpPr txBox="1"/>
            <p:nvPr/>
          </p:nvSpPr>
          <p:spPr>
            <a:xfrm>
              <a:off x="4311" y="102671"/>
              <a:ext cx="259233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Оцени </a:t>
              </a: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4311" y="592271"/>
              <a:ext cx="2592334" cy="3266550"/>
            </a:xfrm>
            <a:prstGeom prst="rect">
              <a:avLst/>
            </a:prstGeom>
            <a:solidFill>
              <a:srgbClr val="FBD7D1">
                <a:alpha val="89803"/>
              </a:srgbClr>
            </a:solidFill>
            <a:ln cap="flat" cmpd="sng" w="25400">
              <a:solidFill>
                <a:srgbClr val="FBD7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1"/>
            <p:cNvSpPr txBox="1"/>
            <p:nvPr/>
          </p:nvSpPr>
          <p:spPr>
            <a:xfrm>
              <a:off x="4311" y="592271"/>
              <a:ext cx="2592334" cy="326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Каква е организационната култура? 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Какви са наличните политики и практики?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Има ли дискриминация към младите или възрастните служители?  </a:t>
              </a: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2959572" y="102671"/>
              <a:ext cx="2592334" cy="4896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1"/>
            <p:cNvSpPr txBox="1"/>
            <p:nvPr/>
          </p:nvSpPr>
          <p:spPr>
            <a:xfrm>
              <a:off x="2959572" y="102671"/>
              <a:ext cx="259233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Изследвай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2959572" y="592271"/>
              <a:ext cx="2592334" cy="3266550"/>
            </a:xfrm>
            <a:prstGeom prst="rect">
              <a:avLst/>
            </a:prstGeom>
            <a:solidFill>
              <a:srgbClr val="FBD7D1">
                <a:alpha val="89803"/>
              </a:srgbClr>
            </a:solidFill>
            <a:ln cap="flat" cmpd="sng" w="25400">
              <a:solidFill>
                <a:srgbClr val="FBD7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1"/>
            <p:cNvSpPr txBox="1"/>
            <p:nvPr/>
          </p:nvSpPr>
          <p:spPr>
            <a:xfrm>
              <a:off x="2959572" y="592271"/>
              <a:ext cx="2592334" cy="326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Какво изразява вашата фирмена идентичност? 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Привличате ли служители от различна възраст? 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Дали начина на провеждането на интервюта нарушава законодателството за равнопоставеността? </a:t>
              </a: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5914832" y="102671"/>
              <a:ext cx="2592334" cy="4896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1"/>
            <p:cNvSpPr txBox="1"/>
            <p:nvPr/>
          </p:nvSpPr>
          <p:spPr>
            <a:xfrm>
              <a:off x="5914832" y="102671"/>
              <a:ext cx="259233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Включи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5914832" y="592271"/>
              <a:ext cx="2592334" cy="3266550"/>
            </a:xfrm>
            <a:prstGeom prst="rect">
              <a:avLst/>
            </a:prstGeom>
            <a:solidFill>
              <a:srgbClr val="FBD7D1">
                <a:alpha val="89803"/>
              </a:srgbClr>
            </a:solidFill>
            <a:ln cap="flat" cmpd="sng" w="25400">
              <a:solidFill>
                <a:srgbClr val="FBD7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1"/>
            <p:cNvSpPr txBox="1"/>
            <p:nvPr/>
          </p:nvSpPr>
          <p:spPr>
            <a:xfrm>
              <a:off x="5914832" y="592271"/>
              <a:ext cx="2592334" cy="326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Бъдете открити и честни относно възрастта в политиките и обучителните си програми. 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Предлагайте възможности за учене и развитие за всички.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8870093" y="102671"/>
              <a:ext cx="2592334" cy="4896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 txBox="1"/>
            <p:nvPr/>
          </p:nvSpPr>
          <p:spPr>
            <a:xfrm>
              <a:off x="8870093" y="102671"/>
              <a:ext cx="2592334" cy="4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Приеми </a:t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8870093" y="592271"/>
              <a:ext cx="2592334" cy="3266550"/>
            </a:xfrm>
            <a:prstGeom prst="rect">
              <a:avLst/>
            </a:prstGeom>
            <a:solidFill>
              <a:srgbClr val="FBD7D1">
                <a:alpha val="89803"/>
              </a:srgbClr>
            </a:solidFill>
            <a:ln cap="flat" cmpd="sng" w="25400">
              <a:solidFill>
                <a:srgbClr val="FBD7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 txBox="1"/>
            <p:nvPr/>
          </p:nvSpPr>
          <p:spPr>
            <a:xfrm>
              <a:off x="8870093" y="592271"/>
              <a:ext cx="2592334" cy="326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Отхвърлете негативните стереотипи. </a:t>
              </a:r>
              <a:endParaRPr/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Подкрепете култура на възрастово разнообразие във вашата организация. </a:t>
              </a:r>
              <a:endParaRPr/>
            </a:p>
          </p:txBody>
        </p:sp>
      </p:grpSp>
      <p:sp>
        <p:nvSpPr>
          <p:cNvPr id="194" name="Google Shape;194;p3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Активно управление на възрастовото разнообразие</a:t>
            </a:r>
            <a:endParaRPr/>
          </a:p>
        </p:txBody>
      </p:sp>
      <p:sp>
        <p:nvSpPr>
          <p:cNvPr id="200" name="Google Shape;200;p32"/>
          <p:cNvSpPr txBox="1"/>
          <p:nvPr>
            <p:ph idx="2" type="body"/>
          </p:nvPr>
        </p:nvSpPr>
        <p:spPr>
          <a:xfrm>
            <a:off x="97971" y="1462685"/>
            <a:ext cx="5264861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Знаете ли, че през 2014 има 3 пъти повече възрастни хора, отколкото млади, които не са ангажирани с образование, заетост или обучение (ONS 2014)?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Стратегията за активно управление на възрастовото разнообразие дава възможност на организациите да се възполват от силните страни на двете групи служтели, които споделят опит и знания помежду си.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Като насърчавате разнообразието и включването чрез разбиране на всяка възрастова група, вие помагате на екипите да процъфтяват. </a:t>
            </a:r>
            <a:endParaRPr/>
          </a:p>
        </p:txBody>
      </p:sp>
      <p:pic>
        <p:nvPicPr>
          <p:cNvPr id="201" name="Google Shape;201;p32" title="How to Manage 5 Generations in the Modern Workplac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170" y="1562272"/>
            <a:ext cx="6483151" cy="36629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Предоставяне на услуги, подходящи за възрастни</a:t>
            </a:r>
            <a:endParaRPr/>
          </a:p>
        </p:txBody>
      </p:sp>
      <p:sp>
        <p:nvSpPr>
          <p:cNvPr id="208" name="Google Shape;208;p33"/>
          <p:cNvSpPr txBox="1"/>
          <p:nvPr>
            <p:ph idx="2" type="body"/>
          </p:nvPr>
        </p:nvSpPr>
        <p:spPr>
          <a:xfrm>
            <a:off x="97971" y="1462685"/>
            <a:ext cx="6162152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„В подкрепа на възрастта“ Ирландия предлага програма, която позволява на организациите и градовете от цялата страна да бъдат по-добре подготвени за застаряващото население или за хората с допълнителни нужди.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Като част от програмата организациите трябва да прегледат вътрешните си политики, процедури и дори съоръженията, така че да придобият по-добро разбиране за това как биха могли да се адаптират към промяната на поколенията.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Организациите от програмата дават възможност на хората от всички възрасти да получат достъп до всичко, което те искат да направят без физически и обществени бариери.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Примери: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Социална инфраструктура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Жилищно настаняване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Транспорт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460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9" name="Google Shape;209;p33" title="What does age-friendly mean to you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927" y="1842868"/>
            <a:ext cx="5617655" cy="31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247649" y="165864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Раздел 2 </a:t>
            </a:r>
            <a:r>
              <a:rPr lang="en-US" sz="2400"/>
              <a:t>Стратегии за управление на човешките ресурси за справяне с възрастовата дискриминация и насърчаване на работата между различните поколения. </a:t>
            </a:r>
            <a:br>
              <a:rPr lang="en-US" sz="2400"/>
            </a:br>
            <a:endParaRPr sz="2400">
              <a:solidFill>
                <a:schemeClr val="dk1"/>
              </a:solidFill>
            </a:endParaRPr>
          </a:p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42474A"/>
                </a:solidFill>
              </a:rPr>
              <a:t>Чрез знанията в този раздел вие ще можете да: </a:t>
            </a:r>
            <a:endParaRPr/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42474A"/>
                </a:solidFill>
              </a:rPr>
              <a:t>Разбирате петте ключови сфери на управлението на човешки ресурси</a:t>
            </a:r>
            <a:endParaRPr sz="2400">
              <a:solidFill>
                <a:srgbClr val="42474A"/>
              </a:solidFill>
            </a:endParaRPr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42474A"/>
                </a:solidFill>
              </a:rPr>
              <a:t>Опишете как всяка от петте ключови сфери може да доведе до наличието на хора, изправени пред възрастова дискриминация</a:t>
            </a:r>
            <a:endParaRPr sz="2400">
              <a:solidFill>
                <a:srgbClr val="42474A"/>
              </a:solidFill>
            </a:endParaRPr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42474A"/>
                </a:solidFill>
              </a:rPr>
              <a:t>Дискутирате стратегии, чрез които да се насърчава съвместната работа на поколенията</a:t>
            </a:r>
            <a:endParaRPr sz="2400">
              <a:solidFill>
                <a:srgbClr val="42474A"/>
              </a:solidFill>
            </a:endParaRPr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42474A"/>
                </a:solidFill>
              </a:rPr>
              <a:t>Оценявате дали политиките, прилагани от вашата организация, насърчават или възпрепятстват съвместната работа на поколенията.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Оптимизация, подбор и компенсации</a:t>
            </a:r>
            <a:endParaRPr/>
          </a:p>
        </p:txBody>
      </p:sp>
      <p:sp>
        <p:nvSpPr>
          <p:cNvPr id="216" name="Google Shape;216;p34"/>
          <p:cNvSpPr txBox="1"/>
          <p:nvPr>
            <p:ph idx="2" type="body"/>
          </p:nvPr>
        </p:nvSpPr>
        <p:spPr>
          <a:xfrm>
            <a:off x="97970" y="1462686"/>
            <a:ext cx="11702965" cy="511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„Станимира и ко“ (2016) се застъпва за три свързани стратегии, които едно работно място може да адаптира с цел предотвратяване на възрастовата дискриминация.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Трите стратегии са: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Оптимизация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Подбор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Компенсации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17" name="Google Shape;217;p34"/>
          <p:cNvGrpSpPr/>
          <p:nvPr/>
        </p:nvGrpSpPr>
        <p:grpSpPr>
          <a:xfrm>
            <a:off x="401093" y="4071810"/>
            <a:ext cx="11389812" cy="1966990"/>
            <a:chOff x="10028" y="534526"/>
            <a:chExt cx="11389812" cy="1966990"/>
          </a:xfrm>
        </p:grpSpPr>
        <p:sp>
          <p:nvSpPr>
            <p:cNvPr id="218" name="Google Shape;218;p34"/>
            <p:cNvSpPr/>
            <p:nvPr/>
          </p:nvSpPr>
          <p:spPr>
            <a:xfrm>
              <a:off x="10028" y="534526"/>
              <a:ext cx="2997319" cy="1966990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4"/>
            <p:cNvSpPr txBox="1"/>
            <p:nvPr/>
          </p:nvSpPr>
          <p:spPr>
            <a:xfrm>
              <a:off x="67639" y="592137"/>
              <a:ext cx="2882097" cy="1851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Оптимизация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 бъдат подобрени личностните качества на служители, като им се предоставят много възможности за тренинг и развитие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3307079" y="1146354"/>
              <a:ext cx="635431" cy="7433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8B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4"/>
            <p:cNvSpPr txBox="1"/>
            <p:nvPr/>
          </p:nvSpPr>
          <p:spPr>
            <a:xfrm>
              <a:off x="3307079" y="1295021"/>
              <a:ext cx="444802" cy="44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4206274" y="534526"/>
              <a:ext cx="2997319" cy="1966990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4"/>
            <p:cNvSpPr txBox="1"/>
            <p:nvPr/>
          </p:nvSpPr>
          <p:spPr>
            <a:xfrm>
              <a:off x="4263885" y="592137"/>
              <a:ext cx="2882097" cy="1851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Подбор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Изберете най-добрите служители и ги приобщете.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Насърчете служителите да приоретизират своите работни задачи. </a:t>
              </a: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7503325" y="1146354"/>
              <a:ext cx="635431" cy="7433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8B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4"/>
            <p:cNvSpPr txBox="1"/>
            <p:nvPr/>
          </p:nvSpPr>
          <p:spPr>
            <a:xfrm>
              <a:off x="7503325" y="1295021"/>
              <a:ext cx="444802" cy="44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8402521" y="534526"/>
              <a:ext cx="2997319" cy="1966990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4"/>
            <p:cNvSpPr txBox="1"/>
            <p:nvPr/>
          </p:nvSpPr>
          <p:spPr>
            <a:xfrm>
              <a:off x="8460132" y="592137"/>
              <a:ext cx="2882097" cy="1851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Компенсации: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Възнаграждавайте служителите си според техните постижения.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200"/>
              <a:t>Стратегии за борба с възрастовата дискриминация и социалното изключване на работното място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Менторство и обратно менторство</a:t>
            </a:r>
            <a:endParaRPr sz="3200"/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97971" y="881743"/>
            <a:ext cx="1180789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Обичайно организациите определят възрастните хора като ментори на младите с цел да им предадат своя опит.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Ирландските университети предлагат менторска програма, в която дипломираните отделят време като доброволци да подкрепят студентите второкурсници по всички въпроси на професионалния живот.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Обратното наставничество е обърнало традиционното наставничество, то насърчава по-младите работници да подкрепят по-възрастните работници да придобият актуални знания.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Майкрософт е известен със своето обратно наставничество: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По-младите служители придобиват ценни познания по лидерство;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По-възрастните служители придобиват широка палитра от умения, които са естествени за дигиталното поколение, и научават за най-новите тенденции.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Определяне на пенсионната възраст</a:t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97970" y="881743"/>
            <a:ext cx="6570116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Ето някои въпроси, които трябва да се вземат под внимание: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Каква е възрастта за пенсиониране във вашата държава?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На каква възраст човек трябва да се пенсионира задължително или по желание?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Дали служителите познават своите законови задължения, свързани с пенсионирането?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За да сте сигурни, че по-възрастните работници познават изискванията за пенсиониране, най-добре ги опишете в трудовия договор или наръчниците на организацията.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Ако не сте съобщили задължителна възраст за пенсиониране, това може да доведе до предизвикателства за организацията, когато служителите откажат да напуснат.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Когато определите възрастта за пенсиониране, уверете се, че имате сериозни основания за това.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stack of books&#10;&#10;Description automatically generated with medium confidence" id="242" name="Google Shape;2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989" y="826487"/>
            <a:ext cx="4058216" cy="592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200"/>
              <a:t>Определете как вие бихте могли да приложите една от тези стратегии на вашето работно място с цел борба срещу възрастовата дискриминация? 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ctrTitle"/>
          </p:nvPr>
        </p:nvSpPr>
        <p:spPr>
          <a:xfrm>
            <a:off x="2179864" y="2873322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 sz="2400"/>
              <a:t>Винаги документирайте всички взети решения, в случай че служител предприеме законови действия по повод възрастова дискриминация </a:t>
            </a:r>
            <a:br>
              <a:rPr lang="en-US" sz="2400"/>
            </a:br>
            <a:endParaRPr sz="2400"/>
          </a:p>
        </p:txBody>
      </p:sp>
      <p:pic>
        <p:nvPicPr>
          <p:cNvPr descr="Alarm clock with solid fill" id="253" name="Google Shape;2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395" y="562231"/>
            <a:ext cx="1217141" cy="121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Източници </a:t>
            </a:r>
            <a:endParaRPr/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2"/>
                </a:solidFill>
              </a:rPr>
              <a:t>Newmanity School (2018) </a:t>
            </a:r>
            <a:r>
              <a:rPr i="1" lang="en-US">
                <a:solidFill>
                  <a:schemeClr val="lt2"/>
                </a:solidFill>
              </a:rPr>
              <a:t>Why Age Diversity is Good for Business. </a:t>
            </a:r>
            <a:r>
              <a:rPr lang="en-US">
                <a:solidFill>
                  <a:schemeClr val="lt2"/>
                </a:solidFill>
              </a:rPr>
              <a:t>Retrieved from: </a:t>
            </a:r>
            <a:r>
              <a:rPr lang="en-US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https://www.youtube.com/watch?v=hG5BB8Ope_E</a:t>
            </a:r>
            <a:r>
              <a:rPr lang="en-US">
                <a:solidFill>
                  <a:schemeClr val="lt2"/>
                </a:solidFill>
              </a:rPr>
              <a:t> 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Rockwood, K. (2018)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Hiring in the Age of Ageism: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https://www.shrm.org/hr-today/news/hr-magazine/0218/Pages/hiring-in-the-age-of-ageism.aspx</a:t>
            </a:r>
            <a:endParaRPr sz="1800" u="sng">
              <a:solidFill>
                <a:srgbClr val="93D4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u="sng">
              <a:solidFill>
                <a:srgbClr val="93D4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(2020)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Performance Management.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https://www.cipd.ie/news-resources/practical-guidance/factsheets/performance-management#gref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(2020)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Succession Management.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https://www.cipd.ie/news-resources/practical-guidance/factsheets/succession-planning#gref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World at Work (2000)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Total Rewards Model.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https://www.worldatwork.org/docs/marketing/1610_BRO_TRModel_Update_J5613_FNL.pdf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Irish Human Rights and Equality Commission (2021)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Equal Status Acts.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https://www.ihrec.ie/guides-and-tools/human-rights-and-equality-in-the-provision-of-good-and-services/what-does-the-law-say/equal-status-acts/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Източници </a:t>
            </a:r>
            <a:endParaRPr/>
          </a:p>
        </p:txBody>
      </p:sp>
      <p:sp>
        <p:nvSpPr>
          <p:cNvPr id="265" name="Google Shape;265;p39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•	</a:t>
            </a:r>
            <a:r>
              <a:rPr lang="en-US">
                <a:solidFill>
                  <a:schemeClr val="lt2"/>
                </a:solidFill>
              </a:rPr>
              <a:t>Citizens Information (2021) equality in the workplace. Retrieved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https://www.citizensinformation.ie/en/employment/equality_in_work/equality_in_the_workplace.html</a:t>
            </a:r>
            <a:r>
              <a:rPr lang="en-US"/>
              <a:t>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Government of Ireland (2021)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Remote Working Checklist for Employers.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https://enterprise.gov.ie/en/Publications/Publication-files/Remote-Working-Checklist-for-Employers.pdf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Janove, J. (2019)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to avoid ageism.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https://www.shrm.org/hr-today/news/all-things-work/Pages/how-to-avoid-ageism.aspx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Equinet, the European Network of Equality Bodies (2011)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Tackling ageism and Discrimination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http://www.healthyageing.eu/sites/www.healthyageing.eu/files/resources/age_perspective__merged____equinet_en.pdf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(2015)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Managing an age-diverse workforce: What employers need to know.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https://www.cipd.co.uk/Images/managing-an-age-diverse-workforce_2015-what-employers-need-to-know_tcm18-10832.pdf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Bython Media (2018)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to manage 5 generations in the modern workplace.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https://www.youtube.com/watch?v=gmzgfJl40hQ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Centre for Ageing Better (2017) </a:t>
            </a:r>
            <a:r>
              <a:rPr i="1"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does age-friendly mean to you? 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https://www.youtube.com/watch?v=xD36Js5jLeI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Doyl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e, O. (2020) </a:t>
            </a:r>
            <a:r>
              <a:rPr i="1"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 examples of companies doing employer branding right. 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https://www.occupop.com/blog/5-examples-of-companies-doing-employer-branding-right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ctrTitle"/>
          </p:nvPr>
        </p:nvSpPr>
        <p:spPr>
          <a:xfrm>
            <a:off x="2179864" y="2929593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ct val="82304"/>
              <a:buFont typeface="Arial"/>
              <a:buNone/>
            </a:pPr>
            <a:br>
              <a:rPr lang="en-US"/>
            </a:br>
            <a:r>
              <a:rPr lang="en-US" sz="2700"/>
              <a:t>Раздел 2: Стратегии за управление на човешките ресурси за справяне с възрастовата дискриминация и насърчаване на работата между различните поколения. </a:t>
            </a:r>
            <a:br>
              <a:rPr lang="en-US" sz="2700"/>
            </a:br>
            <a:br>
              <a:rPr lang="en-US" sz="2700"/>
            </a:b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Шестте процеса за управление на ЧР</a:t>
            </a:r>
            <a:endParaRPr/>
          </a:p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Съществуват 6 ключови области на работната сила, към които мениджмънтът може да адресира възрастовата дискриминация и социалното изключване: </a:t>
            </a:r>
            <a:endParaRPr/>
          </a:p>
          <a:p>
            <a:pPr indent="-2286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Корпоративна идентичност</a:t>
            </a:r>
            <a:endParaRPr sz="2400"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Подбор и селекция на персонала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Управление на представянето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Обучение и развитие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Планиране на приемствеността и промоция</a:t>
            </a:r>
            <a:endParaRPr sz="2400"/>
          </a:p>
          <a:p>
            <a:pPr indent="-342900" lvl="0" marL="5715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400"/>
              <a:t>Обезщетения и придобивки (вкл., заплащане и признание)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Организациите трябва да имат ясни ръководства и стратегии, насочени срещу възрастовата дискриминация, предразсъдъците, заблудите и социалното изключване на работното място.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 sz="2800"/>
              <a:t>Дискусия: Кои са главните проблеми, които според вас се проявяват в тези 6 области?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Защо възрастовото разнообразие е в полза на бизнеса</a:t>
            </a:r>
            <a:endParaRPr/>
          </a:p>
        </p:txBody>
      </p:sp>
      <p:pic>
        <p:nvPicPr>
          <p:cNvPr id="92" name="Google Shape;92;p21" title="Why Age Diversity is Good for Busines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700" y="1351411"/>
            <a:ext cx="7788600" cy="440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1. Корпоративна идентичност</a:t>
            </a:r>
            <a:endParaRPr/>
          </a:p>
        </p:txBody>
      </p:sp>
      <p:sp>
        <p:nvSpPr>
          <p:cNvPr id="100" name="Google Shape;100;p22"/>
          <p:cNvSpPr txBox="1"/>
          <p:nvPr>
            <p:ph idx="2" type="body"/>
          </p:nvPr>
        </p:nvSpPr>
        <p:spPr>
          <a:xfrm>
            <a:off x="97971" y="1462685"/>
            <a:ext cx="5998029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Знаете ли, че 59% от работодателите казват, че корпоративната идентичност е един от ключовите компоненти на цялостната им стратегия за управление на ЧР (Doyle, 2020)?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Всички компании имат идентичност, независимо дали го осъзнават или не! 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Колкото по-добра е идентичността или репутацията на работодателя, толкова по-вероятно е той/тя да привлече и задържи важните за бизнеса хора.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Организациите, които ценят разнообразието и включването на всички възрасти, създават добро предложение за ползи на служителите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Ползите за служителя са;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Обезщетения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Придобивки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Кариера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Работна среда и култура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rce: https://adoptoprod.blob.core.windows.net/article/6-9nY0Qr5kGSvAmKe_Cagg.png"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555" y="1462685"/>
            <a:ext cx="6092474" cy="448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07" name="Google Shape;1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841" y="1784195"/>
            <a:ext cx="4696480" cy="352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2. Подбор и селекция на персонала </a:t>
            </a:r>
            <a:endParaRPr/>
          </a:p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97970" y="1462686"/>
            <a:ext cx="7556863" cy="52646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Тъй като хората работят все повече години, фирмите трябва да имат политики, които позволяват лицата от всякаква възраст да кандидатстват за различни роли.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В длъжностните характеристики се въздържайте от определения като „опитен, дългогодишен“. Вместо това търсете хора с „висок потенциал, енергични“. [Източник: Rockwood, 2018]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Ако наблягате на дигиталните умения или на скоро дипломираните колежани, ще достигнете до възрастова дискриминация срещу възрстните служители.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По време на интервю задавайте въпроси, които дават възможност на кандидатите да говорят по-скоро за своите умения, отколкото за своя опит.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Психометричните тестове са отличен начин да се подбират кандидатите според техните способности, а не според тяхната личност.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6 процеса на управление на ЧР</a:t>
            </a:r>
            <a:endParaRPr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/>
              <a:t>3. Управление на представянето</a:t>
            </a:r>
            <a:endParaRPr/>
          </a:p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97971" y="1462685"/>
            <a:ext cx="6877595" cy="52891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Това е процес в управлението на ЧР, който осигурява двустранна комуникация в подкрепяща среда, така че служителите да могат да подкрепят компанията в постигането на стратегическите й цели (CIPD, 2021).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Управлението на ЧР трябва да дава гаранции, че всички служители са оценявани по еднакъв начин и получават еднакви възможности.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200"/>
              <a:t>Представянето може да се измерва чрез: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Месечни прегледи, годишни или на две години. 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360-градусова обратна връзка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Неформални разговори с мениджмънта. </a:t>
            </a:r>
            <a:endParaRPr i="1" sz="2200"/>
          </a:p>
        </p:txBody>
      </p:sp>
      <p:pic>
        <p:nvPicPr>
          <p:cNvPr descr="A picture containing person, window, indoor&#10;&#10;Description automatically generated"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4321" y="854672"/>
            <a:ext cx="4968000" cy="417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RDET Course templat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RDET Course template - Cover pag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2014-07-11T09:12:14Z</dcterms:created>
  <dc:creator>2Fast4u</dc:creator>
</cp:coreProperties>
</file>