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0" roundtripDataSignature="AMtx7mh/P9gKXy97M5XZ8wNb3zUv7+Rf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4DB04C-DF07-4BB1-AE5D-7CF17785DD9B}">
  <a:tblStyle styleId="{5B4DB04C-DF07-4BB1-AE5D-7CF17785DD9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DECE9"/>
          </a:solidFill>
        </a:fill>
      </a:tcStyle>
    </a:wholeTbl>
    <a:band1H>
      <a:tcTxStyle b="off" i="off"/>
      <a:tcStyle>
        <a:fill>
          <a:solidFill>
            <a:srgbClr val="FBD7D1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BD7D1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researchgate.net/publication/313125210_Age_Stereotypes_in_the_Workplace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researchgate.net/publication/313125210_Age_Stereotypes_in_the_Workplac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Участниците работят на 2 или 3 групи, индивидуално или по двойки, за да създадат въпросник – около 20 минути. След това фасилитаторът отделя 10 минути за коментари и обратна връзка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Участниците работят на 2 или 3 групи, индивидуално или по двойки, за да създадат въпросник – около 20 минути. След това фасилитаторът отделя 10 минути за коментари и обратна връзка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Участниците работят на 2 или 3 групи, индивидуално или по двойки, за да създадат въпросник – около 20 минути. След това фасилитаторът отделя 10 минути за коментари и обратна връзка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Стъпка 2 отнема 30 минути (може да се направи 10-минутна почивка преди началото) </a:t>
            </a:r>
            <a:endParaRPr/>
          </a:p>
        </p:txBody>
      </p:sp>
      <p:sp>
        <p:nvSpPr>
          <p:cNvPr id="148" name="Google Shape;148;p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Стъпка 2 отнема 30 минути (може да се направи 10-минутна почивка преди началото) </a:t>
            </a:r>
            <a:endParaRPr/>
          </a:p>
        </p:txBody>
      </p:sp>
      <p:sp>
        <p:nvSpPr>
          <p:cNvPr id="155" name="Google Shape;155;p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Участниците работят на 2 или 3 групи, индивидуално или по двойки, за да създадат въпросник – около 20 минути. След това фасилитаторът отделя 10 минути за коментари и обратна връзка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Участниците работят на 2 или 3 групи, индивидуално или по двойки, за да създадат въпросник – около 20 минути. След това фасилитаторът отделя 10 минути за коментари и обратна връзка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9" name="Google Shape;169;p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Participants to work in 2 or 3 groups, individually or in pairs to design their own questionnaire for 20 minutes. Then the facilitator will spend 10 minutes for any comments and feedback from the participants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80c73197c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Верните отговори са в плана на урока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gd80c73197c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80c73197c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Верните отговори са в плана на урока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3" name="Google Shape;193;gd80c73197c_0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07" name="Google Shape;20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Участниците работят самостоятелно 25 минути</a:t>
            </a:r>
            <a:endParaRPr/>
          </a:p>
        </p:txBody>
      </p:sp>
      <p:sp>
        <p:nvSpPr>
          <p:cNvPr id="73" name="Google Shape;7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Осъществява се в голямата група (фасилитаторът дава обратна връзка) или по двойки (в които всеки участник споделя своята перспектива с друг участник)  - 15 минути</a:t>
            </a:r>
            <a:endParaRPr/>
          </a:p>
        </p:txBody>
      </p:sp>
      <p:sp>
        <p:nvSpPr>
          <p:cNvPr id="80" name="Google Shape;8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минути индивидуална работа – участниците трябва сами да изберат отговор вярно или невярно</a:t>
            </a:r>
            <a:endParaRPr/>
          </a:p>
        </p:txBody>
      </p:sp>
      <p:sp>
        <p:nvSpPr>
          <p:cNvPr id="87" name="Google Shape;8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 20 минути фасилитаторът обяснява всеки отговор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https://aging.umkc.edu/wp-content/uploads/2015/10/Facts-on-Aging-Quiz.pdf</a:t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Стъпка 3 (вкл. видеото) ще отнеме около 20 минути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https://www.researchgate.net/publication/313125210_Age_Stereotypes_in_the_Workplace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Стъпка 3 (вкл. видеото) ще отнеме около 20 минути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https://www.researchgate.net/publication/313125210_Age_Stereotypes_in_the_Workplace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1767" y="673128"/>
            <a:ext cx="9616599" cy="365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0"/>
          <p:cNvSpPr txBox="1"/>
          <p:nvPr/>
        </p:nvSpPr>
        <p:spPr>
          <a:xfrm>
            <a:off x="3313292" y="6150114"/>
            <a:ext cx="77535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800"/>
              <a:t>Този проект е финансиран с подкрепата на Европейската комисия по Програма Еразъм +. Настоящата публикация отразява единствено вижданията на автора и Комисията не носи отговорност за начина, по който може да бъде използвана съдържащата се в нея информация. Проект номер:  2020-1-BG01-KA202-079064</a:t>
            </a:r>
            <a:endParaRPr sz="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 i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0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6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7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" name="Google Shape;31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7"/>
          <p:cNvSpPr txBox="1"/>
          <p:nvPr/>
        </p:nvSpPr>
        <p:spPr>
          <a:xfrm>
            <a:off x="3313292" y="6150114"/>
            <a:ext cx="775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</a:rPr>
              <a:t>Този проект е финансиран с подкрепата на Европейската комисия по Програма Еразъм +. Настоящата публикация отразява единствено вижданията на автора и Комисията не носи отговорност за начина, по който може да бъде използвана съдържащата се в нея информация. Проект номер:  2020-1-BG01-KA202-079064</a:t>
            </a:r>
            <a:endParaRPr sz="1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7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7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7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Text - 1col">
  <p:cSld name="Title Subtitle Text - 1col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5"/>
          <p:cNvSpPr txBox="1"/>
          <p:nvPr>
            <p:ph idx="2" type="body"/>
          </p:nvPr>
        </p:nvSpPr>
        <p:spPr>
          <a:xfrm>
            <a:off x="6131377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5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aging.umkc.edu/wp-content/uploads/2015/10/Facts-on-Aging-Quiz.pdf" TargetMode="External"/><Relationship Id="rId4" Type="http://schemas.openxmlformats.org/officeDocument/2006/relationships/hyperlink" Target="https://www.researchgate.net/publication/313125210_Age_Stereotypes_in_the_Workplace" TargetMode="External"/><Relationship Id="rId5" Type="http://schemas.openxmlformats.org/officeDocument/2006/relationships/hyperlink" Target="https://www.youtube.com/watch?v=mwNjYe7MM7Y" TargetMode="External"/><Relationship Id="rId6" Type="http://schemas.openxmlformats.org/officeDocument/2006/relationships/hyperlink" Target="https://hbr.org/2016/11/our-assumptions-about-old-and-young-workers-are-wrong" TargetMode="External"/><Relationship Id="rId7" Type="http://schemas.openxmlformats.org/officeDocument/2006/relationships/hyperlink" Target="https://www.researchgate.net/publication/5825886_Engaging_the_Aging_Workforce_The_Relationship_Between_Perceived_Age_Similarity_Satisfaction_With_Coworkers_and_Employee_Engagement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-Mz-t5S6J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Модул 4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>
            <p:ph idx="1" type="subTitle"/>
          </p:nvPr>
        </p:nvSpPr>
        <p:spPr>
          <a:xfrm>
            <a:off x="6086475" y="4391891"/>
            <a:ext cx="5178855" cy="1450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Стратегии за осъществяване, мониторинг и оценка за мениджъри, професионалисти по управление на човешки ресурси и доставчици на обучения с цел да се преодолее дискриминацията, основана на възрастта и социалното изключване на работното място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Чехия– Моушън Диджитъл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0"/>
          <p:cNvSpPr txBox="1"/>
          <p:nvPr>
            <p:ph type="ctrTitle"/>
          </p:nvPr>
        </p:nvSpPr>
        <p:spPr>
          <a:xfrm>
            <a:off x="2179865" y="2774849"/>
            <a:ext cx="7832271" cy="21656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Раздел 2: Мониторинг и оценка на влиянието на избраните стратегии върху борбата с дискриминацията, основана на възрастта, и социалното изключване на работното място в организацията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 sz="2000"/>
              <a:t>Раздел 2: Мониторинг и оценка на влиянието на избраните стратегии върху борбата с дискриминацията, основана на възрастта, и социалното изключване на работното място в организацията</a:t>
            </a:r>
            <a:endParaRPr sz="2000"/>
          </a:p>
        </p:txBody>
      </p:sp>
      <p:sp>
        <p:nvSpPr>
          <p:cNvPr id="122" name="Google Shape;122;p41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 sz="2400"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 sz="2400"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 sz="2400"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accent6"/>
                </a:solidFill>
              </a:rPr>
              <a:t>След този раздел вие ще: </a:t>
            </a:r>
            <a:endParaRPr sz="2400"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2400"/>
              <a:t> </a:t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получите насочваща рамка и ще създадете въпросник, чрез който да осъществите мониторинг и оценка на влиянието на приложените стратегии</a:t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създадете въпросник, който да приложите след стратегията, за да проследите развитието на желаните компетентности при възрастните и младите работници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2400"/>
              <a:t>Стъпка 1: Създайте въпросник за проследяване на напредъка</a:t>
            </a:r>
            <a:endParaRPr sz="2400"/>
          </a:p>
        </p:txBody>
      </p:sp>
      <p:sp>
        <p:nvSpPr>
          <p:cNvPr id="128" name="Google Shape;128;p42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Ще създадем въпросник, който да отчита промените в отношението на работниците преди и след прилагането на избраните стратегии: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Въпросникът ще бъде даден на всички служители преди прилагането на стратегиите, за да се установи базовата ситуация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Попълването на въпросника ще бъде повтаряно на определени периоди (например, на всеки 6 месеца)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Степента, в която резултатите се променят с течение на времето, ще е показател за успеха на стратегиите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Предлагаме да използвате скара от 1 до 5, където 5 означава «напълно съгласен», а 1 означава «напълно несъгласен»</a:t>
            </a:r>
            <a:endParaRPr sz="2400"/>
          </a:p>
        </p:txBody>
      </p:sp>
      <p:sp>
        <p:nvSpPr>
          <p:cNvPr id="129" name="Google Shape;129;p42"/>
          <p:cNvSpPr/>
          <p:nvPr/>
        </p:nvSpPr>
        <p:spPr>
          <a:xfrm>
            <a:off x="8829946" y="182031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Дейност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Пример за въпросник за възрастни работници</a:t>
            </a:r>
            <a:endParaRPr/>
          </a:p>
        </p:txBody>
      </p:sp>
      <p:sp>
        <p:nvSpPr>
          <p:cNvPr id="135" name="Google Shape;135;p43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6" name="Google Shape;136;p43"/>
          <p:cNvGraphicFramePr/>
          <p:nvPr/>
        </p:nvGraphicFramePr>
        <p:xfrm>
          <a:off x="2032000" y="9156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{5B4DB04C-DF07-4BB1-AE5D-7CF17785DD9B}</a:tableStyleId>
              </a:tblPr>
              <a:tblGrid>
                <a:gridCol w="6469750"/>
                <a:gridCol w="165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Възрастните работници (50+ години) в сравнение с по-младите си колеги са: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Скала 1-5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По-надеждни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По-честни/заслужаващи доверие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По-лоялни/отдадени на организацията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По-зрели (натрупана мъдрост)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 по-високо ниво на критическо мислене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 по-слабо представяне в работата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По-малко способни/компетентни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По-малко продуктивни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Неподатливи на промяна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По-трудни за обучаване/развитие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7" name="Google Shape;137;p43"/>
          <p:cNvSpPr txBox="1"/>
          <p:nvPr/>
        </p:nvSpPr>
        <p:spPr>
          <a:xfrm>
            <a:off x="544282" y="6052457"/>
            <a:ext cx="11440887" cy="584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Това е само пример за някои стереотипи (положителни или отрицателни), които младите имат за възрастните работници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Вие трябва да добавите нови, да изтриете или редактирате наличните според преценката си за вашата организация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/>
              <a:t>Пример за въпросник за млади работници</a:t>
            </a:r>
            <a:endParaRPr/>
          </a:p>
        </p:txBody>
      </p:sp>
      <p:sp>
        <p:nvSpPr>
          <p:cNvPr id="143" name="Google Shape;143;p44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4" name="Google Shape;144;p44"/>
          <p:cNvGraphicFramePr/>
          <p:nvPr/>
        </p:nvGraphicFramePr>
        <p:xfrm>
          <a:off x="2032000" y="9373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{5B4DB04C-DF07-4BB1-AE5D-7CF17785DD9B}</a:tableStyleId>
              </a:tblPr>
              <a:tblGrid>
                <a:gridCol w="6469750"/>
                <a:gridCol w="165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Младите работници (18-30) в сравнение с възрастните си колеги са: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Скала 1-5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По-продуктивни и по-добри в изпълняването на повече задачи едновременно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По-креативни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По-амбициозни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По-добри в справянето със стреса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По-знаещи как да работят с технологиите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Нетърпеливи (искат бързо удовлетворение)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По-арогантни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 чувството, че имат право на всичко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По-мързеливи и егоцентрични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По-малко лоялни/отдадени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45" name="Google Shape;145;p44"/>
          <p:cNvSpPr txBox="1"/>
          <p:nvPr/>
        </p:nvSpPr>
        <p:spPr>
          <a:xfrm>
            <a:off x="544282" y="6052457"/>
            <a:ext cx="11440887" cy="584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Това е само пример за някои стереотипи (положителни или отрицателни), които възрастните имат за младите работници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Вие трябва да добавите нови, да изтриете или редактирате наличните според преценката си за вашата организация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Стъпка 2: Работят ли стратегиите? </a:t>
            </a:r>
            <a:endParaRPr/>
          </a:p>
        </p:txBody>
      </p:sp>
      <p:sp>
        <p:nvSpPr>
          <p:cNvPr id="151" name="Google Shape;151;p45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600"/>
              <a:t>Има някои предупредителни знаци, че стратегиите не работят и дискриминацията, основана на възрастта, все още съществува: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Възможностите за обучение автоматично се предлагат на младите служители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Възрастните са пропускани при повишенията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Възрастните не получават интересни, предизвикателни задачи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Прикрити или явни коментари за възрастта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Изключване от важни срещи или дейности</a:t>
            </a:r>
            <a:endParaRPr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Чести съкращения на по-възрастни служители</a:t>
            </a:r>
            <a:endParaRPr sz="2600"/>
          </a:p>
        </p:txBody>
      </p:sp>
      <p:sp>
        <p:nvSpPr>
          <p:cNvPr id="152" name="Google Shape;152;p45"/>
          <p:cNvSpPr/>
          <p:nvPr/>
        </p:nvSpPr>
        <p:spPr>
          <a:xfrm>
            <a:off x="8741225" y="182025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Информация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Работят ли стратегиите? </a:t>
            </a:r>
            <a:endParaRPr/>
          </a:p>
        </p:txBody>
      </p:sp>
      <p:sp>
        <p:nvSpPr>
          <p:cNvPr id="158" name="Google Shape;158;p46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600"/>
              <a:t>Дискусия и споделяне на личен опит:</a:t>
            </a:r>
            <a:endParaRPr sz="26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/>
          </a:p>
          <a:p>
            <a:pPr indent="-4572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Прилагали ли сте подобни стратегии преди?  </a:t>
            </a:r>
            <a:endParaRPr/>
          </a:p>
          <a:p>
            <a:pPr indent="-4572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Кои фактори са важни за успешен резултат?</a:t>
            </a:r>
            <a:endParaRPr/>
          </a:p>
          <a:p>
            <a:pPr indent="-4572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Какво бихте направили по различен начин този път?</a:t>
            </a:r>
            <a:endParaRPr/>
          </a:p>
          <a:p>
            <a:pPr indent="-4572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Можете ли да споделите добри практики?</a:t>
            </a:r>
            <a:endParaRPr/>
          </a:p>
          <a:p>
            <a:pPr indent="-4572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Други поуки или наблюдения?</a:t>
            </a:r>
            <a:endParaRPr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159" name="Google Shape;159;p46"/>
          <p:cNvSpPr/>
          <p:nvPr/>
        </p:nvSpPr>
        <p:spPr>
          <a:xfrm>
            <a:off x="8741225" y="182025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Дискусия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2800"/>
              <a:t>Стъпка 3: Създаване на въпросник за оценка на компетенции</a:t>
            </a:r>
            <a:endParaRPr sz="2800"/>
          </a:p>
        </p:txBody>
      </p:sp>
      <p:sp>
        <p:nvSpPr>
          <p:cNvPr id="165" name="Google Shape;165;p47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Ще създадем въпросник, който да проследява подобряването на компетенциите на служителите след прилагането на избраните стратегии: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Ние ще съставим отделни въпросници за възрастни и млади работници, за да проследим компетенциите, които искаме да подобри при всяка възрастова група</a:t>
            </a:r>
            <a:endParaRPr sz="24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Въпросникът трябва да бъде попълнен 6 месеца след прилагането на стратегията и трябва да се повтаря след това периодично (например, на всеки 6 месеца)</a:t>
            </a:r>
            <a:endParaRPr sz="24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Степента, в която резултатите се подобряват с течение на времето, е доказателство за успеха на стратегиите</a:t>
            </a:r>
            <a:endParaRPr sz="24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Предлагаме да се използва скала от 1 до 3, при която 1 е „не съм подобрил тази компетенция“, 2 е „имам известен напредък в тази компетенция“ и 3 е „имам голямо подобрение в тази компетенция</a:t>
            </a:r>
            <a:endParaRPr sz="24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400"/>
          </a:p>
        </p:txBody>
      </p:sp>
      <p:sp>
        <p:nvSpPr>
          <p:cNvPr id="166" name="Google Shape;166;p47"/>
          <p:cNvSpPr/>
          <p:nvPr/>
        </p:nvSpPr>
        <p:spPr>
          <a:xfrm>
            <a:off x="9876625" y="182038"/>
            <a:ext cx="21657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Дейност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Пример за въпросник за възрастни работници</a:t>
            </a:r>
            <a:endParaRPr/>
          </a:p>
        </p:txBody>
      </p:sp>
      <p:sp>
        <p:nvSpPr>
          <p:cNvPr id="172" name="Google Shape;172;p48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3" name="Google Shape;173;p48"/>
          <p:cNvGraphicFramePr/>
          <p:nvPr/>
        </p:nvGraphicFramePr>
        <p:xfrm>
          <a:off x="2006145" y="91219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{5B4DB04C-DF07-4BB1-AE5D-7CF17785DD9B}</a:tableStyleId>
              </a:tblPr>
              <a:tblGrid>
                <a:gridCol w="6469750"/>
                <a:gridCol w="1658250"/>
              </a:tblGrid>
              <a:tr h="37187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Възрастни работници (50+):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Скала 1-3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94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Дигитални умения</a:t>
                      </a:r>
                      <a:r>
                        <a:rPr b="0" i="0" lang="en-US" sz="20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 умения за ползване на дигитални устройства, комуникационни приложения и мрежи за достъп и управление на информация</a:t>
                      </a:r>
                      <a:endParaRPr b="0" i="0" sz="20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943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Медийна грамотност:</a:t>
                      </a:r>
                      <a:r>
                        <a:rPr b="0" i="0" lang="en-US" sz="20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 the abilities to access, analyze, evaluate, create, and act using all forms of communication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151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Справяне с технологичните предизвикателства:</a:t>
                      </a:r>
                      <a:r>
                        <a:rPr b="0" i="0" lang="en-US" sz="20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 умения, които позволяват гладък преход и увеличена приспособимост (технически речник, умения за работа с клавиатура, намиране на полезни изследователски ресурси)</a:t>
                      </a:r>
                      <a:endParaRPr b="0" i="0" sz="20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4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74" name="Google Shape;174;p48"/>
          <p:cNvSpPr txBox="1"/>
          <p:nvPr/>
        </p:nvSpPr>
        <p:spPr>
          <a:xfrm>
            <a:off x="544282" y="5747656"/>
            <a:ext cx="11440887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Това е само пример за някои компетенции, които бихме искали да подобрим при възрастните работници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Вие можете да добавите нови компетенции, които считате за подходящи от гледна точка на вашата организация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An Example of a Questionnaire for Younger Workers </a:t>
            </a:r>
            <a:endParaRPr/>
          </a:p>
        </p:txBody>
      </p:sp>
      <p:sp>
        <p:nvSpPr>
          <p:cNvPr id="180" name="Google Shape;180;p49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1" name="Google Shape;181;p49"/>
          <p:cNvGraphicFramePr/>
          <p:nvPr/>
        </p:nvGraphicFramePr>
        <p:xfrm>
          <a:off x="2032000" y="11115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{5B4DB04C-DF07-4BB1-AE5D-7CF17785DD9B}</a:tableStyleId>
              </a:tblPr>
              <a:tblGrid>
                <a:gridCol w="6469750"/>
                <a:gridCol w="165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Younger workers (18-30 years):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Scale 1-3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Critical thinking:</a:t>
                      </a: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the ability to think clearly and rationally, understanding the logical connection between ideas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Problem solving:</a:t>
                      </a: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quickly identifying the underlying issue and implementing a solution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Decision making:</a:t>
                      </a: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the process of making choices by identifying a decision, gathering information, and assessing alternative resolutions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Strategic thinking:</a:t>
                      </a:r>
                      <a:r>
                        <a:rPr b="0" i="0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 mental or thinking process applied by an individual in the context of achieving a goal or set of goals in various types of endeavors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82" name="Google Shape;182;p49"/>
          <p:cNvSpPr txBox="1"/>
          <p:nvPr/>
        </p:nvSpPr>
        <p:spPr>
          <a:xfrm>
            <a:off x="544282" y="5747656"/>
            <a:ext cx="1144088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only an example of some competencies that we want to improve for younger workers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should add any new competencies you consider important and relevant to improve for your organisation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 sz="2800"/>
              <a:t>Раздел 1: Прилагане на подходящи стратегии за борба с дискриминацията, основана на възрастта, и социалното изключване на работното място</a:t>
            </a:r>
            <a:endParaRPr sz="2800"/>
          </a:p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2400">
                <a:solidFill>
                  <a:schemeClr val="accent6"/>
                </a:solidFill>
              </a:rPr>
              <a:t>След като приключите този модул, вие ще:</a:t>
            </a:r>
            <a:endParaRPr sz="2400"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2400"/>
              <a:t> </a:t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познавате редица стратегии за справяне с дискриминацията, основана на възрастта</a:t>
            </a:r>
            <a:endParaRPr sz="2400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/>
              <a:t>имате умения да изберете тези стратегии, които са най-подходящи за вашата организация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d80c73197c_0_8"/>
          <p:cNvSpPr txBox="1"/>
          <p:nvPr>
            <p:ph type="title"/>
          </p:nvPr>
        </p:nvSpPr>
        <p:spPr>
          <a:xfrm>
            <a:off x="97970" y="81642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Тест – какво научихте от този модул?</a:t>
            </a:r>
            <a:endParaRPr/>
          </a:p>
        </p:txBody>
      </p:sp>
      <p:sp>
        <p:nvSpPr>
          <p:cNvPr id="188" name="Google Shape;188;gd80c73197c_0_8"/>
          <p:cNvSpPr/>
          <p:nvPr/>
        </p:nvSpPr>
        <p:spPr>
          <a:xfrm>
            <a:off x="978225" y="1693317"/>
            <a:ext cx="177240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d80c73197c_0_8"/>
          <p:cNvSpPr txBox="1"/>
          <p:nvPr/>
        </p:nvSpPr>
        <p:spPr>
          <a:xfrm>
            <a:off x="497175" y="797441"/>
            <a:ext cx="11440800" cy="6093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(ВЯРНО/НЕВЯРНО)</a:t>
            </a:r>
            <a:endParaRPr b="1" i="0" sz="2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Когато хората остаряват, тяхната интелигентност намалява значително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Всички пет сетива отслабват с възрастта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Предписващите стереотипа описват какво хората от дадена възраст могат да правят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Всички стереотипи, свързани с възрастта, са негативни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Има твърде малко доказателства, че стереотипите, свързани с възрастта, на работното място са верни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d80c73197c_0_8"/>
          <p:cNvSpPr/>
          <p:nvPr/>
        </p:nvSpPr>
        <p:spPr>
          <a:xfrm>
            <a:off x="9876625" y="182038"/>
            <a:ext cx="21657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 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d80c73197c_0_24"/>
          <p:cNvSpPr txBox="1"/>
          <p:nvPr>
            <p:ph type="title"/>
          </p:nvPr>
        </p:nvSpPr>
        <p:spPr>
          <a:xfrm>
            <a:off x="97970" y="81642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/>
              <a:t>Тест – какво научихте от този модул?</a:t>
            </a:r>
            <a:endParaRPr/>
          </a:p>
        </p:txBody>
      </p:sp>
      <p:sp>
        <p:nvSpPr>
          <p:cNvPr id="196" name="Google Shape;196;gd80c73197c_0_24"/>
          <p:cNvSpPr/>
          <p:nvPr/>
        </p:nvSpPr>
        <p:spPr>
          <a:xfrm>
            <a:off x="978225" y="1693317"/>
            <a:ext cx="177240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d80c73197c_0_24"/>
          <p:cNvSpPr txBox="1"/>
          <p:nvPr/>
        </p:nvSpPr>
        <p:spPr>
          <a:xfrm>
            <a:off x="497200" y="797441"/>
            <a:ext cx="11440800" cy="6093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(TRUE / FALSE)</a:t>
            </a:r>
            <a:endParaRPr b="1" i="0" sz="2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     Когато възрастните са подминавани при повишения, това е сигнал за дискриминация, основана на възрастта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   Дигиталните умения и справянето с технологиите са компетенции, които възрастните трябва да подобрят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     Критическото мислене е компетенция, която се подобрява с нарастването на възрастта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    Възрастовият профил на една организация може да бъде едновременно силна страна и слаба страна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   Депресията спохожда по-често възрастните, отколкото младите хора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/>
          </a:p>
          <a:p>
            <a:pPr indent="-330200" lvl="1" marL="1371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d80c73197c_0_24"/>
          <p:cNvSpPr/>
          <p:nvPr/>
        </p:nvSpPr>
        <p:spPr>
          <a:xfrm>
            <a:off x="9876625" y="182038"/>
            <a:ext cx="21657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 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Източници</a:t>
            </a:r>
            <a:endParaRPr/>
          </a:p>
        </p:txBody>
      </p:sp>
      <p:sp>
        <p:nvSpPr>
          <p:cNvPr id="204" name="Google Shape;204;p35"/>
          <p:cNvSpPr txBox="1"/>
          <p:nvPr>
            <p:ph idx="1" type="body"/>
          </p:nvPr>
        </p:nvSpPr>
        <p:spPr>
          <a:xfrm>
            <a:off x="0" y="1564132"/>
            <a:ext cx="11944350" cy="468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 u="sng">
                <a:solidFill>
                  <a:schemeClr val="hlink"/>
                </a:solidFill>
                <a:hlinkClick r:id="rId3"/>
              </a:rPr>
              <a:t>https://aging.umkc.edu/wp-content/uploads/2015/10/Facts-on-Aging-Quiz.pdf</a:t>
            </a:r>
            <a:endParaRPr b="1"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 u="sng">
                <a:solidFill>
                  <a:schemeClr val="hlink"/>
                </a:solidFill>
                <a:hlinkClick r:id="rId4"/>
              </a:rPr>
              <a:t>https://www.researchgate.net/publication/313125210_Age_Stereotypes_in_the_Workplace</a:t>
            </a:r>
            <a:endParaRPr b="1" sz="1400"/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 u="sng"/>
              <a:t>https://www.youtube.com/watch?v=-Mz-t5S6J78</a:t>
            </a:r>
            <a:endParaRPr sz="1400" u="sng"/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 u="sng">
                <a:solidFill>
                  <a:schemeClr val="hlink"/>
                </a:solidFill>
                <a:hlinkClick r:id="rId5"/>
              </a:rPr>
              <a:t>https://www.youtube.com/watch?v=mwNjYe7MM7Y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 u="sng">
                <a:solidFill>
                  <a:schemeClr val="hlink"/>
                </a:solidFill>
                <a:hlinkClick r:id="rId6"/>
              </a:rPr>
              <a:t>https://hbr.org/2016/11/our-assumptions-about-old-and-young-workers-are-wrong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>
                <a:solidFill>
                  <a:schemeClr val="hlink"/>
                </a:solidFill>
                <a:uFill>
                  <a:noFill/>
                </a:uFill>
                <a:hlinkClick r:id="rId7"/>
              </a:rPr>
              <a:t>https://www.researchgate.net/publication/5825886_Engaging_the_Aging_Workforce_The_Relationship_Between_Perceived_Age_Similarity_Satisfaction_With_Coworkers_and_Employee_Engagement</a:t>
            </a:r>
            <a:endParaRPr b="1" sz="1400"/>
          </a:p>
          <a:p>
            <a:pPr indent="0" lvl="0" marL="45720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/>
              <a:t>Браво!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Раздел 1: Прилагане на подходящи стратегии за борба с дискриминацията, основана на възрастта, и социалното изключване на работното място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Стъпка 1: SWOT анализ </a:t>
            </a:r>
            <a:endParaRPr/>
          </a:p>
        </p:txBody>
      </p:sp>
      <p:sp>
        <p:nvSpPr>
          <p:cNvPr id="76" name="Google Shape;76;p5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600"/>
              <a:t>Нека да преценим какъв е профилът на вашата организация от гледна точка на възрастовия й състав. Подгответе SWOT анализ как този профил се отразява на организацията. </a:t>
            </a:r>
            <a:endParaRPr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S</a:t>
            </a:r>
            <a:r>
              <a:rPr lang="en-US" sz="2600"/>
              <a:t>: Как възрастовият профил допринася за </a:t>
            </a:r>
            <a:r>
              <a:rPr b="1" lang="en-US" sz="2600"/>
              <a:t>силните страни </a:t>
            </a:r>
            <a:r>
              <a:rPr lang="en-US" sz="2600"/>
              <a:t>на организацията?</a:t>
            </a:r>
            <a:endParaRPr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W</a:t>
            </a:r>
            <a:r>
              <a:rPr lang="en-US" sz="2600"/>
              <a:t>: Кои са </a:t>
            </a:r>
            <a:r>
              <a:rPr b="1" lang="en-US" sz="2600"/>
              <a:t>слабите страни</a:t>
            </a:r>
            <a:r>
              <a:rPr lang="en-US" sz="2600"/>
              <a:t>, дължащи се на възрастовия профил? </a:t>
            </a:r>
            <a:endParaRPr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O</a:t>
            </a:r>
            <a:r>
              <a:rPr lang="en-US" sz="2600"/>
              <a:t>: Кои са </a:t>
            </a:r>
            <a:r>
              <a:rPr b="1" lang="en-US" sz="2600"/>
              <a:t>благоприятните възможности</a:t>
            </a:r>
            <a:r>
              <a:rPr lang="en-US" sz="2600"/>
              <a:t>, които могат да се използват от силните страни? </a:t>
            </a:r>
            <a:endParaRPr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T</a:t>
            </a:r>
            <a:r>
              <a:rPr lang="en-US" sz="2600"/>
              <a:t>: Има ли заплахи, които трябва да се познават и да се смегчават?</a:t>
            </a:r>
            <a:endParaRPr sz="26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77" name="Google Shape;77;p5"/>
          <p:cNvSpPr/>
          <p:nvPr/>
        </p:nvSpPr>
        <p:spPr>
          <a:xfrm>
            <a:off x="7313125" y="182038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Дейност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Дискусия върху SWOT анализа </a:t>
            </a:r>
            <a:endParaRPr/>
          </a:p>
        </p:txBody>
      </p:sp>
      <p:sp>
        <p:nvSpPr>
          <p:cNvPr id="83" name="Google Shape;83;p3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600"/>
              <a:t>След като подготвихте SWOT анализ на вашата организация, основан на възрастовия профил:</a:t>
            </a:r>
            <a:endParaRPr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  <a:p>
            <a:pPr indent="-457200" lvl="0" marL="8001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Изненадани ли сте от някои резултати?</a:t>
            </a:r>
            <a:endParaRPr/>
          </a:p>
          <a:p>
            <a:pPr indent="-457200" lvl="0" marL="8001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Има ли вашата организация силни страни, от които не се е възползвала в достатъчна степен?</a:t>
            </a:r>
            <a:endParaRPr/>
          </a:p>
          <a:p>
            <a:pPr indent="-457200" lvl="0" marL="8001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600"/>
              <a:t>Има ли слаби страни, на които незабавно трябва да се обърне внимание?</a:t>
            </a:r>
            <a:endParaRPr/>
          </a:p>
          <a:p>
            <a:pPr indent="-342900" lvl="0" marL="8001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  <a:p>
            <a:pPr indent="-342900" lvl="0" marL="8001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84" name="Google Shape;84;p3"/>
          <p:cNvSpPr/>
          <p:nvPr/>
        </p:nvSpPr>
        <p:spPr>
          <a:xfrm>
            <a:off x="7313125" y="182038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Дискусия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2800"/>
              <a:t>Стъпка 2: Факти за остаряването: истини&amp;митове </a:t>
            </a:r>
            <a:endParaRPr sz="2800"/>
          </a:p>
        </p:txBody>
      </p:sp>
      <p:sp>
        <p:nvSpPr>
          <p:cNvPr id="90" name="Google Shape;90;p6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От книгата на Ердман Палмори „Факти за остаряването“ – които от тези твърдения са верни?</a:t>
            </a:r>
            <a:endParaRPr/>
          </a:p>
          <a:p>
            <a:pPr indent="-342900" lvl="0" marL="5715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Когато хората остаряват, тяхната интелигентност намалява значително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Много е трудно за възрастните да научат нови неща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Загубата на памет е нормална част от остаряването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С нарастването на възрастта времето за реакция също нараства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Депресията се случва по-често на възрастните, отколкото на младите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Злоупотребата с алкохол е значително по-голям проблем при възрастните над 65 години, отколкото при по-младите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Възрастните имат по-големи затруднения със съня</a:t>
            </a:r>
            <a:endParaRPr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Възрастните имат най-голяма склонност към самоубийства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Физическата сила намалява с възрастта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Повечето възрастни загубват интерес и способност за сексуални връзки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Всички пет сетива отслабват с възрастта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Повечето възрастни шофьори са способни да управляват безопасно моторни превозни средства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Възрастните работници не могат да работят толкова ефективно, колкото младите работници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Повечето стари хора са настроени по своя начин и не могат да се променят</a:t>
            </a:r>
            <a:endParaRPr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 Възрастните се възстановяват по-бавно от физически и психологически стрес</a:t>
            </a:r>
            <a:endParaRPr sz="1600"/>
          </a:p>
        </p:txBody>
      </p:sp>
      <p:sp>
        <p:nvSpPr>
          <p:cNvPr id="91" name="Google Shape;91;p6"/>
          <p:cNvSpPr/>
          <p:nvPr/>
        </p:nvSpPr>
        <p:spPr>
          <a:xfrm>
            <a:off x="8669036" y="182031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Дейност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 sz="4000"/>
              <a:t>Факти за остаряването: истини&amp;митове</a:t>
            </a:r>
            <a:endParaRPr/>
          </a:p>
        </p:txBody>
      </p:sp>
      <p:sp>
        <p:nvSpPr>
          <p:cNvPr id="97" name="Google Shape;97;p8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От книгата на Ердман Палмори „Факти за остаряването“ – които от тези твърдения са верни?</a:t>
            </a:r>
            <a:endParaRPr/>
          </a:p>
          <a:p>
            <a:pPr indent="-342900" lvl="0" marL="5715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Когато хората остаряват, тяхната интелигентност намалява значително</a:t>
            </a:r>
            <a:endParaRPr b="1" sz="1600">
              <a:solidFill>
                <a:srgbClr val="FF0000"/>
              </a:solidFill>
            </a:endParaRPr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Много е трудно за възрастните да научат нови неща</a:t>
            </a:r>
            <a:endParaRPr b="1" sz="1600">
              <a:solidFill>
                <a:srgbClr val="FF0000"/>
              </a:solidFill>
            </a:endParaRPr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Загубата на памет е нормална част от остаряването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С нарастването на възрастта времето за реакция също нараства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Депресията се случва по-често на възрастните, отколкото на младите</a:t>
            </a:r>
            <a:endParaRPr b="1" sz="1600">
              <a:solidFill>
                <a:srgbClr val="FF0000"/>
              </a:solidFill>
            </a:endParaRPr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Злоупотребата с алкохол е значително по-голям проблем при възрастните над 65 години, отколкото при по-младите</a:t>
            </a:r>
            <a:endParaRPr b="1" sz="1600">
              <a:solidFill>
                <a:srgbClr val="FF0000"/>
              </a:solidFill>
            </a:endParaRPr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Възрастните имат по-големи затруднения със съня</a:t>
            </a:r>
            <a:endParaRPr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Възрастните имат най-голяма склонност към самоубийства</a:t>
            </a:r>
            <a:endParaRPr b="1" sz="1600">
              <a:solidFill>
                <a:srgbClr val="FF0000"/>
              </a:solidFill>
            </a:endParaRPr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Физическата сила намалява с възрастта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Повечето възрастни загубват интерес и способност за сексуални връзки</a:t>
            </a:r>
            <a:endParaRPr b="1" sz="1600">
              <a:solidFill>
                <a:srgbClr val="FF0000"/>
              </a:solidFill>
            </a:endParaRPr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Всички пет сетива отслабват с възрастта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Повечето възрастни шофьори са способни да управляват безопасно моторни превозни средства</a:t>
            </a:r>
            <a:endParaRPr b="1"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Възрастните работници не могат да работят толкова ефективно, колкото младите работници</a:t>
            </a:r>
            <a:endParaRPr b="1" sz="1600">
              <a:solidFill>
                <a:srgbClr val="FF0000"/>
              </a:solidFill>
            </a:endParaRPr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Повечето стари хора са настроени по своя начин и не могат да се променят</a:t>
            </a:r>
            <a:endParaRPr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US" sz="1600"/>
              <a:t> Възрастните се възстановяват по-бавно от физически и психологически стрес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98" name="Google Shape;98;p8"/>
          <p:cNvSpPr txBox="1"/>
          <p:nvPr/>
        </p:nvSpPr>
        <p:spPr>
          <a:xfrm>
            <a:off x="10316818" y="5774635"/>
            <a:ext cx="1311966" cy="584735"/>
          </a:xfrm>
          <a:prstGeom prst="rect">
            <a:avLst/>
          </a:prstGeom>
          <a:noFill/>
          <a:ln cap="flat" cmpd="sng" w="2857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ВЯРНО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НЕВЯРНО</a:t>
            </a:r>
            <a:endParaRPr b="0" i="0" sz="16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2000"/>
              <a:t>Стъпка 3: Дискриминация, основана на възрастта, на работното място и стереотипи*</a:t>
            </a:r>
            <a:endParaRPr sz="2000"/>
          </a:p>
        </p:txBody>
      </p:sp>
      <p:sp>
        <p:nvSpPr>
          <p:cNvPr id="104" name="Google Shape;104;p38"/>
          <p:cNvSpPr txBox="1"/>
          <p:nvPr>
            <p:ph idx="1" type="body"/>
          </p:nvPr>
        </p:nvSpPr>
        <p:spPr>
          <a:xfrm>
            <a:off x="97971" y="987882"/>
            <a:ext cx="11944500" cy="58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Стереотипи за възрастта:</a:t>
            </a:r>
            <a:r>
              <a:rPr lang="en-US"/>
              <a:t> свръх обобщени очаквания и вярвания за характеристиките и отличителните черти на хората, основани на възрастта. На работното място те често са във форма In the workplace, these often take the form of отрицателни, изкривени и неточни възприятия за характеристиките на работника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Описателни стереотипи:</a:t>
            </a:r>
            <a:r>
              <a:rPr lang="en-US"/>
              <a:t> описват какво </a:t>
            </a:r>
            <a:r>
              <a:rPr b="1" lang="en-US"/>
              <a:t>могат</a:t>
            </a:r>
            <a:r>
              <a:rPr lang="en-US"/>
              <a:t> да правят хората според тяхната възрастова група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Предписващи стереотипи:</a:t>
            </a:r>
            <a:r>
              <a:rPr lang="en-US"/>
              <a:t> описват какво </a:t>
            </a:r>
            <a:r>
              <a:rPr b="1" lang="en-US"/>
              <a:t>трябва</a:t>
            </a:r>
            <a:r>
              <a:rPr lang="en-US"/>
              <a:t> да правят хората според тяхната възрастова група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chemeClr val="accent6"/>
                </a:solidFill>
              </a:rPr>
              <a:t>Обичайни стереотипи на работното място: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Възрастните работници се представят по-слабо, имат по-малко възможности, продуктивност, мотивация и компетентност от своите по-млади колеги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Възрастните работници са неподатливи на промяна, те са по-малко гъвкави и е трудно да бъдат обучавани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Възрастните работници имат по-малка способност да се учат, да развиват себе си, да усъвършенстват уменията си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Младите работници са егоисти и егоцентрици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Младите работници не познават работната етика и лоялност 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Младите работници нямат реален опит и не са надеждни</a:t>
            </a:r>
            <a:endParaRPr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*Age Stereotypes in the Workplace (Toomey &amp; Rudolph, 2017)</a:t>
            </a:r>
            <a:endParaRPr b="1" i="1"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000"/>
          </a:p>
        </p:txBody>
      </p:sp>
      <p:sp>
        <p:nvSpPr>
          <p:cNvPr id="105" name="Google Shape;105;p38"/>
          <p:cNvSpPr/>
          <p:nvPr/>
        </p:nvSpPr>
        <p:spPr>
          <a:xfrm>
            <a:off x="9923721" y="253739"/>
            <a:ext cx="2118600" cy="4509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Информация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2800"/>
              <a:t>Дискриминация, основана на възрастта, на работното място и стереотипи</a:t>
            </a:r>
            <a:endParaRPr sz="2800"/>
          </a:p>
        </p:txBody>
      </p:sp>
      <p:sp>
        <p:nvSpPr>
          <p:cNvPr id="111" name="Google Shape;111;p39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chemeClr val="accent6"/>
                </a:solidFill>
              </a:rPr>
              <a:t>Не всички стереотипи са негативни: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Възрастните работници са по-надеждни, честни, лоялни, заслужаващи доверие и ангажирани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Възрастнити работници по-рядко се замесват в явни кражби и фалшиви отсъствия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Възрастните работници притежават по-високи нива на институционално познание и натрупана мъдрост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Младите работници са склонни да бъдат по-продуктивни, креативни, амбициозни, нетърпеливи и ефективни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Младите работници се справят по-добре със стреса на работното място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chemeClr val="accent6"/>
                </a:solidFill>
              </a:rPr>
              <a:t>Има много малко доказателства, че стереотипите на работното място са валидни - например :</a:t>
            </a:r>
            <a:endParaRPr sz="2000">
              <a:solidFill>
                <a:schemeClr val="accent6"/>
              </a:solidFill>
            </a:endParaRPr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Качеството на работата се увеличава с възрастта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Намаляването на когнитивните способности не е свързано с работните постижения поради различни компенсации и стратегии за справяне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Няма доказателства, че възрастните работници са по-неподатливи на промяна</a:t>
            </a:r>
            <a:endParaRPr/>
          </a:p>
          <a:p>
            <a:pPr indent="-2286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u="sng">
                <a:solidFill>
                  <a:schemeClr val="hlink"/>
                </a:solidFill>
                <a:hlinkClick r:id="rId3"/>
              </a:rPr>
              <a:t>https://www.youtube.com/watch?v=-Mz-t5S6J78</a:t>
            </a:r>
            <a:r>
              <a:rPr b="1" lang="en-US"/>
              <a:t> (Age Discriminations: The Myths)</a:t>
            </a:r>
            <a:endParaRPr/>
          </a:p>
          <a:p>
            <a:pPr indent="-2286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2286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2014-07-11T09:12:14Z</dcterms:created>
  <dc:creator>2Fast4u</dc:creator>
</cp:coreProperties>
</file>