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  <p:sldMasterId id="2147483652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30" roundtripDataSignature="AMtx7mh/P9gKXy97M5XZ8wNb3zUv7+RfE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B4DB04C-DF07-4BB1-AE5D-7CF17785DD9B}">
  <a:tblStyle styleId="{5B4DB04C-DF07-4BB1-AE5D-7CF17785DD9B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DECE9"/>
          </a:solidFill>
        </a:fill>
      </a:tcStyle>
    </a:wholeTbl>
    <a:band1H>
      <a:tcTxStyle b="off" i="off"/>
      <a:tcStyle>
        <a:fill>
          <a:solidFill>
            <a:srgbClr val="FBD7D1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FBD7D1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0" Type="http://customschemas.google.com/relationships/presentationmetadata" Target="meta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researchgate.net/publication/313125210_Age_Stereotypes_in_the_Workplace" TargetMode="Externa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researchgate.net/publication/313125210_Age_Stereotypes_in_the_Workplace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6" name="Google Shape;5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4" name="Google Shape;114;p4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9" name="Google Shape;119;p4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4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Участниците работят на 2 или 3 групи, индивидуално или по двойки, за да създадат въпросник – около 20 минути. След това фасилитаторът отделя 10 минути за коментари и обратна връзка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5" name="Google Shape;125;p4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Участниците работят на 2 или 3 групи, индивидуално или по двойки, за да създадат въпросник – около 20 минути. След това фасилитаторът отделя 10 минути за коментари и обратна връзка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2" name="Google Shape;132;p4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4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Участниците работят на 2 или 3 групи, индивидуално или по двойки, за да създадат въпросник – около 20 минути. След това фасилитаторът отделя 10 минути за коментари и обратна връзка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0" name="Google Shape;140;p4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4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Стъпка 2 отнема 30 минути (може да се направи 10-минутна почивка преди началото) </a:t>
            </a:r>
            <a:endParaRPr/>
          </a:p>
        </p:txBody>
      </p:sp>
      <p:sp>
        <p:nvSpPr>
          <p:cNvPr id="148" name="Google Shape;148;p4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4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Стъпка 2 отнема 30 минути (може да се направи 10-минутна почивка преди началото) </a:t>
            </a:r>
            <a:endParaRPr/>
          </a:p>
        </p:txBody>
      </p:sp>
      <p:sp>
        <p:nvSpPr>
          <p:cNvPr id="155" name="Google Shape;155;p4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4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Участниците работят на 2 или 3 групи, индивидуално или по двойки, за да създадат въпросник – около 20 минути. След това фасилитаторът отделя 10 минути за коментари и обратна връзка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2" name="Google Shape;162;p4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4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Участниците работят на 2 или 3 групи, индивидуално или по двойки, за да създадат въпросник – около 20 минути. След това фасилитаторът отделя 10 минути за коментари и обратна връзка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9" name="Google Shape;169;p4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4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Participants to work in 2 or 3 groups, individually or in pairs to design their own questionnaire for 20 minutes. Then the facilitator will spend 10 minutes for any comments and feedback from the participants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7" name="Google Shape;177;p4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2" name="Google Shape;62;p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d80c73197c_0_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Верните отговори са в плана на урока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5" name="Google Shape;185;gd80c73197c_0_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d80c73197c_0_2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Верните отговори са в плана на урока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3" name="Google Shape;193;gd80c73197c_0_2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3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1" name="Google Shape;201;p3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 </a:t>
            </a:r>
            <a:endParaRPr/>
          </a:p>
        </p:txBody>
      </p:sp>
      <p:sp>
        <p:nvSpPr>
          <p:cNvPr id="207" name="Google Shape;207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8" name="Google Shape;68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 Участниците работят самостоятелно 25 минути</a:t>
            </a:r>
            <a:endParaRPr/>
          </a:p>
        </p:txBody>
      </p:sp>
      <p:sp>
        <p:nvSpPr>
          <p:cNvPr id="73" name="Google Shape;73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Осъществява се в голямата група (фасилитаторът дава обратна връзка) или по двойки (в които всеки участник споделя своята перспектива с друг участник)  - 15 минути</a:t>
            </a:r>
            <a:endParaRPr/>
          </a:p>
        </p:txBody>
      </p:sp>
      <p:sp>
        <p:nvSpPr>
          <p:cNvPr id="80" name="Google Shape;80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 минути индивидуална работа – участниците трябва сами да изберат отговор вярно или невярно</a:t>
            </a:r>
            <a:endParaRPr/>
          </a:p>
        </p:txBody>
      </p:sp>
      <p:sp>
        <p:nvSpPr>
          <p:cNvPr id="87" name="Google Shape;87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 20 минути фасилитаторът обяснява всеки отговор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https://aging.umkc.edu/wp-content/uploads/2015/10/Facts-on-Aging-Quiz.pdf</a:t>
            </a:r>
            <a:endParaRPr/>
          </a:p>
        </p:txBody>
      </p:sp>
      <p:sp>
        <p:nvSpPr>
          <p:cNvPr id="94" name="Google Shape;94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Стъпка 3 (вкл. видеото) ще отнеме около 20 минути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2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https://www.researchgate.net/publication/313125210_Age_Stereotypes_in_the_Workplace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1" name="Google Shape;101;p3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Стъпка 3 (вкл. видеото) ще отнеме около 20 минути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2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https://www.researchgate.net/publication/313125210_Age_Stereotypes_in_the_Workplace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8" name="Google Shape;108;p3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/>
          <p:nvPr/>
        </p:nvSpPr>
        <p:spPr>
          <a:xfrm>
            <a:off x="0" y="4530723"/>
            <a:ext cx="5910895" cy="1331189"/>
          </a:xfrm>
          <a:prstGeom prst="rect">
            <a:avLst/>
          </a:prstGeom>
          <a:solidFill>
            <a:srgbClr val="E8F6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81767" y="673128"/>
            <a:ext cx="9616599" cy="36575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5265" y="306605"/>
            <a:ext cx="1712791" cy="1064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oogle Shape;19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32127" y="6188473"/>
            <a:ext cx="2281165" cy="469502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10"/>
          <p:cNvSpPr txBox="1"/>
          <p:nvPr/>
        </p:nvSpPr>
        <p:spPr>
          <a:xfrm>
            <a:off x="3313292" y="6150114"/>
            <a:ext cx="7753500" cy="8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800"/>
              <a:t>Този проект е финансиран с подкрепата на Европейската комисия по Програма Еразъм +. Настоящата публикация отразява единствено вижданията на автора и Комисията не носи отговорност за начина, по който може да бъде използвана съдържащата се в нея информация. Проект номер:  2020-1-BG01-KA202-079064</a:t>
            </a:r>
            <a:endParaRPr sz="8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sz="1000">
              <a:solidFill>
                <a:schemeClr val="lt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10"/>
          <p:cNvSpPr txBox="1"/>
          <p:nvPr>
            <p:ph type="ctrTitle"/>
          </p:nvPr>
        </p:nvSpPr>
        <p:spPr>
          <a:xfrm>
            <a:off x="715688" y="4530725"/>
            <a:ext cx="5195207" cy="13340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2BAAD"/>
              </a:buClr>
              <a:buSzPts val="2000"/>
              <a:buFont typeface="Arial"/>
              <a:buNone/>
              <a:defRPr b="1" sz="2000">
                <a:solidFill>
                  <a:srgbClr val="52BAAD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0"/>
          <p:cNvSpPr txBox="1"/>
          <p:nvPr>
            <p:ph idx="1" type="subTitle"/>
          </p:nvPr>
        </p:nvSpPr>
        <p:spPr>
          <a:xfrm>
            <a:off x="6086475" y="4549902"/>
            <a:ext cx="5178855" cy="12928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b="0" i="1" sz="1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3" name="Google Shape;23;p10"/>
          <p:cNvSpPr/>
          <p:nvPr/>
        </p:nvSpPr>
        <p:spPr>
          <a:xfrm flipH="1" rot="-5400000">
            <a:off x="5396988" y="5172425"/>
            <a:ext cx="1331189" cy="477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 Slide">
  <p:cSld name="3_Title Slide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F6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16"/>
          <p:cNvSpPr txBox="1"/>
          <p:nvPr>
            <p:ph type="ctrTitle"/>
          </p:nvPr>
        </p:nvSpPr>
        <p:spPr>
          <a:xfrm>
            <a:off x="2179865" y="2774849"/>
            <a:ext cx="7832271" cy="16001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2BAAD"/>
              </a:buClr>
              <a:buSzPts val="2000"/>
              <a:buFont typeface="Arial"/>
              <a:buNone/>
              <a:defRPr b="1" sz="2000">
                <a:solidFill>
                  <a:srgbClr val="52BAAD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6"/>
          <p:cNvSpPr/>
          <p:nvPr/>
        </p:nvSpPr>
        <p:spPr>
          <a:xfrm flipH="1">
            <a:off x="2172708" y="2774849"/>
            <a:ext cx="7839428" cy="45719"/>
          </a:xfrm>
          <a:prstGeom prst="rect">
            <a:avLst/>
          </a:prstGeom>
          <a:solidFill>
            <a:srgbClr val="52BAA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 Slide">
  <p:cSld name="2_Title Slide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17"/>
          <p:cNvSpPr txBox="1"/>
          <p:nvPr>
            <p:ph type="ctrTitle"/>
          </p:nvPr>
        </p:nvSpPr>
        <p:spPr>
          <a:xfrm>
            <a:off x="2179865" y="2937536"/>
            <a:ext cx="7832271" cy="16001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b="1" sz="2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31" name="Google Shape;31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239605" y="1688651"/>
            <a:ext cx="1712791" cy="1064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32127" y="6188473"/>
            <a:ext cx="2281165" cy="469502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17"/>
          <p:cNvSpPr txBox="1"/>
          <p:nvPr/>
        </p:nvSpPr>
        <p:spPr>
          <a:xfrm>
            <a:off x="3313292" y="6150114"/>
            <a:ext cx="77535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lt1"/>
                </a:solidFill>
              </a:rPr>
              <a:t>Този проект е финансиран с подкрепата на Европейската комисия по Програма Еразъм +. Настоящата публикация отразява единствено вижданията на автора и Комисията не носи отговорност за начина, по който може да бъде използвана съдържащата се в нея информация. Проект номер:  2020-1-BG01-KA202-079064</a:t>
            </a:r>
            <a:endParaRPr sz="1000">
              <a:solidFill>
                <a:schemeClr val="lt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17"/>
          <p:cNvSpPr/>
          <p:nvPr/>
        </p:nvSpPr>
        <p:spPr>
          <a:xfrm flipH="1">
            <a:off x="2172707" y="2913643"/>
            <a:ext cx="7839428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Text - 1col">
  <p:cSld name="Title Text - 1col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2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2"/>
          <p:cNvSpPr txBox="1"/>
          <p:nvPr>
            <p:ph idx="1" type="body"/>
          </p:nvPr>
        </p:nvSpPr>
        <p:spPr>
          <a:xfrm>
            <a:off x="97971" y="881743"/>
            <a:ext cx="11944350" cy="58701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683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683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683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 Slide">
  <p:cSld name="3_Title Slide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3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F6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37"/>
          <p:cNvSpPr txBox="1"/>
          <p:nvPr>
            <p:ph type="ctrTitle"/>
          </p:nvPr>
        </p:nvSpPr>
        <p:spPr>
          <a:xfrm>
            <a:off x="2179865" y="2774849"/>
            <a:ext cx="7832271" cy="16001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2BAAD"/>
              </a:buClr>
              <a:buSzPts val="2000"/>
              <a:buFont typeface="Arial"/>
              <a:buNone/>
              <a:defRPr b="1" sz="2000">
                <a:solidFill>
                  <a:srgbClr val="52BAAD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37"/>
          <p:cNvSpPr/>
          <p:nvPr/>
        </p:nvSpPr>
        <p:spPr>
          <a:xfrm flipH="1">
            <a:off x="2172708" y="2774849"/>
            <a:ext cx="7839428" cy="45719"/>
          </a:xfrm>
          <a:prstGeom prst="rect">
            <a:avLst/>
          </a:prstGeom>
          <a:solidFill>
            <a:srgbClr val="52BAA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- 2col">
  <p:cSld name="Title Content - 2col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4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4"/>
          <p:cNvSpPr txBox="1"/>
          <p:nvPr>
            <p:ph idx="1" type="body"/>
          </p:nvPr>
        </p:nvSpPr>
        <p:spPr>
          <a:xfrm>
            <a:off x="97971" y="873580"/>
            <a:ext cx="5910944" cy="59027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683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683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683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Google Shape;48;p14"/>
          <p:cNvSpPr txBox="1"/>
          <p:nvPr>
            <p:ph idx="2" type="body"/>
          </p:nvPr>
        </p:nvSpPr>
        <p:spPr>
          <a:xfrm>
            <a:off x="6131377" y="873580"/>
            <a:ext cx="5910944" cy="59027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683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683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683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ubtitle Text - 1col">
  <p:cSld name="Title Subtitle Text - 1col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5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5"/>
          <p:cNvSpPr txBox="1"/>
          <p:nvPr>
            <p:ph idx="1" type="body"/>
          </p:nvPr>
        </p:nvSpPr>
        <p:spPr>
          <a:xfrm>
            <a:off x="97971" y="1462684"/>
            <a:ext cx="5910944" cy="53136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683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683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683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5"/>
          <p:cNvSpPr txBox="1"/>
          <p:nvPr>
            <p:ph idx="2" type="body"/>
          </p:nvPr>
        </p:nvSpPr>
        <p:spPr>
          <a:xfrm>
            <a:off x="6131377" y="1462684"/>
            <a:ext cx="5910944" cy="53136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683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683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683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15"/>
          <p:cNvSpPr txBox="1"/>
          <p:nvPr>
            <p:ph idx="3" type="body"/>
          </p:nvPr>
        </p:nvSpPr>
        <p:spPr>
          <a:xfrm>
            <a:off x="97970" y="854672"/>
            <a:ext cx="11944351" cy="5508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slideLayout" Target="../slideLayouts/slideLayout5.xml"/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/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9"/>
          <p:cNvSpPr txBox="1"/>
          <p:nvPr>
            <p:ph idx="10" type="dt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9"/>
          <p:cNvSpPr txBox="1"/>
          <p:nvPr>
            <p:ph idx="11" type="ftr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9"/>
          <p:cNvSpPr txBox="1"/>
          <p:nvPr>
            <p:ph idx="12" type="sldNum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0" y="0"/>
            <a:ext cx="12192000" cy="79752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b="0" i="0" sz="3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3" r:id="rId1"/>
    <p:sldLayoutId id="2147483654" r:id="rId2"/>
    <p:sldLayoutId id="2147483655" r:id="rId3"/>
    <p:sldLayoutId id="2147483656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2.xml"/><Relationship Id="rId3" Type="http://schemas.openxmlformats.org/officeDocument/2006/relationships/hyperlink" Target="https://aging.umkc.edu/wp-content/uploads/2015/10/Facts-on-Aging-Quiz.pdf" TargetMode="External"/><Relationship Id="rId4" Type="http://schemas.openxmlformats.org/officeDocument/2006/relationships/hyperlink" Target="https://www.researchgate.net/publication/313125210_Age_Stereotypes_in_the_Workplace" TargetMode="External"/><Relationship Id="rId5" Type="http://schemas.openxmlformats.org/officeDocument/2006/relationships/hyperlink" Target="https://www.youtube.com/watch?v=mwNjYe7MM7Y" TargetMode="External"/><Relationship Id="rId6" Type="http://schemas.openxmlformats.org/officeDocument/2006/relationships/hyperlink" Target="https://hbr.org/2016/11/our-assumptions-about-old-and-young-workers-are-wrong" TargetMode="External"/><Relationship Id="rId7" Type="http://schemas.openxmlformats.org/officeDocument/2006/relationships/hyperlink" Target="https://www.researchgate.net/publication/5825886_Engaging_the_Aging_Workforce_The_Relationship_Between_Perceived_Age_Similarity_Satisfaction_With_Coworkers_and_Employee_Engagement" TargetMode="Externa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www.youtube.com/watch?v=-Mz-t5S6J78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"/>
          <p:cNvSpPr txBox="1"/>
          <p:nvPr>
            <p:ph type="ctrTitle"/>
          </p:nvPr>
        </p:nvSpPr>
        <p:spPr>
          <a:xfrm>
            <a:off x="715688" y="4530725"/>
            <a:ext cx="5195207" cy="13340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2BAAD"/>
              </a:buClr>
              <a:buSzPts val="20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Модул 4 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1"/>
          <p:cNvSpPr txBox="1"/>
          <p:nvPr>
            <p:ph idx="1" type="subTitle"/>
          </p:nvPr>
        </p:nvSpPr>
        <p:spPr>
          <a:xfrm>
            <a:off x="6086475" y="4391891"/>
            <a:ext cx="5178855" cy="1450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n-US"/>
              <a:t>Стратегии за осъществяване, мониторинг и оценка за мениджъри, професионалисти по управление на човешки ресурси и доставчици на обучения с цел да се преодолее дискриминацията, основана на възрастта и социалното изключване на работното място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n-US"/>
              <a:t>Чехия– Моушън Диджитъл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0"/>
          <p:cNvSpPr txBox="1"/>
          <p:nvPr>
            <p:ph type="ctrTitle"/>
          </p:nvPr>
        </p:nvSpPr>
        <p:spPr>
          <a:xfrm>
            <a:off x="2179865" y="2774849"/>
            <a:ext cx="7832271" cy="21656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US"/>
              <a:t>Раздел 2: Мониторинг и оценка на влиянието на избраните стратегии върху борбата с дискриминацията, основана на възрастта, и социалното изключване на работното място в организацията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1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</a:pPr>
            <a:r>
              <a:rPr lang="en-US" sz="2000"/>
              <a:t>Раздел 2: Мониторинг и оценка на влиянието на избраните стратегии върху борбата с дискриминацията, основана на възрастта, и социалното изключване на работното място в организацията</a:t>
            </a:r>
            <a:endParaRPr sz="2000"/>
          </a:p>
        </p:txBody>
      </p:sp>
      <p:sp>
        <p:nvSpPr>
          <p:cNvPr id="122" name="Google Shape;122;p41"/>
          <p:cNvSpPr txBox="1"/>
          <p:nvPr>
            <p:ph idx="1" type="body"/>
          </p:nvPr>
        </p:nvSpPr>
        <p:spPr>
          <a:xfrm>
            <a:off x="97971" y="881743"/>
            <a:ext cx="11944350" cy="58701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</a:pPr>
            <a:r>
              <a:t/>
            </a:r>
            <a:endParaRPr sz="2400">
              <a:solidFill>
                <a:schemeClr val="accent6"/>
              </a:solidFill>
            </a:endParaRPr>
          </a:p>
          <a:p>
            <a: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</a:pPr>
            <a:r>
              <a:t/>
            </a:r>
            <a:endParaRPr sz="2400">
              <a:solidFill>
                <a:schemeClr val="accent6"/>
              </a:solidFill>
            </a:endParaRPr>
          </a:p>
          <a:p>
            <a: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</a:pPr>
            <a:r>
              <a:t/>
            </a:r>
            <a:endParaRPr sz="2400">
              <a:solidFill>
                <a:schemeClr val="accent6"/>
              </a:solidFill>
            </a:endParaRPr>
          </a:p>
          <a:p>
            <a: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</a:pPr>
            <a:r>
              <a:rPr lang="en-US" sz="2400">
                <a:solidFill>
                  <a:schemeClr val="accent6"/>
                </a:solidFill>
              </a:rPr>
              <a:t>След този раздел вие ще: </a:t>
            </a:r>
            <a:endParaRPr sz="2400">
              <a:solidFill>
                <a:schemeClr val="accent6"/>
              </a:solidFill>
            </a:endParaRPr>
          </a:p>
          <a:p>
            <a: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</a:pPr>
            <a:r>
              <a:rPr lang="en-US" sz="2400"/>
              <a:t> </a:t>
            </a:r>
            <a:endParaRPr sz="2400"/>
          </a:p>
          <a:p>
            <a:pPr indent="-285750" lvl="0" marL="51435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400"/>
              <a:t>получите насочваща рамка и ще създадете въпросник, чрез който да осъществите мониторинг и оценка на влиянието на приложените стратегии</a:t>
            </a:r>
            <a:endParaRPr sz="2400"/>
          </a:p>
          <a:p>
            <a:pPr indent="-285750" lvl="0" marL="51435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400"/>
              <a:t>създадете въпросник, който да приложите след стратегията, за да проследите развитието на желаните компетентности при възрастните и младите работници</a:t>
            </a:r>
            <a:endParaRPr sz="2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42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US" sz="2400"/>
              <a:t>Стъпка 1: Създайте въпросник за проследяване на напредъка</a:t>
            </a:r>
            <a:endParaRPr sz="2400"/>
          </a:p>
        </p:txBody>
      </p:sp>
      <p:sp>
        <p:nvSpPr>
          <p:cNvPr id="128" name="Google Shape;128;p42"/>
          <p:cNvSpPr txBox="1"/>
          <p:nvPr>
            <p:ph idx="1" type="body"/>
          </p:nvPr>
        </p:nvSpPr>
        <p:spPr>
          <a:xfrm>
            <a:off x="97971" y="881743"/>
            <a:ext cx="11944350" cy="58701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2286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sz="2400"/>
              <a:t>Ще създадем въпросник, който да отчита промените в отношението на работниците преди и след прилагането на избраните стратегии:</a:t>
            </a:r>
            <a:endParaRPr/>
          </a:p>
          <a:p>
            <a:pPr indent="0" lvl="0" marL="2286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400"/>
          </a:p>
          <a:p>
            <a:pPr indent="-457200" lvl="0" marL="6858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400"/>
              <a:t>Въпросникът ще бъде даден на всички служители преди прилагането на стратегиите, за да се установи базовата ситуация</a:t>
            </a:r>
            <a:endParaRPr/>
          </a:p>
          <a:p>
            <a:pPr indent="-457200" lvl="0" marL="6858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400"/>
              <a:t>Попълването на въпросника ще бъде повтаряно на определени периоди (например, на всеки 6 месеца)</a:t>
            </a:r>
            <a:endParaRPr/>
          </a:p>
          <a:p>
            <a:pPr indent="-457200" lvl="0" marL="6858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400"/>
              <a:t>Степента, в която резултатите се променят с течение на времето, ще е показател за успеха на стратегиите</a:t>
            </a:r>
            <a:endParaRPr/>
          </a:p>
          <a:p>
            <a:pPr indent="-457200" lvl="0" marL="6858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400"/>
              <a:t>Предлагаме да използвате скара от 1 до 5, където 5 означава «напълно съгласен», а 1 означава «напълно несъгласен»</a:t>
            </a:r>
            <a:endParaRPr sz="2400"/>
          </a:p>
        </p:txBody>
      </p:sp>
      <p:sp>
        <p:nvSpPr>
          <p:cNvPr id="129" name="Google Shape;129;p42"/>
          <p:cNvSpPr/>
          <p:nvPr/>
        </p:nvSpPr>
        <p:spPr>
          <a:xfrm>
            <a:off x="8829946" y="182031"/>
            <a:ext cx="3075900" cy="515100"/>
          </a:xfrm>
          <a:prstGeom prst="flowChartAlternateProcess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Дейност</a:t>
            </a:r>
            <a:endParaRPr b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43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US"/>
              <a:t>Пример за въпросник за възрастни работници</a:t>
            </a:r>
            <a:endParaRPr/>
          </a:p>
        </p:txBody>
      </p:sp>
      <p:sp>
        <p:nvSpPr>
          <p:cNvPr id="135" name="Google Shape;135;p43"/>
          <p:cNvSpPr/>
          <p:nvPr/>
        </p:nvSpPr>
        <p:spPr>
          <a:xfrm>
            <a:off x="978225" y="1693317"/>
            <a:ext cx="17723854" cy="6187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36" name="Google Shape;136;p43"/>
          <p:cNvGraphicFramePr/>
          <p:nvPr/>
        </p:nvGraphicFramePr>
        <p:xfrm>
          <a:off x="2032000" y="91560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{5B4DB04C-DF07-4BB1-AE5D-7CF17785DD9B}</a:tableStyleId>
              </a:tblPr>
              <a:tblGrid>
                <a:gridCol w="6469750"/>
                <a:gridCol w="165825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93D4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Възрастните работници (50+ години) в сравнение с по-младите си колеги са:</a:t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93D4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Скала 1-5</a:t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52BAAD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По-надеждни</a:t>
                      </a:r>
                      <a:endParaRPr sz="1800" u="none" cap="none" strike="noStrike">
                        <a:solidFill>
                          <a:srgbClr val="52BAAD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52BAAD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По-честни/заслужаващи доверие</a:t>
                      </a:r>
                      <a:endParaRPr sz="1800" u="none" cap="none" strike="noStrike">
                        <a:solidFill>
                          <a:srgbClr val="52BAAD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52BAAD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По-лоялни/отдадени на организацията</a:t>
                      </a:r>
                      <a:endParaRPr sz="1800" u="none" cap="none" strike="noStrike">
                        <a:solidFill>
                          <a:srgbClr val="52BAAD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52BAAD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По-зрели (натрупана мъдрост)</a:t>
                      </a:r>
                      <a:endParaRPr sz="1800" u="none" cap="none" strike="noStrike">
                        <a:solidFill>
                          <a:srgbClr val="52BAAD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52BAAD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С по-високо ниво на критическо мислене</a:t>
                      </a:r>
                      <a:endParaRPr sz="1800" u="none" cap="none" strike="noStrike">
                        <a:solidFill>
                          <a:srgbClr val="52BAAD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636A6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С по-слабо представяне в работата</a:t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636A6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По-малко способни/компетентни</a:t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636A6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По-малко продуктивни</a:t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636A6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Неподатливи на промяна</a:t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636A6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По-трудни за обучаване/развитие</a:t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137" name="Google Shape;137;p43"/>
          <p:cNvSpPr txBox="1"/>
          <p:nvPr/>
        </p:nvSpPr>
        <p:spPr>
          <a:xfrm>
            <a:off x="544282" y="6052457"/>
            <a:ext cx="11440887" cy="5847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Това е само пример за някои стереотипи (положителни или отрицателни), които младите имат за възрастните работници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Вие трябва да добавите нови, да изтриете или редактирате наличните според преценката си за вашата организация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44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</a:pPr>
            <a:r>
              <a:rPr lang="en-US"/>
              <a:t>Пример за въпросник за млади работници</a:t>
            </a:r>
            <a:endParaRPr/>
          </a:p>
        </p:txBody>
      </p:sp>
      <p:sp>
        <p:nvSpPr>
          <p:cNvPr id="143" name="Google Shape;143;p44"/>
          <p:cNvSpPr/>
          <p:nvPr/>
        </p:nvSpPr>
        <p:spPr>
          <a:xfrm>
            <a:off x="978225" y="1693317"/>
            <a:ext cx="17723854" cy="6187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44" name="Google Shape;144;p44"/>
          <p:cNvGraphicFramePr/>
          <p:nvPr/>
        </p:nvGraphicFramePr>
        <p:xfrm>
          <a:off x="2032000" y="93738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{5B4DB04C-DF07-4BB1-AE5D-7CF17785DD9B}</a:tableStyleId>
              </a:tblPr>
              <a:tblGrid>
                <a:gridCol w="6469750"/>
                <a:gridCol w="165825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93D4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Младите работници (18-30) в сравнение с възрастните си колеги са:</a:t>
                      </a:r>
                      <a:endParaRPr sz="20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93D4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Скала 1-5</a:t>
                      </a:r>
                      <a:endParaRPr sz="2000" u="none" cap="none" strike="noStrike"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52BAAD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По-продуктивни и по-добри в изпълняването на повече задачи едновременно</a:t>
                      </a:r>
                      <a:endParaRPr sz="1800" u="none" cap="none" strike="noStrike">
                        <a:solidFill>
                          <a:srgbClr val="52BAAD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52BAAD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По-креативни</a:t>
                      </a:r>
                      <a:endParaRPr sz="1800" u="none" cap="none" strike="noStrike">
                        <a:solidFill>
                          <a:srgbClr val="52BAAD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52BAAD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По-амбициозни</a:t>
                      </a:r>
                      <a:endParaRPr sz="1800" u="none" cap="none" strike="noStrike">
                        <a:solidFill>
                          <a:srgbClr val="52BAAD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52BAAD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По-добри в справянето със стреса</a:t>
                      </a:r>
                      <a:endParaRPr sz="1800" u="none" cap="none" strike="noStrike">
                        <a:solidFill>
                          <a:srgbClr val="52BAAD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52BAAD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По-знаещи как да работят с технологиите</a:t>
                      </a:r>
                      <a:endParaRPr sz="1800" u="none" cap="none" strike="noStrike">
                        <a:solidFill>
                          <a:srgbClr val="52BAAD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636A6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Нетърпеливи (искат бързо удовлетворение)</a:t>
                      </a:r>
                      <a:endParaRPr sz="18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636A6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По-арогантни</a:t>
                      </a:r>
                      <a:endParaRPr sz="18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636A6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С чувството, че имат право на всичко</a:t>
                      </a:r>
                      <a:endParaRPr sz="18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636A6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По-мързеливи и егоцентрични</a:t>
                      </a:r>
                      <a:endParaRPr sz="18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636A6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По-малко лоялни/отдадени</a:t>
                      </a:r>
                      <a:endParaRPr sz="18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145" name="Google Shape;145;p44"/>
          <p:cNvSpPr txBox="1"/>
          <p:nvPr/>
        </p:nvSpPr>
        <p:spPr>
          <a:xfrm>
            <a:off x="544282" y="6052457"/>
            <a:ext cx="11440887" cy="5847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Това е само пример за някои стереотипи (положителни или отрицателни), които възрастните имат за младите работници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Вие трябва да добавите нови, да изтриете или редактирате наличните според преценката си за вашата организация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45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US"/>
              <a:t>Стъпка 2: Работят ли стратегиите? </a:t>
            </a:r>
            <a:endParaRPr/>
          </a:p>
        </p:txBody>
      </p:sp>
      <p:sp>
        <p:nvSpPr>
          <p:cNvPr id="151" name="Google Shape;151;p45"/>
          <p:cNvSpPr txBox="1"/>
          <p:nvPr>
            <p:ph idx="1" type="body"/>
          </p:nvPr>
        </p:nvSpPr>
        <p:spPr>
          <a:xfrm>
            <a:off x="97971" y="881743"/>
            <a:ext cx="11944350" cy="58701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2286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sz="2600"/>
              <a:t>Има някои предупредителни знаци, че стратегиите не работят и дискриминацията, основана на възрастта, все още съществува:</a:t>
            </a:r>
            <a:endParaRPr/>
          </a:p>
          <a:p>
            <a:pPr indent="0" lvl="0" marL="2286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600"/>
          </a:p>
          <a:p>
            <a:pPr indent="-457200" lvl="0" marL="6858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600"/>
              <a:t>Възможностите за обучение автоматично се предлагат на младите служители</a:t>
            </a:r>
            <a:endParaRPr/>
          </a:p>
          <a:p>
            <a:pPr indent="-457200" lvl="0" marL="6858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600"/>
              <a:t>Възрастните са пропускани при повишенията</a:t>
            </a:r>
            <a:endParaRPr/>
          </a:p>
          <a:p>
            <a:pPr indent="-457200" lvl="0" marL="6858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600"/>
              <a:t>Възрастните не получават интересни, предизвикателни задачи</a:t>
            </a:r>
            <a:endParaRPr/>
          </a:p>
          <a:p>
            <a:pPr indent="-457200" lvl="0" marL="6858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600"/>
              <a:t>Прикрити или явни коментари за възрастта</a:t>
            </a:r>
            <a:endParaRPr/>
          </a:p>
          <a:p>
            <a:pPr indent="-457200" lvl="0" marL="6858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600"/>
              <a:t>Изключване от важни срещи или дейности</a:t>
            </a:r>
            <a:endParaRPr/>
          </a:p>
          <a:p>
            <a:pPr indent="-457200" lvl="0" marL="6858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600"/>
              <a:t>Чести съкращения на по-възрастни служители</a:t>
            </a:r>
            <a:endParaRPr sz="2600"/>
          </a:p>
        </p:txBody>
      </p:sp>
      <p:sp>
        <p:nvSpPr>
          <p:cNvPr id="152" name="Google Shape;152;p45"/>
          <p:cNvSpPr/>
          <p:nvPr/>
        </p:nvSpPr>
        <p:spPr>
          <a:xfrm>
            <a:off x="8741225" y="182025"/>
            <a:ext cx="3075900" cy="515100"/>
          </a:xfrm>
          <a:prstGeom prst="flowChartAlternateProcess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Информация</a:t>
            </a:r>
            <a:endParaRPr b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46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US"/>
              <a:t>Работят ли стратегиите? </a:t>
            </a:r>
            <a:endParaRPr/>
          </a:p>
        </p:txBody>
      </p:sp>
      <p:sp>
        <p:nvSpPr>
          <p:cNvPr id="158" name="Google Shape;158;p46"/>
          <p:cNvSpPr txBox="1"/>
          <p:nvPr>
            <p:ph idx="1" type="body"/>
          </p:nvPr>
        </p:nvSpPr>
        <p:spPr>
          <a:xfrm>
            <a:off x="97971" y="881743"/>
            <a:ext cx="11944350" cy="58701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2286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sz="2600"/>
              <a:t>Дискусия и споделяне на личен опит:</a:t>
            </a:r>
            <a:endParaRPr sz="2600"/>
          </a:p>
          <a:p>
            <a:pPr indent="0" lvl="0" marL="2286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600"/>
          </a:p>
          <a:p>
            <a:pPr indent="-457200" lvl="0" marL="68580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600"/>
              <a:t>Прилагали ли сте подобни стратегии преди?  </a:t>
            </a:r>
            <a:endParaRPr/>
          </a:p>
          <a:p>
            <a:pPr indent="-457200" lvl="0" marL="68580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600"/>
              <a:t>Кои фактори са важни за успешен резултат?</a:t>
            </a:r>
            <a:endParaRPr/>
          </a:p>
          <a:p>
            <a:pPr indent="-457200" lvl="0" marL="68580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600"/>
              <a:t>Какво бихте направили по различен начин този път?</a:t>
            </a:r>
            <a:endParaRPr/>
          </a:p>
          <a:p>
            <a:pPr indent="-457200" lvl="0" marL="68580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600"/>
              <a:t>Можете ли да споделите добри практики?</a:t>
            </a:r>
            <a:endParaRPr/>
          </a:p>
          <a:p>
            <a:pPr indent="-457200" lvl="0" marL="68580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600"/>
              <a:t>Други поуки или наблюдения?</a:t>
            </a:r>
            <a:endParaRPr/>
          </a:p>
          <a:p>
            <a:pPr indent="-228600" lvl="0" marL="5715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 sz="2600"/>
          </a:p>
        </p:txBody>
      </p:sp>
      <p:sp>
        <p:nvSpPr>
          <p:cNvPr id="159" name="Google Shape;159;p46"/>
          <p:cNvSpPr/>
          <p:nvPr/>
        </p:nvSpPr>
        <p:spPr>
          <a:xfrm>
            <a:off x="8741225" y="182025"/>
            <a:ext cx="3075900" cy="515100"/>
          </a:xfrm>
          <a:prstGeom prst="flowChartAlternateProcess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Дискусия</a:t>
            </a:r>
            <a:endParaRPr b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47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US" sz="2800"/>
              <a:t>Стъпка 3: Създаване на въпросник за оценка на компетенции</a:t>
            </a:r>
            <a:endParaRPr sz="2800"/>
          </a:p>
        </p:txBody>
      </p:sp>
      <p:sp>
        <p:nvSpPr>
          <p:cNvPr id="165" name="Google Shape;165;p47"/>
          <p:cNvSpPr txBox="1"/>
          <p:nvPr>
            <p:ph idx="1" type="body"/>
          </p:nvPr>
        </p:nvSpPr>
        <p:spPr>
          <a:xfrm>
            <a:off x="97971" y="881743"/>
            <a:ext cx="11944350" cy="58701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2286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sz="2400"/>
              <a:t>Ще създадем въпросник, който да проследява подобряването на компетенциите на служителите след прилагането на избраните стратегии:</a:t>
            </a:r>
            <a:endParaRPr/>
          </a:p>
          <a:p>
            <a:pPr indent="0" lvl="0" marL="2286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400"/>
          </a:p>
          <a:p>
            <a:pPr indent="-457200" lvl="0" marL="6858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400"/>
              <a:t>Ние ще съставим отделни въпросници за възрастни и млади работници, за да проследим компетенциите, които искаме да подобри при всяка възрастова група</a:t>
            </a:r>
            <a:endParaRPr sz="2400"/>
          </a:p>
          <a:p>
            <a:pPr indent="-457200" lvl="0" marL="6858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400"/>
              <a:t>Въпросникът трябва да бъде попълнен 6 месеца след прилагането на стратегията и трябва да се повтаря след това периодично (например, на всеки 6 месеца)</a:t>
            </a:r>
            <a:endParaRPr sz="2400"/>
          </a:p>
          <a:p>
            <a:pPr indent="-457200" lvl="0" marL="6858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400"/>
              <a:t>Степента, в която резултатите се подобряват с течение на времето, е доказателство за успеха на стратегиите</a:t>
            </a:r>
            <a:endParaRPr sz="2400"/>
          </a:p>
          <a:p>
            <a:pPr indent="-457200" lvl="0" marL="6858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400"/>
              <a:t>Предлагаме да се използва скала от 1 до 3, при която 1 е „не съм подобрил тази компетенция“, 2 е „имам известен напредък в тази компетенция“ и 3 е „имам голямо подобрение в тази компетенция</a:t>
            </a:r>
            <a:endParaRPr sz="2400"/>
          </a:p>
          <a:p>
            <a:pPr indent="-228600" lvl="0" marL="5715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 sz="2400"/>
          </a:p>
        </p:txBody>
      </p:sp>
      <p:sp>
        <p:nvSpPr>
          <p:cNvPr id="166" name="Google Shape;166;p47"/>
          <p:cNvSpPr/>
          <p:nvPr/>
        </p:nvSpPr>
        <p:spPr>
          <a:xfrm>
            <a:off x="9876625" y="182038"/>
            <a:ext cx="2165700" cy="515100"/>
          </a:xfrm>
          <a:prstGeom prst="flowChartAlternateProcess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Дейност</a:t>
            </a:r>
            <a:endParaRPr b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48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US"/>
              <a:t>Пример за въпросник за възрастни работници</a:t>
            </a:r>
            <a:endParaRPr/>
          </a:p>
        </p:txBody>
      </p:sp>
      <p:sp>
        <p:nvSpPr>
          <p:cNvPr id="172" name="Google Shape;172;p48"/>
          <p:cNvSpPr/>
          <p:nvPr/>
        </p:nvSpPr>
        <p:spPr>
          <a:xfrm>
            <a:off x="978225" y="1693317"/>
            <a:ext cx="17723854" cy="6187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73" name="Google Shape;173;p48"/>
          <p:cNvGraphicFramePr/>
          <p:nvPr/>
        </p:nvGraphicFramePr>
        <p:xfrm>
          <a:off x="2006145" y="91219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{5B4DB04C-DF07-4BB1-AE5D-7CF17785DD9B}</a:tableStyleId>
              </a:tblPr>
              <a:tblGrid>
                <a:gridCol w="6469750"/>
                <a:gridCol w="1658250"/>
              </a:tblGrid>
              <a:tr h="371875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93D4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Възрастни работници (50+):</a:t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93D4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Скала 1-3</a:t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</a:tr>
              <a:tr h="943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636A6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Дигитални умения</a:t>
                      </a:r>
                      <a:r>
                        <a:rPr b="0" i="0" lang="en-US" sz="2000" u="none" cap="none" strike="noStrike">
                          <a:solidFill>
                            <a:srgbClr val="636A6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: умения за ползване на дигитални устройства, комуникационни приложения и мрежи за достъп и управление на информация</a:t>
                      </a:r>
                      <a:endParaRPr b="0" i="0" sz="2000" u="none" cap="none" strike="noStrike">
                        <a:solidFill>
                          <a:srgbClr val="636A6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943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636A6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Медийна грамотност:</a:t>
                      </a:r>
                      <a:r>
                        <a:rPr b="0" i="0" lang="en-US" sz="2000" u="none" cap="none" strike="noStrike">
                          <a:solidFill>
                            <a:srgbClr val="636A6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 the abilities to access, analyze, evaluate, create, and act using all forms of communication</a:t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1516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636A6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Справяне с технологичните предизвикателства:</a:t>
                      </a:r>
                      <a:r>
                        <a:rPr b="0" i="0" lang="en-US" sz="2000" u="none" cap="none" strike="noStrike">
                          <a:solidFill>
                            <a:srgbClr val="636A6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a умения, които позволяват гладък преход и увеличена приспособимост (технически речник, умения за работа с клавиатура, намиране на полезни изследователски ресурси)</a:t>
                      </a:r>
                      <a:endParaRPr b="0" i="0" sz="2000" u="none" cap="none" strike="noStrike">
                        <a:solidFill>
                          <a:srgbClr val="636A6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48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174" name="Google Shape;174;p48"/>
          <p:cNvSpPr txBox="1"/>
          <p:nvPr/>
        </p:nvSpPr>
        <p:spPr>
          <a:xfrm>
            <a:off x="544282" y="5747656"/>
            <a:ext cx="11440887" cy="8309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Това е само пример за някои компетенции, които бихме искали да подобрим при възрастните работници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Вие можете да добавите нови компетенции, които считате за подходящи от гледна точка на вашата организация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49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US"/>
              <a:t>An Example of a Questionnaire for Younger Workers </a:t>
            </a:r>
            <a:endParaRPr/>
          </a:p>
        </p:txBody>
      </p:sp>
      <p:sp>
        <p:nvSpPr>
          <p:cNvPr id="180" name="Google Shape;180;p49"/>
          <p:cNvSpPr/>
          <p:nvPr/>
        </p:nvSpPr>
        <p:spPr>
          <a:xfrm>
            <a:off x="978225" y="1693317"/>
            <a:ext cx="17723854" cy="6187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81" name="Google Shape;181;p49"/>
          <p:cNvGraphicFramePr/>
          <p:nvPr/>
        </p:nvGraphicFramePr>
        <p:xfrm>
          <a:off x="2032000" y="111155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{5B4DB04C-DF07-4BB1-AE5D-7CF17785DD9B}</a:tableStyleId>
              </a:tblPr>
              <a:tblGrid>
                <a:gridCol w="6469750"/>
                <a:gridCol w="165825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93D4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Younger workers (18-30 years):</a:t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93D4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Scale 1-3</a:t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i="0" lang="en-US" sz="1800" u="none" cap="none" strike="noStrike">
                          <a:solidFill>
                            <a:srgbClr val="636A6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Critical thinking:</a:t>
                      </a:r>
                      <a:r>
                        <a:rPr b="0" i="0" lang="en-US" sz="1800" u="none" cap="none" strike="noStrike">
                          <a:solidFill>
                            <a:srgbClr val="636A6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the ability to think clearly and rationally, understanding the logical connection between ideas</a:t>
                      </a:r>
                      <a:endParaRPr b="0" i="0" sz="1800" u="none" cap="none" strike="noStrike">
                        <a:solidFill>
                          <a:srgbClr val="636A6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i="0" lang="en-US" sz="1800" u="none" cap="none" strike="noStrike">
                          <a:solidFill>
                            <a:srgbClr val="636A6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Problem solving:</a:t>
                      </a:r>
                      <a:r>
                        <a:rPr b="0" i="0" lang="en-US" sz="1800" u="none" cap="none" strike="noStrike">
                          <a:solidFill>
                            <a:srgbClr val="636A6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quickly identifying the underlying issue and implementing a solution</a:t>
                      </a:r>
                      <a:endParaRPr b="0" i="0" sz="1800" u="none" cap="none" strike="noStrike">
                        <a:solidFill>
                          <a:srgbClr val="636A6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i="0" lang="en-US" sz="1800" u="none" cap="none" strike="noStrike">
                          <a:solidFill>
                            <a:srgbClr val="636A6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Decision making:</a:t>
                      </a:r>
                      <a:r>
                        <a:rPr b="0" i="0" lang="en-US" sz="1800" u="none" cap="none" strike="noStrike">
                          <a:solidFill>
                            <a:srgbClr val="636A6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the process of making choices by identifying a decision, gathering information, and assessing alternative resolutions</a:t>
                      </a:r>
                      <a:endParaRPr b="0" i="0" sz="1800" u="none" cap="none" strike="noStrike">
                        <a:solidFill>
                          <a:srgbClr val="636A6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i="0" lang="en-US" sz="1800" u="none" cap="none" strike="noStrike">
                          <a:solidFill>
                            <a:srgbClr val="636A6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Strategic thinking:</a:t>
                      </a:r>
                      <a:r>
                        <a:rPr b="0" i="0" lang="en-US" sz="1800" u="none" cap="none" strike="noStrike">
                          <a:solidFill>
                            <a:srgbClr val="636A6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a mental or thinking process applied by an individual in the context of achieving a goal or set of goals in various types of endeavors</a:t>
                      </a:r>
                      <a:endParaRPr b="0" i="0" sz="1800" u="none" cap="none" strike="noStrike">
                        <a:solidFill>
                          <a:srgbClr val="636A6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182" name="Google Shape;182;p49"/>
          <p:cNvSpPr txBox="1"/>
          <p:nvPr/>
        </p:nvSpPr>
        <p:spPr>
          <a:xfrm>
            <a:off x="544282" y="5747656"/>
            <a:ext cx="11440887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is only an example of some competencies that we want to improve for younger workers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should add any new competencies you consider important and relevant to improve for your organisation 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8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</a:pPr>
            <a:r>
              <a:rPr lang="en-US" sz="2800"/>
              <a:t>Раздел 1: Прилагане на подходящи стратегии за борба с дискриминацията, основана на възрастта, и социалното изключване на работното място</a:t>
            </a:r>
            <a:endParaRPr sz="2800"/>
          </a:p>
        </p:txBody>
      </p:sp>
      <p:sp>
        <p:nvSpPr>
          <p:cNvPr id="65" name="Google Shape;65;p18"/>
          <p:cNvSpPr txBox="1"/>
          <p:nvPr>
            <p:ph idx="1" type="body"/>
          </p:nvPr>
        </p:nvSpPr>
        <p:spPr>
          <a:xfrm>
            <a:off x="97971" y="881743"/>
            <a:ext cx="11944350" cy="58701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</a:pPr>
            <a:r>
              <a:t/>
            </a:r>
            <a:endParaRPr>
              <a:solidFill>
                <a:schemeClr val="accent6"/>
              </a:solidFill>
            </a:endParaRPr>
          </a:p>
          <a:p>
            <a: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</a:pPr>
            <a:r>
              <a:t/>
            </a:r>
            <a:endParaRPr>
              <a:solidFill>
                <a:schemeClr val="accent6"/>
              </a:solidFill>
            </a:endParaRPr>
          </a:p>
          <a:p>
            <a: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</a:pPr>
            <a:r>
              <a:rPr lang="en-US" sz="2400">
                <a:solidFill>
                  <a:schemeClr val="accent6"/>
                </a:solidFill>
              </a:rPr>
              <a:t>След като приключите този модул, вие ще:</a:t>
            </a:r>
            <a:endParaRPr sz="2400">
              <a:solidFill>
                <a:schemeClr val="accent6"/>
              </a:solidFill>
            </a:endParaRPr>
          </a:p>
          <a:p>
            <a: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</a:pPr>
            <a:r>
              <a:rPr lang="en-US" sz="2400"/>
              <a:t> </a:t>
            </a:r>
            <a:endParaRPr sz="2400"/>
          </a:p>
          <a:p>
            <a:pPr indent="-285750" lvl="0" marL="51435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400"/>
              <a:t>познавате редица стратегии за справяне с дискриминацията, основана на възрастта</a:t>
            </a:r>
            <a:endParaRPr sz="2400"/>
          </a:p>
          <a:p>
            <a:pPr indent="-285750" lvl="0" marL="51435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400"/>
              <a:t>имате умения да изберете тези стратегии, които са най-подходящи за вашата организация</a:t>
            </a:r>
            <a:endParaRPr sz="24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d80c73197c_0_8"/>
          <p:cNvSpPr txBox="1"/>
          <p:nvPr>
            <p:ph type="title"/>
          </p:nvPr>
        </p:nvSpPr>
        <p:spPr>
          <a:xfrm>
            <a:off x="97970" y="81642"/>
            <a:ext cx="11944500" cy="71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US"/>
              <a:t>Тест – какво научихте от този модул?</a:t>
            </a:r>
            <a:endParaRPr/>
          </a:p>
        </p:txBody>
      </p:sp>
      <p:sp>
        <p:nvSpPr>
          <p:cNvPr id="188" name="Google Shape;188;gd80c73197c_0_8"/>
          <p:cNvSpPr/>
          <p:nvPr/>
        </p:nvSpPr>
        <p:spPr>
          <a:xfrm>
            <a:off x="978225" y="1693317"/>
            <a:ext cx="17724000" cy="61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gd80c73197c_0_8"/>
          <p:cNvSpPr txBox="1"/>
          <p:nvPr/>
        </p:nvSpPr>
        <p:spPr>
          <a:xfrm>
            <a:off x="497175" y="797441"/>
            <a:ext cx="11440800" cy="60939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(ВЯРНО/НЕВЯРНО)</a:t>
            </a:r>
            <a:endParaRPr b="1" i="0" sz="20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AutoNum type="arabicPeriod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Когато хората остаряват, тяхната интелигентност намалява значително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1" marL="13716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○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ВЯРНО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1" marL="13716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○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НЕВЯРНО 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AutoNum type="arabicPeriod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Всички пет сетива отслабват с възрастта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1" marL="13716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○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ВЯРНО</a:t>
            </a:r>
            <a:endParaRPr/>
          </a:p>
          <a:p>
            <a:pPr indent="-330200" lvl="1" marL="13716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○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НЕВЯРНО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AutoNum type="arabicPeriod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Предписващите стереотипа описват какво хората от дадена възраст могат да правят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1" marL="13716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○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ВЯРНО</a:t>
            </a:r>
            <a:endParaRPr/>
          </a:p>
          <a:p>
            <a:pPr indent="-330200" lvl="1" marL="13716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○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НЕВЯРНО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AutoNum type="arabicPeriod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Всички стереотипи, свързани с възрастта, са негативни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1" marL="13716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○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ВЯРНО</a:t>
            </a:r>
            <a:endParaRPr/>
          </a:p>
          <a:p>
            <a:pPr indent="-330200" lvl="1" marL="13716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○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НЕВЯРНО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AutoNum type="arabicPeriod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Има твърде малко доказателства, че стереотипите, свързани с възрастта, на работното място са верни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1" marL="13716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○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ВЯРНО</a:t>
            </a:r>
            <a:endParaRPr/>
          </a:p>
          <a:p>
            <a:pPr indent="-330200" lvl="1" marL="13716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○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НЕВЯРНО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gd80c73197c_0_8"/>
          <p:cNvSpPr/>
          <p:nvPr/>
        </p:nvSpPr>
        <p:spPr>
          <a:xfrm>
            <a:off x="9876625" y="182038"/>
            <a:ext cx="2165700" cy="515100"/>
          </a:xfrm>
          <a:prstGeom prst="flowChartAlternateProcess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Тест </a:t>
            </a:r>
            <a:endParaRPr b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d80c73197c_0_24"/>
          <p:cNvSpPr txBox="1"/>
          <p:nvPr>
            <p:ph type="title"/>
          </p:nvPr>
        </p:nvSpPr>
        <p:spPr>
          <a:xfrm>
            <a:off x="97970" y="81642"/>
            <a:ext cx="11944500" cy="71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</a:pPr>
            <a:r>
              <a:rPr lang="en-US"/>
              <a:t>Тест – какво научихте от този модул?</a:t>
            </a:r>
            <a:endParaRPr/>
          </a:p>
        </p:txBody>
      </p:sp>
      <p:sp>
        <p:nvSpPr>
          <p:cNvPr id="196" name="Google Shape;196;gd80c73197c_0_24"/>
          <p:cNvSpPr/>
          <p:nvPr/>
        </p:nvSpPr>
        <p:spPr>
          <a:xfrm>
            <a:off x="978225" y="1693317"/>
            <a:ext cx="17724000" cy="61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gd80c73197c_0_24"/>
          <p:cNvSpPr txBox="1"/>
          <p:nvPr/>
        </p:nvSpPr>
        <p:spPr>
          <a:xfrm>
            <a:off x="497200" y="797441"/>
            <a:ext cx="11440800" cy="60939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(TRUE / FALSE)</a:t>
            </a:r>
            <a:endParaRPr b="1" i="0" sz="20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6.      Когато възрастните са подминавани при повишения, това е сигнал за дискриминация, основана на възрастта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1" marL="13716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○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ВЯРНО</a:t>
            </a:r>
            <a:endParaRPr/>
          </a:p>
          <a:p>
            <a:pPr indent="-330200" lvl="1" marL="13716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○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НЕВЯРНО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7.    Дигиталните умения и справянето с технологиите са компетенции, които възрастните трябва да подобрят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1" marL="13716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○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ВЯРНО</a:t>
            </a:r>
            <a:endParaRPr/>
          </a:p>
          <a:p>
            <a:pPr indent="-330200" lvl="1" marL="13716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○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НЕВЯРНО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8.     Критическото мислене е компетенция, която се подобрява с нарастването на възрастта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1" marL="13716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○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ВЯРНО</a:t>
            </a:r>
            <a:endParaRPr/>
          </a:p>
          <a:p>
            <a:pPr indent="-330200" lvl="1" marL="13716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○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НЕВЯРНО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9.     Възрастовият профил на една организация може да бъде едновременно силна страна и слаба страна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1" marL="13716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○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ВЯРНО</a:t>
            </a:r>
            <a:endParaRPr/>
          </a:p>
          <a:p>
            <a:pPr indent="-330200" lvl="1" marL="13716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○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НЕВЯРНО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10.   Депресията спохожда по-често възрастните, отколкото младите хора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1" marL="13716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○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ВЯРНО</a:t>
            </a:r>
            <a:endParaRPr/>
          </a:p>
          <a:p>
            <a:pPr indent="-330200" lvl="1" marL="13716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○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НЕВЯРНО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gd80c73197c_0_24"/>
          <p:cNvSpPr/>
          <p:nvPr/>
        </p:nvSpPr>
        <p:spPr>
          <a:xfrm>
            <a:off x="9876625" y="182038"/>
            <a:ext cx="2165700" cy="515100"/>
          </a:xfrm>
          <a:prstGeom prst="flowChartAlternateProcess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Тест </a:t>
            </a:r>
            <a:endParaRPr b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5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US"/>
              <a:t>Източници</a:t>
            </a:r>
            <a:endParaRPr/>
          </a:p>
        </p:txBody>
      </p:sp>
      <p:sp>
        <p:nvSpPr>
          <p:cNvPr id="204" name="Google Shape;204;p35"/>
          <p:cNvSpPr txBox="1"/>
          <p:nvPr>
            <p:ph idx="1" type="body"/>
          </p:nvPr>
        </p:nvSpPr>
        <p:spPr>
          <a:xfrm>
            <a:off x="0" y="1564132"/>
            <a:ext cx="11944350" cy="468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b="1" lang="en-US" sz="1400" u="sng">
                <a:solidFill>
                  <a:schemeClr val="hlink"/>
                </a:solidFill>
                <a:hlinkClick r:id="rId3"/>
              </a:rPr>
              <a:t>https://aging.umkc.edu/wp-content/uploads/2015/10/Facts-on-Aging-Quiz.pdf</a:t>
            </a:r>
            <a:endParaRPr b="1" sz="1400"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b="1" lang="en-US" sz="1400" u="sng">
                <a:solidFill>
                  <a:schemeClr val="hlink"/>
                </a:solidFill>
                <a:hlinkClick r:id="rId4"/>
              </a:rPr>
              <a:t>https://www.researchgate.net/publication/313125210_Age_Stereotypes_in_the_Workplace</a:t>
            </a:r>
            <a:endParaRPr b="1" sz="1400"/>
          </a:p>
          <a:p>
            <a:pPr indent="-3175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 sz="1400" u="sng"/>
              <a:t>https://www.youtube.com/watch?v=-Mz-t5S6J78</a:t>
            </a:r>
            <a:endParaRPr sz="1400" u="sng"/>
          </a:p>
          <a:p>
            <a:pPr indent="-3175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 sz="1400" u="sng">
                <a:solidFill>
                  <a:schemeClr val="hlink"/>
                </a:solidFill>
                <a:hlinkClick r:id="rId5"/>
              </a:rPr>
              <a:t>https://www.youtube.com/watch?v=mwNjYe7MM7Y</a:t>
            </a:r>
            <a:endParaRPr sz="1400"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b="1" lang="en-US" sz="1400" u="sng">
                <a:solidFill>
                  <a:schemeClr val="hlink"/>
                </a:solidFill>
                <a:hlinkClick r:id="rId6"/>
              </a:rPr>
              <a:t>https://hbr.org/2016/11/our-assumptions-about-old-and-young-workers-are-wrong</a:t>
            </a:r>
            <a:endParaRPr sz="1400"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b="1" lang="en-US" sz="1400">
                <a:solidFill>
                  <a:schemeClr val="hlink"/>
                </a:solidFill>
                <a:uFill>
                  <a:noFill/>
                </a:uFill>
                <a:hlinkClick r:id="rId7"/>
              </a:rPr>
              <a:t>https://www.researchgate.net/publication/5825886_Engaging_the_Aging_Workforce_The_Relationship_Between_Perceived_Age_Similarity_Satisfaction_With_Coworkers_and_Employee_Engagement</a:t>
            </a:r>
            <a:endParaRPr b="1" sz="1400"/>
          </a:p>
          <a:p>
            <a:pPr indent="0" lvl="0" marL="457200" marR="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4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7"/>
          <p:cNvSpPr txBox="1"/>
          <p:nvPr>
            <p:ph type="ctrTitle"/>
          </p:nvPr>
        </p:nvSpPr>
        <p:spPr>
          <a:xfrm>
            <a:off x="2179865" y="2937536"/>
            <a:ext cx="7832271" cy="16001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</a:pPr>
            <a:r>
              <a:rPr lang="en-US"/>
              <a:t>Браво!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2"/>
          <p:cNvSpPr txBox="1"/>
          <p:nvPr>
            <p:ph type="ctrTitle"/>
          </p:nvPr>
        </p:nvSpPr>
        <p:spPr>
          <a:xfrm>
            <a:off x="2179865" y="2774849"/>
            <a:ext cx="7832271" cy="16001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US"/>
              <a:t>Раздел 1: Прилагане на подходящи стратегии за борба с дискриминацията, основана на възрастта, и социалното изключване на работното място</a:t>
            </a:r>
            <a:br>
              <a:rPr lang="en-US"/>
            </a:b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5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US"/>
              <a:t>Стъпка 1: SWOT анализ </a:t>
            </a:r>
            <a:endParaRPr/>
          </a:p>
        </p:txBody>
      </p:sp>
      <p:sp>
        <p:nvSpPr>
          <p:cNvPr id="76" name="Google Shape;76;p5"/>
          <p:cNvSpPr txBox="1"/>
          <p:nvPr>
            <p:ph idx="1" type="body"/>
          </p:nvPr>
        </p:nvSpPr>
        <p:spPr>
          <a:xfrm>
            <a:off x="97971" y="881743"/>
            <a:ext cx="11944350" cy="58701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2286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sz="2600"/>
              <a:t>Нека да преценим какъв е профилът на вашата организация от гледна точка на възрастовия й състав. Подгответе SWOT анализ как този профил се отразява на организацията. </a:t>
            </a:r>
            <a:endParaRPr/>
          </a:p>
          <a:p>
            <a:pPr indent="-228600" lvl="0" marL="5715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 sz="2600"/>
          </a:p>
          <a:p>
            <a:pPr indent="0" lvl="0" marL="22860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en-US" sz="2600"/>
              <a:t>S</a:t>
            </a:r>
            <a:r>
              <a:rPr lang="en-US" sz="2600"/>
              <a:t>: Как възрастовият профил допринася за </a:t>
            </a:r>
            <a:r>
              <a:rPr b="1" lang="en-US" sz="2600"/>
              <a:t>силните страни </a:t>
            </a:r>
            <a:r>
              <a:rPr lang="en-US" sz="2600"/>
              <a:t>на организацията?</a:t>
            </a:r>
            <a:endParaRPr sz="2600"/>
          </a:p>
          <a:p>
            <a:pPr indent="0" lvl="0" marL="22860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en-US" sz="2600"/>
              <a:t>W</a:t>
            </a:r>
            <a:r>
              <a:rPr lang="en-US" sz="2600"/>
              <a:t>: Кои са </a:t>
            </a:r>
            <a:r>
              <a:rPr b="1" lang="en-US" sz="2600"/>
              <a:t>слабите страни</a:t>
            </a:r>
            <a:r>
              <a:rPr lang="en-US" sz="2600"/>
              <a:t>, дължащи се на възрастовия профил? </a:t>
            </a:r>
            <a:endParaRPr sz="2600"/>
          </a:p>
          <a:p>
            <a:pPr indent="0" lvl="0" marL="22860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en-US" sz="2600"/>
              <a:t>O</a:t>
            </a:r>
            <a:r>
              <a:rPr lang="en-US" sz="2600"/>
              <a:t>: Кои са </a:t>
            </a:r>
            <a:r>
              <a:rPr b="1" lang="en-US" sz="2600"/>
              <a:t>благоприятните възможности</a:t>
            </a:r>
            <a:r>
              <a:rPr lang="en-US" sz="2600"/>
              <a:t>, които могат да се използват от силните страни? </a:t>
            </a:r>
            <a:endParaRPr sz="2600"/>
          </a:p>
          <a:p>
            <a:pPr indent="0" lvl="0" marL="22860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en-US" sz="2600"/>
              <a:t>T</a:t>
            </a:r>
            <a:r>
              <a:rPr lang="en-US" sz="2600"/>
              <a:t>: Има ли заплахи, които трябва да се познават и да се смегчават?</a:t>
            </a:r>
            <a:endParaRPr sz="2600"/>
          </a:p>
          <a:p>
            <a:pPr indent="-228600" lvl="0" marL="5715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 sz="2600"/>
          </a:p>
        </p:txBody>
      </p:sp>
      <p:sp>
        <p:nvSpPr>
          <p:cNvPr id="77" name="Google Shape;77;p5"/>
          <p:cNvSpPr/>
          <p:nvPr/>
        </p:nvSpPr>
        <p:spPr>
          <a:xfrm>
            <a:off x="7313125" y="182038"/>
            <a:ext cx="3075900" cy="515100"/>
          </a:xfrm>
          <a:prstGeom prst="flowChartAlternateProcess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Дейност</a:t>
            </a:r>
            <a:endParaRPr b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3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US"/>
              <a:t>Дискусия върху SWOT анализа </a:t>
            </a:r>
            <a:endParaRPr/>
          </a:p>
        </p:txBody>
      </p:sp>
      <p:sp>
        <p:nvSpPr>
          <p:cNvPr id="83" name="Google Shape;83;p3"/>
          <p:cNvSpPr txBox="1"/>
          <p:nvPr>
            <p:ph idx="1" type="body"/>
          </p:nvPr>
        </p:nvSpPr>
        <p:spPr>
          <a:xfrm>
            <a:off x="97971" y="881743"/>
            <a:ext cx="11944350" cy="58701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2286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sz="2600"/>
              <a:t>След като подготвихте SWOT анализ на вашата организация, основан на възрастовия профил:</a:t>
            </a:r>
            <a:endParaRPr/>
          </a:p>
          <a:p>
            <a:pPr indent="-228600" lvl="0" marL="5715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 sz="2600"/>
          </a:p>
          <a:p>
            <a:pPr indent="-457200" lvl="0" marL="80010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600"/>
              <a:t>Изненадани ли сте от някои резултати?</a:t>
            </a:r>
            <a:endParaRPr/>
          </a:p>
          <a:p>
            <a:pPr indent="-457200" lvl="0" marL="80010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600"/>
              <a:t>Има ли вашата организация силни страни, от които не се е възползвала в достатъчна степен?</a:t>
            </a:r>
            <a:endParaRPr/>
          </a:p>
          <a:p>
            <a:pPr indent="-457200" lvl="0" marL="80010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600"/>
              <a:t>Има ли слаби страни, на които незабавно трябва да се обърне внимание?</a:t>
            </a:r>
            <a:endParaRPr/>
          </a:p>
          <a:p>
            <a:pPr indent="-342900" lvl="0" marL="8001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 sz="2600"/>
          </a:p>
          <a:p>
            <a:pPr indent="-342900" lvl="0" marL="8001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 sz="2600"/>
          </a:p>
        </p:txBody>
      </p:sp>
      <p:sp>
        <p:nvSpPr>
          <p:cNvPr id="84" name="Google Shape;84;p3"/>
          <p:cNvSpPr/>
          <p:nvPr/>
        </p:nvSpPr>
        <p:spPr>
          <a:xfrm>
            <a:off x="7313125" y="182038"/>
            <a:ext cx="3075900" cy="515100"/>
          </a:xfrm>
          <a:prstGeom prst="flowChartAlternateProcess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Дискусия</a:t>
            </a:r>
            <a:endParaRPr b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6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US" sz="2800"/>
              <a:t>Стъпка 2: Факти за остаряването: истини&amp;митове </a:t>
            </a:r>
            <a:endParaRPr sz="2800"/>
          </a:p>
        </p:txBody>
      </p:sp>
      <p:sp>
        <p:nvSpPr>
          <p:cNvPr id="90" name="Google Shape;90;p6"/>
          <p:cNvSpPr txBox="1"/>
          <p:nvPr>
            <p:ph idx="1" type="body"/>
          </p:nvPr>
        </p:nvSpPr>
        <p:spPr>
          <a:xfrm>
            <a:off x="97971" y="881743"/>
            <a:ext cx="11944350" cy="58701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2286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sz="2400"/>
              <a:t>От книгата на Ердман Палмори „Факти за остаряването“ – които от тези твърдения са верни?</a:t>
            </a:r>
            <a:endParaRPr/>
          </a:p>
          <a:p>
            <a:pPr indent="-342900" lvl="0" marL="5715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 sz="1600"/>
              <a:t>Когато хората остаряват, тяхната интелигентност намалява значително</a:t>
            </a:r>
            <a:endParaRPr b="1" sz="1600"/>
          </a:p>
          <a:p>
            <a:pPr indent="-342900" lvl="0" marL="5715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 sz="1600"/>
              <a:t>Много е трудно за възрастните да научат нови неща</a:t>
            </a:r>
            <a:endParaRPr b="1" sz="1600"/>
          </a:p>
          <a:p>
            <a:pPr indent="-342900" lvl="0" marL="5715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 sz="1600"/>
              <a:t>Загубата на памет е нормална част от остаряването</a:t>
            </a:r>
            <a:endParaRPr b="1" sz="1600"/>
          </a:p>
          <a:p>
            <a:pPr indent="-342900" lvl="0" marL="5715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 sz="1600"/>
              <a:t>С нарастването на възрастта времето за реакция също нараства</a:t>
            </a:r>
            <a:endParaRPr b="1" sz="1600"/>
          </a:p>
          <a:p>
            <a:pPr indent="-342900" lvl="0" marL="5715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 sz="1600"/>
              <a:t>Депресията се случва по-често на възрастните, отколкото на младите</a:t>
            </a:r>
            <a:endParaRPr b="1" sz="1600"/>
          </a:p>
          <a:p>
            <a:pPr indent="-342900" lvl="0" marL="5715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 sz="1600"/>
              <a:t>Злоупотребата с алкохол е значително по-голям проблем при възрастните над 65 години, отколкото при по-младите</a:t>
            </a:r>
            <a:endParaRPr b="1" sz="1600"/>
          </a:p>
          <a:p>
            <a:pPr indent="-342900" lvl="0" marL="5715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 sz="1600"/>
              <a:t>Възрастните имат по-големи затруднения със съня</a:t>
            </a:r>
            <a:endParaRPr/>
          </a:p>
          <a:p>
            <a:pPr indent="-342900" lvl="0" marL="5715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 sz="1600"/>
              <a:t>Възрастните имат най-голяма склонност към самоубийства</a:t>
            </a:r>
            <a:endParaRPr b="1" sz="1600"/>
          </a:p>
          <a:p>
            <a:pPr indent="-342900" lvl="0" marL="5715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 sz="1600"/>
              <a:t>Физическата сила намалява с възрастта</a:t>
            </a:r>
            <a:endParaRPr b="1" sz="1600"/>
          </a:p>
          <a:p>
            <a:pPr indent="-342900" lvl="0" marL="5715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 sz="1600"/>
              <a:t>Повечето възрастни загубват интерес и способност за сексуални връзки</a:t>
            </a:r>
            <a:endParaRPr b="1" sz="1600"/>
          </a:p>
          <a:p>
            <a:pPr indent="-342900" lvl="0" marL="5715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 sz="1600"/>
              <a:t>Всички пет сетива отслабват с възрастта</a:t>
            </a:r>
            <a:endParaRPr b="1" sz="1600"/>
          </a:p>
          <a:p>
            <a:pPr indent="-342900" lvl="0" marL="5715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 sz="1600"/>
              <a:t>Повечето възрастни шофьори са способни да управляват безопасно моторни превозни средства</a:t>
            </a:r>
            <a:endParaRPr b="1" sz="1600"/>
          </a:p>
          <a:p>
            <a:pPr indent="-342900" lvl="0" marL="5715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 sz="1600"/>
              <a:t>Възрастните работници не могат да работят толкова ефективно, колкото младите работници</a:t>
            </a:r>
            <a:endParaRPr b="1" sz="1600"/>
          </a:p>
          <a:p>
            <a:pPr indent="-342900" lvl="0" marL="5715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 sz="1600"/>
              <a:t>Повечето стари хора са настроени по своя начин и не могат да се променят</a:t>
            </a:r>
            <a:endParaRPr/>
          </a:p>
          <a:p>
            <a:pPr indent="-342900" lvl="0" marL="5715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 sz="1600"/>
              <a:t> Възрастните се възстановяват по-бавно от физически и психологически стрес</a:t>
            </a:r>
            <a:endParaRPr sz="1600"/>
          </a:p>
        </p:txBody>
      </p:sp>
      <p:sp>
        <p:nvSpPr>
          <p:cNvPr id="91" name="Google Shape;91;p6"/>
          <p:cNvSpPr/>
          <p:nvPr/>
        </p:nvSpPr>
        <p:spPr>
          <a:xfrm>
            <a:off x="8669036" y="182031"/>
            <a:ext cx="3075900" cy="515100"/>
          </a:xfrm>
          <a:prstGeom prst="flowChartAlternateProcess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Дейност</a:t>
            </a:r>
            <a:endParaRPr b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8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</a:pPr>
            <a:r>
              <a:rPr lang="en-US" sz="4000"/>
              <a:t>Факти за остаряването: истини&amp;митове</a:t>
            </a:r>
            <a:endParaRPr/>
          </a:p>
        </p:txBody>
      </p:sp>
      <p:sp>
        <p:nvSpPr>
          <p:cNvPr id="97" name="Google Shape;97;p8"/>
          <p:cNvSpPr txBox="1"/>
          <p:nvPr>
            <p:ph idx="1" type="body"/>
          </p:nvPr>
        </p:nvSpPr>
        <p:spPr>
          <a:xfrm>
            <a:off x="97971" y="881743"/>
            <a:ext cx="11944350" cy="58701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2286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sz="2400"/>
              <a:t>От книгата на Ердман Палмори „Факти за остаряването“ – които от тези твърдения са верни?</a:t>
            </a:r>
            <a:endParaRPr/>
          </a:p>
          <a:p>
            <a:pPr indent="-342900" lvl="0" marL="5715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 sz="1600">
                <a:solidFill>
                  <a:srgbClr val="FF0000"/>
                </a:solidFill>
              </a:rPr>
              <a:t>Когато хората остаряват, тяхната интелигентност намалява значително</a:t>
            </a:r>
            <a:endParaRPr b="1" sz="1600">
              <a:solidFill>
                <a:srgbClr val="FF0000"/>
              </a:solidFill>
            </a:endParaRPr>
          </a:p>
          <a:p>
            <a:pPr indent="-342900" lvl="0" marL="5715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 sz="1600">
                <a:solidFill>
                  <a:srgbClr val="FF0000"/>
                </a:solidFill>
              </a:rPr>
              <a:t>Много е трудно за възрастните да научат нови неща</a:t>
            </a:r>
            <a:endParaRPr b="1" sz="1600">
              <a:solidFill>
                <a:srgbClr val="FF0000"/>
              </a:solidFill>
            </a:endParaRPr>
          </a:p>
          <a:p>
            <a:pPr indent="-342900" lvl="0" marL="5715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 sz="1600"/>
              <a:t>Загубата на памет е нормална част от остаряването</a:t>
            </a:r>
            <a:endParaRPr b="1" sz="1600"/>
          </a:p>
          <a:p>
            <a:pPr indent="-342900" lvl="0" marL="5715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 sz="1600"/>
              <a:t>С нарастването на възрастта времето за реакция също нараства</a:t>
            </a:r>
            <a:endParaRPr b="1" sz="1600"/>
          </a:p>
          <a:p>
            <a:pPr indent="-342900" lvl="0" marL="5715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 sz="1600">
                <a:solidFill>
                  <a:srgbClr val="FF0000"/>
                </a:solidFill>
              </a:rPr>
              <a:t>Депресията се случва по-често на възрастните, отколкото на младите</a:t>
            </a:r>
            <a:endParaRPr b="1" sz="1600">
              <a:solidFill>
                <a:srgbClr val="FF0000"/>
              </a:solidFill>
            </a:endParaRPr>
          </a:p>
          <a:p>
            <a:pPr indent="-342900" lvl="0" marL="5715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 sz="1600">
                <a:solidFill>
                  <a:srgbClr val="FF0000"/>
                </a:solidFill>
              </a:rPr>
              <a:t>Злоупотребата с алкохол е значително по-голям проблем при възрастните над 65 години, отколкото при по-младите</a:t>
            </a:r>
            <a:endParaRPr b="1" sz="1600">
              <a:solidFill>
                <a:srgbClr val="FF0000"/>
              </a:solidFill>
            </a:endParaRPr>
          </a:p>
          <a:p>
            <a:pPr indent="-342900" lvl="0" marL="5715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 sz="1600"/>
              <a:t>Възрастните имат по-големи затруднения със съня</a:t>
            </a:r>
            <a:endParaRPr/>
          </a:p>
          <a:p>
            <a:pPr indent="-342900" lvl="0" marL="5715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 sz="1600">
                <a:solidFill>
                  <a:srgbClr val="FF0000"/>
                </a:solidFill>
              </a:rPr>
              <a:t>Възрастните имат най-голяма склонност към самоубийства</a:t>
            </a:r>
            <a:endParaRPr b="1" sz="1600">
              <a:solidFill>
                <a:srgbClr val="FF0000"/>
              </a:solidFill>
            </a:endParaRPr>
          </a:p>
          <a:p>
            <a:pPr indent="-342900" lvl="0" marL="5715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 sz="1600"/>
              <a:t>Физическата сила намалява с възрастта</a:t>
            </a:r>
            <a:endParaRPr b="1" sz="1600"/>
          </a:p>
          <a:p>
            <a:pPr indent="-342900" lvl="0" marL="5715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 sz="1600">
                <a:solidFill>
                  <a:srgbClr val="FF0000"/>
                </a:solidFill>
              </a:rPr>
              <a:t>Повечето възрастни загубват интерес и способност за сексуални връзки</a:t>
            </a:r>
            <a:endParaRPr b="1" sz="1600">
              <a:solidFill>
                <a:srgbClr val="FF0000"/>
              </a:solidFill>
            </a:endParaRPr>
          </a:p>
          <a:p>
            <a:pPr indent="-342900" lvl="0" marL="5715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 sz="1600"/>
              <a:t>Всички пет сетива отслабват с възрастта</a:t>
            </a:r>
            <a:endParaRPr b="1" sz="1600"/>
          </a:p>
          <a:p>
            <a:pPr indent="-342900" lvl="0" marL="5715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 sz="1600"/>
              <a:t>Повечето възрастни шофьори са способни да управляват безопасно моторни превозни средства</a:t>
            </a:r>
            <a:endParaRPr b="1" sz="1600"/>
          </a:p>
          <a:p>
            <a:pPr indent="-342900" lvl="0" marL="5715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 sz="1600">
                <a:solidFill>
                  <a:srgbClr val="FF0000"/>
                </a:solidFill>
              </a:rPr>
              <a:t>Възрастните работници не могат да работят толкова ефективно, колкото младите работници</a:t>
            </a:r>
            <a:endParaRPr b="1" sz="1600">
              <a:solidFill>
                <a:srgbClr val="FF0000"/>
              </a:solidFill>
            </a:endParaRPr>
          </a:p>
          <a:p>
            <a:pPr indent="-342900" lvl="0" marL="5715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 sz="1600">
                <a:solidFill>
                  <a:srgbClr val="FF0000"/>
                </a:solidFill>
              </a:rPr>
              <a:t>Повечето стари хора са настроени по своя начин и не могат да се променят</a:t>
            </a:r>
            <a:endParaRPr/>
          </a:p>
          <a:p>
            <a:pPr indent="-342900" lvl="0" marL="5715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 sz="1600"/>
              <a:t> Възрастните се възстановяват по-бавно от физически и психологически стрес</a:t>
            </a:r>
            <a:endParaRPr/>
          </a:p>
          <a:p>
            <a:pPr indent="0" lvl="0" marL="2286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600"/>
          </a:p>
        </p:txBody>
      </p:sp>
      <p:sp>
        <p:nvSpPr>
          <p:cNvPr id="98" name="Google Shape;98;p8"/>
          <p:cNvSpPr txBox="1"/>
          <p:nvPr/>
        </p:nvSpPr>
        <p:spPr>
          <a:xfrm>
            <a:off x="10316818" y="5774635"/>
            <a:ext cx="1311966" cy="584735"/>
          </a:xfrm>
          <a:prstGeom prst="rect">
            <a:avLst/>
          </a:prstGeom>
          <a:noFill/>
          <a:ln cap="flat" cmpd="sng" w="28575">
            <a:solidFill>
              <a:srgbClr val="00206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ВЯРНО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НЕВЯРНО</a:t>
            </a:r>
            <a:endParaRPr b="0" i="0" sz="16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8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US" sz="2000"/>
              <a:t>Стъпка 3: Дискриминация, основана на възрастта, на работното място и стереотипи*</a:t>
            </a:r>
            <a:endParaRPr sz="2000"/>
          </a:p>
        </p:txBody>
      </p:sp>
      <p:sp>
        <p:nvSpPr>
          <p:cNvPr id="104" name="Google Shape;104;p38"/>
          <p:cNvSpPr txBox="1"/>
          <p:nvPr>
            <p:ph idx="1" type="body"/>
          </p:nvPr>
        </p:nvSpPr>
        <p:spPr>
          <a:xfrm>
            <a:off x="97971" y="987882"/>
            <a:ext cx="11944500" cy="587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2286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en-US"/>
              <a:t>Стереотипи за възрастта:</a:t>
            </a:r>
            <a:r>
              <a:rPr lang="en-US"/>
              <a:t> свръх обобщени очаквания и вярвания за характеристиките и отличителните черти на хората, основани на възрастта. На работното място те често са във форма In the workplace, these often take the form of отрицателни, изкривени и неточни възприятия за характеристиките на работника</a:t>
            </a:r>
            <a:endParaRPr/>
          </a:p>
          <a:p>
            <a:pPr indent="0" lvl="0" marL="2286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en-US"/>
              <a:t>Описателни стереотипи:</a:t>
            </a:r>
            <a:r>
              <a:rPr lang="en-US"/>
              <a:t> описват какво </a:t>
            </a:r>
            <a:r>
              <a:rPr b="1" lang="en-US"/>
              <a:t>могат</a:t>
            </a:r>
            <a:r>
              <a:rPr lang="en-US"/>
              <a:t> да правят хората според тяхната възрастова група</a:t>
            </a:r>
            <a:endParaRPr/>
          </a:p>
          <a:p>
            <a:pPr indent="0" lvl="0" marL="2286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en-US"/>
              <a:t>Предписващи стереотипи:</a:t>
            </a:r>
            <a:r>
              <a:rPr lang="en-US"/>
              <a:t> описват какво </a:t>
            </a:r>
            <a:r>
              <a:rPr b="1" lang="en-US"/>
              <a:t>трябва</a:t>
            </a:r>
            <a:r>
              <a:rPr lang="en-US"/>
              <a:t> да правят хората според тяхната възрастова група</a:t>
            </a:r>
            <a:endParaRPr/>
          </a:p>
          <a:p>
            <a:pPr indent="0" lvl="0" marL="2286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sz="2000">
                <a:solidFill>
                  <a:schemeClr val="accent6"/>
                </a:solidFill>
              </a:rPr>
              <a:t>Обичайни стереотипи на работното място:</a:t>
            </a:r>
            <a:endParaRPr/>
          </a:p>
          <a:p>
            <a:pPr indent="-342900" lvl="0" marL="5715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Възрастните работници се представят по-слабо, имат по-малко възможности, продуктивност, мотивация и компетентност от своите по-млади колеги</a:t>
            </a:r>
            <a:endParaRPr/>
          </a:p>
          <a:p>
            <a:pPr indent="-342900" lvl="0" marL="5715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Възрастните работници са неподатливи на промяна, те са по-малко гъвкави и е трудно да бъдат обучавани</a:t>
            </a:r>
            <a:endParaRPr/>
          </a:p>
          <a:p>
            <a:pPr indent="-342900" lvl="0" marL="5715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Възрастните работници имат по-малка способност да се учат, да развиват себе си, да усъвършенстват уменията си</a:t>
            </a:r>
            <a:endParaRPr/>
          </a:p>
          <a:p>
            <a:pPr indent="-342900" lvl="0" marL="5715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Младите работници са егоисти и егоцентрици</a:t>
            </a:r>
            <a:endParaRPr/>
          </a:p>
          <a:p>
            <a:pPr indent="-342900" lvl="0" marL="5715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Младите работници не познават работната етика и лоялност </a:t>
            </a:r>
            <a:endParaRPr/>
          </a:p>
          <a:p>
            <a:pPr indent="-342900" lvl="0" marL="5715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Младите работници нямат реален опит и не са надеждни</a:t>
            </a:r>
            <a:endParaRPr/>
          </a:p>
          <a:p>
            <a:pPr indent="0" lvl="0" marL="22860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i="1" lang="en-US"/>
              <a:t>*Age Stereotypes in the Workplace (Toomey &amp; Rudolph, 2017)</a:t>
            </a:r>
            <a:endParaRPr b="1" i="1" sz="2000"/>
          </a:p>
          <a:p>
            <a:pPr indent="0" lvl="0" marL="2286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000"/>
          </a:p>
          <a:p>
            <a:pPr indent="0" lvl="0" marL="2286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000"/>
          </a:p>
          <a:p>
            <a:pPr indent="-228600" lvl="0" marL="5715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 sz="2000"/>
          </a:p>
        </p:txBody>
      </p:sp>
      <p:sp>
        <p:nvSpPr>
          <p:cNvPr id="105" name="Google Shape;105;p38"/>
          <p:cNvSpPr/>
          <p:nvPr/>
        </p:nvSpPr>
        <p:spPr>
          <a:xfrm>
            <a:off x="9923721" y="253739"/>
            <a:ext cx="2118600" cy="450900"/>
          </a:xfrm>
          <a:prstGeom prst="flowChartAlternateProcess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Информация</a:t>
            </a:r>
            <a:endParaRPr b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9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US" sz="2800"/>
              <a:t>Дискриминация, основана на възрастта, на работното място и стереотипи</a:t>
            </a:r>
            <a:endParaRPr sz="2800"/>
          </a:p>
        </p:txBody>
      </p:sp>
      <p:sp>
        <p:nvSpPr>
          <p:cNvPr id="111" name="Google Shape;111;p39"/>
          <p:cNvSpPr txBox="1"/>
          <p:nvPr>
            <p:ph idx="1" type="body"/>
          </p:nvPr>
        </p:nvSpPr>
        <p:spPr>
          <a:xfrm>
            <a:off x="97971" y="881743"/>
            <a:ext cx="11944350" cy="58701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2286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sz="2000">
                <a:solidFill>
                  <a:schemeClr val="accent6"/>
                </a:solidFill>
              </a:rPr>
              <a:t>Не всички стереотипи са негативни:</a:t>
            </a:r>
            <a:endParaRPr/>
          </a:p>
          <a:p>
            <a:pPr indent="-342900" lvl="0" marL="5715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Възрастните работници са по-надеждни, честни, лоялни, заслужаващи доверие и ангажирани</a:t>
            </a:r>
            <a:endParaRPr/>
          </a:p>
          <a:p>
            <a:pPr indent="-342900" lvl="0" marL="5715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Възрастнити работници по-рядко се замесват в явни кражби и фалшиви отсъствия</a:t>
            </a:r>
            <a:endParaRPr/>
          </a:p>
          <a:p>
            <a:pPr indent="-342900" lvl="0" marL="5715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Възрастните работници притежават по-високи нива на институционално познание и натрупана мъдрост</a:t>
            </a:r>
            <a:endParaRPr/>
          </a:p>
          <a:p>
            <a:pPr indent="-342900" lvl="0" marL="5715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Младите работници са склонни да бъдат по-продуктивни, креативни, амбициозни, нетърпеливи и ефективни</a:t>
            </a:r>
            <a:endParaRPr/>
          </a:p>
          <a:p>
            <a:pPr indent="-342900" lvl="0" marL="5715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Младите работници се справят по-добре със стреса на работното място</a:t>
            </a:r>
            <a:endParaRPr/>
          </a:p>
          <a:p>
            <a:pPr indent="0" lvl="0" marL="2286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2286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sz="2000">
                <a:solidFill>
                  <a:schemeClr val="accent6"/>
                </a:solidFill>
              </a:rPr>
              <a:t>Има много малко доказателства, че стереотипите на работното място са валидни - например :</a:t>
            </a:r>
            <a:endParaRPr sz="2000">
              <a:solidFill>
                <a:schemeClr val="accent6"/>
              </a:solidFill>
            </a:endParaRPr>
          </a:p>
          <a:p>
            <a:pPr indent="-342900" lvl="0" marL="5715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Качеството на работата се увеличава с възрастта</a:t>
            </a:r>
            <a:endParaRPr/>
          </a:p>
          <a:p>
            <a:pPr indent="-342900" lvl="0" marL="5715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Намаляването на когнитивните способности не е свързано с работните постижения поради различни компенсации и стратегии за справяне</a:t>
            </a:r>
            <a:endParaRPr/>
          </a:p>
          <a:p>
            <a:pPr indent="-342900" lvl="0" marL="5715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Няма доказателства, че възрастните работници са по-неподатливи на промяна</a:t>
            </a:r>
            <a:endParaRPr/>
          </a:p>
          <a:p>
            <a:pPr indent="-228600" lvl="0" marL="5715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/>
          </a:p>
          <a:p>
            <a:pPr indent="0" lvl="0" marL="2286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en-US" u="sng">
                <a:solidFill>
                  <a:schemeClr val="hlink"/>
                </a:solidFill>
                <a:hlinkClick r:id="rId3"/>
              </a:rPr>
              <a:t>https://www.youtube.com/watch?v=-Mz-t5S6J78</a:t>
            </a:r>
            <a:r>
              <a:rPr b="1" lang="en-US"/>
              <a:t> (Age Discriminations: The Myths)</a:t>
            </a:r>
            <a:endParaRPr/>
          </a:p>
          <a:p>
            <a:pPr indent="-228600" lvl="0" marL="5715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/>
          </a:p>
          <a:p>
            <a:pPr indent="-228600" lvl="0" marL="5715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 sz="2000"/>
          </a:p>
          <a:p>
            <a:pPr indent="0" lvl="0" marL="2286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000"/>
          </a:p>
          <a:p>
            <a:pPr indent="0" lvl="0" marL="2286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000"/>
          </a:p>
          <a:p>
            <a:pPr indent="-228600" lvl="0" marL="5715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ARDET Course template">
  <a:themeElements>
    <a:clrScheme name="LearnGen">
      <a:dk1>
        <a:srgbClr val="FFFFFF"/>
      </a:dk1>
      <a:lt1>
        <a:srgbClr val="868E93"/>
      </a:lt1>
      <a:dk2>
        <a:srgbClr val="E1E2E3"/>
      </a:dk2>
      <a:lt2>
        <a:srgbClr val="868E93"/>
      </a:lt2>
      <a:accent1>
        <a:srgbClr val="F47F5D"/>
      </a:accent1>
      <a:accent2>
        <a:srgbClr val="93D4CC"/>
      </a:accent2>
      <a:accent3>
        <a:srgbClr val="C7ADDB"/>
      </a:accent3>
      <a:accent4>
        <a:srgbClr val="9DA57C"/>
      </a:accent4>
      <a:accent5>
        <a:srgbClr val="858AA8"/>
      </a:accent5>
      <a:accent6>
        <a:srgbClr val="F2613A"/>
      </a:accent6>
      <a:hlink>
        <a:srgbClr val="93D4CC"/>
      </a:hlink>
      <a:folHlink>
        <a:srgbClr val="70C6B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ARDET Course template - Cover page">
  <a:themeElements>
    <a:clrScheme name="LearnGen">
      <a:dk1>
        <a:srgbClr val="FFFFFF"/>
      </a:dk1>
      <a:lt1>
        <a:srgbClr val="868E93"/>
      </a:lt1>
      <a:dk2>
        <a:srgbClr val="E1E2E3"/>
      </a:dk2>
      <a:lt2>
        <a:srgbClr val="868E93"/>
      </a:lt2>
      <a:accent1>
        <a:srgbClr val="F47F5D"/>
      </a:accent1>
      <a:accent2>
        <a:srgbClr val="93D4CC"/>
      </a:accent2>
      <a:accent3>
        <a:srgbClr val="C7ADDB"/>
      </a:accent3>
      <a:accent4>
        <a:srgbClr val="9DA57C"/>
      </a:accent4>
      <a:accent5>
        <a:srgbClr val="858AA8"/>
      </a:accent5>
      <a:accent6>
        <a:srgbClr val="F2613A"/>
      </a:accent6>
      <a:hlink>
        <a:srgbClr val="93D4CC"/>
      </a:hlink>
      <a:folHlink>
        <a:srgbClr val="70C6B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2014-07-11T09:12:14Z</dcterms:created>
  <dc:creator>2Fast4u</dc:creator>
</cp:coreProperties>
</file>