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2.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22.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3.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2"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0" roundtripDataSignature="AMtx7mif4VjazU5qibj03vOlcwzLVzUWB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DDD5BD0-CD48-4036-86A6-806715351570}">
  <a:tblStyle styleId="{FDDD5BD0-CD48-4036-86A6-806715351570}"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FDECE9"/>
          </a:solidFill>
        </a:fill>
      </a:tcStyle>
    </a:wholeTbl>
    <a:band1H>
      <a:tcTxStyle b="off" i="off"/>
      <a:tcStyle>
        <a:fill>
          <a:solidFill>
            <a:srgbClr val="FBD7D1"/>
          </a:solidFill>
        </a:fill>
      </a:tcStyle>
    </a:band1H>
    <a:band2H>
      <a:tcTxStyle b="off" i="off"/>
    </a:band2H>
    <a:band1V>
      <a:tcTxStyle b="off" i="off"/>
      <a:tcStyle>
        <a:fill>
          <a:solidFill>
            <a:srgbClr val="FBD7D1"/>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 styleId="{077FF7C7-1750-4AE2-8DE0-BAF4E2B22960}" styleName="Table_1">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2.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0" Type="http://customschemas.google.com/relationships/presentationmetadata" Target="metadata"/><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 name="Shape 54"/>
        <p:cNvGrpSpPr/>
        <p:nvPr/>
      </p:nvGrpSpPr>
      <p:grpSpPr>
        <a:xfrm>
          <a:off x="0" y="0"/>
          <a:ext cx="0" cy="0"/>
          <a:chOff x="0" y="0"/>
          <a:chExt cx="0" cy="0"/>
        </a:xfrm>
      </p:grpSpPr>
      <p:sp>
        <p:nvSpPr>
          <p:cNvPr id="55" name="Google Shape;5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56" name="Google Shape;5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2" name="Google Shape;132;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p1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rgbClr val="868E93"/>
              </a:buClr>
              <a:buSzPts val="1800"/>
              <a:buChar char="•"/>
            </a:pPr>
            <a:r>
              <a:rPr lang="en-US" sz="1800">
                <a:solidFill>
                  <a:srgbClr val="868E93"/>
                </a:solidFill>
                <a:latin typeface="Arial"/>
                <a:ea typeface="Arial"/>
                <a:cs typeface="Arial"/>
                <a:sym typeface="Arial"/>
              </a:rPr>
              <a:t>Mentoring has been usually a practice whereas younger employees are getting groomed with the guidance of their senior colleagues.</a:t>
            </a:r>
            <a:endParaRPr sz="1800">
              <a:solidFill>
                <a:srgbClr val="868E93"/>
              </a:solidFill>
              <a:latin typeface="Arial"/>
              <a:ea typeface="Arial"/>
              <a:cs typeface="Arial"/>
              <a:sym typeface="Arial"/>
            </a:endParaRPr>
          </a:p>
          <a:p>
            <a:pPr indent="-285750" lvl="0" marL="285750" rtl="0" algn="just">
              <a:lnSpc>
                <a:spcPct val="90000"/>
              </a:lnSpc>
              <a:spcBef>
                <a:spcPts val="1000"/>
              </a:spcBef>
              <a:spcAft>
                <a:spcPts val="0"/>
              </a:spcAft>
              <a:buClr>
                <a:srgbClr val="868E93"/>
              </a:buClr>
              <a:buSzPts val="1800"/>
              <a:buChar char="•"/>
            </a:pPr>
            <a:r>
              <a:rPr lang="en-US" sz="1800">
                <a:solidFill>
                  <a:srgbClr val="868E93"/>
                </a:solidFill>
                <a:latin typeface="Arial"/>
                <a:ea typeface="Arial"/>
                <a:cs typeface="Arial"/>
                <a:sym typeface="Arial"/>
              </a:rPr>
              <a:t>This </a:t>
            </a:r>
            <a:r>
              <a:rPr b="1" lang="en-US" sz="1800">
                <a:solidFill>
                  <a:srgbClr val="9868BD"/>
                </a:solidFill>
                <a:latin typeface="Arial"/>
                <a:ea typeface="Arial"/>
                <a:cs typeface="Arial"/>
                <a:sym typeface="Arial"/>
              </a:rPr>
              <a:t>relationship dynamic</a:t>
            </a:r>
            <a:r>
              <a:rPr lang="en-US" sz="1800">
                <a:solidFill>
                  <a:srgbClr val="9868BD"/>
                </a:solidFill>
                <a:latin typeface="Arial"/>
                <a:ea typeface="Arial"/>
                <a:cs typeface="Arial"/>
                <a:sym typeface="Arial"/>
              </a:rPr>
              <a:t> </a:t>
            </a:r>
            <a:r>
              <a:rPr lang="en-US" sz="1800">
                <a:solidFill>
                  <a:srgbClr val="868E93"/>
                </a:solidFill>
                <a:latin typeface="Arial"/>
                <a:ea typeface="Arial"/>
                <a:cs typeface="Arial"/>
                <a:sym typeface="Arial"/>
              </a:rPr>
              <a:t>of seniors teaching the youngers, also comes more natural due to the fact that </a:t>
            </a:r>
            <a:r>
              <a:rPr lang="en-US" sz="1800">
                <a:solidFill>
                  <a:srgbClr val="C7ADDB"/>
                </a:solidFill>
                <a:latin typeface="Arial"/>
                <a:ea typeface="Arial"/>
                <a:cs typeface="Arial"/>
                <a:sym typeface="Arial"/>
              </a:rPr>
              <a:t>seniors often have more mastery or soft skills experience in a relevant post or industry. </a:t>
            </a:r>
            <a:endParaRPr sz="1800">
              <a:solidFill>
                <a:srgbClr val="868E93"/>
              </a:solidFill>
              <a:latin typeface="Arial"/>
              <a:ea typeface="Arial"/>
              <a:cs typeface="Arial"/>
              <a:sym typeface="Arial"/>
            </a:endParaRPr>
          </a:p>
          <a:p>
            <a:pPr indent="-285750" lvl="0" marL="285750" rtl="0" algn="just">
              <a:lnSpc>
                <a:spcPct val="90000"/>
              </a:lnSpc>
              <a:spcBef>
                <a:spcPts val="1000"/>
              </a:spcBef>
              <a:spcAft>
                <a:spcPts val="0"/>
              </a:spcAft>
              <a:buClr>
                <a:srgbClr val="868E93"/>
              </a:buClr>
              <a:buSzPts val="1800"/>
              <a:buFont typeface="Noto Sans Symbols"/>
              <a:buChar char="⮚"/>
            </a:pPr>
            <a:r>
              <a:rPr lang="en-US" sz="1800">
                <a:solidFill>
                  <a:srgbClr val="868E93"/>
                </a:solidFill>
                <a:latin typeface="Arial"/>
                <a:ea typeface="Arial"/>
                <a:cs typeface="Arial"/>
                <a:sym typeface="Arial"/>
              </a:rPr>
              <a:t>As a result of the </a:t>
            </a:r>
            <a:r>
              <a:rPr b="1" lang="en-US" sz="1800">
                <a:solidFill>
                  <a:srgbClr val="F2613A"/>
                </a:solidFill>
                <a:latin typeface="Arial"/>
                <a:ea typeface="Arial"/>
                <a:cs typeface="Arial"/>
                <a:sym typeface="Arial"/>
              </a:rPr>
              <a:t>rapid technological advancements</a:t>
            </a:r>
            <a:r>
              <a:rPr b="1" lang="en-US" sz="1800">
                <a:solidFill>
                  <a:srgbClr val="868E93"/>
                </a:solidFill>
                <a:latin typeface="Arial"/>
                <a:ea typeface="Arial"/>
                <a:cs typeface="Arial"/>
                <a:sym typeface="Arial"/>
              </a:rPr>
              <a:t>,</a:t>
            </a:r>
            <a:r>
              <a:rPr lang="en-US" sz="1800">
                <a:solidFill>
                  <a:srgbClr val="868E93"/>
                </a:solidFill>
                <a:latin typeface="Arial"/>
                <a:ea typeface="Arial"/>
                <a:cs typeface="Arial"/>
                <a:sym typeface="Arial"/>
              </a:rPr>
              <a:t> the roles often are turned since younger generations are brought into the limelight due to their more advanced technological expertise (Jain and Maheshwari, 2020). </a:t>
            </a:r>
            <a:endParaRPr sz="1800">
              <a:solidFill>
                <a:srgbClr val="868E93"/>
              </a:solidFill>
              <a:latin typeface="Arial"/>
              <a:ea typeface="Arial"/>
              <a:cs typeface="Arial"/>
              <a:sym typeface="Arial"/>
            </a:endParaRPr>
          </a:p>
          <a:p>
            <a:pPr indent="-285750" lvl="0" marL="285750" rtl="0" algn="just">
              <a:lnSpc>
                <a:spcPct val="90000"/>
              </a:lnSpc>
              <a:spcBef>
                <a:spcPts val="1000"/>
              </a:spcBef>
              <a:spcAft>
                <a:spcPts val="0"/>
              </a:spcAft>
              <a:buClr>
                <a:srgbClr val="868E93"/>
              </a:buClr>
              <a:buSzPts val="1800"/>
              <a:buFont typeface="Noto Sans Symbols"/>
              <a:buChar char="⮚"/>
            </a:pPr>
            <a:r>
              <a:rPr lang="en-US" sz="1800">
                <a:solidFill>
                  <a:srgbClr val="868E93"/>
                </a:solidFill>
                <a:latin typeface="Arial"/>
                <a:ea typeface="Arial"/>
                <a:cs typeface="Arial"/>
                <a:sym typeface="Arial"/>
              </a:rPr>
              <a:t>The </a:t>
            </a:r>
            <a:r>
              <a:rPr b="1" lang="en-US" sz="1800">
                <a:solidFill>
                  <a:srgbClr val="868E93"/>
                </a:solidFill>
                <a:latin typeface="Arial"/>
                <a:ea typeface="Arial"/>
                <a:cs typeface="Arial"/>
                <a:sym typeface="Arial"/>
              </a:rPr>
              <a:t>knowledge exchange </a:t>
            </a:r>
            <a:r>
              <a:rPr lang="en-US" sz="1800">
                <a:solidFill>
                  <a:srgbClr val="868E93"/>
                </a:solidFill>
                <a:latin typeface="Arial"/>
                <a:ea typeface="Arial"/>
                <a:cs typeface="Arial"/>
                <a:sym typeface="Arial"/>
              </a:rPr>
              <a:t>between professionals should </a:t>
            </a:r>
            <a:r>
              <a:rPr lang="en-US" sz="1800" u="sng">
                <a:solidFill>
                  <a:srgbClr val="F2613A"/>
                </a:solidFill>
                <a:latin typeface="Arial"/>
                <a:ea typeface="Arial"/>
                <a:cs typeface="Arial"/>
                <a:sym typeface="Arial"/>
              </a:rPr>
              <a:t>depend on their strengths, merit and overall organizational needs</a:t>
            </a:r>
            <a:r>
              <a:rPr lang="en-US" sz="1800">
                <a:solidFill>
                  <a:srgbClr val="868E93"/>
                </a:solidFill>
                <a:latin typeface="Arial"/>
                <a:ea typeface="Arial"/>
                <a:cs typeface="Arial"/>
                <a:sym typeface="Arial"/>
              </a:rPr>
              <a:t> rather than their age. </a:t>
            </a:r>
            <a:endParaRPr sz="1800">
              <a:solidFill>
                <a:srgbClr val="868E93"/>
              </a:solidFill>
              <a:latin typeface="Arial"/>
              <a:ea typeface="Arial"/>
              <a:cs typeface="Arial"/>
              <a:sym typeface="Arial"/>
            </a:endParaRPr>
          </a:p>
          <a:p>
            <a:pPr indent="-285750" lvl="0" marL="285750" rtl="0" algn="just">
              <a:lnSpc>
                <a:spcPct val="90000"/>
              </a:lnSpc>
              <a:spcBef>
                <a:spcPts val="1000"/>
              </a:spcBef>
              <a:spcAft>
                <a:spcPts val="0"/>
              </a:spcAft>
              <a:buClr>
                <a:srgbClr val="868E93"/>
              </a:buClr>
              <a:buSzPts val="1800"/>
              <a:buFont typeface="Noto Sans Symbols"/>
              <a:buChar char="⮚"/>
            </a:pPr>
            <a:r>
              <a:rPr lang="en-US" sz="1800">
                <a:solidFill>
                  <a:srgbClr val="868E93"/>
                </a:solidFill>
                <a:latin typeface="Arial"/>
                <a:ea typeface="Arial"/>
                <a:cs typeface="Arial"/>
                <a:sym typeface="Arial"/>
              </a:rPr>
              <a:t>Moreover, intergenerational learning creates opportunities for generations to learn more </a:t>
            </a:r>
            <a:r>
              <a:rPr i="1" lang="en-US" sz="1800">
                <a:solidFill>
                  <a:srgbClr val="868E93"/>
                </a:solidFill>
                <a:latin typeface="Arial"/>
                <a:ea typeface="Arial"/>
                <a:cs typeface="Arial"/>
                <a:sym typeface="Arial"/>
              </a:rPr>
              <a:t>about</a:t>
            </a:r>
            <a:r>
              <a:rPr lang="en-US" sz="1800">
                <a:solidFill>
                  <a:srgbClr val="868E93"/>
                </a:solidFill>
                <a:latin typeface="Arial"/>
                <a:ea typeface="Arial"/>
                <a:cs typeface="Arial"/>
                <a:sym typeface="Arial"/>
              </a:rPr>
              <a:t> each other, </a:t>
            </a:r>
            <a:r>
              <a:rPr b="1" lang="en-US" sz="1800">
                <a:solidFill>
                  <a:srgbClr val="868E93"/>
                </a:solidFill>
                <a:latin typeface="Arial"/>
                <a:ea typeface="Arial"/>
                <a:cs typeface="Arial"/>
                <a:sym typeface="Arial"/>
              </a:rPr>
              <a:t>to understand perspectives</a:t>
            </a:r>
            <a:r>
              <a:rPr lang="en-US" sz="1800">
                <a:solidFill>
                  <a:srgbClr val="868E93"/>
                </a:solidFill>
                <a:latin typeface="Arial"/>
                <a:ea typeface="Arial"/>
                <a:cs typeface="Arial"/>
                <a:sym typeface="Arial"/>
              </a:rPr>
              <a:t> of other generations without necessarily adopting them (Bostrom &amp; Schmidt-Hertha, 2017). </a:t>
            </a:r>
            <a:endParaRPr sz="1800">
              <a:solidFill>
                <a:srgbClr val="868E93"/>
              </a:solidFill>
              <a:latin typeface="Arial"/>
              <a:ea typeface="Arial"/>
              <a:cs typeface="Arial"/>
              <a:sym typeface="Arial"/>
            </a:endParaRPr>
          </a:p>
          <a:p>
            <a:pPr indent="-285750" lvl="0" marL="285750" rtl="0" algn="just">
              <a:lnSpc>
                <a:spcPct val="90000"/>
              </a:lnSpc>
              <a:spcBef>
                <a:spcPts val="1000"/>
              </a:spcBef>
              <a:spcAft>
                <a:spcPts val="0"/>
              </a:spcAft>
              <a:buClr>
                <a:srgbClr val="868E93"/>
              </a:buClr>
              <a:buSzPts val="1800"/>
              <a:buFont typeface="Noto Sans Symbols"/>
              <a:buChar char="⮚"/>
            </a:pPr>
            <a:r>
              <a:rPr lang="en-US" sz="1800">
                <a:solidFill>
                  <a:srgbClr val="868E93"/>
                </a:solidFill>
                <a:latin typeface="Arial"/>
                <a:ea typeface="Arial"/>
                <a:cs typeface="Arial"/>
                <a:sym typeface="Arial"/>
              </a:rPr>
              <a:t>Which will also </a:t>
            </a:r>
            <a:r>
              <a:rPr b="1" lang="en-US" sz="1800">
                <a:solidFill>
                  <a:srgbClr val="9DA57C"/>
                </a:solidFill>
                <a:highlight>
                  <a:schemeClr val="lt1"/>
                </a:highlight>
                <a:latin typeface="Arial"/>
                <a:ea typeface="Arial"/>
                <a:cs typeface="Arial"/>
                <a:sym typeface="Arial"/>
              </a:rPr>
              <a:t>improve </a:t>
            </a:r>
            <a:r>
              <a:rPr lang="en-US" sz="1800">
                <a:solidFill>
                  <a:srgbClr val="868E93"/>
                </a:solidFill>
                <a:latin typeface="Arial"/>
                <a:ea typeface="Arial"/>
                <a:cs typeface="Arial"/>
                <a:sym typeface="Arial"/>
              </a:rPr>
              <a:t>the general work</a:t>
            </a:r>
            <a:r>
              <a:rPr lang="en-US" sz="1800">
                <a:solidFill>
                  <a:srgbClr val="9DA57C"/>
                </a:solidFill>
                <a:latin typeface="Arial"/>
                <a:ea typeface="Arial"/>
                <a:cs typeface="Arial"/>
                <a:sym typeface="Arial"/>
              </a:rPr>
              <a:t> </a:t>
            </a:r>
            <a:r>
              <a:rPr b="1" lang="en-US" sz="1800">
                <a:solidFill>
                  <a:srgbClr val="9DA57C"/>
                </a:solidFill>
                <a:latin typeface="Arial"/>
                <a:ea typeface="Arial"/>
                <a:cs typeface="Arial"/>
                <a:sym typeface="Arial"/>
              </a:rPr>
              <a:t>climate</a:t>
            </a:r>
            <a:r>
              <a:rPr lang="en-US" sz="1800">
                <a:solidFill>
                  <a:srgbClr val="868E93"/>
                </a:solidFill>
                <a:latin typeface="Arial"/>
                <a:ea typeface="Arial"/>
                <a:cs typeface="Arial"/>
                <a:sym typeface="Arial"/>
              </a:rPr>
              <a:t>, professional </a:t>
            </a:r>
            <a:r>
              <a:rPr b="1" lang="en-US" sz="1800">
                <a:solidFill>
                  <a:srgbClr val="9DA57C"/>
                </a:solidFill>
                <a:latin typeface="Arial"/>
                <a:ea typeface="Arial"/>
                <a:cs typeface="Arial"/>
                <a:sym typeface="Arial"/>
              </a:rPr>
              <a:t>relationships</a:t>
            </a:r>
            <a:r>
              <a:rPr lang="en-US" sz="1800">
                <a:solidFill>
                  <a:srgbClr val="868E93"/>
                </a:solidFill>
                <a:latin typeface="Arial"/>
                <a:ea typeface="Arial"/>
                <a:cs typeface="Arial"/>
                <a:sym typeface="Arial"/>
              </a:rPr>
              <a:t> and </a:t>
            </a:r>
            <a:r>
              <a:rPr b="1" lang="en-US" sz="1800">
                <a:solidFill>
                  <a:srgbClr val="93D4CC"/>
                </a:solidFill>
                <a:latin typeface="Arial"/>
                <a:ea typeface="Arial"/>
                <a:cs typeface="Arial"/>
                <a:sym typeface="Arial"/>
              </a:rPr>
              <a:t>eliminate</a:t>
            </a:r>
            <a:r>
              <a:rPr b="1" lang="en-US" sz="1800">
                <a:solidFill>
                  <a:srgbClr val="868E93"/>
                </a:solidFill>
                <a:latin typeface="Arial"/>
                <a:ea typeface="Arial"/>
                <a:cs typeface="Arial"/>
                <a:sym typeface="Arial"/>
              </a:rPr>
              <a:t> </a:t>
            </a:r>
            <a:r>
              <a:rPr lang="en-US" sz="1800">
                <a:solidFill>
                  <a:srgbClr val="868E93"/>
                </a:solidFill>
                <a:latin typeface="Arial"/>
                <a:ea typeface="Arial"/>
                <a:cs typeface="Arial"/>
                <a:sym typeface="Arial"/>
              </a:rPr>
              <a:t>any sources of </a:t>
            </a:r>
            <a:r>
              <a:rPr b="1" lang="en-US" sz="1800">
                <a:solidFill>
                  <a:srgbClr val="93D4CC"/>
                </a:solidFill>
                <a:latin typeface="Arial"/>
                <a:ea typeface="Arial"/>
                <a:cs typeface="Arial"/>
                <a:sym typeface="Arial"/>
              </a:rPr>
              <a:t>conflict</a:t>
            </a:r>
            <a:r>
              <a:rPr lang="en-US" sz="1800">
                <a:solidFill>
                  <a:srgbClr val="868E93"/>
                </a:solidFill>
                <a:latin typeface="Arial"/>
                <a:ea typeface="Arial"/>
                <a:cs typeface="Arial"/>
                <a:sym typeface="Arial"/>
              </a:rPr>
              <a:t>. </a:t>
            </a:r>
            <a:endParaRPr/>
          </a:p>
        </p:txBody>
      </p:sp>
      <p:sp>
        <p:nvSpPr>
          <p:cNvPr id="139" name="Google Shape;139;p1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6" name="Google Shape;146;p1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0" name="Google Shape;160;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5" name="Google Shape;165;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1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1" name="Google Shape;171;p1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8" name="Google Shape;178;p1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85" name="Google Shape;185;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3" name="Google Shape;193;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2" name="Google Shape;6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2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99" name="Google Shape;199;p2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2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07" name="Google Shape;207;p2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2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13" name="Google Shape;213;p2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8" name="Shape 218"/>
        <p:cNvGrpSpPr/>
        <p:nvPr/>
      </p:nvGrpSpPr>
      <p:grpSpPr>
        <a:xfrm>
          <a:off x="0" y="0"/>
          <a:ext cx="0" cy="0"/>
          <a:chOff x="0" y="0"/>
          <a:chExt cx="0" cy="0"/>
        </a:xfrm>
      </p:grpSpPr>
      <p:sp>
        <p:nvSpPr>
          <p:cNvPr id="219" name="Google Shape;219;p2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220" name="Google Shape;220;p2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69" name="Google Shape;69;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78" name="Google Shape;78;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4" name="Google Shape;94;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4" name="Google Shape;124;p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4.png"/><Relationship Id="rId3" Type="http://schemas.openxmlformats.org/officeDocument/2006/relationships/image" Target="../media/image15.png"/><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5.png"/><Relationship Id="rId3" Type="http://schemas.openxmlformats.org/officeDocument/2006/relationships/image" Target="../media/image1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le Slide">
  <p:cSld name="1_Title Slide">
    <p:spTree>
      <p:nvGrpSpPr>
        <p:cNvPr id="15" name="Shape 15"/>
        <p:cNvGrpSpPr/>
        <p:nvPr/>
      </p:nvGrpSpPr>
      <p:grpSpPr>
        <a:xfrm>
          <a:off x="0" y="0"/>
          <a:ext cx="0" cy="0"/>
          <a:chOff x="0" y="0"/>
          <a:chExt cx="0" cy="0"/>
        </a:xfrm>
      </p:grpSpPr>
      <p:sp>
        <p:nvSpPr>
          <p:cNvPr id="16" name="Google Shape;16;p25"/>
          <p:cNvSpPr/>
          <p:nvPr/>
        </p:nvSpPr>
        <p:spPr>
          <a:xfrm>
            <a:off x="0" y="4530723"/>
            <a:ext cx="5910895" cy="1331189"/>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pic>
        <p:nvPicPr>
          <p:cNvPr id="17" name="Google Shape;17;p25"/>
          <p:cNvPicPr preferRelativeResize="0"/>
          <p:nvPr/>
        </p:nvPicPr>
        <p:blipFill rotWithShape="1">
          <a:blip r:embed="rId2">
            <a:alphaModFix/>
          </a:blip>
          <a:srcRect b="0" l="0" r="0" t="0"/>
          <a:stretch/>
        </p:blipFill>
        <p:spPr>
          <a:xfrm>
            <a:off x="1455263" y="309483"/>
            <a:ext cx="8911263" cy="4116594"/>
          </a:xfrm>
          <a:prstGeom prst="rect">
            <a:avLst/>
          </a:prstGeom>
          <a:noFill/>
          <a:ln>
            <a:noFill/>
          </a:ln>
        </p:spPr>
      </p:pic>
      <p:pic>
        <p:nvPicPr>
          <p:cNvPr id="18" name="Google Shape;18;p25"/>
          <p:cNvPicPr preferRelativeResize="0"/>
          <p:nvPr/>
        </p:nvPicPr>
        <p:blipFill rotWithShape="1">
          <a:blip r:embed="rId3">
            <a:alphaModFix/>
          </a:blip>
          <a:srcRect b="0" l="0" r="0" t="0"/>
          <a:stretch/>
        </p:blipFill>
        <p:spPr>
          <a:xfrm>
            <a:off x="395265" y="306605"/>
            <a:ext cx="1712791" cy="1064995"/>
          </a:xfrm>
          <a:prstGeom prst="rect">
            <a:avLst/>
          </a:prstGeom>
          <a:noFill/>
          <a:ln>
            <a:noFill/>
          </a:ln>
        </p:spPr>
      </p:pic>
      <p:pic>
        <p:nvPicPr>
          <p:cNvPr id="19" name="Google Shape;19;p25"/>
          <p:cNvPicPr preferRelativeResize="0"/>
          <p:nvPr/>
        </p:nvPicPr>
        <p:blipFill rotWithShape="1">
          <a:blip r:embed="rId4">
            <a:alphaModFix/>
          </a:blip>
          <a:srcRect b="0" l="0" r="0" t="0"/>
          <a:stretch/>
        </p:blipFill>
        <p:spPr>
          <a:xfrm>
            <a:off x="1032127" y="6188473"/>
            <a:ext cx="2281165" cy="469502"/>
          </a:xfrm>
          <a:prstGeom prst="rect">
            <a:avLst/>
          </a:prstGeom>
          <a:noFill/>
          <a:ln>
            <a:noFill/>
          </a:ln>
        </p:spPr>
      </p:pic>
      <p:sp>
        <p:nvSpPr>
          <p:cNvPr id="20" name="Google Shape;20;p25"/>
          <p:cNvSpPr txBox="1"/>
          <p:nvPr/>
        </p:nvSpPr>
        <p:spPr>
          <a:xfrm>
            <a:off x="3313292" y="6150114"/>
            <a:ext cx="7753500" cy="8250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200"/>
              </a:spcBef>
              <a:spcAft>
                <a:spcPts val="0"/>
              </a:spcAft>
              <a:buNone/>
            </a:pPr>
            <a:r>
              <a:rPr lang="en-US" sz="800"/>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800"/>
          </a:p>
          <a:p>
            <a:pPr indent="0" lvl="0" marL="0" marR="0" rtl="0" algn="l">
              <a:lnSpc>
                <a:spcPct val="100000"/>
              </a:lnSpc>
              <a:spcBef>
                <a:spcPts val="0"/>
              </a:spcBef>
              <a:spcAft>
                <a:spcPts val="0"/>
              </a:spcAft>
              <a:buClr>
                <a:srgbClr val="000000"/>
              </a:buClr>
              <a:buSzPts val="1000"/>
              <a:buFont typeface="Arial"/>
              <a:buNone/>
            </a:pPr>
            <a:r>
              <a:t/>
            </a:r>
            <a:endParaRPr sz="1000">
              <a:solidFill>
                <a:schemeClr val="lt1"/>
              </a:solidFil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Arial"/>
              <a:ea typeface="Arial"/>
              <a:cs typeface="Arial"/>
              <a:sym typeface="Arial"/>
            </a:endParaRPr>
          </a:p>
        </p:txBody>
      </p:sp>
      <p:sp>
        <p:nvSpPr>
          <p:cNvPr id="21" name="Google Shape;21;p25"/>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rgbClr val="52BAAD"/>
              </a:buClr>
              <a:buSzPts val="3200"/>
              <a:buFont typeface="Arial"/>
              <a:buNone/>
              <a:defRPr b="1" sz="32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 name="Google Shape;22;p25"/>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1000"/>
              </a:spcBef>
              <a:spcAft>
                <a:spcPts val="0"/>
              </a:spcAft>
              <a:buClr>
                <a:schemeClr val="accent1"/>
              </a:buClr>
              <a:buSzPts val="2400"/>
              <a:buNone/>
              <a:defRPr b="0" i="1" sz="2400">
                <a:solidFill>
                  <a:schemeClr val="accent1"/>
                </a:solidFill>
                <a:latin typeface="Arial"/>
                <a:ea typeface="Arial"/>
                <a:cs typeface="Arial"/>
                <a:sym typeface="Arial"/>
              </a:defRPr>
            </a:lvl1pPr>
            <a:lvl2pPr lvl="1" algn="ctr">
              <a:lnSpc>
                <a:spcPct val="90000"/>
              </a:lnSpc>
              <a:spcBef>
                <a:spcPts val="500"/>
              </a:spcBef>
              <a:spcAft>
                <a:spcPts val="0"/>
              </a:spcAft>
              <a:buClr>
                <a:schemeClr val="lt1"/>
              </a:buClr>
              <a:buSzPts val="2000"/>
              <a:buNone/>
              <a:defRPr sz="2000"/>
            </a:lvl2pPr>
            <a:lvl3pPr lvl="2" algn="ctr">
              <a:lnSpc>
                <a:spcPct val="90000"/>
              </a:lnSpc>
              <a:spcBef>
                <a:spcPts val="500"/>
              </a:spcBef>
              <a:spcAft>
                <a:spcPts val="0"/>
              </a:spcAft>
              <a:buClr>
                <a:schemeClr val="lt1"/>
              </a:buClr>
              <a:buSzPts val="1800"/>
              <a:buNone/>
              <a:defRPr sz="1800"/>
            </a:lvl3pPr>
            <a:lvl4pPr lvl="3" algn="ctr">
              <a:lnSpc>
                <a:spcPct val="90000"/>
              </a:lnSpc>
              <a:spcBef>
                <a:spcPts val="500"/>
              </a:spcBef>
              <a:spcAft>
                <a:spcPts val="0"/>
              </a:spcAft>
              <a:buClr>
                <a:schemeClr val="lt1"/>
              </a:buClr>
              <a:buSzPts val="1600"/>
              <a:buNone/>
              <a:defRPr sz="1600"/>
            </a:lvl4pPr>
            <a:lvl5pPr lvl="4" algn="ctr">
              <a:lnSpc>
                <a:spcPct val="90000"/>
              </a:lnSpc>
              <a:spcBef>
                <a:spcPts val="500"/>
              </a:spcBef>
              <a:spcAft>
                <a:spcPts val="0"/>
              </a:spcAft>
              <a:buClr>
                <a:schemeClr val="lt1"/>
              </a:buClr>
              <a:buSzPts val="1600"/>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p:txBody>
      </p:sp>
      <p:sp>
        <p:nvSpPr>
          <p:cNvPr id="23" name="Google Shape;23;p25"/>
          <p:cNvSpPr/>
          <p:nvPr/>
        </p:nvSpPr>
        <p:spPr>
          <a:xfrm flipH="1" rot="-5400000">
            <a:off x="5396988" y="5172425"/>
            <a:ext cx="1331189" cy="4778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Title Slide">
  <p:cSld name="3_Title Slide">
    <p:spTree>
      <p:nvGrpSpPr>
        <p:cNvPr id="24" name="Shape 24"/>
        <p:cNvGrpSpPr/>
        <p:nvPr/>
      </p:nvGrpSpPr>
      <p:grpSpPr>
        <a:xfrm>
          <a:off x="0" y="0"/>
          <a:ext cx="0" cy="0"/>
          <a:chOff x="0" y="0"/>
          <a:chExt cx="0" cy="0"/>
        </a:xfrm>
      </p:grpSpPr>
      <p:sp>
        <p:nvSpPr>
          <p:cNvPr id="25" name="Google Shape;25;p30"/>
          <p:cNvSpPr/>
          <p:nvPr/>
        </p:nvSpPr>
        <p:spPr>
          <a:xfrm>
            <a:off x="0" y="0"/>
            <a:ext cx="12192000" cy="6858000"/>
          </a:xfrm>
          <a:prstGeom prst="rect">
            <a:avLst/>
          </a:prstGeom>
          <a:solidFill>
            <a:srgbClr val="E8F6F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26" name="Google Shape;26;p30"/>
          <p:cNvSpPr txBox="1"/>
          <p:nvPr>
            <p:ph type="ctrTitle"/>
          </p:nvPr>
        </p:nvSpPr>
        <p:spPr>
          <a:xfrm>
            <a:off x="2179865" y="2774849"/>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rgbClr val="52BAAD"/>
              </a:buClr>
              <a:buSzPts val="2000"/>
              <a:buFont typeface="Arial"/>
              <a:buNone/>
              <a:defRPr b="1" sz="2000">
                <a:solidFill>
                  <a:srgbClr val="52BAAD"/>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30"/>
          <p:cNvSpPr/>
          <p:nvPr/>
        </p:nvSpPr>
        <p:spPr>
          <a:xfrm flipH="1">
            <a:off x="2172708" y="2774849"/>
            <a:ext cx="7839428" cy="45719"/>
          </a:xfrm>
          <a:prstGeom prst="rect">
            <a:avLst/>
          </a:prstGeom>
          <a:solidFill>
            <a:srgbClr val="52BAAD"/>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Title Slide">
  <p:cSld name="2_Title Slide">
    <p:spTree>
      <p:nvGrpSpPr>
        <p:cNvPr id="28" name="Shape 28"/>
        <p:cNvGrpSpPr/>
        <p:nvPr/>
      </p:nvGrpSpPr>
      <p:grpSpPr>
        <a:xfrm>
          <a:off x="0" y="0"/>
          <a:ext cx="0" cy="0"/>
          <a:chOff x="0" y="0"/>
          <a:chExt cx="0" cy="0"/>
        </a:xfrm>
      </p:grpSpPr>
      <p:sp>
        <p:nvSpPr>
          <p:cNvPr id="29" name="Google Shape;29;p31"/>
          <p:cNvSpPr/>
          <p:nvPr/>
        </p:nvSpPr>
        <p:spPr>
          <a:xfrm>
            <a:off x="0" y="0"/>
            <a:ext cx="12192000" cy="6858000"/>
          </a:xfrm>
          <a:prstGeom prst="rect">
            <a:avLst/>
          </a:prstGeom>
          <a:solidFill>
            <a:srgbClr val="F2F2F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0" name="Google Shape;30;p31"/>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lvl1pPr lvl="0" algn="ctr">
              <a:lnSpc>
                <a:spcPct val="90000"/>
              </a:lnSpc>
              <a:spcBef>
                <a:spcPts val="0"/>
              </a:spcBef>
              <a:spcAft>
                <a:spcPts val="0"/>
              </a:spcAft>
              <a:buClr>
                <a:schemeClr val="accent1"/>
              </a:buClr>
              <a:buSzPts val="2000"/>
              <a:buFont typeface="Arial"/>
              <a:buNone/>
              <a:defRPr b="1" sz="2000">
                <a:solidFill>
                  <a:schemeClr val="accen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pic>
        <p:nvPicPr>
          <p:cNvPr id="31" name="Google Shape;31;p31"/>
          <p:cNvPicPr preferRelativeResize="0"/>
          <p:nvPr/>
        </p:nvPicPr>
        <p:blipFill rotWithShape="1">
          <a:blip r:embed="rId2">
            <a:alphaModFix/>
          </a:blip>
          <a:srcRect b="0" l="0" r="0" t="0"/>
          <a:stretch/>
        </p:blipFill>
        <p:spPr>
          <a:xfrm>
            <a:off x="5239605" y="1688651"/>
            <a:ext cx="1712791" cy="1064995"/>
          </a:xfrm>
          <a:prstGeom prst="rect">
            <a:avLst/>
          </a:prstGeom>
          <a:noFill/>
          <a:ln>
            <a:noFill/>
          </a:ln>
        </p:spPr>
      </p:pic>
      <p:pic>
        <p:nvPicPr>
          <p:cNvPr id="32" name="Google Shape;32;p31"/>
          <p:cNvPicPr preferRelativeResize="0"/>
          <p:nvPr/>
        </p:nvPicPr>
        <p:blipFill rotWithShape="1">
          <a:blip r:embed="rId3">
            <a:alphaModFix/>
          </a:blip>
          <a:srcRect b="0" l="0" r="0" t="0"/>
          <a:stretch/>
        </p:blipFill>
        <p:spPr>
          <a:xfrm>
            <a:off x="1032127" y="6188473"/>
            <a:ext cx="2281165" cy="469502"/>
          </a:xfrm>
          <a:prstGeom prst="rect">
            <a:avLst/>
          </a:prstGeom>
          <a:noFill/>
          <a:ln>
            <a:noFill/>
          </a:ln>
        </p:spPr>
      </p:pic>
      <p:sp>
        <p:nvSpPr>
          <p:cNvPr id="33" name="Google Shape;33;p31"/>
          <p:cNvSpPr txBox="1"/>
          <p:nvPr/>
        </p:nvSpPr>
        <p:spPr>
          <a:xfrm>
            <a:off x="3313292" y="6150114"/>
            <a:ext cx="7753500" cy="708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sz="1000">
                <a:solidFill>
                  <a:schemeClr val="lt1"/>
                </a:solidFill>
              </a:rPr>
              <a:t>Този проект е финансиран с подкрепата на Европейската комисия по Програма Еразъм +. Настоящата публикация отразява единствено вижданията на автора и Комисията не носи отговорност за начина, по който може да бъде използвана съдържащата се в нея информация. Проект номер:  2020-1-BG01-KA202-079064</a:t>
            </a:r>
            <a:endParaRPr sz="1000">
              <a:solidFill>
                <a:schemeClr val="lt1"/>
              </a:solidFill>
            </a:endParaRPr>
          </a:p>
          <a:p>
            <a:pPr indent="0" lvl="0" marL="0" marR="0" rtl="0" algn="l">
              <a:lnSpc>
                <a:spcPct val="100000"/>
              </a:lnSpc>
              <a:spcBef>
                <a:spcPts val="0"/>
              </a:spcBef>
              <a:spcAft>
                <a:spcPts val="0"/>
              </a:spcAft>
              <a:buClr>
                <a:srgbClr val="000000"/>
              </a:buClr>
              <a:buSzPts val="1000"/>
              <a:buFont typeface="Arial"/>
              <a:buNone/>
            </a:pPr>
            <a:r>
              <a:t/>
            </a:r>
            <a:endParaRPr b="0" i="0" sz="1000" u="none" cap="none" strike="noStrike">
              <a:solidFill>
                <a:schemeClr val="lt1"/>
              </a:solidFill>
              <a:latin typeface="Arial"/>
              <a:ea typeface="Arial"/>
              <a:cs typeface="Arial"/>
              <a:sym typeface="Arial"/>
            </a:endParaRPr>
          </a:p>
        </p:txBody>
      </p:sp>
      <p:sp>
        <p:nvSpPr>
          <p:cNvPr id="34" name="Google Shape;34;p31"/>
          <p:cNvSpPr/>
          <p:nvPr/>
        </p:nvSpPr>
        <p:spPr>
          <a:xfrm flipH="1">
            <a:off x="2172707" y="2913643"/>
            <a:ext cx="7839428" cy="4571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ext - 1col">
  <p:cSld name="Title Text - 1col">
    <p:spTree>
      <p:nvGrpSpPr>
        <p:cNvPr id="38" name="Shape 38"/>
        <p:cNvGrpSpPr/>
        <p:nvPr/>
      </p:nvGrpSpPr>
      <p:grpSpPr>
        <a:xfrm>
          <a:off x="0" y="0"/>
          <a:ext cx="0" cy="0"/>
          <a:chOff x="0" y="0"/>
          <a:chExt cx="0" cy="0"/>
        </a:xfrm>
      </p:grpSpPr>
      <p:sp>
        <p:nvSpPr>
          <p:cNvPr id="39" name="Google Shape;39;p27"/>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27"/>
          <p:cNvSpPr txBox="1"/>
          <p:nvPr>
            <p:ph idx="1" type="body"/>
          </p:nvPr>
        </p:nvSpPr>
        <p:spPr>
          <a:xfrm>
            <a:off x="97971" y="881743"/>
            <a:ext cx="11944350" cy="5870121"/>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Content - 2col">
  <p:cSld name="Title Content - 2col">
    <p:spTree>
      <p:nvGrpSpPr>
        <p:cNvPr id="41" name="Shape 41"/>
        <p:cNvGrpSpPr/>
        <p:nvPr/>
      </p:nvGrpSpPr>
      <p:grpSpPr>
        <a:xfrm>
          <a:off x="0" y="0"/>
          <a:ext cx="0" cy="0"/>
          <a:chOff x="0" y="0"/>
          <a:chExt cx="0" cy="0"/>
        </a:xfrm>
      </p:grpSpPr>
      <p:sp>
        <p:nvSpPr>
          <p:cNvPr id="42" name="Google Shape;42;p28"/>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 type="body"/>
          </p:nvPr>
        </p:nvSpPr>
        <p:spPr>
          <a:xfrm>
            <a:off x="97971"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4" name="Google Shape;44;p28"/>
          <p:cNvSpPr txBox="1"/>
          <p:nvPr>
            <p:ph idx="2" type="body"/>
          </p:nvPr>
        </p:nvSpPr>
        <p:spPr>
          <a:xfrm>
            <a:off x="6131377" y="873580"/>
            <a:ext cx="5910944" cy="5902778"/>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Content - 2col">
  <p:cSld name="Title Subtitle Content - 2col">
    <p:spTree>
      <p:nvGrpSpPr>
        <p:cNvPr id="45" name="Shape 45"/>
        <p:cNvGrpSpPr/>
        <p:nvPr/>
      </p:nvGrpSpPr>
      <p:grpSpPr>
        <a:xfrm>
          <a:off x="0" y="0"/>
          <a:ext cx="0" cy="0"/>
          <a:chOff x="0" y="0"/>
          <a:chExt cx="0" cy="0"/>
        </a:xfrm>
      </p:grpSpPr>
      <p:sp>
        <p:nvSpPr>
          <p:cNvPr id="46" name="Google Shape;46;p2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9"/>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48" name="Google Shape;48;p29"/>
          <p:cNvSpPr txBox="1"/>
          <p:nvPr>
            <p:ph idx="2" type="body"/>
          </p:nvPr>
        </p:nvSpPr>
        <p:spPr>
          <a:xfrm>
            <a:off x="97971" y="1462685"/>
            <a:ext cx="11944350" cy="5289179"/>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ubtitle Text - 1col">
  <p:cSld name="Title Subtitle Text - 1col">
    <p:spTree>
      <p:nvGrpSpPr>
        <p:cNvPr id="49" name="Shape 49"/>
        <p:cNvGrpSpPr/>
        <p:nvPr/>
      </p:nvGrpSpPr>
      <p:grpSpPr>
        <a:xfrm>
          <a:off x="0" y="0"/>
          <a:ext cx="0" cy="0"/>
          <a:chOff x="0" y="0"/>
          <a:chExt cx="0" cy="0"/>
        </a:xfrm>
      </p:grpSpPr>
      <p:sp>
        <p:nvSpPr>
          <p:cNvPr id="50" name="Google Shape;50;p32"/>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algn="l">
              <a:lnSpc>
                <a:spcPct val="90000"/>
              </a:lnSpc>
              <a:spcBef>
                <a:spcPts val="0"/>
              </a:spcBef>
              <a:spcAft>
                <a:spcPts val="0"/>
              </a:spcAft>
              <a:buClr>
                <a:schemeClr val="dk1"/>
              </a:buClr>
              <a:buSzPts val="3800"/>
              <a:buFont typeface="Arial"/>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32"/>
          <p:cNvSpPr txBox="1"/>
          <p:nvPr>
            <p:ph idx="1" type="body"/>
          </p:nvPr>
        </p:nvSpPr>
        <p:spPr>
          <a:xfrm>
            <a:off x="97971"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52" name="Google Shape;52;p32"/>
          <p:cNvSpPr txBox="1"/>
          <p:nvPr>
            <p:ph idx="2" type="body"/>
          </p:nvPr>
        </p:nvSpPr>
        <p:spPr>
          <a:xfrm>
            <a:off x="6131377" y="1462684"/>
            <a:ext cx="5910944" cy="5313673"/>
          </a:xfrm>
          <a:prstGeom prst="rect">
            <a:avLst/>
          </a:prstGeom>
          <a:noFill/>
          <a:ln>
            <a:noFill/>
          </a:ln>
        </p:spPr>
        <p:txBody>
          <a:bodyPr anchorCtr="0" anchor="t" bIns="45700" lIns="91425" spcFirstLastPara="1" rIns="91425" wrap="square" tIns="45700">
            <a:noAutofit/>
          </a:bodyPr>
          <a:lstStyle>
            <a:lvl1pPr indent="-228600" lvl="0" marL="457200" marR="0" rtl="0" algn="just">
              <a:lnSpc>
                <a:spcPct val="90000"/>
              </a:lnSpc>
              <a:spcBef>
                <a:spcPts val="1000"/>
              </a:spcBef>
              <a:spcAft>
                <a:spcPts val="0"/>
              </a:spcAft>
              <a:buClr>
                <a:schemeClr val="lt2"/>
              </a:buClr>
              <a:buSzPts val="1800"/>
              <a:buFont typeface="Arial"/>
              <a:buNone/>
              <a:defRPr b="0" i="0" sz="1800" u="none" cap="none" strike="noStrike">
                <a:solidFill>
                  <a:schemeClr val="lt2"/>
                </a:solidFill>
                <a:latin typeface="Arial"/>
                <a:ea typeface="Arial"/>
                <a:cs typeface="Arial"/>
                <a:sym typeface="Arial"/>
              </a:defRPr>
            </a:lvl1pPr>
            <a:lvl2pPr indent="-368300" lvl="1" marL="9144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2pPr>
            <a:lvl3pPr indent="-368300" lvl="2" marL="13716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3pPr>
            <a:lvl4pPr indent="-368300" lvl="3" marL="18288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4pPr>
            <a:lvl5pPr indent="-368300" lvl="4" marL="2286000" marR="0" rtl="0" algn="l">
              <a:lnSpc>
                <a:spcPct val="90000"/>
              </a:lnSpc>
              <a:spcBef>
                <a:spcPts val="500"/>
              </a:spcBef>
              <a:spcAft>
                <a:spcPts val="0"/>
              </a:spcAft>
              <a:buClr>
                <a:schemeClr val="lt1"/>
              </a:buClr>
              <a:buSzPts val="2200"/>
              <a:buFont typeface="Arial"/>
              <a:buChar char="•"/>
              <a:defRPr b="0" i="0" sz="22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53" name="Google Shape;53;p32"/>
          <p:cNvSpPr txBox="1"/>
          <p:nvPr>
            <p:ph idx="3"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lvl1pPr indent="-228600" lvl="0" marL="457200" marR="0" rtl="0" algn="just">
              <a:lnSpc>
                <a:spcPct val="90000"/>
              </a:lnSpc>
              <a:spcBef>
                <a:spcPts val="1000"/>
              </a:spcBef>
              <a:spcAft>
                <a:spcPts val="0"/>
              </a:spcAft>
              <a:buClr>
                <a:schemeClr val="accent6"/>
              </a:buClr>
              <a:buSzPts val="2400"/>
              <a:buFont typeface="Arial"/>
              <a:buNone/>
              <a:defRPr b="1" i="0" sz="2400" u="none" cap="none" strike="noStrike">
                <a:solidFill>
                  <a:schemeClr val="accent6"/>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5"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9" name="Shape 9"/>
        <p:cNvGrpSpPr/>
        <p:nvPr/>
      </p:nvGrpSpPr>
      <p:grpSpPr>
        <a:xfrm>
          <a:off x="0" y="0"/>
          <a:ext cx="0" cy="0"/>
          <a:chOff x="0" y="0"/>
          <a:chExt cx="0" cy="0"/>
        </a:xfrm>
      </p:grpSpPr>
      <p:sp>
        <p:nvSpPr>
          <p:cNvPr id="10" name="Google Shape;10;p24"/>
          <p:cNvSpPr txBox="1"/>
          <p:nvPr>
            <p:ph type="title"/>
          </p:nvPr>
        </p:nvSpPr>
        <p:spPr>
          <a:xfrm>
            <a:off x="838200" y="365129"/>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lt1"/>
              </a:buClr>
              <a:buSzPts val="4400"/>
              <a:buFont typeface="Arial"/>
              <a:buNone/>
              <a:defRPr b="0" i="0" sz="4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lt1"/>
              </a:buClr>
              <a:buSzPts val="2800"/>
              <a:buFont typeface="Arial"/>
              <a:buChar char="•"/>
              <a:defRPr b="0" i="0" sz="28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lt1"/>
              </a:buClr>
              <a:buSzPts val="2400"/>
              <a:buFont typeface="Arial"/>
              <a:buChar char="•"/>
              <a:defRPr b="0" i="0" sz="2400" u="none" cap="none" strike="noStrike">
                <a:solidFill>
                  <a:schemeClr val="lt1"/>
                </a:solidFill>
                <a:latin typeface="Arial"/>
                <a:ea typeface="Arial"/>
                <a:cs typeface="Arial"/>
                <a:sym typeface="Arial"/>
              </a:defRPr>
            </a:lvl2pPr>
            <a:lvl3pPr indent="-355600" lvl="2" marL="1371600" marR="0" rtl="0" algn="l">
              <a:lnSpc>
                <a:spcPct val="90000"/>
              </a:lnSpc>
              <a:spcBef>
                <a:spcPts val="500"/>
              </a:spcBef>
              <a:spcAft>
                <a:spcPts val="0"/>
              </a:spcAft>
              <a:buClr>
                <a:schemeClr val="lt1"/>
              </a:buClr>
              <a:buSzPts val="2000"/>
              <a:buFont typeface="Arial"/>
              <a:buChar char="•"/>
              <a:defRPr b="0" i="0" sz="2000" u="none" cap="none" strike="noStrike">
                <a:solidFill>
                  <a:schemeClr val="lt1"/>
                </a:solidFill>
                <a:latin typeface="Arial"/>
                <a:ea typeface="Arial"/>
                <a:cs typeface="Arial"/>
                <a:sym typeface="Arial"/>
              </a:defRPr>
            </a:lvl3pPr>
            <a:lvl4pPr indent="-342900" lvl="3" marL="1828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4pPr>
            <a:lvl5pPr indent="-342900" lvl="4" marL="22860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5pPr>
            <a:lvl6pPr indent="-342900" lvl="5" marL="27432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6pPr>
            <a:lvl7pPr indent="-342900" lvl="6" marL="32004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7pPr>
            <a:lvl8pPr indent="-342900" lvl="7" marL="36576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8pPr>
            <a:lvl9pPr indent="-342900" lvl="8" marL="4114800" marR="0" rtl="0" algn="l">
              <a:lnSpc>
                <a:spcPct val="90000"/>
              </a:lnSpc>
              <a:spcBef>
                <a:spcPts val="500"/>
              </a:spcBef>
              <a:spcAft>
                <a:spcPts val="0"/>
              </a:spcAft>
              <a:buClr>
                <a:schemeClr val="lt1"/>
              </a:buClr>
              <a:buSzPts val="1800"/>
              <a:buFont typeface="Arial"/>
              <a:buChar char="•"/>
              <a:defRPr b="0" i="0" sz="1800" u="none" cap="none" strike="noStrike">
                <a:solidFill>
                  <a:schemeClr val="lt1"/>
                </a:solidFill>
                <a:latin typeface="Arial"/>
                <a:ea typeface="Arial"/>
                <a:cs typeface="Arial"/>
                <a:sym typeface="Arial"/>
              </a:defRPr>
            </a:lvl9pPr>
          </a:lstStyle>
          <a:p/>
        </p:txBody>
      </p:sp>
      <p:sp>
        <p:nvSpPr>
          <p:cNvPr id="12" name="Google Shape;12;p24"/>
          <p:cNvSpPr txBox="1"/>
          <p:nvPr>
            <p:ph idx="10" type="dt"/>
          </p:nvPr>
        </p:nvSpPr>
        <p:spPr>
          <a:xfrm>
            <a:off x="838200" y="6356354"/>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3" name="Google Shape;13;p24"/>
          <p:cNvSpPr txBox="1"/>
          <p:nvPr>
            <p:ph idx="11" type="ftr"/>
          </p:nvPr>
        </p:nvSpPr>
        <p:spPr>
          <a:xfrm>
            <a:off x="4038600" y="6356354"/>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AEB3B5"/>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lt1"/>
                </a:solidFill>
                <a:latin typeface="Arial"/>
                <a:ea typeface="Arial"/>
                <a:cs typeface="Arial"/>
                <a:sym typeface="Arial"/>
              </a:defRPr>
            </a:lvl9pPr>
          </a:lstStyle>
          <a:p/>
        </p:txBody>
      </p:sp>
      <p:sp>
        <p:nvSpPr>
          <p:cNvPr id="14" name="Google Shape;14;p24"/>
          <p:cNvSpPr txBox="1"/>
          <p:nvPr>
            <p:ph idx="12" type="sldNum"/>
          </p:nvPr>
        </p:nvSpPr>
        <p:spPr>
          <a:xfrm>
            <a:off x="8610600" y="6356354"/>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AEB3B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35" name="Shape 35"/>
        <p:cNvGrpSpPr/>
        <p:nvPr/>
      </p:nvGrpSpPr>
      <p:grpSpPr>
        <a:xfrm>
          <a:off x="0" y="0"/>
          <a:ext cx="0" cy="0"/>
          <a:chOff x="0" y="0"/>
          <a:chExt cx="0" cy="0"/>
        </a:xfrm>
      </p:grpSpPr>
      <p:sp>
        <p:nvSpPr>
          <p:cNvPr id="36" name="Google Shape;36;p26"/>
          <p:cNvSpPr/>
          <p:nvPr/>
        </p:nvSpPr>
        <p:spPr>
          <a:xfrm>
            <a:off x="0" y="0"/>
            <a:ext cx="12192000" cy="797521"/>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37" name="Google Shape;37;p26"/>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lvl1pPr lvl="0" marR="0" rtl="0" algn="l">
              <a:lnSpc>
                <a:spcPct val="90000"/>
              </a:lnSpc>
              <a:spcBef>
                <a:spcPts val="0"/>
              </a:spcBef>
              <a:spcAft>
                <a:spcPts val="0"/>
              </a:spcAft>
              <a:buClr>
                <a:schemeClr val="dk1"/>
              </a:buClr>
              <a:buSzPts val="3800"/>
              <a:buFont typeface="Arial"/>
              <a:buNone/>
              <a:defRPr b="0" i="0" sz="3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2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 Id="rId3" Type="http://schemas.openxmlformats.org/officeDocument/2006/relationships/image" Target="../media/image1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 Id="rId3" Type="http://schemas.openxmlformats.org/officeDocument/2006/relationships/image" Target="../media/image22.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0.xml"/><Relationship Id="rId3" Type="http://schemas.openxmlformats.org/officeDocument/2006/relationships/image" Target="../media/image20.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2.xml"/><Relationship Id="rId3" Type="http://schemas.openxmlformats.org/officeDocument/2006/relationships/hyperlink" Target="https://www.youtube.com/watch?v=kzfAOc4L6vQ"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 Id="rId3"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 Id="rId3" Type="http://schemas.openxmlformats.org/officeDocument/2006/relationships/image" Target="../media/image1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16.jpg"/><Relationship Id="rId4" Type="http://schemas.openxmlformats.org/officeDocument/2006/relationships/image" Target="../media/image10.jpg"/><Relationship Id="rId9" Type="http://schemas.openxmlformats.org/officeDocument/2006/relationships/image" Target="../media/image12.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4.png"/><Relationship Id="rId8"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 Id="rId3" Type="http://schemas.openxmlformats.org/officeDocument/2006/relationships/image" Target="../media/image13.jp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 Id="rId3" Type="http://schemas.openxmlformats.org/officeDocument/2006/relationships/image" Target="../media/image1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 name="Shape 57"/>
        <p:cNvGrpSpPr/>
        <p:nvPr/>
      </p:nvGrpSpPr>
      <p:grpSpPr>
        <a:xfrm>
          <a:off x="0" y="0"/>
          <a:ext cx="0" cy="0"/>
          <a:chOff x="0" y="0"/>
          <a:chExt cx="0" cy="0"/>
        </a:xfrm>
      </p:grpSpPr>
      <p:sp>
        <p:nvSpPr>
          <p:cNvPr id="58" name="Google Shape;58;p1"/>
          <p:cNvSpPr txBox="1"/>
          <p:nvPr>
            <p:ph type="ctrTitle"/>
          </p:nvPr>
        </p:nvSpPr>
        <p:spPr>
          <a:xfrm>
            <a:off x="715688" y="4530725"/>
            <a:ext cx="5195207" cy="1334065"/>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52BAAD"/>
              </a:buClr>
              <a:buSzPct val="100000"/>
              <a:buFont typeface="Arial"/>
              <a:buNone/>
            </a:pPr>
            <a:r>
              <a:rPr i="1" lang="en-US"/>
              <a:t>IO1: Учебна програма за обучение между поколенията</a:t>
            </a:r>
            <a:br>
              <a:rPr lang="en-US"/>
            </a:br>
            <a:endParaRPr>
              <a:latin typeface="Arial"/>
              <a:ea typeface="Arial"/>
              <a:cs typeface="Arial"/>
              <a:sym typeface="Arial"/>
            </a:endParaRPr>
          </a:p>
        </p:txBody>
      </p:sp>
      <p:sp>
        <p:nvSpPr>
          <p:cNvPr id="59" name="Google Shape;59;p1"/>
          <p:cNvSpPr txBox="1"/>
          <p:nvPr>
            <p:ph idx="1" type="subTitle"/>
          </p:nvPr>
        </p:nvSpPr>
        <p:spPr>
          <a:xfrm>
            <a:off x="6086475" y="4549902"/>
            <a:ext cx="5178855" cy="1292830"/>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accent1"/>
              </a:buClr>
              <a:buSzPts val="2400"/>
              <a:buNone/>
            </a:pPr>
            <a:r>
              <a:rPr lang="en-US"/>
              <a:t>ВЪВЕДЕНИЕ</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0"/>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br>
              <a:rPr b="1" lang="en-US" sz="3600">
                <a:latin typeface="Arial"/>
                <a:ea typeface="Arial"/>
                <a:cs typeface="Arial"/>
                <a:sym typeface="Arial"/>
              </a:rPr>
            </a:br>
            <a:r>
              <a:rPr b="1" lang="en-US" sz="3600">
                <a:latin typeface="Arial"/>
                <a:ea typeface="Arial"/>
                <a:cs typeface="Arial"/>
                <a:sym typeface="Arial"/>
              </a:rPr>
              <a:t> </a:t>
            </a:r>
            <a:r>
              <a:rPr b="1" lang="en-US" sz="3200">
                <a:latin typeface="Arial"/>
                <a:ea typeface="Arial"/>
                <a:cs typeface="Arial"/>
                <a:sym typeface="Arial"/>
              </a:rPr>
              <a:t>Обучение между поколенията I</a:t>
            </a:r>
            <a:br>
              <a:rPr b="1" lang="en-US"/>
            </a:br>
            <a:endParaRPr/>
          </a:p>
        </p:txBody>
      </p:sp>
      <p:sp>
        <p:nvSpPr>
          <p:cNvPr id="135" name="Google Shape;135;p10"/>
          <p:cNvSpPr txBox="1"/>
          <p:nvPr>
            <p:ph idx="1" type="body"/>
          </p:nvPr>
        </p:nvSpPr>
        <p:spPr>
          <a:xfrm>
            <a:off x="204716" y="797521"/>
            <a:ext cx="11709780" cy="3856366"/>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accent3"/>
              </a:buClr>
              <a:buSzPts val="2000"/>
              <a:buNone/>
            </a:pPr>
            <a:r>
              <a:rPr b="1" lang="en-US" sz="2200">
                <a:solidFill>
                  <a:srgbClr val="9868BD"/>
                </a:solidFill>
              </a:rPr>
              <a:t>Наставничеството между поколенията </a:t>
            </a:r>
            <a:r>
              <a:rPr lang="en-US" sz="2200">
                <a:solidFill>
                  <a:srgbClr val="A5A5A5"/>
                </a:solidFill>
              </a:rPr>
              <a:t>сред възрастните и младите работници може да се дефинира като събирането на по-възрастен работник с по-млад, с цел насърчаване на взаимното обучение и растеж, </a:t>
            </a:r>
            <a:r>
              <a:rPr b="1" lang="en-US" sz="2200">
                <a:solidFill>
                  <a:schemeClr val="accent1"/>
                </a:solidFill>
              </a:rPr>
              <a:t>от което и двете възрастови групи да извлекат умения и опит</a:t>
            </a:r>
            <a:r>
              <a:rPr b="1" lang="en-US" sz="2200">
                <a:solidFill>
                  <a:srgbClr val="A5A5A5"/>
                </a:solidFill>
              </a:rPr>
              <a:t>.</a:t>
            </a:r>
            <a:r>
              <a:rPr lang="en-US" sz="2200">
                <a:solidFill>
                  <a:srgbClr val="A5A5A5"/>
                </a:solidFill>
              </a:rPr>
              <a:t> </a:t>
            </a:r>
            <a:endParaRPr/>
          </a:p>
          <a:p>
            <a:pPr indent="0" lvl="0" marL="0" rtl="0" algn="just">
              <a:lnSpc>
                <a:spcPct val="90000"/>
              </a:lnSpc>
              <a:spcBef>
                <a:spcPts val="0"/>
              </a:spcBef>
              <a:spcAft>
                <a:spcPts val="0"/>
              </a:spcAft>
              <a:buClr>
                <a:schemeClr val="accent3"/>
              </a:buClr>
              <a:buSzPts val="2000"/>
              <a:buNone/>
            </a:pPr>
            <a:r>
              <a:rPr lang="en-US" sz="2200"/>
              <a:t>Обученията могат да включват: преподаване на нови технологии, управление на социални медии, връзки с клиенти, писане, обучения по лидерство и управление. </a:t>
            </a:r>
            <a:endParaRPr/>
          </a:p>
          <a:p>
            <a:pPr indent="0" lvl="0" marL="0" rtl="0" algn="just">
              <a:lnSpc>
                <a:spcPct val="90000"/>
              </a:lnSpc>
              <a:spcBef>
                <a:spcPts val="0"/>
              </a:spcBef>
              <a:spcAft>
                <a:spcPts val="0"/>
              </a:spcAft>
              <a:buClr>
                <a:schemeClr val="accent3"/>
              </a:buClr>
              <a:buSzPts val="2000"/>
              <a:buNone/>
            </a:pPr>
            <a:r>
              <a:rPr lang="en-US" sz="2200"/>
              <a:t>Основната цел на всяка корпоративна среда, която популяризира практиката на „наставничеството“ е да създаде благоприятна и креативна работна среда, в която всички поколения могат да обединят своя опит и знания, за да са полезни едни на други.</a:t>
            </a:r>
            <a:endParaRPr/>
          </a:p>
          <a:p>
            <a:pPr indent="0" lvl="0" marL="0" rtl="0" algn="just">
              <a:lnSpc>
                <a:spcPct val="90000"/>
              </a:lnSpc>
              <a:spcBef>
                <a:spcPts val="1000"/>
              </a:spcBef>
              <a:spcAft>
                <a:spcPts val="0"/>
              </a:spcAft>
              <a:buClr>
                <a:schemeClr val="lt2"/>
              </a:buClr>
              <a:buSzPts val="1800"/>
              <a:buNone/>
            </a:pPr>
            <a:r>
              <a:t/>
            </a:r>
            <a:endParaRPr/>
          </a:p>
        </p:txBody>
      </p:sp>
      <p:pic>
        <p:nvPicPr>
          <p:cNvPr id="136" name="Google Shape;136;p10"/>
          <p:cNvPicPr preferRelativeResize="0"/>
          <p:nvPr/>
        </p:nvPicPr>
        <p:blipFill rotWithShape="1">
          <a:blip r:embed="rId3">
            <a:alphaModFix/>
          </a:blip>
          <a:srcRect b="0" l="0" r="0" t="0"/>
          <a:stretch/>
        </p:blipFill>
        <p:spPr>
          <a:xfrm>
            <a:off x="3706360" y="3916127"/>
            <a:ext cx="4782548" cy="2505144"/>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11"/>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a:t> </a:t>
            </a:r>
            <a:r>
              <a:rPr b="1" lang="en-US" sz="3200">
                <a:latin typeface="Arial"/>
                <a:ea typeface="Arial"/>
                <a:cs typeface="Arial"/>
                <a:sym typeface="Arial"/>
              </a:rPr>
              <a:t>Обучение между поколенията II</a:t>
            </a:r>
            <a:endParaRPr sz="3600">
              <a:latin typeface="Arial"/>
              <a:ea typeface="Arial"/>
              <a:cs typeface="Arial"/>
              <a:sym typeface="Arial"/>
            </a:endParaRPr>
          </a:p>
        </p:txBody>
      </p:sp>
      <p:sp>
        <p:nvSpPr>
          <p:cNvPr id="142" name="Google Shape;142;p11"/>
          <p:cNvSpPr txBox="1"/>
          <p:nvPr>
            <p:ph idx="1" type="body"/>
          </p:nvPr>
        </p:nvSpPr>
        <p:spPr>
          <a:xfrm>
            <a:off x="4289778" y="1282892"/>
            <a:ext cx="7752543" cy="5240740"/>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chemeClr val="lt2"/>
              </a:buClr>
              <a:buSzPts val="1800"/>
              <a:buFont typeface="Noto Sans Symbols"/>
              <a:buChar char="⮚"/>
            </a:pPr>
            <a:r>
              <a:rPr lang="en-US" sz="1600"/>
              <a:t>В професионалната среда наставничеството обикновено е практика, при коята по-младите служители се обучават от своите старши колеги. </a:t>
            </a:r>
            <a:endParaRPr/>
          </a:p>
          <a:p>
            <a:pPr indent="-285750" lvl="0" marL="285750" rtl="0" algn="just">
              <a:lnSpc>
                <a:spcPct val="90000"/>
              </a:lnSpc>
              <a:spcBef>
                <a:spcPts val="0"/>
              </a:spcBef>
              <a:spcAft>
                <a:spcPts val="0"/>
              </a:spcAft>
              <a:buClr>
                <a:schemeClr val="lt2"/>
              </a:buClr>
              <a:buSzPts val="1800"/>
              <a:buFont typeface="Noto Sans Symbols"/>
              <a:buChar char="⮚"/>
            </a:pPr>
            <a:r>
              <a:rPr lang="en-US" sz="1600"/>
              <a:t>Тази </a:t>
            </a:r>
            <a:r>
              <a:rPr b="1" lang="en-US" sz="1600">
                <a:solidFill>
                  <a:srgbClr val="9868BD"/>
                </a:solidFill>
              </a:rPr>
              <a:t>динамика на  взаимоотношенията </a:t>
            </a:r>
            <a:r>
              <a:rPr lang="en-US" sz="1600"/>
              <a:t>между възрастните хора и по-младите служители идва и естествено поради факта, </a:t>
            </a:r>
            <a:r>
              <a:rPr lang="en-US" sz="1600">
                <a:solidFill>
                  <a:srgbClr val="9868BD"/>
                </a:solidFill>
              </a:rPr>
              <a:t>че възрастните хора често имат повече знания и опит на съответната позиция, която заемат</a:t>
            </a:r>
            <a:r>
              <a:rPr lang="en-US" sz="1600"/>
              <a:t>. </a:t>
            </a:r>
            <a:endParaRPr sz="1600"/>
          </a:p>
          <a:p>
            <a:pPr indent="-285750" lvl="0" marL="285750" rtl="0" algn="just">
              <a:lnSpc>
                <a:spcPct val="90000"/>
              </a:lnSpc>
              <a:spcBef>
                <a:spcPts val="1000"/>
              </a:spcBef>
              <a:spcAft>
                <a:spcPts val="0"/>
              </a:spcAft>
              <a:buClr>
                <a:schemeClr val="lt2"/>
              </a:buClr>
              <a:buSzPts val="1800"/>
              <a:buFont typeface="Noto Sans Symbols"/>
              <a:buChar char="⮚"/>
            </a:pPr>
            <a:r>
              <a:rPr lang="en-US" sz="1600"/>
              <a:t>В днешно време обаче, в резултат на </a:t>
            </a:r>
            <a:r>
              <a:rPr b="1" lang="en-US" sz="1600">
                <a:solidFill>
                  <a:schemeClr val="accent6"/>
                </a:solidFill>
              </a:rPr>
              <a:t>бързия технологичен напредък, </a:t>
            </a:r>
            <a:r>
              <a:rPr lang="en-US" sz="1600"/>
              <a:t>ролите често се обръщат, тъй като по-младото поколение е силно технологично ориентирано и има много повече опит в тази сфера (Jain and Maheshwari, 2020).  </a:t>
            </a:r>
            <a:endParaRPr sz="1600"/>
          </a:p>
          <a:p>
            <a:pPr indent="-285750" lvl="0" marL="285750" rtl="0" algn="just">
              <a:lnSpc>
                <a:spcPct val="90000"/>
              </a:lnSpc>
              <a:spcBef>
                <a:spcPts val="1000"/>
              </a:spcBef>
              <a:spcAft>
                <a:spcPts val="0"/>
              </a:spcAft>
              <a:buClr>
                <a:schemeClr val="lt2"/>
              </a:buClr>
              <a:buSzPts val="1800"/>
              <a:buFont typeface="Noto Sans Symbols"/>
              <a:buChar char="⮚"/>
            </a:pPr>
            <a:r>
              <a:rPr lang="en-US" sz="1600"/>
              <a:t>Следователно, обмяната на знания между служителите трябва </a:t>
            </a:r>
            <a:r>
              <a:rPr lang="en-US" sz="1600">
                <a:solidFill>
                  <a:schemeClr val="accent6"/>
                </a:solidFill>
              </a:rPr>
              <a:t>да зависи от техните силни страни, знания и цялостни организационни нужди, а не от възрастта им</a:t>
            </a:r>
            <a:r>
              <a:rPr lang="en-US" sz="1600"/>
              <a:t>. </a:t>
            </a:r>
            <a:endParaRPr/>
          </a:p>
          <a:p>
            <a:pPr indent="-285750" lvl="0" marL="285750" rtl="0" algn="just">
              <a:lnSpc>
                <a:spcPct val="90000"/>
              </a:lnSpc>
              <a:spcBef>
                <a:spcPts val="1000"/>
              </a:spcBef>
              <a:spcAft>
                <a:spcPts val="0"/>
              </a:spcAft>
              <a:buClr>
                <a:schemeClr val="lt2"/>
              </a:buClr>
              <a:buSzPts val="1800"/>
              <a:buFont typeface="Noto Sans Symbols"/>
              <a:buChar char="⮚"/>
            </a:pPr>
            <a:r>
              <a:rPr lang="en-US" sz="1600"/>
              <a:t>Освен това, обуучението между поколенията дава възможност на самите тях да научат повече един за друг, да разберат перспективите на другите поколения, разбира се без непременно да трябва да ги възприемат (Bostrom &amp; Schmidt-Hertha, 2017). </a:t>
            </a:r>
            <a:endParaRPr sz="1600"/>
          </a:p>
          <a:p>
            <a:pPr indent="-285750" lvl="0" marL="285750" rtl="0" algn="just">
              <a:lnSpc>
                <a:spcPct val="90000"/>
              </a:lnSpc>
              <a:spcBef>
                <a:spcPts val="1000"/>
              </a:spcBef>
              <a:spcAft>
                <a:spcPts val="0"/>
              </a:spcAft>
              <a:buClr>
                <a:schemeClr val="lt2"/>
              </a:buClr>
              <a:buSzPts val="1800"/>
              <a:buFont typeface="Noto Sans Symbols"/>
              <a:buChar char="⮚"/>
            </a:pPr>
            <a:r>
              <a:rPr lang="en-US" sz="1600"/>
              <a:t>Следователно, обучението между генерациите ще </a:t>
            </a:r>
            <a:r>
              <a:rPr b="1" lang="en-US" sz="1600">
                <a:solidFill>
                  <a:srgbClr val="788058"/>
                </a:solidFill>
              </a:rPr>
              <a:t>подобри</a:t>
            </a:r>
            <a:r>
              <a:rPr lang="en-US" sz="1600"/>
              <a:t> общия </a:t>
            </a:r>
            <a:r>
              <a:rPr b="1" lang="en-US" sz="1600">
                <a:solidFill>
                  <a:srgbClr val="788058"/>
                </a:solidFill>
              </a:rPr>
              <a:t>работен климат</a:t>
            </a:r>
            <a:r>
              <a:rPr lang="en-US" sz="1600"/>
              <a:t>, </a:t>
            </a:r>
            <a:r>
              <a:rPr b="1" lang="en-US" sz="1600">
                <a:solidFill>
                  <a:srgbClr val="788058"/>
                </a:solidFill>
              </a:rPr>
              <a:t>професионалните взаимоотношения </a:t>
            </a:r>
            <a:r>
              <a:rPr lang="en-US" sz="1600"/>
              <a:t>и ще </a:t>
            </a:r>
            <a:r>
              <a:rPr b="1" lang="en-US" sz="1600">
                <a:solidFill>
                  <a:srgbClr val="52BAAD"/>
                </a:solidFill>
              </a:rPr>
              <a:t>премахне</a:t>
            </a:r>
            <a:r>
              <a:rPr lang="en-US" sz="1600"/>
              <a:t> всякакви източници на </a:t>
            </a:r>
            <a:r>
              <a:rPr b="1" lang="en-US" sz="1600">
                <a:solidFill>
                  <a:srgbClr val="52BAAD"/>
                </a:solidFill>
              </a:rPr>
              <a:t>конфликт. </a:t>
            </a:r>
            <a:endParaRPr b="1"/>
          </a:p>
        </p:txBody>
      </p:sp>
      <p:pic>
        <p:nvPicPr>
          <p:cNvPr id="143" name="Google Shape;143;p11"/>
          <p:cNvPicPr preferRelativeResize="0"/>
          <p:nvPr/>
        </p:nvPicPr>
        <p:blipFill rotWithShape="1">
          <a:blip r:embed="rId3">
            <a:alphaModFix/>
          </a:blip>
          <a:srcRect b="0" l="0" r="0" t="0"/>
          <a:stretch/>
        </p:blipFill>
        <p:spPr>
          <a:xfrm>
            <a:off x="207152" y="1282892"/>
            <a:ext cx="3958448" cy="3853552"/>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2"/>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Умения: </a:t>
            </a:r>
            <a:endParaRPr sz="3200"/>
          </a:p>
        </p:txBody>
      </p:sp>
      <p:sp>
        <p:nvSpPr>
          <p:cNvPr id="149" name="Google Shape;149;p12"/>
          <p:cNvSpPr txBox="1"/>
          <p:nvPr>
            <p:ph idx="1" type="body"/>
          </p:nvPr>
        </p:nvSpPr>
        <p:spPr>
          <a:xfrm>
            <a:off x="97971" y="873580"/>
            <a:ext cx="5910944" cy="5902778"/>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accent3"/>
              </a:buClr>
              <a:buSzPts val="2800"/>
              <a:buNone/>
            </a:pPr>
            <a:r>
              <a:rPr lang="en-US" sz="2800" u="sng">
                <a:solidFill>
                  <a:schemeClr val="accent3"/>
                </a:solidFill>
              </a:rPr>
              <a:t>За младото поколение:</a:t>
            </a:r>
            <a:endParaRPr/>
          </a:p>
          <a:p>
            <a:pPr indent="0" lvl="0" marL="0" rtl="0" algn="just">
              <a:lnSpc>
                <a:spcPct val="90000"/>
              </a:lnSpc>
              <a:spcBef>
                <a:spcPts val="1000"/>
              </a:spcBef>
              <a:spcAft>
                <a:spcPts val="0"/>
              </a:spcAft>
              <a:buClr>
                <a:schemeClr val="lt2"/>
              </a:buClr>
              <a:buSzPts val="2000"/>
              <a:buNone/>
            </a:pPr>
            <a:r>
              <a:t/>
            </a:r>
            <a:endParaRPr sz="2000">
              <a:solidFill>
                <a:schemeClr val="accent3"/>
              </a:solidFill>
            </a:endParaRPr>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Критично мислене: </a:t>
            </a:r>
            <a:r>
              <a:rPr lang="en-US" sz="2000"/>
              <a:t>способността да мислите ясно и рационално, разбирайки логическата връзка между идеите </a:t>
            </a:r>
            <a:endParaRPr sz="2000"/>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Решаване на проблеми</a:t>
            </a:r>
            <a:r>
              <a:rPr lang="en-US" sz="2000"/>
              <a:t>: бързо идентифициране на основния проблем и прилагане на решение</a:t>
            </a:r>
            <a:endParaRPr sz="2000"/>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Вземане на решения: </a:t>
            </a:r>
            <a:r>
              <a:rPr lang="en-US" sz="2000">
                <a:solidFill>
                  <a:srgbClr val="7F7F7F"/>
                </a:solidFill>
              </a:rPr>
              <a:t>процесът на извършване на избор чрез идентифициране на решение, събиране на информация и оценка на алтернативните възможности </a:t>
            </a:r>
            <a:endParaRPr sz="2000">
              <a:solidFill>
                <a:srgbClr val="7F7F7F"/>
              </a:solidFill>
            </a:endParaRPr>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Стратегическо мислене: </a:t>
            </a:r>
            <a:r>
              <a:rPr lang="en-US" sz="2000"/>
              <a:t>това е подход, стил на мислене, прилаган от индивида, когато става въпрос за постигане на цел или цели посредством различни начини</a:t>
            </a:r>
            <a:endParaRPr/>
          </a:p>
        </p:txBody>
      </p:sp>
      <p:sp>
        <p:nvSpPr>
          <p:cNvPr id="150" name="Google Shape;150;p12"/>
          <p:cNvSpPr txBox="1"/>
          <p:nvPr>
            <p:ph idx="2" type="body"/>
          </p:nvPr>
        </p:nvSpPr>
        <p:spPr>
          <a:xfrm>
            <a:off x="6131377" y="873580"/>
            <a:ext cx="5910944" cy="5902778"/>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accent3"/>
              </a:buClr>
              <a:buSzPts val="2800"/>
              <a:buNone/>
            </a:pPr>
            <a:r>
              <a:rPr lang="en-US" sz="2800" u="sng">
                <a:solidFill>
                  <a:schemeClr val="accent3"/>
                </a:solidFill>
              </a:rPr>
              <a:t>За възрастното поколение:</a:t>
            </a:r>
            <a:endParaRPr/>
          </a:p>
          <a:p>
            <a:pPr indent="0" lvl="0" marL="0" rtl="0" algn="just">
              <a:lnSpc>
                <a:spcPct val="90000"/>
              </a:lnSpc>
              <a:spcBef>
                <a:spcPts val="1000"/>
              </a:spcBef>
              <a:spcAft>
                <a:spcPts val="0"/>
              </a:spcAft>
              <a:buClr>
                <a:schemeClr val="lt2"/>
              </a:buClr>
              <a:buSzPts val="1800"/>
              <a:buNone/>
            </a:pPr>
            <a:r>
              <a:t/>
            </a:r>
            <a:endParaRPr>
              <a:solidFill>
                <a:schemeClr val="accent3"/>
              </a:solidFill>
            </a:endParaRPr>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Дигитални умения: </a:t>
            </a:r>
            <a:r>
              <a:rPr lang="en-US" sz="2000">
                <a:solidFill>
                  <a:srgbClr val="7F7F7F"/>
                </a:solidFill>
              </a:rPr>
              <a:t>набор от възможности за използването на цифрови устройства, комуникационни приложения и мрежи за достъп и управление на информация </a:t>
            </a:r>
            <a:endParaRPr sz="2000">
              <a:solidFill>
                <a:srgbClr val="7F7F7F"/>
              </a:solidFill>
            </a:endParaRPr>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Медийна грамотност: </a:t>
            </a:r>
            <a:r>
              <a:rPr lang="en-US" sz="2000">
                <a:solidFill>
                  <a:srgbClr val="7F7F7F"/>
                </a:solidFill>
              </a:rPr>
              <a:t>способността да се достъпи, анализира, оцени, създаде и да се използва всяка форма на комуникация </a:t>
            </a:r>
            <a:endParaRPr sz="2000">
              <a:solidFill>
                <a:srgbClr val="7F7F7F"/>
              </a:solidFill>
            </a:endParaRPr>
          </a:p>
          <a:p>
            <a:pPr indent="-285750" lvl="0" marL="285750" rtl="0" algn="just">
              <a:lnSpc>
                <a:spcPct val="90000"/>
              </a:lnSpc>
              <a:spcBef>
                <a:spcPts val="1000"/>
              </a:spcBef>
              <a:spcAft>
                <a:spcPts val="0"/>
              </a:spcAft>
              <a:buClr>
                <a:schemeClr val="accent6"/>
              </a:buClr>
              <a:buSzPts val="2000"/>
              <a:buFont typeface="Noto Sans Symbols"/>
              <a:buChar char="✔"/>
            </a:pPr>
            <a:r>
              <a:rPr lang="en-US" sz="2000">
                <a:solidFill>
                  <a:schemeClr val="accent6"/>
                </a:solidFill>
              </a:rPr>
              <a:t>Справяне с технологични предизвикателства:</a:t>
            </a:r>
            <a:r>
              <a:rPr lang="en-US" sz="2000"/>
              <a:t> набор от умения, които ще помогнат за плавния преход и подобряване на адаптивността (технически речник, умения за писане, намиране на полезни научни изследвания)</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13"/>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latin typeface="Arial"/>
                <a:ea typeface="Arial"/>
                <a:cs typeface="Arial"/>
                <a:sym typeface="Arial"/>
              </a:rPr>
              <a:t>Времетраене </a:t>
            </a:r>
            <a:endParaRPr sz="3200">
              <a:latin typeface="Arial"/>
              <a:ea typeface="Arial"/>
              <a:cs typeface="Arial"/>
              <a:sym typeface="Arial"/>
            </a:endParaRPr>
          </a:p>
        </p:txBody>
      </p:sp>
      <p:sp>
        <p:nvSpPr>
          <p:cNvPr id="156" name="Google Shape;156;p13"/>
          <p:cNvSpPr txBox="1"/>
          <p:nvPr>
            <p:ph idx="1" type="body"/>
          </p:nvPr>
        </p:nvSpPr>
        <p:spPr>
          <a:xfrm>
            <a:off x="97970" y="1212879"/>
            <a:ext cx="7417395" cy="5422974"/>
          </a:xfrm>
          <a:prstGeom prst="rect">
            <a:avLst/>
          </a:prstGeom>
          <a:noFill/>
          <a:ln>
            <a:noFill/>
          </a:ln>
        </p:spPr>
        <p:txBody>
          <a:bodyPr anchorCtr="0" anchor="t" bIns="45700" lIns="91425" spcFirstLastPara="1" rIns="91425" wrap="square" tIns="45700">
            <a:noAutofit/>
          </a:bodyPr>
          <a:lstStyle/>
          <a:p>
            <a:pPr indent="-342900" lvl="0" marL="342900" rtl="0" algn="just">
              <a:lnSpc>
                <a:spcPct val="90000"/>
              </a:lnSpc>
              <a:spcBef>
                <a:spcPts val="0"/>
              </a:spcBef>
              <a:spcAft>
                <a:spcPts val="0"/>
              </a:spcAft>
              <a:buClr>
                <a:schemeClr val="lt2"/>
              </a:buClr>
              <a:buSzPts val="2000"/>
              <a:buFont typeface="Noto Sans Symbols"/>
              <a:buChar char="▪"/>
            </a:pPr>
            <a:r>
              <a:rPr lang="en-US" sz="2000"/>
              <a:t>Учебната програма е еквивалентна на </a:t>
            </a:r>
            <a:r>
              <a:rPr b="1" lang="en-US" sz="2000">
                <a:solidFill>
                  <a:srgbClr val="9868BD"/>
                </a:solidFill>
              </a:rPr>
              <a:t>18 часа смесено обучение</a:t>
            </a:r>
            <a:r>
              <a:rPr lang="en-US" sz="2000"/>
              <a:t>. </a:t>
            </a:r>
            <a:endParaRPr/>
          </a:p>
          <a:p>
            <a:pPr indent="-215900" lvl="0" marL="342900" rtl="0" algn="just">
              <a:lnSpc>
                <a:spcPct val="90000"/>
              </a:lnSpc>
              <a:spcBef>
                <a:spcPts val="0"/>
              </a:spcBef>
              <a:spcAft>
                <a:spcPts val="0"/>
              </a:spcAft>
              <a:buClr>
                <a:schemeClr val="lt2"/>
              </a:buClr>
              <a:buSzPts val="2000"/>
              <a:buFont typeface="Noto Sans Symbols"/>
              <a:buNone/>
            </a:pPr>
            <a:r>
              <a:t/>
            </a:r>
            <a:endParaRPr sz="2000"/>
          </a:p>
          <a:p>
            <a:pPr indent="-342900" lvl="0" marL="342900" rtl="0" algn="just">
              <a:lnSpc>
                <a:spcPct val="90000"/>
              </a:lnSpc>
              <a:spcBef>
                <a:spcPts val="0"/>
              </a:spcBef>
              <a:spcAft>
                <a:spcPts val="0"/>
              </a:spcAft>
              <a:buClr>
                <a:schemeClr val="lt2"/>
              </a:buClr>
              <a:buSzPts val="2000"/>
              <a:buFont typeface="Noto Sans Symbols"/>
              <a:buChar char="▪"/>
            </a:pPr>
            <a:r>
              <a:rPr lang="en-US" sz="2000"/>
              <a:t>Ще бъде проведен </a:t>
            </a:r>
            <a:r>
              <a:rPr b="1" lang="en-US" sz="2000">
                <a:solidFill>
                  <a:schemeClr val="accent2"/>
                </a:solidFill>
              </a:rPr>
              <a:t>8-часов семинар </a:t>
            </a:r>
            <a:r>
              <a:rPr lang="en-US" sz="2000"/>
              <a:t>за мениджъри и специалисти по ЧР, последван от 5 часа самостоятелно/групово онлайн обучение. </a:t>
            </a:r>
            <a:endParaRPr/>
          </a:p>
          <a:p>
            <a:pPr indent="-215900" lvl="0" marL="342900" rtl="0" algn="just">
              <a:lnSpc>
                <a:spcPct val="90000"/>
              </a:lnSpc>
              <a:spcBef>
                <a:spcPts val="0"/>
              </a:spcBef>
              <a:spcAft>
                <a:spcPts val="0"/>
              </a:spcAft>
              <a:buClr>
                <a:schemeClr val="lt2"/>
              </a:buClr>
              <a:buSzPts val="2000"/>
              <a:buFont typeface="Noto Sans Symbols"/>
              <a:buNone/>
            </a:pPr>
            <a:r>
              <a:t/>
            </a:r>
            <a:endParaRPr sz="2000"/>
          </a:p>
          <a:p>
            <a:pPr indent="-342900" lvl="0" marL="342900" rtl="0" algn="just">
              <a:lnSpc>
                <a:spcPct val="90000"/>
              </a:lnSpc>
              <a:spcBef>
                <a:spcPts val="0"/>
              </a:spcBef>
              <a:spcAft>
                <a:spcPts val="0"/>
              </a:spcAft>
              <a:buClr>
                <a:schemeClr val="lt2"/>
              </a:buClr>
              <a:buSzPts val="2000"/>
              <a:buFont typeface="Noto Sans Symbols"/>
              <a:buChar char="▪"/>
            </a:pPr>
            <a:r>
              <a:rPr lang="en-US" sz="2000"/>
              <a:t>Самостоятелното/груповото обучение ще включва онлайн уроци на живо и допълнителни срещи лице в лице по желание. </a:t>
            </a:r>
            <a:endParaRPr sz="2000"/>
          </a:p>
          <a:p>
            <a:pPr indent="-342900" lvl="0" marL="342900" rtl="0" algn="just">
              <a:lnSpc>
                <a:spcPct val="90000"/>
              </a:lnSpc>
              <a:spcBef>
                <a:spcPts val="1000"/>
              </a:spcBef>
              <a:spcAft>
                <a:spcPts val="0"/>
              </a:spcAft>
              <a:buClr>
                <a:schemeClr val="lt2"/>
              </a:buClr>
              <a:buSzPts val="2000"/>
              <a:buFont typeface="Noto Sans Symbols"/>
              <a:buChar char="▪"/>
            </a:pPr>
            <a:r>
              <a:rPr b="1" lang="en-US" sz="2000">
                <a:solidFill>
                  <a:srgbClr val="9868BD"/>
                </a:solidFill>
              </a:rPr>
              <a:t>В края ще се проведе 5-часова работилница</a:t>
            </a:r>
            <a:r>
              <a:rPr lang="en-US" sz="2000">
                <a:solidFill>
                  <a:srgbClr val="9868BD"/>
                </a:solidFill>
              </a:rPr>
              <a:t>, </a:t>
            </a:r>
            <a:r>
              <a:rPr lang="en-US" sz="2000"/>
              <a:t>по време на която участниците ще представят стратегии за своя бизнес/работно място. </a:t>
            </a:r>
            <a:endParaRPr/>
          </a:p>
          <a:p>
            <a:pPr indent="-342900" lvl="0" marL="342900" rtl="0" algn="just">
              <a:lnSpc>
                <a:spcPct val="90000"/>
              </a:lnSpc>
              <a:spcBef>
                <a:spcPts val="1000"/>
              </a:spcBef>
              <a:spcAft>
                <a:spcPts val="0"/>
              </a:spcAft>
              <a:buClr>
                <a:schemeClr val="lt2"/>
              </a:buClr>
              <a:buSzPts val="2000"/>
              <a:buFont typeface="Noto Sans Symbols"/>
              <a:buChar char="▪"/>
            </a:pPr>
            <a:r>
              <a:rPr b="1" lang="en-US" sz="2000">
                <a:solidFill>
                  <a:schemeClr val="accent6"/>
                </a:solidFill>
              </a:rPr>
              <a:t>Всеки Модул следва да се състои от 3 часа (1 час теория + 2 часа дейности)</a:t>
            </a:r>
            <a:endParaRPr sz="2000">
              <a:solidFill>
                <a:schemeClr val="accent6"/>
              </a:solidFill>
            </a:endParaRPr>
          </a:p>
          <a:p>
            <a:pPr indent="0" lvl="0" marL="0" rtl="0" algn="just">
              <a:lnSpc>
                <a:spcPct val="90000"/>
              </a:lnSpc>
              <a:spcBef>
                <a:spcPts val="1000"/>
              </a:spcBef>
              <a:spcAft>
                <a:spcPts val="0"/>
              </a:spcAft>
              <a:buClr>
                <a:schemeClr val="lt2"/>
              </a:buClr>
              <a:buSzPts val="1800"/>
              <a:buNone/>
            </a:pPr>
            <a:r>
              <a:t/>
            </a:r>
            <a:endParaRPr/>
          </a:p>
        </p:txBody>
      </p:sp>
      <p:pic>
        <p:nvPicPr>
          <p:cNvPr id="157" name="Google Shape;157;p13"/>
          <p:cNvPicPr preferRelativeResize="0"/>
          <p:nvPr/>
        </p:nvPicPr>
        <p:blipFill rotWithShape="1">
          <a:blip r:embed="rId3">
            <a:alphaModFix/>
          </a:blip>
          <a:srcRect b="0" l="0" r="0" t="6892"/>
          <a:stretch/>
        </p:blipFill>
        <p:spPr>
          <a:xfrm>
            <a:off x="7662930" y="2291498"/>
            <a:ext cx="4529070" cy="3265736"/>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4"/>
          <p:cNvSpPr txBox="1"/>
          <p:nvPr>
            <p:ph type="ctrTitle"/>
          </p:nvPr>
        </p:nvSpPr>
        <p:spPr>
          <a:xfrm>
            <a:off x="2179865" y="2774849"/>
            <a:ext cx="7832271" cy="160019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rgbClr val="52BAAD"/>
              </a:buClr>
              <a:buSzPts val="4400"/>
              <a:buFont typeface="Arial"/>
              <a:buNone/>
            </a:pPr>
            <a:r>
              <a:rPr lang="en-US" sz="4400"/>
              <a:t>Модул 1 Дейности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5"/>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Дейност 1.1 Определяне на видовете поколения</a:t>
            </a:r>
            <a:endParaRPr sz="3200"/>
          </a:p>
        </p:txBody>
      </p:sp>
      <p:graphicFrame>
        <p:nvGraphicFramePr>
          <p:cNvPr id="168" name="Google Shape;168;p15"/>
          <p:cNvGraphicFramePr/>
          <p:nvPr/>
        </p:nvGraphicFramePr>
        <p:xfrm>
          <a:off x="873457" y="1241944"/>
          <a:ext cx="3000000" cy="3000000"/>
        </p:xfrm>
        <a:graphic>
          <a:graphicData uri="http://schemas.openxmlformats.org/drawingml/2006/table">
            <a:tbl>
              <a:tblPr bandRow="1" firstCol="1" firstRow="1">
                <a:noFill/>
                <a:tableStyleId>{FDDD5BD0-CD48-4036-86A6-806715351570}</a:tableStyleId>
              </a:tblPr>
              <a:tblGrid>
                <a:gridCol w="2571250"/>
                <a:gridCol w="7582700"/>
              </a:tblGrid>
              <a:tr h="768125">
                <a:tc gridSpan="2">
                  <a:txBody>
                    <a:bodyPr/>
                    <a:lstStyle/>
                    <a:p>
                      <a:pPr indent="0" lvl="0" marL="0" marR="0" rtl="0" algn="l">
                        <a:lnSpc>
                          <a:spcPct val="107000"/>
                        </a:lnSpc>
                        <a:spcBef>
                          <a:spcPts val="0"/>
                        </a:spcBef>
                        <a:spcAft>
                          <a:spcPts val="0"/>
                        </a:spcAft>
                        <a:buClr>
                          <a:srgbClr val="000000"/>
                        </a:buClr>
                        <a:buSzPts val="2800"/>
                        <a:buFont typeface="Arial"/>
                        <a:buNone/>
                      </a:pPr>
                      <a:r>
                        <a:rPr b="1" lang="en-US" sz="2800" u="none" cap="none" strike="noStrike">
                          <a:solidFill>
                            <a:schemeClr val="dk1"/>
                          </a:solidFill>
                        </a:rPr>
                        <a:t>Дейност 1.1</a:t>
                      </a:r>
                      <a:endParaRPr b="1" sz="2400" u="none" cap="none" strike="noStrike">
                        <a:solidFill>
                          <a:schemeClr val="dk1"/>
                        </a:solidFill>
                        <a:latin typeface="Arial"/>
                        <a:ea typeface="Arial"/>
                        <a:cs typeface="Arial"/>
                        <a:sym typeface="Arial"/>
                      </a:endParaRPr>
                    </a:p>
                  </a:txBody>
                  <a:tcPr marT="0" marB="0" marR="68575" marL="68575" anchor="ctr"/>
                </a:tc>
                <a:tc hMerge="1"/>
              </a:tr>
              <a:tr h="777150">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dk1"/>
                          </a:solidFill>
                        </a:rPr>
                        <a:t>Заглавие: </a:t>
                      </a:r>
                      <a:endParaRPr b="1"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latin typeface="Arial"/>
                          <a:ea typeface="Arial"/>
                          <a:cs typeface="Arial"/>
                          <a:sym typeface="Arial"/>
                        </a:rPr>
                        <a:t>Разчупване на леда: Определяне на видовете поколения </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dk1"/>
                          </a:solidFill>
                        </a:rPr>
                        <a:t>Изпълнение:</a:t>
                      </a:r>
                      <a:endParaRPr b="1"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latin typeface="Arial"/>
                          <a:ea typeface="Arial"/>
                          <a:cs typeface="Arial"/>
                          <a:sym typeface="Arial"/>
                        </a:rPr>
                        <a:t>На живо или онлайн</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dk1"/>
                          </a:solidFill>
                        </a:rPr>
                        <a:t>Цел: </a:t>
                      </a:r>
                      <a:endParaRPr b="1"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latin typeface="Arial"/>
                          <a:ea typeface="Arial"/>
                          <a:cs typeface="Arial"/>
                          <a:sym typeface="Arial"/>
                        </a:rPr>
                        <a:t>Наставничество и оценка на нуждите</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dk1"/>
                          </a:solidFill>
                        </a:rPr>
                        <a:t>Умения: </a:t>
                      </a:r>
                      <a:endParaRPr b="1"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latin typeface="Arial"/>
                          <a:ea typeface="Arial"/>
                          <a:cs typeface="Arial"/>
                          <a:sym typeface="Arial"/>
                        </a:rPr>
                        <a:t>Начални</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dk1"/>
                          </a:solidFill>
                        </a:rPr>
                        <a:t>Времетраене:</a:t>
                      </a:r>
                      <a:endParaRPr b="1"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latin typeface="Arial"/>
                          <a:ea typeface="Arial"/>
                          <a:cs typeface="Arial"/>
                          <a:sym typeface="Arial"/>
                        </a:rPr>
                        <a:t>45 минути</a:t>
                      </a:r>
                      <a:endParaRPr b="1" sz="2400" u="none" cap="none" strike="noStrike">
                        <a:solidFill>
                          <a:schemeClr val="lt1"/>
                        </a:solidFill>
                        <a:latin typeface="Arial"/>
                        <a:ea typeface="Arial"/>
                        <a:cs typeface="Arial"/>
                        <a:sym typeface="Arial"/>
                      </a:endParaRPr>
                    </a:p>
                  </a:txBody>
                  <a:tcPr marT="0" marB="0" marR="68575" marL="68575" anchor="ct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16"/>
          <p:cNvSpPr txBox="1"/>
          <p:nvPr>
            <p:ph type="title"/>
          </p:nvPr>
        </p:nvSpPr>
        <p:spPr>
          <a:xfrm>
            <a:off x="97970" y="81642"/>
            <a:ext cx="11944351" cy="942363"/>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2800"/>
              <a:t>Дейност 1.1 Определяне на видовете поколения </a:t>
            </a:r>
            <a:endParaRPr sz="2800"/>
          </a:p>
        </p:txBody>
      </p:sp>
      <p:sp>
        <p:nvSpPr>
          <p:cNvPr id="174" name="Google Shape;174;p16"/>
          <p:cNvSpPr txBox="1"/>
          <p:nvPr>
            <p:ph idx="1" type="body"/>
          </p:nvPr>
        </p:nvSpPr>
        <p:spPr>
          <a:xfrm>
            <a:off x="81946" y="1024005"/>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Моля четете внимателно: </a:t>
            </a:r>
            <a:endParaRPr/>
          </a:p>
        </p:txBody>
      </p:sp>
      <p:sp>
        <p:nvSpPr>
          <p:cNvPr id="175" name="Google Shape;175;p16"/>
          <p:cNvSpPr txBox="1"/>
          <p:nvPr>
            <p:ph idx="2" type="body"/>
          </p:nvPr>
        </p:nvSpPr>
        <p:spPr>
          <a:xfrm>
            <a:off x="97971" y="2279176"/>
            <a:ext cx="11944350" cy="4472688"/>
          </a:xfrm>
          <a:prstGeom prst="rect">
            <a:avLst/>
          </a:prstGeom>
          <a:noFill/>
          <a:ln>
            <a:noFill/>
          </a:ln>
        </p:spPr>
        <p:txBody>
          <a:bodyPr anchorCtr="0" anchor="t" bIns="45700" lIns="91425" spcFirstLastPara="1" rIns="91425" wrap="square" tIns="45700">
            <a:noAutofit/>
          </a:bodyPr>
          <a:lstStyle/>
          <a:p>
            <a:pPr indent="-457200" lvl="0" marL="457200" rtl="0" algn="just">
              <a:lnSpc>
                <a:spcPct val="90000"/>
              </a:lnSpc>
              <a:spcBef>
                <a:spcPts val="0"/>
              </a:spcBef>
              <a:spcAft>
                <a:spcPts val="0"/>
              </a:spcAft>
              <a:buClr>
                <a:srgbClr val="9868BD"/>
              </a:buClr>
              <a:buSzPts val="2000"/>
              <a:buFont typeface="Arial"/>
              <a:buAutoNum type="arabicPeriod"/>
            </a:pPr>
            <a:r>
              <a:rPr lang="en-US" sz="2000">
                <a:solidFill>
                  <a:srgbClr val="9868BD"/>
                </a:solidFill>
              </a:rPr>
              <a:t>МЪЛЧАЛИВОТО ПОКОЛЕНИЕ </a:t>
            </a:r>
            <a:r>
              <a:rPr lang="en-US" sz="2000"/>
              <a:t>/ ВЕТЕРАНИ / ПОКОЛЕНИЕ Т или известно още като ДОВОЕННО  поколение: родени преди 1940-45 г. </a:t>
            </a:r>
            <a:endParaRPr sz="2000"/>
          </a:p>
          <a:p>
            <a:pPr indent="0" lvl="0" marL="0" rtl="0" algn="just">
              <a:lnSpc>
                <a:spcPct val="90000"/>
              </a:lnSpc>
              <a:spcBef>
                <a:spcPts val="1000"/>
              </a:spcBef>
              <a:spcAft>
                <a:spcPts val="0"/>
              </a:spcAft>
              <a:buClr>
                <a:schemeClr val="lt2"/>
              </a:buClr>
              <a:buSzPts val="2000"/>
              <a:buNone/>
            </a:pPr>
            <a:r>
              <a:t/>
            </a:r>
            <a:endParaRPr sz="2000"/>
          </a:p>
          <a:p>
            <a:pPr indent="0" lvl="0" marL="0" rtl="0" algn="just">
              <a:lnSpc>
                <a:spcPct val="90000"/>
              </a:lnSpc>
              <a:spcBef>
                <a:spcPts val="1000"/>
              </a:spcBef>
              <a:spcAft>
                <a:spcPts val="0"/>
              </a:spcAft>
              <a:buClr>
                <a:schemeClr val="lt2"/>
              </a:buClr>
              <a:buSzPts val="2000"/>
              <a:buNone/>
            </a:pPr>
            <a:r>
              <a:rPr lang="en-US" sz="2000"/>
              <a:t>2.    </a:t>
            </a:r>
            <a:r>
              <a:rPr lang="en-US" sz="2000">
                <a:solidFill>
                  <a:schemeClr val="accent1"/>
                </a:solidFill>
              </a:rPr>
              <a:t>БЕЙБИ БУМЪРИ: </a:t>
            </a:r>
            <a:r>
              <a:rPr lang="en-US" sz="2000"/>
              <a:t>родени между 1940-45 и 1964 г. </a:t>
            </a:r>
            <a:endParaRPr/>
          </a:p>
          <a:p>
            <a:pPr indent="0" lvl="0" marL="0" rtl="0" algn="just">
              <a:lnSpc>
                <a:spcPct val="90000"/>
              </a:lnSpc>
              <a:spcBef>
                <a:spcPts val="1000"/>
              </a:spcBef>
              <a:spcAft>
                <a:spcPts val="0"/>
              </a:spcAft>
              <a:buClr>
                <a:schemeClr val="lt2"/>
              </a:buClr>
              <a:buSzPts val="2000"/>
              <a:buNone/>
            </a:pPr>
            <a:r>
              <a:t/>
            </a:r>
            <a:endParaRPr sz="2000"/>
          </a:p>
          <a:p>
            <a:pPr indent="0" lvl="0" marL="0" rtl="0" algn="just">
              <a:lnSpc>
                <a:spcPct val="90000"/>
              </a:lnSpc>
              <a:spcBef>
                <a:spcPts val="1000"/>
              </a:spcBef>
              <a:spcAft>
                <a:spcPts val="0"/>
              </a:spcAft>
              <a:buClr>
                <a:schemeClr val="lt2"/>
              </a:buClr>
              <a:buSzPts val="2000"/>
              <a:buNone/>
            </a:pPr>
            <a:r>
              <a:rPr lang="en-US" sz="2000"/>
              <a:t>3.    </a:t>
            </a:r>
            <a:r>
              <a:rPr lang="en-US" sz="2000">
                <a:solidFill>
                  <a:srgbClr val="92D050"/>
                </a:solidFill>
              </a:rPr>
              <a:t>ПОКОЛЕНИЕ Х </a:t>
            </a:r>
            <a:r>
              <a:rPr lang="en-US" sz="2000"/>
              <a:t>/ 13-то поколение: родени между 1960-64 и 1980 г. </a:t>
            </a:r>
            <a:endParaRPr/>
          </a:p>
          <a:p>
            <a:pPr indent="0" lvl="0" marL="0" rtl="0" algn="just">
              <a:lnSpc>
                <a:spcPct val="90000"/>
              </a:lnSpc>
              <a:spcBef>
                <a:spcPts val="1000"/>
              </a:spcBef>
              <a:spcAft>
                <a:spcPts val="0"/>
              </a:spcAft>
              <a:buClr>
                <a:schemeClr val="lt2"/>
              </a:buClr>
              <a:buSzPts val="2000"/>
              <a:buNone/>
            </a:pPr>
            <a:r>
              <a:t/>
            </a:r>
            <a:endParaRPr sz="2000"/>
          </a:p>
          <a:p>
            <a:pPr indent="0" lvl="0" marL="0" rtl="0" algn="just">
              <a:lnSpc>
                <a:spcPct val="90000"/>
              </a:lnSpc>
              <a:spcBef>
                <a:spcPts val="1000"/>
              </a:spcBef>
              <a:spcAft>
                <a:spcPts val="0"/>
              </a:spcAft>
              <a:buClr>
                <a:schemeClr val="lt2"/>
              </a:buClr>
              <a:buSzPts val="2000"/>
              <a:buNone/>
            </a:pPr>
            <a:r>
              <a:rPr lang="en-US" sz="2000"/>
              <a:t>4</a:t>
            </a:r>
            <a:r>
              <a:rPr lang="en-US" sz="2000">
                <a:solidFill>
                  <a:srgbClr val="52BAAD"/>
                </a:solidFill>
              </a:rPr>
              <a:t>.    ПОКОЛЕНИЕ МИЛЕНИУМ</a:t>
            </a:r>
            <a:r>
              <a:rPr lang="en-US" sz="2000"/>
              <a:t> / ПОКОЛЕНИЕ Y: родени между1981 и 1999 г. </a:t>
            </a:r>
            <a:endParaRPr sz="2000"/>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17"/>
          <p:cNvSpPr txBox="1"/>
          <p:nvPr>
            <p:ph type="title"/>
          </p:nvPr>
        </p:nvSpPr>
        <p:spPr>
          <a:xfrm>
            <a:off x="97970" y="81642"/>
            <a:ext cx="11944351" cy="810180"/>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2800"/>
              <a:t>Дейност 1.1 Определяне на поколенията</a:t>
            </a:r>
            <a:endParaRPr sz="2800"/>
          </a:p>
        </p:txBody>
      </p:sp>
      <p:sp>
        <p:nvSpPr>
          <p:cNvPr id="181" name="Google Shape;181;p17"/>
          <p:cNvSpPr txBox="1"/>
          <p:nvPr>
            <p:ph idx="1" type="body"/>
          </p:nvPr>
        </p:nvSpPr>
        <p:spPr>
          <a:xfrm>
            <a:off x="0" y="1078673"/>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Помолете участниците да се разделят на малки групи. Нека всички да определят следните профили за своите групи:</a:t>
            </a:r>
            <a:endParaRPr/>
          </a:p>
        </p:txBody>
      </p:sp>
      <p:sp>
        <p:nvSpPr>
          <p:cNvPr id="182" name="Google Shape;182;p17"/>
          <p:cNvSpPr txBox="1"/>
          <p:nvPr>
            <p:ph idx="2" type="body"/>
          </p:nvPr>
        </p:nvSpPr>
        <p:spPr>
          <a:xfrm>
            <a:off x="97971" y="1910687"/>
            <a:ext cx="11944350" cy="4841177"/>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SzPts val="1800"/>
              <a:buNone/>
            </a:pPr>
            <a:r>
              <a:rPr lang="en-US" sz="2400"/>
              <a:t>a. Как бихте се представили на останалите днес? Къде сте по пътя на кариерата си? </a:t>
            </a:r>
            <a:endParaRPr sz="2400"/>
          </a:p>
          <a:p>
            <a:pPr indent="-342900" lvl="0" marL="457200" rtl="0" algn="just">
              <a:lnSpc>
                <a:spcPct val="90000"/>
              </a:lnSpc>
              <a:spcBef>
                <a:spcPts val="0"/>
              </a:spcBef>
              <a:spcAft>
                <a:spcPts val="0"/>
              </a:spcAft>
              <a:buSzPts val="1800"/>
              <a:buNone/>
            </a:pPr>
            <a:r>
              <a:t/>
            </a:r>
            <a:endParaRPr sz="2400"/>
          </a:p>
          <a:p>
            <a:pPr indent="0" lvl="0" marL="0" rtl="0" algn="just">
              <a:lnSpc>
                <a:spcPct val="90000"/>
              </a:lnSpc>
              <a:spcBef>
                <a:spcPts val="1000"/>
              </a:spcBef>
              <a:spcAft>
                <a:spcPts val="0"/>
              </a:spcAft>
              <a:buClr>
                <a:schemeClr val="lt2"/>
              </a:buClr>
              <a:buSzPts val="2400"/>
              <a:buNone/>
            </a:pPr>
            <a:r>
              <a:rPr lang="en-US" sz="2400"/>
              <a:t>b. Какъв беше духът на епохата, в която сте израснали? Какви убедителни съобщения получавахте от медиите, в училище и у дома?</a:t>
            </a:r>
            <a:endParaRPr/>
          </a:p>
          <a:p>
            <a:pPr indent="0" lvl="0" marL="0" rtl="0" algn="just">
              <a:lnSpc>
                <a:spcPct val="90000"/>
              </a:lnSpc>
              <a:spcBef>
                <a:spcPts val="1000"/>
              </a:spcBef>
              <a:spcAft>
                <a:spcPts val="0"/>
              </a:spcAft>
              <a:buClr>
                <a:schemeClr val="lt2"/>
              </a:buClr>
              <a:buSzPts val="2400"/>
              <a:buNone/>
            </a:pPr>
            <a:r>
              <a:t/>
            </a:r>
            <a:endParaRPr sz="2400"/>
          </a:p>
          <a:p>
            <a:pPr indent="0" lvl="0" marL="0" rtl="0" algn="just">
              <a:lnSpc>
                <a:spcPct val="90000"/>
              </a:lnSpc>
              <a:spcBef>
                <a:spcPts val="1000"/>
              </a:spcBef>
              <a:spcAft>
                <a:spcPts val="0"/>
              </a:spcAft>
              <a:buClr>
                <a:schemeClr val="lt2"/>
              </a:buClr>
              <a:buSzPts val="2400"/>
              <a:buNone/>
            </a:pPr>
            <a:r>
              <a:rPr lang="en-US" sz="2400"/>
              <a:t>c. Как тези съобщения повлияха на това кои сте по отношение на Вашия професионален профил днес? Как те повлияха на Вашата работна етика?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8"/>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Дейност 1.1 Определяне на поколенията</a:t>
            </a:r>
            <a:endParaRPr sz="3200"/>
          </a:p>
        </p:txBody>
      </p:sp>
      <p:sp>
        <p:nvSpPr>
          <p:cNvPr id="188" name="Google Shape;188;p18"/>
          <p:cNvSpPr txBox="1"/>
          <p:nvPr>
            <p:ph idx="1" type="body"/>
          </p:nvPr>
        </p:nvSpPr>
        <p:spPr>
          <a:xfrm>
            <a:off x="97971" y="881743"/>
            <a:ext cx="11123185" cy="5870122"/>
          </a:xfrm>
          <a:prstGeom prst="rect">
            <a:avLst/>
          </a:prstGeom>
          <a:noFill/>
          <a:ln>
            <a:noFill/>
          </a:ln>
        </p:spPr>
        <p:txBody>
          <a:bodyPr anchorCtr="0" anchor="t" bIns="45700" lIns="91425" spcFirstLastPara="1" rIns="91425" wrap="square" tIns="45700">
            <a:noAutofit/>
          </a:bodyPr>
          <a:lstStyle/>
          <a:p>
            <a:pPr indent="-228600" lvl="0" marL="457200" marR="0" rtl="0" algn="just">
              <a:lnSpc>
                <a:spcPct val="90000"/>
              </a:lnSpc>
              <a:spcBef>
                <a:spcPts val="1000"/>
              </a:spcBef>
              <a:spcAft>
                <a:spcPts val="0"/>
              </a:spcAft>
              <a:buClr>
                <a:schemeClr val="lt2"/>
              </a:buClr>
              <a:buSzPts val="1800"/>
              <a:buFont typeface="Arial"/>
              <a:buNone/>
            </a:pPr>
            <a:r>
              <a:rPr lang="en-US"/>
              <a:t>й</a:t>
            </a:r>
            <a:endParaRPr/>
          </a:p>
        </p:txBody>
      </p:sp>
      <p:graphicFrame>
        <p:nvGraphicFramePr>
          <p:cNvPr id="189" name="Google Shape;189;p18"/>
          <p:cNvGraphicFramePr/>
          <p:nvPr/>
        </p:nvGraphicFramePr>
        <p:xfrm>
          <a:off x="309093" y="881743"/>
          <a:ext cx="3000000" cy="3000000"/>
        </p:xfrm>
        <a:graphic>
          <a:graphicData uri="http://schemas.openxmlformats.org/drawingml/2006/table">
            <a:tbl>
              <a:tblPr>
                <a:noFill/>
                <a:tableStyleId>{077FF7C7-1750-4AE2-8DE0-BAF4E2B22960}</a:tableStyleId>
              </a:tblPr>
              <a:tblGrid>
                <a:gridCol w="1707425"/>
                <a:gridCol w="1419975"/>
                <a:gridCol w="1550700"/>
                <a:gridCol w="1559375"/>
                <a:gridCol w="1346725"/>
              </a:tblGrid>
              <a:tr h="3531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Профил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3EDEA"/>
                    </a:solidFill>
                  </a:tcPr>
                </a:tc>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Поколение Т</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3EDEA"/>
                    </a:solidFill>
                  </a:tcPr>
                </a:tc>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Бейби Бумъри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3EDEA"/>
                    </a:solidFill>
                  </a:tcPr>
                </a:tc>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Поколение X</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3EDEA"/>
                    </a:solidFill>
                  </a:tcPr>
                </a:tc>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Поколение Y</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D3EDEA"/>
                    </a:solidFill>
                  </a:tcPr>
                </a:tc>
              </a:tr>
              <a:tr h="3531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Възглед</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Практични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Оптимистични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Скептични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 надежда</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3531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Работна етика</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Отдадени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Целеустремени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Уравновесени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Амбициозни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755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От гл.т. на авторитета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Почтителни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Любов / Омраза</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Безразлични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Спокойни / учтиви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1979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Ръководени от</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Йерархия</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Консенсус</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Собствените си способности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Стремежа да постигнат всичко</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1300375">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Взаимоотношения</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Лични</a:t>
                      </a:r>
                      <a:endParaRPr sz="1100" u="none" cap="none" strike="noStrike">
                        <a:solidFill>
                          <a:srgbClr val="636A6F"/>
                        </a:solidFill>
                        <a:latin typeface="Arial"/>
                        <a:ea typeface="Arial"/>
                        <a:cs typeface="Arial"/>
                        <a:sym typeface="Arial"/>
                      </a:endParaRPr>
                    </a:p>
                    <a:p>
                      <a:pPr indent="0" lvl="0" marL="0" marR="0" rtl="0" algn="ctr">
                        <a:lnSpc>
                          <a:spcPct val="150000"/>
                        </a:lnSpc>
                        <a:spcBef>
                          <a:spcPts val="800"/>
                        </a:spcBef>
                        <a:spcAft>
                          <a:spcPts val="0"/>
                        </a:spcAft>
                        <a:buNone/>
                      </a:pPr>
                      <a:r>
                        <a:rPr lang="en-US" sz="1100" u="none" cap="none" strike="noStrike">
                          <a:solidFill>
                            <a:srgbClr val="636A6F"/>
                          </a:solidFill>
                          <a:latin typeface="Arial"/>
                          <a:ea typeface="Arial"/>
                          <a:cs typeface="Arial"/>
                          <a:sym typeface="Arial"/>
                        </a:rPr>
                        <a:t>Жертвоготовност</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Лични </a:t>
                      </a:r>
                      <a:endParaRPr sz="1100" u="none" cap="none" strike="noStrike">
                        <a:solidFill>
                          <a:srgbClr val="636A6F"/>
                        </a:solidFill>
                        <a:latin typeface="Arial"/>
                        <a:ea typeface="Arial"/>
                        <a:cs typeface="Arial"/>
                        <a:sym typeface="Arial"/>
                      </a:endParaRPr>
                    </a:p>
                    <a:p>
                      <a:pPr indent="0" lvl="0" marL="0" marR="0" rtl="0" algn="ctr">
                        <a:lnSpc>
                          <a:spcPct val="150000"/>
                        </a:lnSpc>
                        <a:spcBef>
                          <a:spcPts val="800"/>
                        </a:spcBef>
                        <a:spcAft>
                          <a:spcPts val="0"/>
                        </a:spcAft>
                        <a:buNone/>
                      </a:pPr>
                      <a:r>
                        <a:rPr lang="en-US" sz="1100" u="none" cap="none" strike="noStrike">
                          <a:solidFill>
                            <a:srgbClr val="636A6F"/>
                          </a:solidFill>
                          <a:latin typeface="Arial"/>
                          <a:ea typeface="Arial"/>
                          <a:cs typeface="Arial"/>
                          <a:sym typeface="Arial"/>
                        </a:rPr>
                        <a:t>Удовлетворение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Колебливи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Лоялни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586875">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Перспектива</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Общност</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Екип</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Самостоятелни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Общност</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r h="775550">
                <a:tc>
                  <a:txBody>
                    <a:bodyPr/>
                    <a:lstStyle/>
                    <a:p>
                      <a:pPr indent="0" lvl="0" marL="0" marR="0" rtl="0" algn="ctr">
                        <a:lnSpc>
                          <a:spcPct val="150000"/>
                        </a:lnSpc>
                        <a:spcBef>
                          <a:spcPts val="0"/>
                        </a:spcBef>
                        <a:spcAft>
                          <a:spcPts val="0"/>
                        </a:spcAft>
                        <a:buNone/>
                      </a:pPr>
                      <a:r>
                        <a:rPr b="1" lang="en-US" sz="1100" u="none" cap="none" strike="noStrike">
                          <a:solidFill>
                            <a:srgbClr val="636A6F"/>
                          </a:solidFill>
                          <a:latin typeface="Arial"/>
                          <a:ea typeface="Arial"/>
                          <a:cs typeface="Arial"/>
                          <a:sym typeface="Arial"/>
                        </a:rPr>
                        <a:t>Технология</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FCE5DE"/>
                    </a:solidFill>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Адаптивни</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Придобиващи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Усвояващи </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marR="0" rtl="0" algn="ctr">
                        <a:lnSpc>
                          <a:spcPct val="150000"/>
                        </a:lnSpc>
                        <a:spcBef>
                          <a:spcPts val="0"/>
                        </a:spcBef>
                        <a:spcAft>
                          <a:spcPts val="0"/>
                        </a:spcAft>
                        <a:buNone/>
                      </a:pPr>
                      <a:r>
                        <a:rPr lang="en-US" sz="1100" u="none" cap="none" strike="noStrike">
                          <a:solidFill>
                            <a:srgbClr val="636A6F"/>
                          </a:solidFill>
                          <a:latin typeface="Arial"/>
                          <a:ea typeface="Arial"/>
                          <a:cs typeface="Arial"/>
                          <a:sym typeface="Arial"/>
                        </a:rPr>
                        <a:t>Неразделна част от тях е</a:t>
                      </a:r>
                      <a:endParaRPr sz="1100" u="none" cap="none" strike="noStrike">
                        <a:solidFill>
                          <a:srgbClr val="636A6F"/>
                        </a:solidFill>
                        <a:latin typeface="Arial"/>
                        <a:ea typeface="Arial"/>
                        <a:cs typeface="Arial"/>
                        <a:sym typeface="Arial"/>
                      </a:endParaRPr>
                    </a:p>
                  </a:txBody>
                  <a:tcPr marT="0" marB="0" marR="52800" marL="528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r>
            </a:tbl>
          </a:graphicData>
        </a:graphic>
      </p:graphicFrame>
      <p:sp>
        <p:nvSpPr>
          <p:cNvPr id="190" name="Google Shape;190;p18"/>
          <p:cNvSpPr txBox="1"/>
          <p:nvPr/>
        </p:nvSpPr>
        <p:spPr>
          <a:xfrm>
            <a:off x="8104443" y="1937815"/>
            <a:ext cx="3937878" cy="255454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accent6"/>
                </a:solidFill>
                <a:latin typeface="Arial"/>
                <a:ea typeface="Arial"/>
                <a:cs typeface="Arial"/>
                <a:sym typeface="Arial"/>
              </a:rPr>
              <a:t>С кое поколение се асоциирате най-много? </a:t>
            </a:r>
            <a:endParaRPr b="1" i="0" sz="2000" u="none" cap="none" strike="noStrike">
              <a:solidFill>
                <a:schemeClr val="accent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accent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accent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accent6"/>
                </a:solidFill>
                <a:latin typeface="Arial"/>
                <a:ea typeface="Arial"/>
                <a:cs typeface="Arial"/>
                <a:sym typeface="Arial"/>
              </a:rPr>
              <a:t>Смятате ли, че казаното е вярно?</a:t>
            </a:r>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accent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t/>
            </a:r>
            <a:endParaRPr b="1" i="0" sz="2000" u="none" cap="none" strike="noStrike">
              <a:solidFill>
                <a:schemeClr val="accent6"/>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000"/>
              <a:buFont typeface="Arial"/>
              <a:buNone/>
            </a:pPr>
            <a:r>
              <a:rPr b="1" i="0" lang="en-US" sz="2000" u="none" cap="none" strike="noStrike">
                <a:solidFill>
                  <a:schemeClr val="accent6"/>
                </a:solidFill>
                <a:latin typeface="Arial"/>
                <a:ea typeface="Arial"/>
                <a:cs typeface="Arial"/>
                <a:sym typeface="Arial"/>
              </a:rPr>
              <a:t>Бихте ли добавите нещо друго?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1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200"/>
              <a:buFont typeface="Arial"/>
              <a:buNone/>
            </a:pPr>
            <a:r>
              <a:rPr b="1" lang="en-US" sz="2800">
                <a:latin typeface="Arial"/>
                <a:ea typeface="Arial"/>
                <a:cs typeface="Arial"/>
                <a:sym typeface="Arial"/>
              </a:rPr>
              <a:t>Дейност 1.2 Менторство между поколенията и оценка на потребностите</a:t>
            </a:r>
            <a:endParaRPr sz="2800">
              <a:latin typeface="Arial"/>
              <a:ea typeface="Arial"/>
              <a:cs typeface="Arial"/>
              <a:sym typeface="Arial"/>
            </a:endParaRPr>
          </a:p>
        </p:txBody>
      </p:sp>
      <p:graphicFrame>
        <p:nvGraphicFramePr>
          <p:cNvPr id="196" name="Google Shape;196;p19"/>
          <p:cNvGraphicFramePr/>
          <p:nvPr/>
        </p:nvGraphicFramePr>
        <p:xfrm>
          <a:off x="573206" y="1146414"/>
          <a:ext cx="3000000" cy="3000000"/>
        </p:xfrm>
        <a:graphic>
          <a:graphicData uri="http://schemas.openxmlformats.org/drawingml/2006/table">
            <a:tbl>
              <a:tblPr bandRow="1" firstCol="1" firstRow="1">
                <a:noFill/>
                <a:tableStyleId>{FDDD5BD0-CD48-4036-86A6-806715351570}</a:tableStyleId>
              </a:tblPr>
              <a:tblGrid>
                <a:gridCol w="2509025"/>
                <a:gridCol w="7399250"/>
              </a:tblGrid>
              <a:tr h="734800">
                <a:tc gridSpan="2">
                  <a:txBody>
                    <a:bodyPr/>
                    <a:lstStyle/>
                    <a:p>
                      <a:pPr indent="0" lvl="0" marL="0" marR="0" rtl="0" algn="l">
                        <a:lnSpc>
                          <a:spcPct val="107000"/>
                        </a:lnSpc>
                        <a:spcBef>
                          <a:spcPts val="0"/>
                        </a:spcBef>
                        <a:spcAft>
                          <a:spcPts val="0"/>
                        </a:spcAft>
                        <a:buClr>
                          <a:srgbClr val="000000"/>
                        </a:buClr>
                        <a:buSzPts val="3200"/>
                        <a:buFont typeface="Arial"/>
                        <a:buNone/>
                      </a:pPr>
                      <a:r>
                        <a:rPr lang="en-US" sz="3200" u="none" cap="none" strike="noStrike">
                          <a:solidFill>
                            <a:schemeClr val="dk1"/>
                          </a:solidFill>
                        </a:rPr>
                        <a:t>Дейност 1.2 </a:t>
                      </a:r>
                      <a:endParaRPr sz="2800" u="none" cap="none" strike="noStrike">
                        <a:solidFill>
                          <a:schemeClr val="dk1"/>
                        </a:solidFill>
                        <a:latin typeface="Arial"/>
                        <a:ea typeface="Arial"/>
                        <a:cs typeface="Arial"/>
                        <a:sym typeface="Arial"/>
                      </a:endParaRPr>
                    </a:p>
                  </a:txBody>
                  <a:tcPr marT="0" marB="0" marR="68575" marL="68575" anchor="ctr"/>
                </a:tc>
                <a:tc hMerge="1"/>
              </a:tr>
              <a:tr h="842575">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Заглавие: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Менторство между поколенията и оценка на потребностите</a:t>
                      </a:r>
                      <a:endParaRPr b="1" sz="2400" u="none" cap="none" strike="noStrike">
                        <a:solidFill>
                          <a:schemeClr val="lt1"/>
                        </a:solidFill>
                        <a:latin typeface="Arial"/>
                        <a:ea typeface="Arial"/>
                        <a:cs typeface="Arial"/>
                        <a:sym typeface="Arial"/>
                      </a:endParaRPr>
                    </a:p>
                  </a:txBody>
                  <a:tcPr marT="0" marB="0" marR="68575" marL="68575" anchor="ctr"/>
                </a:tc>
              </a:tr>
              <a:tr h="842575">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Изпълнение:</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На живо или онлайн – Групиране  в отделни стаи</a:t>
                      </a:r>
                      <a:endParaRPr b="1" sz="2400" u="none" cap="none" strike="noStrike">
                        <a:solidFill>
                          <a:schemeClr val="lt1"/>
                        </a:solidFill>
                        <a:latin typeface="Arial"/>
                        <a:ea typeface="Arial"/>
                        <a:cs typeface="Arial"/>
                        <a:sym typeface="Arial"/>
                      </a:endParaRPr>
                    </a:p>
                  </a:txBody>
                  <a:tcPr marT="0" marB="0" marR="68575" marL="68575" anchor="ctr"/>
                </a:tc>
              </a:tr>
              <a:tr h="7434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Цел: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Оценка на нуждите и менторството </a:t>
                      </a:r>
                      <a:endParaRPr b="1" sz="2400" u="none" cap="none" strike="noStrike">
                        <a:solidFill>
                          <a:schemeClr val="lt1"/>
                        </a:solidFill>
                        <a:latin typeface="Arial"/>
                        <a:ea typeface="Arial"/>
                        <a:cs typeface="Arial"/>
                        <a:sym typeface="Arial"/>
                      </a:endParaRPr>
                    </a:p>
                  </a:txBody>
                  <a:tcPr marT="0" marB="0" marR="68575" marL="68575" anchor="ctr"/>
                </a:tc>
              </a:tr>
              <a:tr h="842575">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Умения: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Разбиране на различните гледни точки </a:t>
                      </a:r>
                      <a:endParaRPr b="1" sz="2400" u="none" cap="none" strike="noStrike">
                        <a:solidFill>
                          <a:schemeClr val="lt1"/>
                        </a:solidFill>
                        <a:latin typeface="Arial"/>
                        <a:ea typeface="Arial"/>
                        <a:cs typeface="Arial"/>
                        <a:sym typeface="Arial"/>
                      </a:endParaRPr>
                    </a:p>
                  </a:txBody>
                  <a:tcPr marT="0" marB="0" marR="68575" marL="68575" anchor="ctr"/>
                </a:tc>
              </a:tr>
              <a:tr h="7434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Времетраене:</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45 минути</a:t>
                      </a:r>
                      <a:endParaRPr b="1" sz="2400" u="none" cap="none" strike="noStrike">
                        <a:solidFill>
                          <a:schemeClr val="lt1"/>
                        </a:solidFill>
                        <a:latin typeface="Arial"/>
                        <a:ea typeface="Arial"/>
                        <a:cs typeface="Arial"/>
                        <a:sym typeface="Arial"/>
                      </a:endParaRPr>
                    </a:p>
                  </a:txBody>
                  <a:tcPr marT="0" marB="0" marR="68575" marL="68575" anchor="ct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2"/>
          <p:cNvSpPr txBox="1"/>
          <p:nvPr>
            <p:ph type="title"/>
          </p:nvPr>
        </p:nvSpPr>
        <p:spPr>
          <a:xfrm>
            <a:off x="97970" y="111139"/>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600">
                <a:latin typeface="Arial"/>
                <a:ea typeface="Arial"/>
                <a:cs typeface="Arial"/>
                <a:sym typeface="Arial"/>
              </a:rPr>
              <a:t>Въведение I</a:t>
            </a:r>
            <a:endParaRPr sz="3600">
              <a:latin typeface="Arial"/>
              <a:ea typeface="Arial"/>
              <a:cs typeface="Arial"/>
              <a:sym typeface="Arial"/>
            </a:endParaRPr>
          </a:p>
        </p:txBody>
      </p:sp>
      <p:sp>
        <p:nvSpPr>
          <p:cNvPr id="65" name="Google Shape;65;p2"/>
          <p:cNvSpPr txBox="1"/>
          <p:nvPr>
            <p:ph idx="1" type="body"/>
          </p:nvPr>
        </p:nvSpPr>
        <p:spPr>
          <a:xfrm>
            <a:off x="250430" y="1027592"/>
            <a:ext cx="11066700" cy="5217900"/>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chemeClr val="lt2"/>
              </a:buClr>
              <a:buSzPts val="2400"/>
              <a:buFont typeface="Arial"/>
              <a:buChar char="•"/>
            </a:pPr>
            <a:r>
              <a:rPr lang="en-US" sz="2000"/>
              <a:t>Разделът има за цел да даде насоки и предложения на обучителите как да проведат всяка една от дейностите, заложени в обучението. Практическата част отнема около 100-120 минути </a:t>
            </a:r>
            <a:endParaRPr/>
          </a:p>
          <a:p>
            <a:pPr indent="-285750" lvl="0" marL="285750" rtl="0" algn="just">
              <a:lnSpc>
                <a:spcPct val="90000"/>
              </a:lnSpc>
              <a:spcBef>
                <a:spcPts val="0"/>
              </a:spcBef>
              <a:spcAft>
                <a:spcPts val="0"/>
              </a:spcAft>
              <a:buClr>
                <a:schemeClr val="lt2"/>
              </a:buClr>
              <a:buSzPts val="2400"/>
              <a:buFont typeface="Arial"/>
              <a:buChar char="•"/>
            </a:pPr>
            <a:r>
              <a:rPr lang="en-US" sz="2000"/>
              <a:t>Може да изберете тези, които намерите за най-подходящи според ситуацията и да определите съответно тяхната продължителност и структурата</a:t>
            </a:r>
            <a:endParaRPr/>
          </a:p>
          <a:p>
            <a:pPr indent="-285750" lvl="0" marL="285750" rtl="0" algn="just">
              <a:lnSpc>
                <a:spcPct val="90000"/>
              </a:lnSpc>
              <a:spcBef>
                <a:spcPts val="1000"/>
              </a:spcBef>
              <a:spcAft>
                <a:spcPts val="0"/>
              </a:spcAft>
              <a:buClr>
                <a:schemeClr val="lt2"/>
              </a:buClr>
              <a:buSzPts val="2400"/>
              <a:buFont typeface="Arial"/>
              <a:buChar char="•"/>
            </a:pPr>
            <a:r>
              <a:rPr lang="en-US" sz="2000"/>
              <a:t>Променете и изпълнете всяка една от дейности </a:t>
            </a:r>
            <a:r>
              <a:rPr b="1" lang="en-US" sz="2000">
                <a:solidFill>
                  <a:srgbClr val="00ADBB"/>
                </a:solidFill>
              </a:rPr>
              <a:t>в съответствие с вашите конкретни цели или ограничения </a:t>
            </a:r>
            <a:r>
              <a:rPr lang="en-US" sz="2000"/>
              <a:t>(с колко време разполагате, специфични характеристики на обучаемата група, налични материали, желани резултати от обучението, специфика на фасилитатора на обучението).</a:t>
            </a:r>
            <a:endParaRPr/>
          </a:p>
          <a:p>
            <a:pPr indent="-285750" lvl="0" marL="285750" rtl="0" algn="just">
              <a:lnSpc>
                <a:spcPct val="90000"/>
              </a:lnSpc>
              <a:spcBef>
                <a:spcPts val="1000"/>
              </a:spcBef>
              <a:spcAft>
                <a:spcPts val="0"/>
              </a:spcAft>
              <a:buClr>
                <a:schemeClr val="lt2"/>
              </a:buClr>
              <a:buSzPts val="2400"/>
              <a:buFont typeface="Arial"/>
              <a:buChar char="•"/>
            </a:pPr>
            <a:r>
              <a:rPr lang="en-US" sz="2000"/>
              <a:t>Ръководителите на обучението </a:t>
            </a:r>
            <a:r>
              <a:rPr b="1" lang="en-US" sz="2000">
                <a:solidFill>
                  <a:schemeClr val="accent1"/>
                </a:solidFill>
              </a:rPr>
              <a:t>трябва да могат да отговарят на въпроси </a:t>
            </a:r>
            <a:r>
              <a:rPr lang="en-US" sz="2000"/>
              <a:t>и да водят дискусии – да четат внимателно предоставените материали и да провеждат собствени проучвания.</a:t>
            </a:r>
            <a:endParaRPr sz="2000"/>
          </a:p>
        </p:txBody>
      </p:sp>
      <p:pic>
        <p:nvPicPr>
          <p:cNvPr id="66" name="Google Shape;66;p2"/>
          <p:cNvPicPr preferRelativeResize="0"/>
          <p:nvPr/>
        </p:nvPicPr>
        <p:blipFill rotWithShape="1">
          <a:blip r:embed="rId3">
            <a:alphaModFix/>
          </a:blip>
          <a:srcRect b="0" l="0" r="0" t="0"/>
          <a:stretch/>
        </p:blipFill>
        <p:spPr>
          <a:xfrm>
            <a:off x="3440078" y="5173861"/>
            <a:ext cx="5097275" cy="15730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0" name="Shape 200"/>
        <p:cNvGrpSpPr/>
        <p:nvPr/>
      </p:nvGrpSpPr>
      <p:grpSpPr>
        <a:xfrm>
          <a:off x="0" y="0"/>
          <a:ext cx="0" cy="0"/>
          <a:chOff x="0" y="0"/>
          <a:chExt cx="0" cy="0"/>
        </a:xfrm>
      </p:grpSpPr>
      <p:sp>
        <p:nvSpPr>
          <p:cNvPr id="201" name="Google Shape;201;p20"/>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200"/>
              <a:buFont typeface="Arial"/>
              <a:buNone/>
            </a:pPr>
            <a:r>
              <a:rPr b="1" lang="en-US" sz="2800"/>
              <a:t>Дейност 1.2 Менторство между поколенията и оценка на потребностите</a:t>
            </a:r>
            <a:endParaRPr sz="2800"/>
          </a:p>
        </p:txBody>
      </p:sp>
      <p:sp>
        <p:nvSpPr>
          <p:cNvPr id="202" name="Google Shape;202;p20"/>
          <p:cNvSpPr txBox="1"/>
          <p:nvPr>
            <p:ph idx="1" type="body"/>
          </p:nvPr>
        </p:nvSpPr>
        <p:spPr>
          <a:xfrm>
            <a:off x="97970" y="854671"/>
            <a:ext cx="7792963" cy="608013"/>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Разделете се на малки групи, като всяка група трябва да определи по един лидер</a:t>
            </a:r>
            <a:endParaRPr/>
          </a:p>
        </p:txBody>
      </p:sp>
      <p:sp>
        <p:nvSpPr>
          <p:cNvPr id="203" name="Google Shape;203;p20"/>
          <p:cNvSpPr txBox="1"/>
          <p:nvPr>
            <p:ph idx="2" type="body"/>
          </p:nvPr>
        </p:nvSpPr>
        <p:spPr>
          <a:xfrm>
            <a:off x="97971" y="1462685"/>
            <a:ext cx="10001372" cy="5289179"/>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2000"/>
              <a:buNone/>
            </a:pPr>
            <a:r>
              <a:t/>
            </a:r>
            <a:endParaRPr sz="2000" u="sng"/>
          </a:p>
          <a:p>
            <a:pPr indent="0" lvl="0" marL="0" rtl="0" algn="just">
              <a:lnSpc>
                <a:spcPct val="90000"/>
              </a:lnSpc>
              <a:spcBef>
                <a:spcPts val="0"/>
              </a:spcBef>
              <a:spcAft>
                <a:spcPts val="0"/>
              </a:spcAft>
              <a:buClr>
                <a:schemeClr val="lt2"/>
              </a:buClr>
              <a:buSzPts val="2000"/>
              <a:buNone/>
            </a:pPr>
            <a:r>
              <a:rPr lang="en-US" sz="2000" u="sng"/>
              <a:t>Материали: </a:t>
            </a:r>
            <a:endParaRPr sz="2000" u="sng"/>
          </a:p>
          <a:p>
            <a:pPr indent="0" lvl="0" marL="0" rtl="0" algn="just">
              <a:lnSpc>
                <a:spcPct val="90000"/>
              </a:lnSpc>
              <a:spcBef>
                <a:spcPts val="1000"/>
              </a:spcBef>
              <a:spcAft>
                <a:spcPts val="0"/>
              </a:spcAft>
              <a:buClr>
                <a:schemeClr val="lt2"/>
              </a:buClr>
              <a:buSzPts val="2000"/>
              <a:buNone/>
            </a:pPr>
            <a:r>
              <a:rPr lang="en-US" sz="2000"/>
              <a:t>Хартия</a:t>
            </a:r>
            <a:endParaRPr sz="2000"/>
          </a:p>
          <a:p>
            <a:pPr indent="0" lvl="0" marL="0" rtl="0" algn="just">
              <a:lnSpc>
                <a:spcPct val="90000"/>
              </a:lnSpc>
              <a:spcBef>
                <a:spcPts val="1000"/>
              </a:spcBef>
              <a:spcAft>
                <a:spcPts val="0"/>
              </a:spcAft>
              <a:buClr>
                <a:schemeClr val="lt2"/>
              </a:buClr>
              <a:buSzPts val="2000"/>
              <a:buNone/>
            </a:pPr>
            <a:r>
              <a:rPr lang="en-US" sz="2000"/>
              <a:t>Химикал / Молив</a:t>
            </a:r>
            <a:endParaRPr sz="2000"/>
          </a:p>
          <a:p>
            <a:pPr indent="0" lvl="0" marL="0" rtl="0" algn="just">
              <a:lnSpc>
                <a:spcPct val="90000"/>
              </a:lnSpc>
              <a:spcBef>
                <a:spcPts val="1000"/>
              </a:spcBef>
              <a:spcAft>
                <a:spcPts val="0"/>
              </a:spcAft>
              <a:buClr>
                <a:schemeClr val="lt2"/>
              </a:buClr>
              <a:buSzPts val="2000"/>
              <a:buNone/>
            </a:pPr>
            <a:r>
              <a:t/>
            </a:r>
            <a:endParaRPr sz="2000">
              <a:solidFill>
                <a:schemeClr val="accent6"/>
              </a:solidFill>
            </a:endParaRPr>
          </a:p>
          <a:p>
            <a:pPr indent="0" lvl="0" marL="0" rtl="0" algn="just">
              <a:lnSpc>
                <a:spcPct val="90000"/>
              </a:lnSpc>
              <a:spcBef>
                <a:spcPts val="1000"/>
              </a:spcBef>
              <a:spcAft>
                <a:spcPts val="0"/>
              </a:spcAft>
              <a:buClr>
                <a:schemeClr val="accent6"/>
              </a:buClr>
              <a:buSzPts val="2000"/>
              <a:buNone/>
            </a:pPr>
            <a:r>
              <a:rPr lang="en-US" sz="2000">
                <a:solidFill>
                  <a:schemeClr val="accent6"/>
                </a:solidFill>
              </a:rPr>
              <a:t>Обсъдете последиците в рамките на организациите от прилагането на  успешни наставнически процедури. </a:t>
            </a:r>
            <a:endParaRPr sz="2000">
              <a:solidFill>
                <a:schemeClr val="accent6"/>
              </a:solidFill>
            </a:endParaRPr>
          </a:p>
          <a:p>
            <a:pPr indent="-457200" lvl="0" marL="457200" rtl="0" algn="just">
              <a:lnSpc>
                <a:spcPct val="90000"/>
              </a:lnSpc>
              <a:spcBef>
                <a:spcPts val="1000"/>
              </a:spcBef>
              <a:spcAft>
                <a:spcPts val="0"/>
              </a:spcAft>
              <a:buClr>
                <a:schemeClr val="lt2"/>
              </a:buClr>
              <a:buSzPts val="2000"/>
              <a:buAutoNum type="alphaLcParenBoth"/>
            </a:pPr>
            <a:r>
              <a:rPr lang="en-US" sz="2000"/>
              <a:t>Какви са основните нужди на възрастните служители (оценка на потребностите)? </a:t>
            </a:r>
            <a:endParaRPr/>
          </a:p>
          <a:p>
            <a:pPr indent="-457200" lvl="0" marL="457200" rtl="0" algn="just">
              <a:lnSpc>
                <a:spcPct val="90000"/>
              </a:lnSpc>
              <a:spcBef>
                <a:spcPts val="1000"/>
              </a:spcBef>
              <a:spcAft>
                <a:spcPts val="0"/>
              </a:spcAft>
              <a:buClr>
                <a:schemeClr val="lt2"/>
              </a:buClr>
              <a:buSzPts val="2000"/>
              <a:buAutoNum type="alphaLcParenBoth"/>
            </a:pPr>
            <a:r>
              <a:rPr lang="en-US" sz="2000"/>
              <a:t>По какъв начин по-младите служители могат да предадат знания и умения на по-възрастните? </a:t>
            </a:r>
            <a:endParaRPr/>
          </a:p>
          <a:p>
            <a:pPr indent="-457200" lvl="0" marL="457200" rtl="0" algn="just">
              <a:lnSpc>
                <a:spcPct val="90000"/>
              </a:lnSpc>
              <a:spcBef>
                <a:spcPts val="1000"/>
              </a:spcBef>
              <a:spcAft>
                <a:spcPts val="0"/>
              </a:spcAft>
              <a:buClr>
                <a:schemeClr val="lt2"/>
              </a:buClr>
              <a:buSzPts val="2000"/>
              <a:buAutoNum type="alphaLcParenBoth"/>
            </a:pPr>
            <a:r>
              <a:rPr lang="en-US" sz="2000"/>
              <a:t>Как по-възрастните служители могат да предадат знания и умения в полза на младите служители? </a:t>
            </a:r>
            <a:endParaRPr/>
          </a:p>
          <a:p>
            <a:pPr indent="0" lvl="0" marL="0" rtl="0" algn="just">
              <a:lnSpc>
                <a:spcPct val="90000"/>
              </a:lnSpc>
              <a:spcBef>
                <a:spcPts val="1000"/>
              </a:spcBef>
              <a:spcAft>
                <a:spcPts val="0"/>
              </a:spcAft>
              <a:buClr>
                <a:schemeClr val="lt2"/>
              </a:buClr>
              <a:buSzPts val="2000"/>
              <a:buNone/>
            </a:pPr>
            <a:r>
              <a:rPr lang="en-US" sz="2000"/>
              <a:t>Обучителите следва да представят ключови резултати от дискусията.</a:t>
            </a:r>
            <a:endParaRPr/>
          </a:p>
        </p:txBody>
      </p:sp>
      <p:pic>
        <p:nvPicPr>
          <p:cNvPr id="204" name="Google Shape;204;p20"/>
          <p:cNvPicPr preferRelativeResize="0"/>
          <p:nvPr/>
        </p:nvPicPr>
        <p:blipFill rotWithShape="1">
          <a:blip r:embed="rId3">
            <a:alphaModFix/>
          </a:blip>
          <a:srcRect b="7141" l="0" r="0" t="0"/>
          <a:stretch/>
        </p:blipFill>
        <p:spPr>
          <a:xfrm>
            <a:off x="8227680" y="854671"/>
            <a:ext cx="3743325" cy="2476500"/>
          </a:xfrm>
          <a:prstGeom prst="roundRect">
            <a:avLst>
              <a:gd fmla="val 8594" name="adj"/>
            </a:avLst>
          </a:prstGeom>
          <a:solidFill>
            <a:srgbClr val="ECECEC"/>
          </a:solidFill>
          <a:ln>
            <a:noFill/>
          </a:ln>
          <a:effectLst>
            <a:reflection blurRad="0" dir="5400000" dist="5000" endA="0" endPos="28000" fadeDir="5400000" kx="0" rotWithShape="0" algn="bl" stA="38000" stPos="0" sy="-100000" ky="0"/>
          </a:effectLst>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21"/>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Дейност 1.3 Управление на работно място със служители от различни поколения</a:t>
            </a:r>
            <a:endParaRPr b="1" sz="3200"/>
          </a:p>
        </p:txBody>
      </p:sp>
      <p:graphicFrame>
        <p:nvGraphicFramePr>
          <p:cNvPr id="210" name="Google Shape;210;p21"/>
          <p:cNvGraphicFramePr/>
          <p:nvPr/>
        </p:nvGraphicFramePr>
        <p:xfrm>
          <a:off x="791570" y="1364777"/>
          <a:ext cx="3000000" cy="3000000"/>
        </p:xfrm>
        <a:graphic>
          <a:graphicData uri="http://schemas.openxmlformats.org/drawingml/2006/table">
            <a:tbl>
              <a:tblPr bandRow="1" firstCol="1" firstRow="1">
                <a:noFill/>
                <a:tableStyleId>{FDDD5BD0-CD48-4036-86A6-806715351570}</a:tableStyleId>
              </a:tblPr>
              <a:tblGrid>
                <a:gridCol w="2374250"/>
                <a:gridCol w="7001750"/>
              </a:tblGrid>
              <a:tr h="768125">
                <a:tc gridSpan="2">
                  <a:txBody>
                    <a:bodyPr/>
                    <a:lstStyle/>
                    <a:p>
                      <a:pPr indent="0" lvl="0" marL="0" marR="0" rtl="0" algn="l">
                        <a:lnSpc>
                          <a:spcPct val="107000"/>
                        </a:lnSpc>
                        <a:spcBef>
                          <a:spcPts val="0"/>
                        </a:spcBef>
                        <a:spcAft>
                          <a:spcPts val="0"/>
                        </a:spcAft>
                        <a:buClr>
                          <a:srgbClr val="000000"/>
                        </a:buClr>
                        <a:buSzPts val="2800"/>
                        <a:buFont typeface="Arial"/>
                        <a:buNone/>
                      </a:pPr>
                      <a:r>
                        <a:rPr lang="en-US" sz="2800" u="none" cap="none" strike="noStrike">
                          <a:solidFill>
                            <a:schemeClr val="dk1"/>
                          </a:solidFill>
                        </a:rPr>
                        <a:t>Дейност 1.3</a:t>
                      </a:r>
                      <a:endParaRPr sz="2400" u="none" cap="none" strike="noStrike">
                        <a:solidFill>
                          <a:schemeClr val="dk1"/>
                        </a:solidFill>
                        <a:latin typeface="Arial"/>
                        <a:ea typeface="Arial"/>
                        <a:cs typeface="Arial"/>
                        <a:sym typeface="Arial"/>
                      </a:endParaRPr>
                    </a:p>
                  </a:txBody>
                  <a:tcPr marT="0" marB="0" marR="68575" marL="68575" anchor="ctr"/>
                </a:tc>
                <a:tc hMerge="1"/>
              </a:tr>
              <a:tr h="7771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Заглавие: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Управление на работно място със служители от различни поколения</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Изпълнение:</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Онлайн</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Цел: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Разбиране на динамиката на различните поколения, намиращи се в една и съща работна среда</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Умения: </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Разбиране на различните гледни точки</a:t>
                      </a:r>
                      <a:endParaRPr b="1" sz="2400" u="none" cap="none" strike="noStrike">
                        <a:solidFill>
                          <a:schemeClr val="lt1"/>
                        </a:solidFill>
                        <a:latin typeface="Arial"/>
                        <a:ea typeface="Arial"/>
                        <a:cs typeface="Arial"/>
                        <a:sym typeface="Arial"/>
                      </a:endParaRPr>
                    </a:p>
                  </a:txBody>
                  <a:tcPr marT="0" marB="0" marR="68575" marL="68575" anchor="ctr"/>
                </a:tc>
              </a:tr>
              <a:tr h="777150">
                <a:tc>
                  <a:txBody>
                    <a:bodyPr/>
                    <a:lstStyle/>
                    <a:p>
                      <a:pPr indent="0" lvl="0" marL="0" marR="0" rtl="0" algn="l">
                        <a:lnSpc>
                          <a:spcPct val="107000"/>
                        </a:lnSpc>
                        <a:spcBef>
                          <a:spcPts val="0"/>
                        </a:spcBef>
                        <a:spcAft>
                          <a:spcPts val="0"/>
                        </a:spcAft>
                        <a:buClr>
                          <a:srgbClr val="000000"/>
                        </a:buClr>
                        <a:buSzPts val="2400"/>
                        <a:buFont typeface="Arial"/>
                        <a:buNone/>
                      </a:pPr>
                      <a:r>
                        <a:rPr lang="en-US" sz="2400" u="none" cap="none" strike="noStrike">
                          <a:solidFill>
                            <a:schemeClr val="dk1"/>
                          </a:solidFill>
                        </a:rPr>
                        <a:t>Времетраене:</a:t>
                      </a:r>
                      <a:endParaRPr sz="2400" u="none" cap="none" strike="noStrike">
                        <a:solidFill>
                          <a:schemeClr val="dk1"/>
                        </a:solidFill>
                        <a:latin typeface="Arial"/>
                        <a:ea typeface="Arial"/>
                        <a:cs typeface="Arial"/>
                        <a:sym typeface="Arial"/>
                      </a:endParaRPr>
                    </a:p>
                  </a:txBody>
                  <a:tcPr marT="0" marB="0" marR="68575" marL="68575" anchor="ctr"/>
                </a:tc>
                <a:tc>
                  <a:txBody>
                    <a:bodyPr/>
                    <a:lstStyle/>
                    <a:p>
                      <a:pPr indent="0" lvl="0" marL="0" marR="0" rtl="0" algn="l">
                        <a:lnSpc>
                          <a:spcPct val="107000"/>
                        </a:lnSpc>
                        <a:spcBef>
                          <a:spcPts val="0"/>
                        </a:spcBef>
                        <a:spcAft>
                          <a:spcPts val="0"/>
                        </a:spcAft>
                        <a:buClr>
                          <a:srgbClr val="000000"/>
                        </a:buClr>
                        <a:buSzPts val="2400"/>
                        <a:buFont typeface="Arial"/>
                        <a:buNone/>
                      </a:pPr>
                      <a:r>
                        <a:rPr b="1" lang="en-US" sz="2400" u="none" cap="none" strike="noStrike">
                          <a:solidFill>
                            <a:schemeClr val="lt1"/>
                          </a:solidFill>
                        </a:rPr>
                        <a:t>30 минути</a:t>
                      </a:r>
                      <a:endParaRPr b="1" sz="2400" u="none" cap="none" strike="noStrike">
                        <a:solidFill>
                          <a:schemeClr val="lt1"/>
                        </a:solidFill>
                        <a:latin typeface="Arial"/>
                        <a:ea typeface="Arial"/>
                        <a:cs typeface="Arial"/>
                        <a:sym typeface="Arial"/>
                      </a:endParaRPr>
                    </a:p>
                  </a:txBody>
                  <a:tcPr marT="0" marB="0" marR="68575" marL="68575" anchor="ct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22"/>
          <p:cNvSpPr txBox="1"/>
          <p:nvPr>
            <p:ph type="title"/>
          </p:nvPr>
        </p:nvSpPr>
        <p:spPr>
          <a:xfrm>
            <a:off x="97970" y="81642"/>
            <a:ext cx="12094030" cy="640847"/>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200"/>
              <a:buFont typeface="Arial"/>
              <a:buNone/>
            </a:pPr>
            <a:r>
              <a:rPr b="1" lang="en-US" sz="2800"/>
              <a:t>Дейност 1.3 Управление на работно място със служители от различни поколения</a:t>
            </a:r>
            <a:endParaRPr sz="2800"/>
          </a:p>
        </p:txBody>
      </p:sp>
      <p:sp>
        <p:nvSpPr>
          <p:cNvPr id="216" name="Google Shape;216;p22"/>
          <p:cNvSpPr txBox="1"/>
          <p:nvPr>
            <p:ph idx="1" type="body"/>
          </p:nvPr>
        </p:nvSpPr>
        <p:spPr>
          <a:xfrm>
            <a:off x="0" y="1287806"/>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Изгледайте видеото внимателно и си водете записки!</a:t>
            </a:r>
            <a:endParaRPr/>
          </a:p>
        </p:txBody>
      </p:sp>
      <p:sp>
        <p:nvSpPr>
          <p:cNvPr id="217" name="Google Shape;217;p22"/>
          <p:cNvSpPr txBox="1"/>
          <p:nvPr>
            <p:ph idx="2" type="body"/>
          </p:nvPr>
        </p:nvSpPr>
        <p:spPr>
          <a:xfrm>
            <a:off x="97971" y="2403986"/>
            <a:ext cx="11944350" cy="4170457"/>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2400"/>
              <a:buNone/>
            </a:pPr>
            <a:r>
              <a:rPr lang="en-US" sz="2400"/>
              <a:t>Участниците трябва да изгледат видео на TED Talk, представящо изследването на Лия Джордж по отношение на работната сила от няколко поколения. Четири поколения си взаимодействат на работното място, като скоро ще станат 5 с поколение Z. Във видеото, Джордж представя перспективите на поколенията, лидерството на милениумите и силата на последователността на местно и национално ниво. </a:t>
            </a:r>
            <a:endParaRPr/>
          </a:p>
          <a:p>
            <a:pPr indent="0" lvl="0" marL="0" rtl="0" algn="just">
              <a:lnSpc>
                <a:spcPct val="90000"/>
              </a:lnSpc>
              <a:spcBef>
                <a:spcPts val="0"/>
              </a:spcBef>
              <a:spcAft>
                <a:spcPts val="0"/>
              </a:spcAft>
              <a:buClr>
                <a:schemeClr val="lt2"/>
              </a:buClr>
              <a:buSzPts val="2400"/>
              <a:buNone/>
            </a:pPr>
            <a:r>
              <a:t/>
            </a:r>
            <a:endParaRPr sz="2400"/>
          </a:p>
          <a:p>
            <a:pPr indent="0" lvl="0" marL="0" rtl="0" algn="l">
              <a:lnSpc>
                <a:spcPct val="90000"/>
              </a:lnSpc>
              <a:spcBef>
                <a:spcPts val="1000"/>
              </a:spcBef>
              <a:spcAft>
                <a:spcPts val="0"/>
              </a:spcAft>
              <a:buClr>
                <a:schemeClr val="lt2"/>
              </a:buClr>
              <a:buSzPts val="2400"/>
              <a:buNone/>
            </a:pPr>
            <a:r>
              <a:rPr lang="en-US" sz="2400"/>
              <a:t>Източник: Управление на работното място със служители от различни поколения| Leah Georges | TEDxCreightonU </a:t>
            </a:r>
            <a:r>
              <a:rPr lang="en-US" sz="2400" u="sng">
                <a:solidFill>
                  <a:schemeClr val="hlink"/>
                </a:solidFill>
                <a:hlinkClick r:id="rId3"/>
              </a:rPr>
              <a:t>https://www.youtube.com/watch?v=kzfAOc4L6vQ</a:t>
            </a:r>
            <a:r>
              <a:rPr lang="en-US" sz="2400"/>
              <a:t> </a:t>
            </a:r>
            <a:endParaRPr sz="2400"/>
          </a:p>
          <a:p>
            <a:pPr indent="0" lvl="0" marL="0" rtl="0" algn="just">
              <a:lnSpc>
                <a:spcPct val="90000"/>
              </a:lnSpc>
              <a:spcBef>
                <a:spcPts val="1000"/>
              </a:spcBef>
              <a:spcAft>
                <a:spcPts val="0"/>
              </a:spcAft>
              <a:buClr>
                <a:schemeClr val="lt2"/>
              </a:buClr>
              <a:buSzPts val="1800"/>
              <a:buNone/>
            </a:pPr>
            <a:r>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1" name="Shape 221"/>
        <p:cNvGrpSpPr/>
        <p:nvPr/>
      </p:nvGrpSpPr>
      <p:grpSpPr>
        <a:xfrm>
          <a:off x="0" y="0"/>
          <a:ext cx="0" cy="0"/>
          <a:chOff x="0" y="0"/>
          <a:chExt cx="0" cy="0"/>
        </a:xfrm>
      </p:grpSpPr>
      <p:sp>
        <p:nvSpPr>
          <p:cNvPr id="222" name="Google Shape;222;p23"/>
          <p:cNvSpPr txBox="1"/>
          <p:nvPr>
            <p:ph type="ctrTitle"/>
          </p:nvPr>
        </p:nvSpPr>
        <p:spPr>
          <a:xfrm>
            <a:off x="2179865" y="2937536"/>
            <a:ext cx="7832271" cy="1600197"/>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Clr>
                <a:schemeClr val="accent1"/>
              </a:buClr>
              <a:buSzPts val="2000"/>
              <a:buFont typeface="Arial"/>
              <a:buNone/>
            </a:pPr>
            <a:r>
              <a:rPr lang="en-US"/>
              <a:t>Благодарим ви за отделеното време!</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 name="Shape 70"/>
        <p:cNvGrpSpPr/>
        <p:nvPr/>
      </p:nvGrpSpPr>
      <p:grpSpPr>
        <a:xfrm>
          <a:off x="0" y="0"/>
          <a:ext cx="0" cy="0"/>
          <a:chOff x="0" y="0"/>
          <a:chExt cx="0" cy="0"/>
        </a:xfrm>
      </p:grpSpPr>
      <p:sp>
        <p:nvSpPr>
          <p:cNvPr id="71" name="Google Shape;71;p3"/>
          <p:cNvSpPr txBox="1"/>
          <p:nvPr>
            <p:ph type="title"/>
          </p:nvPr>
        </p:nvSpPr>
        <p:spPr>
          <a:xfrm>
            <a:off x="97970" y="81642"/>
            <a:ext cx="11944351" cy="715879"/>
          </a:xfrm>
          <a:prstGeom prst="rect">
            <a:avLst/>
          </a:prstGeom>
          <a:noFill/>
          <a:ln>
            <a:noFill/>
          </a:ln>
        </p:spPr>
        <p:txBody>
          <a:bodyPr anchorCtr="0" anchor="ctr" bIns="54000" lIns="91425"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600"/>
              <a:t>Въведение II</a:t>
            </a:r>
            <a:endParaRPr sz="3600"/>
          </a:p>
        </p:txBody>
      </p:sp>
      <p:sp>
        <p:nvSpPr>
          <p:cNvPr id="72" name="Google Shape;72;p3"/>
          <p:cNvSpPr txBox="1"/>
          <p:nvPr>
            <p:ph idx="1" type="body"/>
          </p:nvPr>
        </p:nvSpPr>
        <p:spPr>
          <a:xfrm>
            <a:off x="97970" y="1171977"/>
            <a:ext cx="5910944" cy="537142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2000"/>
              <a:buNone/>
            </a:pPr>
            <a:r>
              <a:rPr b="1" lang="en-US" sz="2000" u="sng"/>
              <a:t>Модули: </a:t>
            </a:r>
            <a:endParaRPr b="1" sz="2000" u="sng"/>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1</a:t>
            </a:r>
            <a:r>
              <a:rPr lang="en-US" sz="2000">
                <a:solidFill>
                  <a:srgbClr val="338076"/>
                </a:solidFill>
              </a:rPr>
              <a:t>. Въведение в oбучението между поколенията</a:t>
            </a:r>
            <a:endParaRPr sz="2000">
              <a:solidFill>
                <a:srgbClr val="338076"/>
              </a:solidFill>
            </a:endParaRPr>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2.</a:t>
            </a:r>
            <a:r>
              <a:rPr lang="en-US" sz="2000">
                <a:solidFill>
                  <a:srgbClr val="338076"/>
                </a:solidFill>
              </a:rPr>
              <a:t> Анализ за идентифициране на потребностите от обучение между поколенията за бизнеса </a:t>
            </a:r>
            <a:endParaRPr/>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3.</a:t>
            </a:r>
            <a:r>
              <a:rPr lang="en-US" sz="2000">
                <a:solidFill>
                  <a:srgbClr val="338076"/>
                </a:solidFill>
              </a:rPr>
              <a:t> Създаване на стратегии за Мениджъри, специалисти по ЧР и специалисти в областта на ПОО за борба с възрастовата дискриминация на работното място и социалното изключване</a:t>
            </a:r>
            <a:endParaRPr/>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4.</a:t>
            </a:r>
            <a:r>
              <a:rPr lang="en-US" sz="2000">
                <a:solidFill>
                  <a:srgbClr val="338076"/>
                </a:solidFill>
              </a:rPr>
              <a:t> Приложение, наблюдение и оценка на гореизброените стратегии</a:t>
            </a:r>
            <a:endParaRPr sz="2000">
              <a:solidFill>
                <a:srgbClr val="338076"/>
              </a:solidFill>
            </a:endParaRPr>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5.</a:t>
            </a:r>
            <a:r>
              <a:rPr lang="en-US" sz="2000">
                <a:solidFill>
                  <a:srgbClr val="338076"/>
                </a:solidFill>
              </a:rPr>
              <a:t> Материали за обучение на ментори</a:t>
            </a:r>
            <a:endParaRPr/>
          </a:p>
          <a:p>
            <a:pPr indent="0" lvl="0" marL="0" rtl="0" algn="l">
              <a:lnSpc>
                <a:spcPct val="90000"/>
              </a:lnSpc>
              <a:spcBef>
                <a:spcPts val="1000"/>
              </a:spcBef>
              <a:spcAft>
                <a:spcPts val="0"/>
              </a:spcAft>
              <a:buClr>
                <a:srgbClr val="338076"/>
              </a:buClr>
              <a:buSzPts val="2000"/>
              <a:buNone/>
            </a:pPr>
            <a:r>
              <a:rPr b="1" lang="en-US" sz="2000">
                <a:solidFill>
                  <a:srgbClr val="338076"/>
                </a:solidFill>
              </a:rPr>
              <a:t>Модул 6.</a:t>
            </a:r>
            <a:r>
              <a:rPr lang="en-US" sz="2000">
                <a:solidFill>
                  <a:srgbClr val="338076"/>
                </a:solidFill>
              </a:rPr>
              <a:t> Приложение, наблюдение / мониторинг и оценка на обучителната програма</a:t>
            </a:r>
            <a:endParaRPr/>
          </a:p>
        </p:txBody>
      </p:sp>
      <p:sp>
        <p:nvSpPr>
          <p:cNvPr id="73" name="Google Shape;73;p3"/>
          <p:cNvSpPr txBox="1"/>
          <p:nvPr>
            <p:ph idx="2" type="body"/>
          </p:nvPr>
        </p:nvSpPr>
        <p:spPr>
          <a:xfrm>
            <a:off x="6131377" y="1171977"/>
            <a:ext cx="5910944" cy="5604381"/>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2000"/>
              <a:buNone/>
            </a:pPr>
            <a:r>
              <a:rPr lang="en-US" sz="2000" u="sng"/>
              <a:t>Всеки модул включва:</a:t>
            </a:r>
            <a:endParaRPr sz="2000" u="sng"/>
          </a:p>
          <a:p>
            <a:pPr indent="-285750" lvl="0" marL="285750" rtl="0" algn="just">
              <a:lnSpc>
                <a:spcPct val="90000"/>
              </a:lnSpc>
              <a:spcBef>
                <a:spcPts val="1000"/>
              </a:spcBef>
              <a:spcAft>
                <a:spcPts val="0"/>
              </a:spcAft>
              <a:buClr>
                <a:schemeClr val="lt2"/>
              </a:buClr>
              <a:buSzPts val="2000"/>
              <a:buFont typeface="Noto Sans Symbols"/>
              <a:buChar char="⮚"/>
            </a:pPr>
            <a:r>
              <a:rPr lang="en-US" sz="2000"/>
              <a:t>Необходими ресурси за обучението</a:t>
            </a:r>
            <a:endParaRPr sz="2000"/>
          </a:p>
          <a:p>
            <a:pPr indent="-285750" lvl="0" marL="285750" rtl="0" algn="just">
              <a:lnSpc>
                <a:spcPct val="90000"/>
              </a:lnSpc>
              <a:spcBef>
                <a:spcPts val="1000"/>
              </a:spcBef>
              <a:spcAft>
                <a:spcPts val="0"/>
              </a:spcAft>
              <a:buClr>
                <a:schemeClr val="lt2"/>
              </a:buClr>
              <a:buSzPts val="2000"/>
              <a:buFont typeface="Noto Sans Symbols"/>
              <a:buChar char="⮚"/>
            </a:pPr>
            <a:r>
              <a:rPr lang="en-US" sz="2000"/>
              <a:t>Брой часове, които трябва да бъдат разпределени за всеки етап</a:t>
            </a:r>
            <a:endParaRPr/>
          </a:p>
          <a:p>
            <a:pPr indent="-285750" lvl="0" marL="285750" rtl="0" algn="just">
              <a:lnSpc>
                <a:spcPct val="90000"/>
              </a:lnSpc>
              <a:spcBef>
                <a:spcPts val="1000"/>
              </a:spcBef>
              <a:spcAft>
                <a:spcPts val="0"/>
              </a:spcAft>
              <a:buClr>
                <a:schemeClr val="lt2"/>
              </a:buClr>
              <a:buSzPts val="2000"/>
              <a:buFont typeface="Noto Sans Symbols"/>
              <a:buChar char="⮚"/>
            </a:pPr>
            <a:r>
              <a:rPr lang="en-US" sz="2000"/>
              <a:t>Обучителни материали и съдържание</a:t>
            </a:r>
            <a:endParaRPr/>
          </a:p>
          <a:p>
            <a:pPr indent="-285750" lvl="0" marL="285750" rtl="0" algn="just">
              <a:lnSpc>
                <a:spcPct val="90000"/>
              </a:lnSpc>
              <a:spcBef>
                <a:spcPts val="1000"/>
              </a:spcBef>
              <a:spcAft>
                <a:spcPts val="0"/>
              </a:spcAft>
              <a:buClr>
                <a:schemeClr val="lt2"/>
              </a:buClr>
              <a:buSzPts val="2000"/>
              <a:buFont typeface="Noto Sans Symbols"/>
              <a:buChar char="⮚"/>
            </a:pPr>
            <a:r>
              <a:rPr lang="en-US" sz="2000"/>
              <a:t>Пособия и материали за обучителните дейности</a:t>
            </a:r>
            <a:endParaRPr sz="2000"/>
          </a:p>
          <a:p>
            <a:pPr indent="-285750" lvl="0" marL="285750" rtl="0" algn="just">
              <a:lnSpc>
                <a:spcPct val="90000"/>
              </a:lnSpc>
              <a:spcBef>
                <a:spcPts val="1000"/>
              </a:spcBef>
              <a:spcAft>
                <a:spcPts val="0"/>
              </a:spcAft>
              <a:buClr>
                <a:schemeClr val="lt2"/>
              </a:buClr>
              <a:buSzPts val="2000"/>
              <a:buFont typeface="Noto Sans Symbols"/>
              <a:buChar char="⮚"/>
            </a:pPr>
            <a:r>
              <a:rPr lang="en-US" sz="2000"/>
              <a:t>Инструменти за оценка</a:t>
            </a:r>
            <a:endParaRPr sz="2000"/>
          </a:p>
          <a:p>
            <a:pPr indent="0" lvl="0" marL="0" rtl="0" algn="just">
              <a:lnSpc>
                <a:spcPct val="90000"/>
              </a:lnSpc>
              <a:spcBef>
                <a:spcPts val="1000"/>
              </a:spcBef>
              <a:spcAft>
                <a:spcPts val="0"/>
              </a:spcAft>
              <a:buClr>
                <a:schemeClr val="lt2"/>
              </a:buClr>
              <a:buSzPts val="1800"/>
              <a:buNone/>
            </a:pPr>
            <a:r>
              <a:t/>
            </a:r>
            <a:endParaRPr/>
          </a:p>
        </p:txBody>
      </p:sp>
      <p:sp>
        <p:nvSpPr>
          <p:cNvPr id="74" name="Google Shape;74;p3"/>
          <p:cNvSpPr txBox="1"/>
          <p:nvPr>
            <p:ph idx="1" type="body"/>
          </p:nvPr>
        </p:nvSpPr>
        <p:spPr>
          <a:xfrm>
            <a:off x="0" y="797521"/>
            <a:ext cx="11944350" cy="607417"/>
          </a:xfrm>
          <a:prstGeom prst="rect">
            <a:avLst/>
          </a:prstGeom>
          <a:noFill/>
          <a:ln>
            <a:noFill/>
          </a:ln>
        </p:spPr>
        <p:txBody>
          <a:bodyPr anchorCtr="0" anchor="t" bIns="45700" lIns="91425" spcFirstLastPara="1" rIns="91425" wrap="square" tIns="45700">
            <a:noAutofit/>
          </a:bodyPr>
          <a:lstStyle/>
          <a:p>
            <a:pPr indent="0" lvl="0" marL="0" marR="0" rtl="0" algn="just">
              <a:lnSpc>
                <a:spcPct val="90000"/>
              </a:lnSpc>
              <a:spcBef>
                <a:spcPts val="0"/>
              </a:spcBef>
              <a:spcAft>
                <a:spcPts val="0"/>
              </a:spcAft>
              <a:buClr>
                <a:schemeClr val="accent6"/>
              </a:buClr>
              <a:buSzPts val="2200"/>
              <a:buFont typeface="Arial"/>
              <a:buNone/>
            </a:pPr>
            <a:r>
              <a:rPr b="1" lang="en-US" sz="2200">
                <a:solidFill>
                  <a:schemeClr val="accent6"/>
                </a:solidFill>
                <a:latin typeface="Arial"/>
                <a:ea typeface="Arial"/>
                <a:cs typeface="Arial"/>
                <a:sym typeface="Arial"/>
              </a:rPr>
              <a:t>Съдържание</a:t>
            </a:r>
            <a:endParaRPr b="1" sz="2200">
              <a:solidFill>
                <a:schemeClr val="accent6"/>
              </a:solidFill>
              <a:latin typeface="Arial"/>
              <a:ea typeface="Arial"/>
              <a:cs typeface="Arial"/>
              <a:sym typeface="Arial"/>
            </a:endParaRPr>
          </a:p>
        </p:txBody>
      </p:sp>
      <p:pic>
        <p:nvPicPr>
          <p:cNvPr id="75" name="Google Shape;75;p3"/>
          <p:cNvPicPr preferRelativeResize="0"/>
          <p:nvPr/>
        </p:nvPicPr>
        <p:blipFill rotWithShape="1">
          <a:blip r:embed="rId3">
            <a:alphaModFix/>
          </a:blip>
          <a:srcRect b="0" l="0" r="0" t="7526"/>
          <a:stretch/>
        </p:blipFill>
        <p:spPr>
          <a:xfrm>
            <a:off x="7341525" y="4213475"/>
            <a:ext cx="4038050" cy="256287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 name="Shape 79"/>
        <p:cNvGrpSpPr/>
        <p:nvPr/>
      </p:nvGrpSpPr>
      <p:grpSpPr>
        <a:xfrm>
          <a:off x="0" y="0"/>
          <a:ext cx="0" cy="0"/>
          <a:chOff x="0" y="0"/>
          <a:chExt cx="0" cy="0"/>
        </a:xfrm>
      </p:grpSpPr>
      <p:sp>
        <p:nvSpPr>
          <p:cNvPr id="80" name="Google Shape;80;p4"/>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2800"/>
              <a:t>Модул  1: Въведение в обучението между поколенията I</a:t>
            </a:r>
            <a:endParaRPr sz="2800"/>
          </a:p>
        </p:txBody>
      </p:sp>
      <p:sp>
        <p:nvSpPr>
          <p:cNvPr id="81" name="Google Shape;81;p4"/>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Общ преглед на модула</a:t>
            </a:r>
            <a:endParaRPr/>
          </a:p>
        </p:txBody>
      </p:sp>
      <p:pic>
        <p:nvPicPr>
          <p:cNvPr id="82" name="Google Shape;82;p4"/>
          <p:cNvPicPr preferRelativeResize="0"/>
          <p:nvPr/>
        </p:nvPicPr>
        <p:blipFill rotWithShape="1">
          <a:blip r:embed="rId3">
            <a:alphaModFix/>
          </a:blip>
          <a:srcRect b="4505" l="0" r="0" t="-1"/>
          <a:stretch/>
        </p:blipFill>
        <p:spPr>
          <a:xfrm>
            <a:off x="7773378" y="5161218"/>
            <a:ext cx="4268943" cy="1517656"/>
          </a:xfrm>
          <a:prstGeom prst="rect">
            <a:avLst/>
          </a:prstGeom>
          <a:noFill/>
          <a:ln>
            <a:noFill/>
          </a:ln>
        </p:spPr>
      </p:pic>
      <p:sp>
        <p:nvSpPr>
          <p:cNvPr id="83" name="Google Shape;83;p4"/>
          <p:cNvSpPr txBox="1"/>
          <p:nvPr>
            <p:ph idx="2" type="body"/>
          </p:nvPr>
        </p:nvSpPr>
        <p:spPr>
          <a:xfrm>
            <a:off x="97975" y="1462675"/>
            <a:ext cx="11565600" cy="5159100"/>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chemeClr val="lt2"/>
              </a:buClr>
              <a:buSzPts val="2400"/>
              <a:buFont typeface="Arial"/>
              <a:buChar char="•"/>
            </a:pPr>
            <a:r>
              <a:rPr lang="en-US" sz="2000">
                <a:solidFill>
                  <a:schemeClr val="lt2"/>
                </a:solidFill>
              </a:rPr>
              <a:t>Основна цел: </a:t>
            </a:r>
            <a:r>
              <a:rPr b="1" lang="en-US" sz="2000">
                <a:solidFill>
                  <a:srgbClr val="00ADBB"/>
                </a:solidFill>
              </a:rPr>
              <a:t>борба с възрастовата дискриминация на работното място </a:t>
            </a:r>
            <a:r>
              <a:rPr lang="en-US" sz="2000">
                <a:solidFill>
                  <a:srgbClr val="00ADBB"/>
                </a:solidFill>
              </a:rPr>
              <a:t> и</a:t>
            </a:r>
            <a:r>
              <a:rPr lang="en-US" sz="2000"/>
              <a:t> </a:t>
            </a:r>
            <a:r>
              <a:rPr b="1" lang="en-US" sz="2000">
                <a:solidFill>
                  <a:srgbClr val="00ADBB"/>
                </a:solidFill>
              </a:rPr>
              <a:t>социалното изключване. </a:t>
            </a:r>
            <a:endParaRPr/>
          </a:p>
          <a:p>
            <a:pPr indent="-285750" lvl="0" marL="285750" rtl="0" algn="just">
              <a:lnSpc>
                <a:spcPct val="90000"/>
              </a:lnSpc>
              <a:spcBef>
                <a:spcPts val="1000"/>
              </a:spcBef>
              <a:spcAft>
                <a:spcPts val="0"/>
              </a:spcAft>
              <a:buClr>
                <a:schemeClr val="lt2"/>
              </a:buClr>
              <a:buSzPts val="2400"/>
              <a:buFont typeface="Arial"/>
              <a:buChar char="•"/>
            </a:pPr>
            <a:r>
              <a:rPr lang="en-US" sz="2000">
                <a:solidFill>
                  <a:schemeClr val="lt2"/>
                </a:solidFill>
              </a:rPr>
              <a:t>Основният фокус на учебната програма е да осигури знания и практически приложения за доставчиците на ПОО и обучителите на място в компаниите, с цел изграждане на подходящи стратегии в рамките на техните организации, които да им помогнат да се справят с гореспоменатите проблеми. </a:t>
            </a:r>
            <a:endParaRPr/>
          </a:p>
          <a:p>
            <a:pPr indent="-285750" lvl="0" marL="285750" rtl="0" algn="just">
              <a:lnSpc>
                <a:spcPct val="90000"/>
              </a:lnSpc>
              <a:spcBef>
                <a:spcPts val="1000"/>
              </a:spcBef>
              <a:spcAft>
                <a:spcPts val="0"/>
              </a:spcAft>
              <a:buClr>
                <a:schemeClr val="lt2"/>
              </a:buClr>
              <a:buSzPts val="2400"/>
              <a:buFont typeface="Arial"/>
              <a:buChar char="•"/>
            </a:pPr>
            <a:r>
              <a:rPr lang="en-US" sz="2000">
                <a:solidFill>
                  <a:schemeClr val="lt2"/>
                </a:solidFill>
              </a:rPr>
              <a:t>Обучението е базирано на специфичните нужди </a:t>
            </a:r>
            <a:r>
              <a:rPr b="1" lang="en-US" sz="2000">
                <a:solidFill>
                  <a:schemeClr val="accent6"/>
                </a:solidFill>
              </a:rPr>
              <a:t>на целевата група -  по-възрастни </a:t>
            </a:r>
            <a:r>
              <a:rPr b="1" lang="en-US" sz="2000">
                <a:solidFill>
                  <a:schemeClr val="lt1"/>
                </a:solidFill>
              </a:rPr>
              <a:t>и </a:t>
            </a:r>
            <a:r>
              <a:rPr b="1" lang="en-US" sz="2000">
                <a:solidFill>
                  <a:schemeClr val="accent6"/>
                </a:solidFill>
              </a:rPr>
              <a:t>по-млади нискоквалифицирани работници.</a:t>
            </a:r>
            <a:endParaRPr/>
          </a:p>
          <a:p>
            <a:pPr indent="-285750" lvl="0" marL="285750" rtl="0" algn="just">
              <a:lnSpc>
                <a:spcPct val="90000"/>
              </a:lnSpc>
              <a:spcBef>
                <a:spcPts val="1000"/>
              </a:spcBef>
              <a:spcAft>
                <a:spcPts val="0"/>
              </a:spcAft>
              <a:buClr>
                <a:schemeClr val="lt2"/>
              </a:buClr>
              <a:buSzPts val="2400"/>
              <a:buFont typeface="Arial"/>
              <a:buChar char="•"/>
            </a:pPr>
            <a:r>
              <a:rPr b="1" lang="en-US" sz="2000">
                <a:solidFill>
                  <a:schemeClr val="lt2"/>
                </a:solidFill>
              </a:rPr>
              <a:t>Всички материали </a:t>
            </a:r>
            <a:r>
              <a:rPr lang="en-US" sz="2000">
                <a:solidFill>
                  <a:schemeClr val="lt2"/>
                </a:solidFill>
              </a:rPr>
              <a:t>са изработени така, че да могат да бъдат коригирани и използвани в различен контекст и с хора от различни среди.</a:t>
            </a:r>
            <a:endParaRPr/>
          </a:p>
          <a:p>
            <a:pPr indent="-285750" lvl="0" marL="285750" rtl="0" algn="just">
              <a:lnSpc>
                <a:spcPct val="90000"/>
              </a:lnSpc>
              <a:spcBef>
                <a:spcPts val="1000"/>
              </a:spcBef>
              <a:spcAft>
                <a:spcPts val="0"/>
              </a:spcAft>
              <a:buClr>
                <a:schemeClr val="lt2"/>
              </a:buClr>
              <a:buSzPts val="2400"/>
              <a:buFont typeface="Arial"/>
              <a:buChar char="•"/>
            </a:pPr>
            <a:r>
              <a:rPr lang="en-US" sz="2000">
                <a:solidFill>
                  <a:schemeClr val="accent1"/>
                </a:solidFill>
              </a:rPr>
              <a:t>Крайната цел е да насърчи и двете възрастови групи да  споделят умения и опит и да преодолеят съществуващите пропуски между тях.</a:t>
            </a:r>
            <a:endParaRPr sz="2000">
              <a:solidFill>
                <a:schemeClr val="accen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5"/>
          <p:cNvSpPr txBox="1"/>
          <p:nvPr>
            <p:ph type="title"/>
          </p:nvPr>
        </p:nvSpPr>
        <p:spPr>
          <a:xfrm>
            <a:off x="149530" y="81642"/>
            <a:ext cx="1189279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2800"/>
              <a:t>Модул 1: Въведение в обучението между поколенията II</a:t>
            </a:r>
            <a:endParaRPr sz="2800"/>
          </a:p>
        </p:txBody>
      </p:sp>
      <p:sp>
        <p:nvSpPr>
          <p:cNvPr id="89" name="Google Shape;89;p5"/>
          <p:cNvSpPr txBox="1"/>
          <p:nvPr>
            <p:ph idx="1" type="body"/>
          </p:nvPr>
        </p:nvSpPr>
        <p:spPr>
          <a:xfrm>
            <a:off x="97970" y="747110"/>
            <a:ext cx="11944500" cy="550800"/>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Цели на учебната програма в рамките на проекта LearnGen:</a:t>
            </a:r>
            <a:endParaRPr/>
          </a:p>
        </p:txBody>
      </p:sp>
      <p:sp>
        <p:nvSpPr>
          <p:cNvPr id="90" name="Google Shape;90;p5"/>
          <p:cNvSpPr txBox="1"/>
          <p:nvPr>
            <p:ph idx="2" type="body"/>
          </p:nvPr>
        </p:nvSpPr>
        <p:spPr>
          <a:xfrm>
            <a:off x="97975" y="1297900"/>
            <a:ext cx="9601800" cy="556020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lt2"/>
              </a:buClr>
              <a:buSzPts val="2400"/>
              <a:buNone/>
            </a:pPr>
            <a:r>
              <a:rPr lang="en-US" sz="2000">
                <a:latin typeface="Arial"/>
                <a:ea typeface="Arial"/>
                <a:cs typeface="Arial"/>
                <a:sym typeface="Arial"/>
              </a:rPr>
              <a:t>1. Насърчаване на възрастните и младите работници да развиват </a:t>
            </a:r>
            <a:r>
              <a:rPr b="1" lang="en-US" sz="2000">
                <a:solidFill>
                  <a:schemeClr val="accent3"/>
                </a:solidFill>
                <a:latin typeface="Arial"/>
                <a:ea typeface="Arial"/>
                <a:cs typeface="Arial"/>
                <a:sym typeface="Arial"/>
              </a:rPr>
              <a:t>основни умения</a:t>
            </a:r>
            <a:r>
              <a:rPr lang="en-US" sz="2000">
                <a:latin typeface="Arial"/>
                <a:ea typeface="Arial"/>
                <a:cs typeface="Arial"/>
                <a:sym typeface="Arial"/>
              </a:rPr>
              <a:t>, необходими за ефективно взаимодействие в професионална среда</a:t>
            </a:r>
            <a:br>
              <a:rPr lang="en-US" sz="2000">
                <a:latin typeface="Arial"/>
                <a:ea typeface="Arial"/>
                <a:cs typeface="Arial"/>
                <a:sym typeface="Arial"/>
              </a:rPr>
            </a:br>
            <a:endParaRPr sz="2000">
              <a:latin typeface="Arial"/>
              <a:ea typeface="Arial"/>
              <a:cs typeface="Arial"/>
              <a:sym typeface="Arial"/>
            </a:endParaRPr>
          </a:p>
          <a:p>
            <a:pPr indent="0" lvl="0" marL="0" rtl="0" algn="just">
              <a:lnSpc>
                <a:spcPct val="90000"/>
              </a:lnSpc>
              <a:spcBef>
                <a:spcPts val="0"/>
              </a:spcBef>
              <a:spcAft>
                <a:spcPts val="0"/>
              </a:spcAft>
              <a:buClr>
                <a:schemeClr val="lt2"/>
              </a:buClr>
              <a:buSzPts val="2400"/>
              <a:buNone/>
            </a:pPr>
            <a:r>
              <a:rPr b="1" lang="en-US" sz="2000">
                <a:solidFill>
                  <a:schemeClr val="accent3"/>
                </a:solidFill>
                <a:latin typeface="Arial"/>
                <a:ea typeface="Arial"/>
                <a:cs typeface="Arial"/>
                <a:sym typeface="Arial"/>
              </a:rPr>
              <a:t>2. Обучение между поколенията </a:t>
            </a:r>
            <a:r>
              <a:rPr lang="en-US" sz="2000">
                <a:solidFill>
                  <a:srgbClr val="636A6F"/>
                </a:solidFill>
                <a:latin typeface="Arial"/>
                <a:ea typeface="Arial"/>
                <a:cs typeface="Arial"/>
                <a:sym typeface="Arial"/>
              </a:rPr>
              <a:t>и споделяне на знания и опит </a:t>
            </a:r>
            <a:br>
              <a:rPr lang="en-US" sz="2000">
                <a:solidFill>
                  <a:srgbClr val="636A6F"/>
                </a:solidFill>
                <a:latin typeface="Arial"/>
                <a:ea typeface="Arial"/>
                <a:cs typeface="Arial"/>
                <a:sym typeface="Arial"/>
              </a:rPr>
            </a:br>
            <a:endParaRPr sz="2000">
              <a:latin typeface="Arial"/>
              <a:ea typeface="Arial"/>
              <a:cs typeface="Arial"/>
              <a:sym typeface="Arial"/>
            </a:endParaRPr>
          </a:p>
          <a:p>
            <a:pPr indent="0" lvl="0" marL="0" rtl="0" algn="l">
              <a:lnSpc>
                <a:spcPct val="90000"/>
              </a:lnSpc>
              <a:spcBef>
                <a:spcPts val="0"/>
              </a:spcBef>
              <a:spcAft>
                <a:spcPts val="0"/>
              </a:spcAft>
              <a:buClr>
                <a:schemeClr val="lt2"/>
              </a:buClr>
              <a:buSzPts val="2400"/>
              <a:buNone/>
            </a:pPr>
            <a:r>
              <a:rPr lang="en-US" sz="2000"/>
              <a:t>3. Предоставяне на материали и ресурси на експерти на ръководни длъжности (мениджъри), специалисти по ЧР и професионални консултанти за подкрепа на гореспоменатите групи в усилията им да получат работа и да запазят работното си място в дългосрочен план. </a:t>
            </a:r>
            <a:br>
              <a:rPr lang="en-US" sz="2000"/>
            </a:br>
            <a:endParaRPr sz="2000"/>
          </a:p>
          <a:p>
            <a:pPr indent="0" lvl="0" marL="0" rtl="0" algn="l">
              <a:lnSpc>
                <a:spcPct val="90000"/>
              </a:lnSpc>
              <a:spcBef>
                <a:spcPts val="0"/>
              </a:spcBef>
              <a:spcAft>
                <a:spcPts val="0"/>
              </a:spcAft>
              <a:buClr>
                <a:schemeClr val="lt2"/>
              </a:buClr>
              <a:buSzPts val="2400"/>
              <a:buNone/>
            </a:pPr>
            <a:r>
              <a:rPr lang="en-US" sz="2000"/>
              <a:t>4. Подпомагане на мениджъри и други професионалисти със съответния опит в разработване, прилагане и наблюдение на ефективни </a:t>
            </a:r>
            <a:r>
              <a:rPr b="1" lang="en-US" sz="2000">
                <a:solidFill>
                  <a:schemeClr val="accent4"/>
                </a:solidFill>
              </a:rPr>
              <a:t>приобщаващи политики и практики.</a:t>
            </a:r>
            <a:br>
              <a:rPr b="1" lang="en-US" sz="2000">
                <a:solidFill>
                  <a:schemeClr val="accent4"/>
                </a:solidFill>
              </a:rPr>
            </a:br>
            <a:endParaRPr b="1" sz="2000">
              <a:solidFill>
                <a:schemeClr val="accent4"/>
              </a:solidFill>
            </a:endParaRPr>
          </a:p>
          <a:p>
            <a:pPr indent="0" lvl="0" marL="0" rtl="0" algn="just">
              <a:lnSpc>
                <a:spcPct val="90000"/>
              </a:lnSpc>
              <a:spcBef>
                <a:spcPts val="0"/>
              </a:spcBef>
              <a:spcAft>
                <a:spcPts val="0"/>
              </a:spcAft>
              <a:buClr>
                <a:schemeClr val="lt2"/>
              </a:buClr>
              <a:buSzPts val="2400"/>
              <a:buNone/>
            </a:pPr>
            <a:r>
              <a:rPr b="1" lang="en-US" sz="2000">
                <a:solidFill>
                  <a:schemeClr val="accent4"/>
                </a:solidFill>
              </a:rPr>
              <a:t>5. </a:t>
            </a:r>
            <a:r>
              <a:rPr lang="en-US" sz="2000"/>
              <a:t>Изграждане на знания на мениджърите и обучителите, с цел </a:t>
            </a:r>
            <a:r>
              <a:rPr b="1" lang="en-US" sz="2000"/>
              <a:t>разработване на учебни програми </a:t>
            </a:r>
            <a:r>
              <a:rPr lang="en-US" sz="2000"/>
              <a:t>за наставничество между представителите на различните поколения.</a:t>
            </a:r>
            <a:endParaRPr/>
          </a:p>
          <a:p>
            <a:pPr indent="0" lvl="0" marL="0" rtl="0" algn="just">
              <a:lnSpc>
                <a:spcPct val="90000"/>
              </a:lnSpc>
              <a:spcBef>
                <a:spcPts val="1000"/>
              </a:spcBef>
              <a:spcAft>
                <a:spcPts val="0"/>
              </a:spcAft>
              <a:buClr>
                <a:schemeClr val="lt2"/>
              </a:buClr>
              <a:buSzPts val="2400"/>
              <a:buNone/>
            </a:pPr>
            <a:r>
              <a:rPr b="1" lang="en-US" sz="2000">
                <a:solidFill>
                  <a:schemeClr val="accent5"/>
                </a:solidFill>
              </a:rPr>
              <a:t>6. Преодоляване на </a:t>
            </a:r>
            <a:r>
              <a:rPr b="1" lang="en-US" sz="2000">
                <a:solidFill>
                  <a:schemeClr val="accent6"/>
                </a:solidFill>
              </a:rPr>
              <a:t> несъответствията в уменията.</a:t>
            </a:r>
            <a:endParaRPr sz="2000"/>
          </a:p>
        </p:txBody>
      </p:sp>
      <p:pic>
        <p:nvPicPr>
          <p:cNvPr id="91" name="Google Shape;91;p5"/>
          <p:cNvPicPr preferRelativeResize="0"/>
          <p:nvPr/>
        </p:nvPicPr>
        <p:blipFill rotWithShape="1">
          <a:blip r:embed="rId3">
            <a:alphaModFix/>
          </a:blip>
          <a:srcRect b="0" l="0" r="0" t="0"/>
          <a:stretch/>
        </p:blipFill>
        <p:spPr>
          <a:xfrm>
            <a:off x="9758164" y="1642261"/>
            <a:ext cx="2284157" cy="2284157"/>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5" name="Shape 95"/>
        <p:cNvGrpSpPr/>
        <p:nvPr/>
      </p:nvGrpSpPr>
      <p:grpSpPr>
        <a:xfrm>
          <a:off x="0" y="0"/>
          <a:ext cx="0" cy="0"/>
          <a:chOff x="0" y="0"/>
          <a:chExt cx="0" cy="0"/>
        </a:xfrm>
      </p:grpSpPr>
      <p:sp>
        <p:nvSpPr>
          <p:cNvPr id="96" name="Google Shape;96;p6"/>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latin typeface="Arial"/>
                <a:ea typeface="Arial"/>
                <a:cs typeface="Arial"/>
                <a:sym typeface="Arial"/>
              </a:rPr>
              <a:t>Консорциум</a:t>
            </a:r>
            <a:endParaRPr b="1" sz="3200">
              <a:latin typeface="Arial"/>
              <a:ea typeface="Arial"/>
              <a:cs typeface="Arial"/>
              <a:sym typeface="Arial"/>
            </a:endParaRPr>
          </a:p>
        </p:txBody>
      </p:sp>
      <p:sp>
        <p:nvSpPr>
          <p:cNvPr id="97" name="Google Shape;97;p6"/>
          <p:cNvSpPr txBox="1"/>
          <p:nvPr>
            <p:ph idx="1" type="body"/>
          </p:nvPr>
        </p:nvSpPr>
        <p:spPr>
          <a:xfrm>
            <a:off x="97971" y="1135626"/>
            <a:ext cx="7335216" cy="5616238"/>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chemeClr val="lt2"/>
              </a:buClr>
              <a:buSzPts val="1800"/>
              <a:buFont typeface="Arial"/>
              <a:buChar char="•"/>
            </a:pPr>
            <a:r>
              <a:rPr lang="en-US"/>
              <a:t>P1	БЪЛГАРО-РУМЪНСКА ТЪРГОВСКО ПРОМИШЛЕНА ПАЛАТА   – БЪЛГАРИЯ</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P2	FUTURE IN PERSPECTIVE – ИРЛАНДИЯ</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P3	MINDSHIFT TALENT ADVISORY LDA – ПОРТОГАЛИЯ</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P4	CARDET – КИПЪР</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P5	MOTION DIGITAL - ЧЕХИЯ</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P6	INSTITUTE OF DEVELOPMENT LTD – КИПЪР</a:t>
            </a:r>
            <a:endParaRPr/>
          </a:p>
          <a:p>
            <a:pPr indent="0" lvl="0" marL="0" rtl="0" algn="just">
              <a:lnSpc>
                <a:spcPct val="90000"/>
              </a:lnSpc>
              <a:spcBef>
                <a:spcPts val="1000"/>
              </a:spcBef>
              <a:spcAft>
                <a:spcPts val="0"/>
              </a:spcAft>
              <a:buClr>
                <a:schemeClr val="lt2"/>
              </a:buClr>
              <a:buSzPts val="1800"/>
              <a:buNone/>
            </a:pPr>
            <a:r>
              <a:t/>
            </a:r>
            <a:endParaRPr/>
          </a:p>
          <a:p>
            <a:pPr indent="-285750" lvl="0" marL="285750" rtl="0" algn="just">
              <a:lnSpc>
                <a:spcPct val="90000"/>
              </a:lnSpc>
              <a:spcBef>
                <a:spcPts val="1000"/>
              </a:spcBef>
              <a:spcAft>
                <a:spcPts val="0"/>
              </a:spcAft>
              <a:buClr>
                <a:schemeClr val="lt2"/>
              </a:buClr>
              <a:buSzPts val="1800"/>
              <a:buFont typeface="Arial"/>
              <a:buChar char="•"/>
            </a:pPr>
            <a:r>
              <a:rPr lang="en-US"/>
              <a:t>P7	EUROTRAINING EDUCATIONAL ORGANIZATION - ГЪРЦИЯ</a:t>
            </a:r>
            <a:endParaRPr/>
          </a:p>
          <a:p>
            <a:pPr indent="-171450" lvl="0" marL="285750" rtl="0" algn="just">
              <a:lnSpc>
                <a:spcPct val="90000"/>
              </a:lnSpc>
              <a:spcBef>
                <a:spcPts val="1000"/>
              </a:spcBef>
              <a:spcAft>
                <a:spcPts val="0"/>
              </a:spcAft>
              <a:buClr>
                <a:schemeClr val="lt2"/>
              </a:buClr>
              <a:buSzPts val="1800"/>
              <a:buFont typeface="Arial"/>
              <a:buNone/>
            </a:pPr>
            <a:r>
              <a:t/>
            </a:r>
            <a:endParaRPr/>
          </a:p>
          <a:p>
            <a:pPr indent="-171450" lvl="0" marL="285750" rtl="0" algn="just">
              <a:lnSpc>
                <a:spcPct val="90000"/>
              </a:lnSpc>
              <a:spcBef>
                <a:spcPts val="1000"/>
              </a:spcBef>
              <a:spcAft>
                <a:spcPts val="0"/>
              </a:spcAft>
              <a:buClr>
                <a:schemeClr val="lt2"/>
              </a:buClr>
              <a:buSzPts val="1800"/>
              <a:buFont typeface="Arial"/>
              <a:buNone/>
            </a:pPr>
            <a:r>
              <a:t/>
            </a:r>
            <a:endParaRPr/>
          </a:p>
          <a:p>
            <a:pPr indent="-171450" lvl="0" marL="285750" rtl="0" algn="just">
              <a:lnSpc>
                <a:spcPct val="90000"/>
              </a:lnSpc>
              <a:spcBef>
                <a:spcPts val="1000"/>
              </a:spcBef>
              <a:spcAft>
                <a:spcPts val="0"/>
              </a:spcAft>
              <a:buClr>
                <a:schemeClr val="lt2"/>
              </a:buClr>
              <a:buSzPts val="1800"/>
              <a:buFont typeface="Arial"/>
              <a:buNone/>
            </a:pPr>
            <a:r>
              <a:t/>
            </a:r>
            <a:endParaRPr/>
          </a:p>
        </p:txBody>
      </p:sp>
      <p:pic>
        <p:nvPicPr>
          <p:cNvPr id="98" name="Google Shape;98;p6"/>
          <p:cNvPicPr preferRelativeResize="0"/>
          <p:nvPr/>
        </p:nvPicPr>
        <p:blipFill rotWithShape="1">
          <a:blip r:embed="rId3">
            <a:alphaModFix/>
          </a:blip>
          <a:srcRect b="0" l="0" r="0" t="0"/>
          <a:stretch/>
        </p:blipFill>
        <p:spPr>
          <a:xfrm>
            <a:off x="10521344" y="819643"/>
            <a:ext cx="1149985" cy="900430"/>
          </a:xfrm>
          <a:prstGeom prst="rect">
            <a:avLst/>
          </a:prstGeom>
          <a:noFill/>
          <a:ln>
            <a:noFill/>
          </a:ln>
        </p:spPr>
      </p:pic>
      <p:pic>
        <p:nvPicPr>
          <p:cNvPr id="99" name="Google Shape;99;p6"/>
          <p:cNvPicPr preferRelativeResize="0"/>
          <p:nvPr/>
        </p:nvPicPr>
        <p:blipFill rotWithShape="1">
          <a:blip r:embed="rId4">
            <a:alphaModFix/>
          </a:blip>
          <a:srcRect b="0" l="0" r="0" t="0"/>
          <a:stretch/>
        </p:blipFill>
        <p:spPr>
          <a:xfrm>
            <a:off x="10511819" y="1742195"/>
            <a:ext cx="1043940" cy="735330"/>
          </a:xfrm>
          <a:prstGeom prst="rect">
            <a:avLst/>
          </a:prstGeom>
          <a:noFill/>
          <a:ln>
            <a:noFill/>
          </a:ln>
        </p:spPr>
      </p:pic>
      <p:pic>
        <p:nvPicPr>
          <p:cNvPr id="100" name="Google Shape;100;p6"/>
          <p:cNvPicPr preferRelativeResize="0"/>
          <p:nvPr/>
        </p:nvPicPr>
        <p:blipFill rotWithShape="1">
          <a:blip r:embed="rId5">
            <a:alphaModFix/>
          </a:blip>
          <a:srcRect b="0" l="0" r="0" t="0"/>
          <a:stretch/>
        </p:blipFill>
        <p:spPr>
          <a:xfrm>
            <a:off x="10627389" y="2477525"/>
            <a:ext cx="928370" cy="1180075"/>
          </a:xfrm>
          <a:prstGeom prst="rect">
            <a:avLst/>
          </a:prstGeom>
          <a:noFill/>
          <a:ln>
            <a:noFill/>
          </a:ln>
        </p:spPr>
      </p:pic>
      <p:pic>
        <p:nvPicPr>
          <p:cNvPr id="101" name="Google Shape;101;p6"/>
          <p:cNvPicPr preferRelativeResize="0"/>
          <p:nvPr/>
        </p:nvPicPr>
        <p:blipFill rotWithShape="1">
          <a:blip r:embed="rId6">
            <a:alphaModFix/>
          </a:blip>
          <a:srcRect b="0" l="0" r="0" t="0"/>
          <a:stretch/>
        </p:blipFill>
        <p:spPr>
          <a:xfrm>
            <a:off x="10230150" y="3422199"/>
            <a:ext cx="1812171" cy="712298"/>
          </a:xfrm>
          <a:prstGeom prst="rect">
            <a:avLst/>
          </a:prstGeom>
          <a:noFill/>
          <a:ln>
            <a:noFill/>
          </a:ln>
        </p:spPr>
      </p:pic>
      <p:pic>
        <p:nvPicPr>
          <p:cNvPr id="102" name="Google Shape;102;p6"/>
          <p:cNvPicPr preferRelativeResize="0"/>
          <p:nvPr/>
        </p:nvPicPr>
        <p:blipFill rotWithShape="1">
          <a:blip r:embed="rId7">
            <a:alphaModFix/>
          </a:blip>
          <a:srcRect b="0" l="0" r="0" t="0"/>
          <a:stretch/>
        </p:blipFill>
        <p:spPr>
          <a:xfrm>
            <a:off x="9839164" y="4236748"/>
            <a:ext cx="2203157" cy="865455"/>
          </a:xfrm>
          <a:prstGeom prst="rect">
            <a:avLst/>
          </a:prstGeom>
          <a:noFill/>
          <a:ln>
            <a:noFill/>
          </a:ln>
        </p:spPr>
      </p:pic>
      <p:pic>
        <p:nvPicPr>
          <p:cNvPr id="103" name="Google Shape;103;p6"/>
          <p:cNvPicPr preferRelativeResize="0"/>
          <p:nvPr/>
        </p:nvPicPr>
        <p:blipFill rotWithShape="1">
          <a:blip r:embed="rId8">
            <a:alphaModFix/>
          </a:blip>
          <a:srcRect b="0" l="0" r="0" t="0"/>
          <a:stretch/>
        </p:blipFill>
        <p:spPr>
          <a:xfrm>
            <a:off x="9829450" y="4935043"/>
            <a:ext cx="2249324" cy="886093"/>
          </a:xfrm>
          <a:prstGeom prst="rect">
            <a:avLst/>
          </a:prstGeom>
          <a:noFill/>
          <a:ln>
            <a:noFill/>
          </a:ln>
        </p:spPr>
      </p:pic>
      <p:pic>
        <p:nvPicPr>
          <p:cNvPr id="104" name="Google Shape;104;p6"/>
          <p:cNvPicPr preferRelativeResize="0"/>
          <p:nvPr/>
        </p:nvPicPr>
        <p:blipFill rotWithShape="1">
          <a:blip r:embed="rId9">
            <a:alphaModFix/>
          </a:blip>
          <a:srcRect b="0" l="0" r="0" t="0"/>
          <a:stretch/>
        </p:blipFill>
        <p:spPr>
          <a:xfrm>
            <a:off x="9829450" y="5956267"/>
            <a:ext cx="2367134" cy="56316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7"/>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Определения</a:t>
            </a:r>
            <a:endParaRPr sz="3200"/>
          </a:p>
        </p:txBody>
      </p:sp>
      <p:sp>
        <p:nvSpPr>
          <p:cNvPr id="110" name="Google Shape;110;p7"/>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457200" lvl="0" marL="457200" rtl="0" algn="just">
              <a:lnSpc>
                <a:spcPct val="90000"/>
              </a:lnSpc>
              <a:spcBef>
                <a:spcPts val="0"/>
              </a:spcBef>
              <a:spcAft>
                <a:spcPts val="0"/>
              </a:spcAft>
              <a:buClr>
                <a:schemeClr val="accent6"/>
              </a:buClr>
              <a:buSzPts val="2400"/>
              <a:buAutoNum type="arabicPeriod"/>
            </a:pPr>
            <a:r>
              <a:rPr lang="en-US"/>
              <a:t>Възрастни служители</a:t>
            </a:r>
            <a:endParaRPr/>
          </a:p>
        </p:txBody>
      </p:sp>
      <p:sp>
        <p:nvSpPr>
          <p:cNvPr id="111" name="Google Shape;111;p7"/>
          <p:cNvSpPr txBox="1"/>
          <p:nvPr>
            <p:ph idx="2" type="body"/>
          </p:nvPr>
        </p:nvSpPr>
        <p:spPr>
          <a:xfrm>
            <a:off x="2344994" y="1405535"/>
            <a:ext cx="9697327" cy="4868508"/>
          </a:xfrm>
          <a:prstGeom prst="rect">
            <a:avLst/>
          </a:prstGeom>
          <a:noFill/>
          <a:ln>
            <a:noFill/>
          </a:ln>
        </p:spPr>
        <p:txBody>
          <a:bodyPr anchorCtr="0" anchor="t" bIns="45700" lIns="91425" spcFirstLastPara="1" rIns="91425" wrap="square" tIns="45700">
            <a:noAutofit/>
          </a:bodyPr>
          <a:lstStyle/>
          <a:p>
            <a:pPr indent="-342900" lvl="0" marL="342900" rtl="0" algn="just">
              <a:lnSpc>
                <a:spcPct val="90000"/>
              </a:lnSpc>
              <a:spcBef>
                <a:spcPts val="0"/>
              </a:spcBef>
              <a:spcAft>
                <a:spcPts val="0"/>
              </a:spcAft>
              <a:buClr>
                <a:srgbClr val="9868BD"/>
              </a:buClr>
              <a:buSzPts val="2000"/>
              <a:buFont typeface="Noto Sans Symbols"/>
              <a:buChar char="❑"/>
            </a:pPr>
            <a:r>
              <a:rPr lang="en-US"/>
              <a:t>Населението на Европа застарява прогресивно. </a:t>
            </a:r>
            <a:endParaRPr/>
          </a:p>
          <a:p>
            <a:pPr indent="-342900" lvl="0" marL="342900" rtl="0" algn="just">
              <a:lnSpc>
                <a:spcPct val="90000"/>
              </a:lnSpc>
              <a:spcBef>
                <a:spcPts val="0"/>
              </a:spcBef>
              <a:spcAft>
                <a:spcPts val="0"/>
              </a:spcAft>
              <a:buClr>
                <a:srgbClr val="9868BD"/>
              </a:buClr>
              <a:buSzPts val="2000"/>
              <a:buFont typeface="Noto Sans Symbols"/>
              <a:buChar char="❑"/>
            </a:pPr>
            <a:r>
              <a:rPr lang="en-US"/>
              <a:t>Населението на </a:t>
            </a:r>
            <a:r>
              <a:rPr b="1" lang="en-US">
                <a:solidFill>
                  <a:schemeClr val="accent3"/>
                </a:solidFill>
              </a:rPr>
              <a:t>възраст 55 и повече години </a:t>
            </a:r>
            <a:r>
              <a:rPr lang="en-US"/>
              <a:t>се е увеличило до 30% през 2019 г. </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t>Очаква се да достигне връх от около 40% до 2050 г.</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solidFill>
                  <a:srgbClr val="52BAAD"/>
                </a:solidFill>
                <a:latin typeface="Arial"/>
                <a:ea typeface="Arial"/>
                <a:cs typeface="Arial"/>
                <a:sym typeface="Arial"/>
              </a:rPr>
              <a:t>В резултат на продължаващия спад на плодовитостта във всички държави от Европейския съюз и застаряването на поколението Baby Boomers, в комбинация със значителния ръст на продължителността на живота, резултатите от изследванията сочат, че има непосредствена необходимост от запазване на по-възрастните работници на работните им места за по-дълго. </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t>Нисък процент на участие на работниците на възраст 55 и повече години.  </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t>Ранно излизане на тази възрастова група от професионалния живот (Ilmarineh, 2015)</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t>Три пъти повече безработни възрастни работници, отколкото по-млади работници, които не са ангажирани с работа, образование или някакъв вид обучение (CIPD, 2015)</a:t>
            </a:r>
            <a:endParaRPr/>
          </a:p>
          <a:p>
            <a:pPr indent="-342900" lvl="0" marL="342900" rtl="0" algn="just">
              <a:lnSpc>
                <a:spcPct val="90000"/>
              </a:lnSpc>
              <a:spcBef>
                <a:spcPts val="1000"/>
              </a:spcBef>
              <a:spcAft>
                <a:spcPts val="0"/>
              </a:spcAft>
              <a:buClr>
                <a:srgbClr val="9868BD"/>
              </a:buClr>
              <a:buSzPts val="2000"/>
              <a:buFont typeface="Noto Sans Symbols"/>
              <a:buChar char="❑"/>
            </a:pPr>
            <a:r>
              <a:rPr b="1" lang="en-US">
                <a:solidFill>
                  <a:schemeClr val="accent1"/>
                </a:solidFill>
              </a:rPr>
              <a:t>Голям брой потенциални кадри </a:t>
            </a:r>
            <a:endParaRPr/>
          </a:p>
          <a:p>
            <a:pPr indent="-342900" lvl="0" marL="342900" rtl="0" algn="just">
              <a:lnSpc>
                <a:spcPct val="90000"/>
              </a:lnSpc>
              <a:spcBef>
                <a:spcPts val="1000"/>
              </a:spcBef>
              <a:spcAft>
                <a:spcPts val="0"/>
              </a:spcAft>
              <a:buClr>
                <a:srgbClr val="9868BD"/>
              </a:buClr>
              <a:buSzPts val="2000"/>
              <a:buFont typeface="Noto Sans Symbols"/>
              <a:buChar char="❑"/>
            </a:pPr>
            <a:r>
              <a:rPr lang="en-US">
                <a:solidFill>
                  <a:srgbClr val="636A6F"/>
                </a:solidFill>
                <a:latin typeface="Arial"/>
                <a:ea typeface="Arial"/>
                <a:cs typeface="Arial"/>
                <a:sym typeface="Arial"/>
              </a:rPr>
              <a:t>Н</a:t>
            </a:r>
            <a:r>
              <a:rPr lang="en-US" sz="1800">
                <a:solidFill>
                  <a:srgbClr val="636A6F"/>
                </a:solidFill>
                <a:latin typeface="Arial"/>
                <a:ea typeface="Arial"/>
                <a:cs typeface="Arial"/>
                <a:sym typeface="Arial"/>
              </a:rPr>
              <a:t>асърчаване на мениджърите и специалистите по </a:t>
            </a:r>
            <a:r>
              <a:rPr lang="en-US">
                <a:solidFill>
                  <a:srgbClr val="636A6F"/>
                </a:solidFill>
                <a:latin typeface="Arial"/>
                <a:ea typeface="Arial"/>
                <a:cs typeface="Arial"/>
                <a:sym typeface="Arial"/>
              </a:rPr>
              <a:t>ЧР</a:t>
            </a:r>
            <a:r>
              <a:rPr lang="en-US" sz="1800">
                <a:solidFill>
                  <a:srgbClr val="636A6F"/>
                </a:solidFill>
                <a:latin typeface="Arial"/>
                <a:ea typeface="Arial"/>
                <a:cs typeface="Arial"/>
                <a:sym typeface="Arial"/>
              </a:rPr>
              <a:t> да намерят решения как да ангажират гореспоменатата група на работното място за по-дълго време. </a:t>
            </a:r>
            <a:endParaRPr/>
          </a:p>
        </p:txBody>
      </p:sp>
      <p:pic>
        <p:nvPicPr>
          <p:cNvPr id="112" name="Google Shape;112;p7"/>
          <p:cNvPicPr preferRelativeResize="0"/>
          <p:nvPr/>
        </p:nvPicPr>
        <p:blipFill rotWithShape="1">
          <a:blip r:embed="rId3">
            <a:alphaModFix/>
          </a:blip>
          <a:srcRect b="0" l="0" r="0" t="0"/>
          <a:stretch/>
        </p:blipFill>
        <p:spPr>
          <a:xfrm>
            <a:off x="338929" y="1462685"/>
            <a:ext cx="1865376" cy="1865376"/>
          </a:xfrm>
          <a:prstGeom prst="rect">
            <a:avLst/>
          </a:prstGeom>
          <a:noFill/>
          <a:ln>
            <a:noFill/>
          </a:ln>
        </p:spPr>
      </p:pic>
      <p:pic>
        <p:nvPicPr>
          <p:cNvPr id="113" name="Google Shape;113;p7"/>
          <p:cNvPicPr preferRelativeResize="0"/>
          <p:nvPr/>
        </p:nvPicPr>
        <p:blipFill rotWithShape="1">
          <a:blip r:embed="rId4">
            <a:alphaModFix/>
          </a:blip>
          <a:srcRect b="6094" l="0" r="0" t="0"/>
          <a:stretch/>
        </p:blipFill>
        <p:spPr>
          <a:xfrm>
            <a:off x="233392" y="4146938"/>
            <a:ext cx="1970913" cy="1961143"/>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8"/>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Определения</a:t>
            </a:r>
            <a:endParaRPr/>
          </a:p>
        </p:txBody>
      </p:sp>
      <p:sp>
        <p:nvSpPr>
          <p:cNvPr id="119" name="Google Shape;119;p8"/>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2. Млади служители </a:t>
            </a:r>
            <a:endParaRPr/>
          </a:p>
        </p:txBody>
      </p:sp>
      <p:sp>
        <p:nvSpPr>
          <p:cNvPr id="120" name="Google Shape;120;p8"/>
          <p:cNvSpPr txBox="1"/>
          <p:nvPr>
            <p:ph idx="2" type="body"/>
          </p:nvPr>
        </p:nvSpPr>
        <p:spPr>
          <a:xfrm>
            <a:off x="3157593" y="854672"/>
            <a:ext cx="8884727" cy="5921686"/>
          </a:xfrm>
          <a:prstGeom prst="rect">
            <a:avLst/>
          </a:prstGeom>
          <a:noFill/>
          <a:ln>
            <a:noFill/>
          </a:ln>
        </p:spPr>
        <p:txBody>
          <a:bodyPr anchorCtr="0" anchor="t" bIns="45700" lIns="91425" spcFirstLastPara="1" rIns="91425" wrap="square" tIns="45700">
            <a:noAutofit/>
          </a:bodyPr>
          <a:lstStyle/>
          <a:p>
            <a:pPr indent="-285750" lvl="0" marL="285750" rtl="0" algn="just">
              <a:lnSpc>
                <a:spcPct val="90000"/>
              </a:lnSpc>
              <a:spcBef>
                <a:spcPts val="0"/>
              </a:spcBef>
              <a:spcAft>
                <a:spcPts val="0"/>
              </a:spcAft>
              <a:buClr>
                <a:srgbClr val="EC4110"/>
              </a:buClr>
              <a:buSzPts val="2000"/>
              <a:buFont typeface="Noto Sans Symbols"/>
              <a:buChar char="▪"/>
            </a:pPr>
            <a:r>
              <a:rPr lang="en-US" sz="2000"/>
              <a:t>Процентът на участие </a:t>
            </a:r>
            <a:r>
              <a:rPr lang="en-US" sz="2000">
                <a:solidFill>
                  <a:schemeClr val="accent1"/>
                </a:solidFill>
              </a:rPr>
              <a:t>на младите хора (на възраст 15 – 24 години) </a:t>
            </a:r>
            <a:r>
              <a:rPr lang="en-US" sz="2000"/>
              <a:t>като работна сила продължава да намалява. </a:t>
            </a:r>
            <a:endParaRPr sz="2000"/>
          </a:p>
          <a:p>
            <a:pPr indent="-285750" lvl="0" marL="285750" rtl="0" algn="just">
              <a:lnSpc>
                <a:spcPct val="90000"/>
              </a:lnSpc>
              <a:spcBef>
                <a:spcPts val="0"/>
              </a:spcBef>
              <a:spcAft>
                <a:spcPts val="0"/>
              </a:spcAft>
              <a:buClr>
                <a:srgbClr val="EC4110"/>
              </a:buClr>
              <a:buSzPts val="2000"/>
              <a:buFont typeface="Noto Sans Symbols"/>
              <a:buChar char="▪"/>
            </a:pPr>
            <a:r>
              <a:rPr lang="en-US" sz="2000"/>
              <a:t>Между 1999 г. и 2019 г. общият брой на младежите, ангажирани на пазара на труда (тези, които са или заети, или безработни) </a:t>
            </a:r>
            <a:r>
              <a:rPr lang="en-US" sz="2000">
                <a:solidFill>
                  <a:schemeClr val="accent2"/>
                </a:solidFill>
              </a:rPr>
              <a:t>е намалял от 568 милиона на 497 милиона </a:t>
            </a:r>
            <a:r>
              <a:rPr lang="en-US" sz="2000"/>
              <a:t>(ILO, 2020). </a:t>
            </a:r>
            <a:endParaRPr sz="2000"/>
          </a:p>
          <a:p>
            <a:pPr indent="-285750" lvl="0" marL="285750" rtl="0" algn="just">
              <a:lnSpc>
                <a:spcPct val="90000"/>
              </a:lnSpc>
              <a:spcBef>
                <a:spcPts val="0"/>
              </a:spcBef>
              <a:spcAft>
                <a:spcPts val="0"/>
              </a:spcAft>
              <a:buClr>
                <a:srgbClr val="EC4110"/>
              </a:buClr>
              <a:buSzPts val="2000"/>
              <a:buFont typeface="Noto Sans Symbols"/>
              <a:buChar char="▪"/>
            </a:pPr>
            <a:r>
              <a:rPr lang="en-US" sz="2000"/>
              <a:t>Повишаването на изискванията за наличие на умения в повечето сфери заплашва още повече </a:t>
            </a:r>
            <a:r>
              <a:rPr lang="en-US" sz="2000">
                <a:solidFill>
                  <a:schemeClr val="accent3"/>
                </a:solidFill>
              </a:rPr>
              <a:t>включването на нискоквалифицирани млади работници </a:t>
            </a:r>
            <a:r>
              <a:rPr lang="en-US" sz="2000"/>
              <a:t>на пазара на труда, особено за тези, които нямат предишно академично образование или специализирано професионално обучение (De Grip &amp; Walters, 2005). </a:t>
            </a:r>
            <a:endParaRPr sz="2000"/>
          </a:p>
          <a:p>
            <a:pPr indent="-285750" lvl="0" marL="285750" rtl="0" algn="just">
              <a:lnSpc>
                <a:spcPct val="90000"/>
              </a:lnSpc>
              <a:spcBef>
                <a:spcPts val="1000"/>
              </a:spcBef>
              <a:spcAft>
                <a:spcPts val="0"/>
              </a:spcAft>
              <a:buClr>
                <a:srgbClr val="EC4110"/>
              </a:buClr>
              <a:buSzPts val="2000"/>
              <a:buFont typeface="Noto Sans Symbols"/>
              <a:buChar char="▪"/>
            </a:pPr>
            <a:r>
              <a:rPr lang="en-US" sz="2000"/>
              <a:t>Mладите работници в днешно време се стремят да получат чрез работата си възможности за обучения, които да им помогнат да </a:t>
            </a:r>
            <a:r>
              <a:rPr lang="en-US" sz="2000">
                <a:solidFill>
                  <a:schemeClr val="accent1"/>
                </a:solidFill>
              </a:rPr>
              <a:t>израснат професионално и да овладеят уменията си</a:t>
            </a:r>
            <a:r>
              <a:rPr lang="en-US" sz="2000"/>
              <a:t>. </a:t>
            </a:r>
            <a:endParaRPr sz="2000"/>
          </a:p>
          <a:p>
            <a:pPr indent="-285750" lvl="0" marL="285750" rtl="0" algn="just">
              <a:lnSpc>
                <a:spcPct val="90000"/>
              </a:lnSpc>
              <a:spcBef>
                <a:spcPts val="1000"/>
              </a:spcBef>
              <a:spcAft>
                <a:spcPts val="0"/>
              </a:spcAft>
              <a:buClr>
                <a:srgbClr val="EC4110"/>
              </a:buClr>
              <a:buSzPts val="2000"/>
              <a:buFont typeface="Noto Sans Symbols"/>
              <a:buChar char="▪"/>
            </a:pPr>
            <a:r>
              <a:rPr lang="en-US" sz="2000"/>
              <a:t>По-младите работници като цяло осъзнават, че възможностите за обучение </a:t>
            </a:r>
            <a:r>
              <a:rPr lang="en-US" sz="2000">
                <a:solidFill>
                  <a:schemeClr val="accent1"/>
                </a:solidFill>
              </a:rPr>
              <a:t>през целия живот </a:t>
            </a:r>
            <a:r>
              <a:rPr lang="en-US" sz="2000"/>
              <a:t>са важни за тяхното кариерно развитие.</a:t>
            </a:r>
            <a:endParaRPr/>
          </a:p>
          <a:p>
            <a:pPr indent="-285750" lvl="0" marL="285750" rtl="0" algn="just">
              <a:lnSpc>
                <a:spcPct val="90000"/>
              </a:lnSpc>
              <a:spcBef>
                <a:spcPts val="1000"/>
              </a:spcBef>
              <a:spcAft>
                <a:spcPts val="0"/>
              </a:spcAft>
              <a:buClr>
                <a:srgbClr val="EC4110"/>
              </a:buClr>
              <a:buSzPts val="2000"/>
              <a:buFont typeface="Noto Sans Symbols"/>
              <a:buChar char="▪"/>
            </a:pPr>
            <a:r>
              <a:rPr lang="en-US" sz="2000"/>
              <a:t>Tова е съществен компонент, който ще позволи развитието на </a:t>
            </a:r>
            <a:r>
              <a:rPr lang="en-US" sz="2000">
                <a:solidFill>
                  <a:schemeClr val="accent2"/>
                </a:solidFill>
              </a:rPr>
              <a:t>взаимно доверие и разбирателство  </a:t>
            </a:r>
            <a:r>
              <a:rPr lang="en-US" sz="2000"/>
              <a:t>сред работодателите и служителите (McKinlay, 2010). </a:t>
            </a:r>
            <a:endParaRPr sz="2000"/>
          </a:p>
          <a:p>
            <a:pPr indent="0" lvl="0" marL="0" rtl="0" algn="just">
              <a:lnSpc>
                <a:spcPct val="90000"/>
              </a:lnSpc>
              <a:spcBef>
                <a:spcPts val="1000"/>
              </a:spcBef>
              <a:spcAft>
                <a:spcPts val="0"/>
              </a:spcAft>
              <a:buClr>
                <a:schemeClr val="lt2"/>
              </a:buClr>
              <a:buSzPts val="1800"/>
              <a:buNone/>
            </a:pPr>
            <a:r>
              <a:t/>
            </a:r>
            <a:endParaRPr/>
          </a:p>
        </p:txBody>
      </p:sp>
      <p:pic>
        <p:nvPicPr>
          <p:cNvPr id="121" name="Google Shape;121;p8"/>
          <p:cNvPicPr preferRelativeResize="0"/>
          <p:nvPr/>
        </p:nvPicPr>
        <p:blipFill rotWithShape="1">
          <a:blip r:embed="rId3">
            <a:alphaModFix/>
          </a:blip>
          <a:srcRect b="0" l="0" r="0" t="0"/>
          <a:stretch/>
        </p:blipFill>
        <p:spPr>
          <a:xfrm>
            <a:off x="407939" y="1789536"/>
            <a:ext cx="2438248" cy="2438248"/>
          </a:xfrm>
          <a:prstGeom prst="ellipse">
            <a:avLst/>
          </a:prstGeom>
          <a:noFill/>
          <a:ln cap="rnd" cmpd="sng" w="63500">
            <a:solidFill>
              <a:srgbClr val="333333"/>
            </a:solidFill>
            <a:prstDash val="solid"/>
            <a:round/>
            <a:headEnd len="sm" w="sm" type="none"/>
            <a:tailEnd len="sm" w="sm" type="none"/>
          </a:ln>
          <a:effectLst>
            <a:outerShdw blurRad="381000" sx="-80000" rotWithShape="0" dir="5400000" dist="292100" sy="-18000">
              <a:srgbClr val="000000">
                <a:alpha val="21568"/>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9"/>
          <p:cNvSpPr txBox="1"/>
          <p:nvPr>
            <p:ph type="title"/>
          </p:nvPr>
        </p:nvSpPr>
        <p:spPr>
          <a:xfrm>
            <a:off x="97970" y="81642"/>
            <a:ext cx="11944351" cy="715879"/>
          </a:xfrm>
          <a:prstGeom prst="rect">
            <a:avLst/>
          </a:prstGeom>
          <a:noFill/>
          <a:ln>
            <a:noFill/>
          </a:ln>
        </p:spPr>
        <p:txBody>
          <a:bodyPr anchorCtr="0" anchor="ctr" bIns="54000" lIns="54000" spcFirstLastPara="1" rIns="54000" wrap="square" tIns="54000">
            <a:noAutofit/>
          </a:bodyPr>
          <a:lstStyle/>
          <a:p>
            <a:pPr indent="0" lvl="0" marL="0" rtl="0" algn="l">
              <a:lnSpc>
                <a:spcPct val="90000"/>
              </a:lnSpc>
              <a:spcBef>
                <a:spcPts val="0"/>
              </a:spcBef>
              <a:spcAft>
                <a:spcPts val="0"/>
              </a:spcAft>
              <a:buClr>
                <a:schemeClr val="dk1"/>
              </a:buClr>
              <a:buSzPts val="3800"/>
              <a:buFont typeface="Arial"/>
              <a:buNone/>
            </a:pPr>
            <a:r>
              <a:rPr b="1" lang="en-US" sz="3200"/>
              <a:t>Определения</a:t>
            </a:r>
            <a:endParaRPr sz="3600"/>
          </a:p>
        </p:txBody>
      </p:sp>
      <p:sp>
        <p:nvSpPr>
          <p:cNvPr id="127" name="Google Shape;127;p9"/>
          <p:cNvSpPr txBox="1"/>
          <p:nvPr>
            <p:ph idx="1" type="body"/>
          </p:nvPr>
        </p:nvSpPr>
        <p:spPr>
          <a:xfrm>
            <a:off x="97970" y="854672"/>
            <a:ext cx="11944351" cy="550862"/>
          </a:xfrm>
          <a:prstGeom prst="rect">
            <a:avLst/>
          </a:prstGeom>
          <a:noFill/>
          <a:ln>
            <a:noFill/>
          </a:ln>
        </p:spPr>
        <p:txBody>
          <a:bodyPr anchorCtr="0" anchor="ctr" bIns="45700" lIns="91425" spcFirstLastPara="1" rIns="91425" wrap="square" tIns="45700">
            <a:noAutofit/>
          </a:bodyPr>
          <a:lstStyle/>
          <a:p>
            <a:pPr indent="0" lvl="0" marL="0" rtl="0" algn="just">
              <a:lnSpc>
                <a:spcPct val="90000"/>
              </a:lnSpc>
              <a:spcBef>
                <a:spcPts val="0"/>
              </a:spcBef>
              <a:spcAft>
                <a:spcPts val="0"/>
              </a:spcAft>
              <a:buClr>
                <a:schemeClr val="accent6"/>
              </a:buClr>
              <a:buSzPts val="2400"/>
              <a:buNone/>
            </a:pPr>
            <a:r>
              <a:rPr lang="en-US"/>
              <a:t>3. Управление на възрастта </a:t>
            </a:r>
            <a:endParaRPr/>
          </a:p>
        </p:txBody>
      </p:sp>
      <p:sp>
        <p:nvSpPr>
          <p:cNvPr id="128" name="Google Shape;128;p9"/>
          <p:cNvSpPr txBox="1"/>
          <p:nvPr>
            <p:ph idx="2" type="body"/>
          </p:nvPr>
        </p:nvSpPr>
        <p:spPr>
          <a:xfrm>
            <a:off x="149678" y="1405534"/>
            <a:ext cx="8555265" cy="5112950"/>
          </a:xfrm>
          <a:prstGeom prst="rect">
            <a:avLst/>
          </a:prstGeom>
          <a:noFill/>
          <a:ln>
            <a:noFill/>
          </a:ln>
        </p:spPr>
        <p:txBody>
          <a:bodyPr anchorCtr="0" anchor="t" bIns="45700" lIns="91425" spcFirstLastPara="1" rIns="91425" wrap="square" tIns="45700">
            <a:noAutofit/>
          </a:bodyPr>
          <a:lstStyle/>
          <a:p>
            <a:pPr indent="0" lvl="0" marL="0" rtl="0" algn="just">
              <a:lnSpc>
                <a:spcPct val="90000"/>
              </a:lnSpc>
              <a:spcBef>
                <a:spcPts val="0"/>
              </a:spcBef>
              <a:spcAft>
                <a:spcPts val="0"/>
              </a:spcAft>
              <a:buClr>
                <a:schemeClr val="accent6"/>
              </a:buClr>
              <a:buSzPts val="2000"/>
              <a:buNone/>
            </a:pPr>
            <a:r>
              <a:rPr lang="en-US" sz="1600">
                <a:solidFill>
                  <a:schemeClr val="accent1"/>
                </a:solidFill>
              </a:rPr>
              <a:t>“Управление на възрастта”  </a:t>
            </a:r>
            <a:r>
              <a:rPr lang="en-US" sz="1600">
                <a:solidFill>
                  <a:schemeClr val="lt1"/>
                </a:solidFill>
              </a:rPr>
              <a:t>е термин, често използван за описване на  практики или стратегии, специално предназначени за борба с възрастовите бариери, насърчаване на възрастовото разнообразие и създаване на приобщаваща среда, в която всеки индивид има подкрепата и средствата за постигане на своя максимален потенциал, без да бъде дискриминиран или ограничен поради възрастта си. </a:t>
            </a:r>
            <a:endParaRPr sz="1600">
              <a:solidFill>
                <a:schemeClr val="lt1"/>
              </a:solidFill>
            </a:endParaRPr>
          </a:p>
          <a:p>
            <a:pPr indent="0" lvl="0" marL="0" rtl="0" algn="just">
              <a:lnSpc>
                <a:spcPct val="90000"/>
              </a:lnSpc>
              <a:spcBef>
                <a:spcPts val="0"/>
              </a:spcBef>
              <a:spcAft>
                <a:spcPts val="0"/>
              </a:spcAft>
              <a:buClr>
                <a:schemeClr val="accent6"/>
              </a:buClr>
              <a:buSzPts val="2000"/>
              <a:buNone/>
            </a:pPr>
            <a:r>
              <a:t/>
            </a:r>
            <a:endParaRPr sz="1600">
              <a:solidFill>
                <a:srgbClr val="7030A0"/>
              </a:solidFill>
            </a:endParaRPr>
          </a:p>
          <a:p>
            <a:pPr indent="0" lvl="0" marL="0" rtl="0" algn="just">
              <a:lnSpc>
                <a:spcPct val="90000"/>
              </a:lnSpc>
              <a:spcBef>
                <a:spcPts val="0"/>
              </a:spcBef>
              <a:spcAft>
                <a:spcPts val="0"/>
              </a:spcAft>
              <a:buClr>
                <a:schemeClr val="accent6"/>
              </a:buClr>
              <a:buSzPts val="2000"/>
              <a:buNone/>
            </a:pPr>
            <a:r>
              <a:rPr b="1" lang="en-US" sz="1600">
                <a:solidFill>
                  <a:srgbClr val="7030A0"/>
                </a:solidFill>
                <a:latin typeface="Arial"/>
                <a:ea typeface="Arial"/>
                <a:cs typeface="Arial"/>
                <a:sym typeface="Arial"/>
              </a:rPr>
              <a:t>Предимствата на възрастовото разнообразие </a:t>
            </a:r>
            <a:r>
              <a:rPr lang="en-US" sz="1600">
                <a:solidFill>
                  <a:srgbClr val="636A6F"/>
                </a:solidFill>
                <a:latin typeface="Arial"/>
                <a:ea typeface="Arial"/>
                <a:cs typeface="Arial"/>
                <a:sym typeface="Arial"/>
              </a:rPr>
              <a:t>в дадена организация включват</a:t>
            </a:r>
            <a:r>
              <a:rPr lang="en-US" sz="1600"/>
              <a:t>:</a:t>
            </a:r>
            <a:endParaRPr/>
          </a:p>
          <a:p>
            <a:pPr indent="-279400" lvl="0" marL="285750" rtl="0" algn="just">
              <a:lnSpc>
                <a:spcPct val="90000"/>
              </a:lnSpc>
              <a:spcBef>
                <a:spcPts val="1000"/>
              </a:spcBef>
              <a:spcAft>
                <a:spcPts val="0"/>
              </a:spcAft>
              <a:buClr>
                <a:schemeClr val="lt2"/>
              </a:buClr>
              <a:buSzPts val="1900"/>
              <a:buFont typeface="Noto Sans Symbols"/>
              <a:buChar char="✔"/>
            </a:pPr>
            <a:r>
              <a:rPr lang="en-US" sz="1600"/>
              <a:t> Подобрение на организационното представяне</a:t>
            </a:r>
            <a:endParaRPr sz="1600"/>
          </a:p>
          <a:p>
            <a:pPr indent="-279400" lvl="0" marL="285750" rtl="0" algn="just">
              <a:lnSpc>
                <a:spcPct val="90000"/>
              </a:lnSpc>
              <a:spcBef>
                <a:spcPts val="1000"/>
              </a:spcBef>
              <a:spcAft>
                <a:spcPts val="0"/>
              </a:spcAft>
              <a:buClr>
                <a:schemeClr val="lt2"/>
              </a:buClr>
              <a:buSzPts val="1900"/>
              <a:buFont typeface="Noto Sans Symbols"/>
              <a:buChar char="✔"/>
            </a:pPr>
            <a:r>
              <a:rPr lang="en-US" sz="1600">
                <a:solidFill>
                  <a:schemeClr val="accent2"/>
                </a:solidFill>
              </a:rPr>
              <a:t>Повишаване на мотивацията на персонала</a:t>
            </a:r>
            <a:endParaRPr sz="1600"/>
          </a:p>
          <a:p>
            <a:pPr indent="-279400" lvl="0" marL="285750" rtl="0" algn="just">
              <a:lnSpc>
                <a:spcPct val="90000"/>
              </a:lnSpc>
              <a:spcBef>
                <a:spcPts val="1000"/>
              </a:spcBef>
              <a:spcAft>
                <a:spcPts val="0"/>
              </a:spcAft>
              <a:buClr>
                <a:schemeClr val="lt2"/>
              </a:buClr>
              <a:buSzPts val="1900"/>
              <a:buFont typeface="Noto Sans Symbols"/>
              <a:buChar char="✔"/>
            </a:pPr>
            <a:r>
              <a:rPr lang="en-US" sz="1600">
                <a:solidFill>
                  <a:srgbClr val="9868BD"/>
                </a:solidFill>
              </a:rPr>
              <a:t>Стимулиране на творческото мислене</a:t>
            </a:r>
            <a:endParaRPr sz="1600">
              <a:solidFill>
                <a:srgbClr val="9868BD"/>
              </a:solidFill>
            </a:endParaRPr>
          </a:p>
          <a:p>
            <a:pPr indent="-279400" lvl="0" marL="285750" rtl="0" algn="just">
              <a:lnSpc>
                <a:spcPct val="90000"/>
              </a:lnSpc>
              <a:spcBef>
                <a:spcPts val="1000"/>
              </a:spcBef>
              <a:spcAft>
                <a:spcPts val="0"/>
              </a:spcAft>
              <a:buClr>
                <a:schemeClr val="accent4"/>
              </a:buClr>
              <a:buSzPts val="1900"/>
              <a:buFont typeface="Noto Sans Symbols"/>
              <a:buChar char="✔"/>
            </a:pPr>
            <a:r>
              <a:rPr lang="en-US" sz="1600">
                <a:solidFill>
                  <a:schemeClr val="accent4"/>
                </a:solidFill>
              </a:rPr>
              <a:t>Привличане на широк спектър на таланти</a:t>
            </a:r>
            <a:endParaRPr sz="1600">
              <a:solidFill>
                <a:schemeClr val="accent4"/>
              </a:solidFill>
            </a:endParaRPr>
          </a:p>
          <a:p>
            <a:pPr indent="-279400" lvl="0" marL="285750" rtl="0" algn="just">
              <a:lnSpc>
                <a:spcPct val="90000"/>
              </a:lnSpc>
              <a:spcBef>
                <a:spcPts val="1000"/>
              </a:spcBef>
              <a:spcAft>
                <a:spcPts val="0"/>
              </a:spcAft>
              <a:buClr>
                <a:schemeClr val="lt2"/>
              </a:buClr>
              <a:buSzPts val="1900"/>
              <a:buFont typeface="Noto Sans Symbols"/>
              <a:buChar char="✔"/>
            </a:pPr>
            <a:r>
              <a:rPr lang="en-US" sz="1600"/>
              <a:t>Повишаване на </a:t>
            </a:r>
            <a:r>
              <a:rPr lang="en-US" sz="1600">
                <a:solidFill>
                  <a:schemeClr val="accent6"/>
                </a:solidFill>
              </a:rPr>
              <a:t>корпоративната репутация </a:t>
            </a:r>
            <a:r>
              <a:rPr lang="en-US" sz="1600"/>
              <a:t>(Gardiner 2004).</a:t>
            </a:r>
            <a:endParaRPr sz="1600"/>
          </a:p>
          <a:p>
            <a:pPr indent="-279400" lvl="0" marL="285750" rtl="0" algn="just">
              <a:lnSpc>
                <a:spcPct val="90000"/>
              </a:lnSpc>
              <a:spcBef>
                <a:spcPts val="1000"/>
              </a:spcBef>
              <a:spcAft>
                <a:spcPts val="0"/>
              </a:spcAft>
              <a:buClr>
                <a:schemeClr val="lt2"/>
              </a:buClr>
              <a:buSzPts val="1900"/>
              <a:buFont typeface="Arial"/>
              <a:buChar char="•"/>
            </a:pPr>
            <a:r>
              <a:rPr lang="en-US" sz="1600"/>
              <a:t>Управлението на възрастта обикновено не е включено в политиките за човешки ресурси в организациите, нито се подкрепя от национални политики. </a:t>
            </a:r>
            <a:endParaRPr sz="1600"/>
          </a:p>
          <a:p>
            <a:pPr indent="-279400" lvl="0" marL="285750" rtl="0" algn="just">
              <a:lnSpc>
                <a:spcPct val="90000"/>
              </a:lnSpc>
              <a:spcBef>
                <a:spcPts val="1000"/>
              </a:spcBef>
              <a:spcAft>
                <a:spcPts val="0"/>
              </a:spcAft>
              <a:buClr>
                <a:schemeClr val="lt2"/>
              </a:buClr>
              <a:buSzPts val="1900"/>
              <a:buFont typeface="Arial"/>
              <a:buChar char="•"/>
            </a:pPr>
            <a:r>
              <a:rPr lang="en-US" sz="1600"/>
              <a:t>ЕС подкрепя и насърчава подхода за управление на възрастта, но всяка от държавите-членки решава дали да приеме същото понятие. </a:t>
            </a:r>
            <a:endParaRPr sz="1600"/>
          </a:p>
        </p:txBody>
      </p:sp>
      <p:pic>
        <p:nvPicPr>
          <p:cNvPr id="129" name="Google Shape;129;p9"/>
          <p:cNvPicPr preferRelativeResize="0"/>
          <p:nvPr/>
        </p:nvPicPr>
        <p:blipFill rotWithShape="1">
          <a:blip r:embed="rId3">
            <a:alphaModFix/>
          </a:blip>
          <a:srcRect b="0" l="0" r="0" t="0"/>
          <a:stretch/>
        </p:blipFill>
        <p:spPr>
          <a:xfrm>
            <a:off x="8704944" y="1910685"/>
            <a:ext cx="3337377" cy="3337377"/>
          </a:xfrm>
          <a:prstGeom prst="ellipse">
            <a:avLst/>
          </a:prstGeom>
          <a:noFill/>
          <a:ln cap="rnd" cmpd="sng" w="63500">
            <a:solidFill>
              <a:srgbClr val="333333"/>
            </a:solidFill>
            <a:prstDash val="solid"/>
            <a:round/>
            <a:headEnd len="sm" w="sm" type="none"/>
            <a:tailEnd len="sm" w="sm" type="none"/>
          </a:ln>
          <a:effectLst>
            <a:outerShdw blurRad="381000" sx="-80000" rotWithShape="0" dir="5400000" dist="292100" sy="-18000">
              <a:srgbClr val="000000">
                <a:alpha val="21568"/>
              </a:srgbClr>
            </a:outerShdw>
          </a:effectLst>
        </p:spPr>
      </p:pic>
    </p:spTree>
  </p:cSld>
  <p:clrMapOvr>
    <a:masterClrMapping/>
  </p:clrMapOvr>
</p:sld>
</file>

<file path=ppt/theme/theme1.xml><?xml version="1.0" encoding="utf-8"?>
<a:theme xmlns:a="http://schemas.openxmlformats.org/drawingml/2006/main" xmlns:r="http://schemas.openxmlformats.org/officeDocument/2006/relationships" name="CARDET Course template - Cover pag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ARDET Course template">
  <a:themeElements>
    <a:clrScheme name="LearnGen">
      <a:dk1>
        <a:srgbClr val="FFFFFF"/>
      </a:dk1>
      <a:lt1>
        <a:srgbClr val="868E93"/>
      </a:lt1>
      <a:dk2>
        <a:srgbClr val="E1E2E3"/>
      </a:dk2>
      <a:lt2>
        <a:srgbClr val="868E93"/>
      </a:lt2>
      <a:accent1>
        <a:srgbClr val="F47F5D"/>
      </a:accent1>
      <a:accent2>
        <a:srgbClr val="93D4CC"/>
      </a:accent2>
      <a:accent3>
        <a:srgbClr val="C7ADDB"/>
      </a:accent3>
      <a:accent4>
        <a:srgbClr val="9DA57C"/>
      </a:accent4>
      <a:accent5>
        <a:srgbClr val="858AA8"/>
      </a:accent5>
      <a:accent6>
        <a:srgbClr val="F2613A"/>
      </a:accent6>
      <a:hlink>
        <a:srgbClr val="93D4CC"/>
      </a:hlink>
      <a:folHlink>
        <a:srgbClr val="70C6B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2014-07-11T09:12:14Z</dcterms:created>
  <dc:creator>2Fast4u</dc:creator>
</cp:coreProperties>
</file>