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Arimo" panose="020B0604020202020204" charset="0"/>
      <p:regular r:id="rId16"/>
      <p:bold r:id="rId17"/>
      <p:italic r:id="rId18"/>
      <p:boldItalic r:id="rId19"/>
    </p:embeddedFont>
    <p:embeddedFont>
      <p:font typeface="Lato Light" panose="020F0302020204030203" pitchFamily="34" charset="0"/>
      <p:regular r:id="rId20"/>
    </p:embeddedFont>
    <p:embeddedFont>
      <p:font typeface="Open Sans" panose="020B0606030504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Open Sans Light" panose="020B0306030504020204" pitchFamily="34"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C5Frwqp3LsxZeJmdXS6EuIItO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04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235397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Participants will have to complete the challenge indicated in Scenario 3: taking action. It is an individual work that participants can start to develop within the context of a face-to-face training session. In this context, the facilitator will have to provide support. Scenario 3 is described in a way so that the facilitator can better adjust to its training style and needs. For that reason, it might require additional preparation to fit the participant’s specific profile and training needs. In the resources section, a selection of additional reading is listed to provide the facilitator with additional knowledge and tools to conduct this hands-on session. The facilitator will also have to define the length of this final work.</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636A6F"/>
              </a:buClr>
              <a:buSzPts val="1800"/>
              <a:buFont typeface="Open Sans Light"/>
              <a:buNone/>
            </a:pPr>
            <a:r>
              <a:rPr lang="en-GB" sz="1800">
                <a:solidFill>
                  <a:srgbClr val="636A6F"/>
                </a:solidFill>
                <a:latin typeface="Open Sans Light"/>
                <a:ea typeface="Open Sans Light"/>
                <a:cs typeface="Open Sans Light"/>
                <a:sym typeface="Open Sans Light"/>
              </a:rPr>
              <a:t>The tasks required in Scenario 3 are demanding and need extra time to be completed. For that reason, it is suggested that participants complete this task in autonomous learning sessions. The facilitator will have to use an open online forum so that participants can display their work results. This online engagement must be organised as a forum discussion where participants are encouraged to present their ideas and learn from each other's experiences.</a:t>
            </a:r>
            <a:endParaRPr/>
          </a:p>
          <a:p>
            <a:pPr marL="0" lvl="0" indent="0" algn="l" rtl="0">
              <a:spcBef>
                <a:spcPts val="0"/>
              </a:spcBef>
              <a:spcAft>
                <a:spcPts val="0"/>
              </a:spcAft>
              <a:buNone/>
            </a:pP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14438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83112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16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0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46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422896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59702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Theory [approx. 10 min]</a:t>
            </a:r>
            <a:endParaRPr/>
          </a:p>
          <a:p>
            <a:pPr marL="0" lvl="0" indent="0" algn="l" rtl="0">
              <a:spcBef>
                <a:spcPts val="0"/>
              </a:spcBef>
              <a:spcAft>
                <a:spcPts val="0"/>
              </a:spcAft>
              <a:buNone/>
            </a:pPr>
            <a:r>
              <a:rPr lang="en-GB"/>
              <a:t>The facilitator will summarise the principles of an effective mentoring programme to introduce </a:t>
            </a:r>
            <a:r>
              <a:rPr lang="en-GB" b="1"/>
              <a:t>Scenario 3: Taking action</a:t>
            </a:r>
            <a:r>
              <a:rPr lang="en-GB"/>
              <a:t>. </a:t>
            </a:r>
            <a:endParaRPr/>
          </a:p>
          <a:p>
            <a:pPr marL="0" lvl="0" indent="0" algn="l" rtl="0">
              <a:spcBef>
                <a:spcPts val="0"/>
              </a:spcBef>
              <a:spcAft>
                <a:spcPts val="0"/>
              </a:spcAft>
              <a:buNone/>
            </a:pPr>
            <a:r>
              <a:rPr lang="en-GB"/>
              <a:t>The facilitator is advised to briefly cover the mentoring key-areas indicated in the training material.</a:t>
            </a:r>
            <a:endParaRPr/>
          </a:p>
          <a:p>
            <a:pPr marL="0" lvl="0" indent="0" algn="l" rtl="0">
              <a:spcBef>
                <a:spcPts val="0"/>
              </a:spcBef>
              <a:spcAft>
                <a:spcPts val="0"/>
              </a:spcAft>
              <a:buNone/>
            </a:pPr>
            <a:r>
              <a:rPr lang="en-GB"/>
              <a:t>As a suggestion, the facilitator can compare both formal guiding documents, i.e. “The train-the-mentor programme” VS “The mentoring programme”. The topics presented are just a brief suggestion.</a:t>
            </a:r>
            <a:endParaRPr/>
          </a:p>
          <a:p>
            <a:pPr marL="0" lvl="0" indent="0" algn="l" rtl="0">
              <a:spcBef>
                <a:spcPts val="0"/>
              </a:spcBef>
              <a:spcAft>
                <a:spcPts val="0"/>
              </a:spcAft>
              <a:buNone/>
            </a:pPr>
            <a:endParaRPr b="0" i="0">
              <a:solidFill>
                <a:srgbClr val="1A1A1A"/>
              </a:solidFill>
              <a:latin typeface="Arimo"/>
              <a:ea typeface="Arimo"/>
              <a:cs typeface="Arimo"/>
              <a:sym typeface="Arimo"/>
            </a:endParaRPr>
          </a:p>
          <a:p>
            <a:pPr marL="0" lvl="0" indent="0" algn="l" rtl="0">
              <a:spcBef>
                <a:spcPts val="0"/>
              </a:spcBef>
              <a:spcAft>
                <a:spcPts val="0"/>
              </a:spcAft>
              <a:buNone/>
            </a:pPr>
            <a:endParaRPr/>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91729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Theory [approx. 10 min]</a:t>
            </a:r>
            <a:endParaRPr/>
          </a:p>
          <a:p>
            <a:pPr marL="0" lvl="0" indent="0" algn="l" rtl="0">
              <a:spcBef>
                <a:spcPts val="0"/>
              </a:spcBef>
              <a:spcAft>
                <a:spcPts val="0"/>
              </a:spcAft>
              <a:buNone/>
            </a:pPr>
            <a:r>
              <a:rPr lang="en-GB"/>
              <a:t>The facilitator will summarise the principles of an effective mentoring programme to introduce </a:t>
            </a:r>
            <a:r>
              <a:rPr lang="en-GB" b="1"/>
              <a:t>Scenario 3: Taking action</a:t>
            </a:r>
            <a:r>
              <a:rPr lang="en-GB"/>
              <a:t>. </a:t>
            </a:r>
            <a:endParaRPr/>
          </a:p>
          <a:p>
            <a:pPr marL="0" lvl="0" indent="0" algn="l" rtl="0">
              <a:spcBef>
                <a:spcPts val="0"/>
              </a:spcBef>
              <a:spcAft>
                <a:spcPts val="0"/>
              </a:spcAft>
              <a:buNone/>
            </a:pPr>
            <a:r>
              <a:rPr lang="en-GB"/>
              <a:t>The facilitator is advised to briefly cover the mentoring key-areas indicated in the training material.</a:t>
            </a:r>
            <a:endParaRPr/>
          </a:p>
          <a:p>
            <a:pPr marL="0" lvl="0" indent="0" algn="l" rtl="0">
              <a:spcBef>
                <a:spcPts val="0"/>
              </a:spcBef>
              <a:spcAft>
                <a:spcPts val="0"/>
              </a:spcAft>
              <a:buNone/>
            </a:pPr>
            <a:r>
              <a:rPr lang="en-GB"/>
              <a:t>As a suggestion, the facilitator can compare both formal guiding documents, i.e. “The train-the-mentor programme” VS “The mentoring programme”. The topics presented are just a brief suggestion.</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85916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Theory [approx. 10 min]</a:t>
            </a:r>
            <a:endParaRPr/>
          </a:p>
          <a:p>
            <a:pPr marL="0" lvl="0" indent="0" algn="l" rtl="0">
              <a:spcBef>
                <a:spcPts val="0"/>
              </a:spcBef>
              <a:spcAft>
                <a:spcPts val="0"/>
              </a:spcAft>
              <a:buNone/>
            </a:pPr>
            <a:r>
              <a:rPr lang="en-GB"/>
              <a:t>The facilitator will summarise the principles of an effective mentoring programme to introduce </a:t>
            </a:r>
            <a:r>
              <a:rPr lang="en-GB" b="1"/>
              <a:t>Scenario 3: Taking action</a:t>
            </a:r>
            <a:r>
              <a:rPr lang="en-GB"/>
              <a:t>. </a:t>
            </a:r>
            <a:endParaRPr/>
          </a:p>
          <a:p>
            <a:pPr marL="0" lvl="0" indent="0" algn="l" rtl="0">
              <a:spcBef>
                <a:spcPts val="0"/>
              </a:spcBef>
              <a:spcAft>
                <a:spcPts val="0"/>
              </a:spcAft>
              <a:buNone/>
            </a:pPr>
            <a:r>
              <a:rPr lang="en-GB"/>
              <a:t>The facilitator is advised to briefly cover the mentoring key-areas indicated in the training material.</a:t>
            </a:r>
            <a:endParaRPr/>
          </a:p>
          <a:p>
            <a:pPr marL="0" lvl="0" indent="0" algn="l" rtl="0">
              <a:spcBef>
                <a:spcPts val="0"/>
              </a:spcBef>
              <a:spcAft>
                <a:spcPts val="0"/>
              </a:spcAft>
              <a:buNone/>
            </a:pPr>
            <a:r>
              <a:rPr lang="en-GB"/>
              <a:t>As a suggestion, the facilitator can compare both formal guiding documents, i.e. “The train-the-mentor programme” VS “The mentoring programme”. The topics presented are just a brief suggestion.</a:t>
            </a:r>
            <a:endParaRPr/>
          </a:p>
        </p:txBody>
      </p:sp>
      <p:sp>
        <p:nvSpPr>
          <p:cNvPr id="122" name="Google Shape;1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8081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Theory [approx. 10 min]</a:t>
            </a:r>
            <a:endParaRPr/>
          </a:p>
          <a:p>
            <a:pPr marL="0" lvl="0" indent="0" algn="l" rtl="0">
              <a:spcBef>
                <a:spcPts val="0"/>
              </a:spcBef>
              <a:spcAft>
                <a:spcPts val="0"/>
              </a:spcAft>
              <a:buNone/>
            </a:pPr>
            <a:r>
              <a:rPr lang="en-GB"/>
              <a:t>The facilitator will summarise the principles of an effective mentoring programme to introduce </a:t>
            </a:r>
            <a:r>
              <a:rPr lang="en-GB" b="1"/>
              <a:t>Scenario 3: Taking action</a:t>
            </a:r>
            <a:r>
              <a:rPr lang="en-GB"/>
              <a:t>. </a:t>
            </a:r>
            <a:endParaRPr/>
          </a:p>
          <a:p>
            <a:pPr marL="0" lvl="0" indent="0" algn="l" rtl="0">
              <a:spcBef>
                <a:spcPts val="0"/>
              </a:spcBef>
              <a:spcAft>
                <a:spcPts val="0"/>
              </a:spcAft>
              <a:buNone/>
            </a:pPr>
            <a:r>
              <a:rPr lang="en-GB"/>
              <a:t>The facilitator is advised to briefly cover the mentoring key-areas indicated in the training material.</a:t>
            </a:r>
            <a:endParaRPr/>
          </a:p>
          <a:p>
            <a:pPr marL="0" lvl="0" indent="0" algn="l" rtl="0">
              <a:spcBef>
                <a:spcPts val="0"/>
              </a:spcBef>
              <a:spcAft>
                <a:spcPts val="0"/>
              </a:spcAft>
              <a:buNone/>
            </a:pPr>
            <a:r>
              <a:rPr lang="en-GB"/>
              <a:t>As a suggestion, the facilitator can compare both formal guiding documents, i.e. “The train-the-mentor programme” VS “The mentoring programme”. The topics presented are just a brief suggestion.</a:t>
            </a:r>
            <a:endParaRPr/>
          </a:p>
        </p:txBody>
      </p:sp>
      <p:sp>
        <p:nvSpPr>
          <p:cNvPr id="131" name="Google Shape;1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225921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4"/>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4"/>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4"/>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4"/>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4"/>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14"/>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4"/>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4"/>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8"/>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2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2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2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2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2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7"/>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9"/>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1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22"/>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1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1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5"/>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mindshift.p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geral@mindshift.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GB">
                <a:latin typeface="Open Sans"/>
                <a:ea typeface="Open Sans"/>
                <a:cs typeface="Open Sans"/>
                <a:sym typeface="Open Sans"/>
              </a:rPr>
              <a:t>Intergenerational Learning Curriculum</a:t>
            </a:r>
            <a:endParaRPr/>
          </a:p>
        </p:txBody>
      </p:sp>
      <p:sp>
        <p:nvSpPr>
          <p:cNvPr id="61" name="Google Shape;61;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GB"/>
              <a:t>Module 5 – Train the mentor programme</a:t>
            </a:r>
            <a:endParaRPr/>
          </a:p>
          <a:p>
            <a:pPr marL="0" lvl="0" indent="0" algn="l" rtl="0">
              <a:lnSpc>
                <a:spcPct val="90000"/>
              </a:lnSpc>
              <a:spcBef>
                <a:spcPts val="1000"/>
              </a:spcBef>
              <a:spcAft>
                <a:spcPts val="0"/>
              </a:spcAft>
              <a:buClr>
                <a:schemeClr val="accent1"/>
              </a:buClr>
              <a:buSzPts val="1600"/>
              <a:buNone/>
            </a:pPr>
            <a:r>
              <a:rPr lang="en-GB"/>
              <a:t>Unit 3: </a:t>
            </a:r>
            <a:r>
              <a:rPr lang="en-GB" b="1">
                <a:latin typeface="Open Sans Light"/>
                <a:ea typeface="Open Sans Light"/>
                <a:cs typeface="Open Sans Light"/>
                <a:sym typeface="Open Sans Light"/>
              </a:rPr>
              <a:t>Checklist for a Train-the-Mentor programme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Hands-on session </a:t>
            </a:r>
            <a:endParaRPr/>
          </a:p>
          <a:p>
            <a:pPr marL="0" lvl="0" indent="0" algn="just" rtl="0">
              <a:lnSpc>
                <a:spcPct val="90000"/>
              </a:lnSpc>
              <a:spcBef>
                <a:spcPts val="1000"/>
              </a:spcBef>
              <a:spcAft>
                <a:spcPts val="0"/>
              </a:spcAft>
              <a:buClr>
                <a:schemeClr val="lt2"/>
              </a:buClr>
              <a:buSzPts val="1800"/>
              <a:buNone/>
            </a:pPr>
            <a:r>
              <a:rPr lang="en-GB" sz="1800" b="1">
                <a:latin typeface="Open Sans Light"/>
                <a:ea typeface="Open Sans Light"/>
                <a:cs typeface="Open Sans Light"/>
                <a:sym typeface="Open Sans Light"/>
              </a:rPr>
              <a:t>Scenario 3 – Taking action</a:t>
            </a:r>
            <a:endParaRPr/>
          </a:p>
          <a:p>
            <a:pPr marL="0" lvl="0" indent="0" algn="just" rtl="0">
              <a:lnSpc>
                <a:spcPct val="90000"/>
              </a:lnSpc>
              <a:spcBef>
                <a:spcPts val="1000"/>
              </a:spcBef>
              <a:spcAft>
                <a:spcPts val="0"/>
              </a:spcAft>
              <a:buClr>
                <a:schemeClr val="lt2"/>
              </a:buClr>
              <a:buSzPts val="1800"/>
              <a:buNone/>
            </a:pPr>
            <a:endParaRPr b="1"/>
          </a:p>
          <a:p>
            <a:pPr marL="342900" lvl="0" indent="-342900" algn="just" rtl="0">
              <a:lnSpc>
                <a:spcPct val="107000"/>
              </a:lnSpc>
              <a:spcBef>
                <a:spcPts val="1200"/>
              </a:spcBef>
              <a:spcAft>
                <a:spcPts val="0"/>
              </a:spcAft>
              <a:buClr>
                <a:srgbClr val="93D4CC"/>
              </a:buClr>
              <a:buSzPts val="1800"/>
              <a:buFont typeface="Noto Sans Symbols"/>
              <a:buChar char="🗹"/>
            </a:pPr>
            <a:r>
              <a:rPr lang="en-GB" sz="1800">
                <a:solidFill>
                  <a:srgbClr val="636A6F"/>
                </a:solidFill>
                <a:latin typeface="Open Sans Light"/>
                <a:ea typeface="Open Sans Light"/>
                <a:cs typeface="Open Sans Light"/>
                <a:sym typeface="Open Sans Light"/>
              </a:rPr>
              <a:t>Individual work </a:t>
            </a:r>
            <a:r>
              <a:rPr lang="en-GB">
                <a:solidFill>
                  <a:srgbClr val="636A6F"/>
                </a:solidFill>
              </a:rPr>
              <a:t>(face-to-face training, 25 min.).</a:t>
            </a:r>
            <a:endParaRPr sz="1800">
              <a:solidFill>
                <a:srgbClr val="636A6F"/>
              </a:solidFill>
              <a:latin typeface="Open Sans Light"/>
              <a:ea typeface="Open Sans Light"/>
              <a:cs typeface="Open Sans Light"/>
              <a:sym typeface="Open Sans Light"/>
            </a:endParaRPr>
          </a:p>
          <a:p>
            <a:pPr marL="342900" lvl="0" indent="-342900" algn="just" rtl="0">
              <a:lnSpc>
                <a:spcPct val="107000"/>
              </a:lnSpc>
              <a:spcBef>
                <a:spcPts val="2000"/>
              </a:spcBef>
              <a:spcAft>
                <a:spcPts val="0"/>
              </a:spcAft>
              <a:buClr>
                <a:srgbClr val="93D4CC"/>
              </a:buClr>
              <a:buSzPts val="1800"/>
              <a:buFont typeface="Noto Sans Symbols"/>
              <a:buChar char="🗹"/>
            </a:pPr>
            <a:r>
              <a:rPr lang="en-GB">
                <a:solidFill>
                  <a:srgbClr val="636A6F"/>
                </a:solidFill>
              </a:rPr>
              <a:t>Verbal presentation required (face-to-face training or online training, TBD)</a:t>
            </a:r>
            <a:endParaRPr sz="1800">
              <a:solidFill>
                <a:srgbClr val="636A6F"/>
              </a:solidFill>
              <a:latin typeface="Open Sans Light"/>
              <a:ea typeface="Open Sans Light"/>
              <a:cs typeface="Open Sans Light"/>
              <a:sym typeface="Open Sans Light"/>
            </a:endParaRPr>
          </a:p>
          <a:p>
            <a:pPr marL="0" lvl="0" indent="0" algn="just" rtl="0">
              <a:lnSpc>
                <a:spcPct val="90000"/>
              </a:lnSpc>
              <a:spcBef>
                <a:spcPts val="1800"/>
              </a:spcBef>
              <a:spcAft>
                <a:spcPts val="0"/>
              </a:spcAft>
              <a:buClr>
                <a:schemeClr val="lt2"/>
              </a:buClr>
              <a:buSzPts val="1800"/>
              <a:buNone/>
            </a:pPr>
            <a:endParaRPr/>
          </a:p>
        </p:txBody>
      </p:sp>
      <p:pic>
        <p:nvPicPr>
          <p:cNvPr id="143" name="Google Shape;143;p10"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144" name="Google Shape;144;p1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3.1.: Taking action</a:t>
            </a:r>
            <a:endParaRPr/>
          </a:p>
        </p:txBody>
      </p:sp>
      <p:sp>
        <p:nvSpPr>
          <p:cNvPr id="145" name="Google Shape;145;p1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3: Checklist for a Train-the-Mentor programme</a:t>
            </a:r>
            <a:endParaRPr sz="3000"/>
          </a:p>
        </p:txBody>
      </p:sp>
      <p:sp>
        <p:nvSpPr>
          <p:cNvPr id="146" name="Google Shape;146;p10"/>
          <p:cNvSpPr txBox="1"/>
          <p:nvPr/>
        </p:nvSpPr>
        <p:spPr>
          <a:xfrm>
            <a:off x="8204597" y="4913907"/>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[25 minutes]</a:t>
            </a:r>
            <a:endParaRPr sz="2000" b="1">
              <a:solidFill>
                <a:schemeClr val="accent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sp>
        <p:nvSpPr>
          <p:cNvPr id="153" name="Google Shape;153;p1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3: Checklist for a Train-the-Mentor programme</a:t>
            </a:r>
            <a:endParaRPr sz="3000"/>
          </a:p>
        </p:txBody>
      </p:sp>
      <p:sp>
        <p:nvSpPr>
          <p:cNvPr id="154" name="Google Shape;154;p11"/>
          <p:cNvSpPr/>
          <p:nvPr/>
        </p:nvSpPr>
        <p:spPr>
          <a:xfrm>
            <a:off x="97970" y="2411730"/>
            <a:ext cx="11944351" cy="2318245"/>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GB" sz="2000" i="1">
                <a:solidFill>
                  <a:srgbClr val="663B88"/>
                </a:solidFill>
                <a:latin typeface="Open Sans Light"/>
                <a:ea typeface="Open Sans Light"/>
                <a:cs typeface="Open Sans Light"/>
                <a:sym typeface="Open Sans Light"/>
              </a:rPr>
              <a:t>“We often hear about stepping outside ourselves, but rarely about stepping outside our generation.”  </a:t>
            </a:r>
            <a:endParaRPr sz="2000" i="1">
              <a:solidFill>
                <a:srgbClr val="663B88"/>
              </a:solidFill>
              <a:latin typeface="Open Sans Light"/>
              <a:ea typeface="Open Sans Light"/>
              <a:cs typeface="Open Sans Light"/>
              <a:sym typeface="Open Sans Light"/>
            </a:endParaRPr>
          </a:p>
          <a:p>
            <a:pPr marL="0" marR="0" lvl="0" indent="0" algn="just" rtl="0">
              <a:spcBef>
                <a:spcPts val="0"/>
              </a:spcBef>
              <a:spcAft>
                <a:spcPts val="0"/>
              </a:spcAft>
              <a:buNone/>
            </a:pPr>
            <a:endParaRPr sz="2000" i="1">
              <a:solidFill>
                <a:srgbClr val="663B88"/>
              </a:solidFill>
              <a:latin typeface="Open Sans Light"/>
              <a:ea typeface="Open Sans Light"/>
              <a:cs typeface="Open Sans Light"/>
              <a:sym typeface="Open Sans Light"/>
            </a:endParaRPr>
          </a:p>
          <a:p>
            <a:pPr marL="0" marR="0" lvl="0" indent="0" algn="r" rtl="0">
              <a:spcBef>
                <a:spcPts val="0"/>
              </a:spcBef>
              <a:spcAft>
                <a:spcPts val="0"/>
              </a:spcAft>
              <a:buNone/>
            </a:pPr>
            <a:r>
              <a:rPr lang="en-GB" sz="2000" i="1">
                <a:solidFill>
                  <a:srgbClr val="663B88"/>
                </a:solidFill>
                <a:latin typeface="Open Sans Light"/>
                <a:ea typeface="Open Sans Light"/>
                <a:cs typeface="Open Sans Light"/>
                <a:sym typeface="Open Sans Light"/>
              </a:rPr>
              <a:t>- </a:t>
            </a:r>
            <a:r>
              <a:rPr lang="en-GB" sz="2000">
                <a:solidFill>
                  <a:srgbClr val="663B88"/>
                </a:solidFill>
                <a:latin typeface="Open Sans Light"/>
                <a:ea typeface="Open Sans Light"/>
                <a:cs typeface="Open Sans Light"/>
                <a:sym typeface="Open Sans Light"/>
              </a:rPr>
              <a:t>Criss Jami</a:t>
            </a:r>
            <a:endParaRPr sz="2000">
              <a:solidFill>
                <a:srgbClr val="663B88"/>
              </a:solidFill>
              <a:latin typeface="Open Sans Light"/>
              <a:ea typeface="Open Sans Light"/>
              <a:cs typeface="Open Sans Light"/>
              <a:sym typeface="Open Sans Light"/>
            </a:endParaRPr>
          </a:p>
        </p:txBody>
      </p:sp>
      <p:sp>
        <p:nvSpPr>
          <p:cNvPr id="155" name="Google Shape;155;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3.1.: Taking action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GB"/>
              <a:t>Content developer</a:t>
            </a:r>
            <a:br>
              <a:rPr lang="en-GB"/>
            </a:br>
            <a:r>
              <a:rPr lang="en-GB" b="0"/>
              <a:t> Mindshift Talent Advisory, Portugal</a:t>
            </a:r>
            <a:br>
              <a:rPr lang="en-GB" b="0"/>
            </a:br>
            <a:r>
              <a:rPr lang="en-GB" b="0" u="sng">
                <a:solidFill>
                  <a:schemeClr val="hlink"/>
                </a:solidFill>
                <a:hlinkClick r:id="rId3"/>
              </a:rPr>
              <a:t>www.mindshift.pt</a:t>
            </a:r>
            <a:r>
              <a:rPr lang="en-GB" b="0"/>
              <a:t> </a:t>
            </a:r>
            <a:r>
              <a:rPr lang="en-GB"/>
              <a:t/>
            </a:r>
            <a:br>
              <a:rPr lang="en-GB"/>
            </a:br>
            <a:r>
              <a:rPr lang="en-GB" b="0" u="sng">
                <a:solidFill>
                  <a:schemeClr val="hlink"/>
                </a:solidFill>
                <a:hlinkClick r:id="rId4"/>
              </a:rPr>
              <a:t>geral@mindshift.pt</a:t>
            </a:r>
            <a:r>
              <a:rPr lang="en-GB" b="0"/>
              <a:t> </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latin typeface="Open Sans"/>
                <a:ea typeface="Open Sans"/>
                <a:cs typeface="Open Sans"/>
                <a:sym typeface="Open Sans"/>
              </a:rPr>
              <a:t>Aims and outline</a:t>
            </a:r>
            <a:endParaRPr>
              <a:latin typeface="Open Sans"/>
              <a:ea typeface="Open Sans"/>
              <a:cs typeface="Open Sans"/>
              <a:sym typeface="Open Sans"/>
            </a:endParaRPr>
          </a:p>
        </p:txBody>
      </p:sp>
      <p:sp>
        <p:nvSpPr>
          <p:cNvPr id="67" name="Google Shape;67;p2"/>
          <p:cNvSpPr txBox="1">
            <a:spLocks noGrp="1"/>
          </p:cNvSpPr>
          <p:nvPr>
            <p:ph type="body" idx="1"/>
          </p:nvPr>
        </p:nvSpPr>
        <p:spPr>
          <a:xfrm>
            <a:off x="97971" y="881743"/>
            <a:ext cx="11693979" cy="58701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636A6F"/>
              </a:buClr>
              <a:buSzPts val="1800"/>
              <a:buNone/>
            </a:pPr>
            <a:r>
              <a:rPr lang="en-GB" sz="1800">
                <a:solidFill>
                  <a:srgbClr val="636A6F"/>
                </a:solidFill>
                <a:latin typeface="Open Sans Light"/>
                <a:ea typeface="Open Sans Light"/>
                <a:cs typeface="Open Sans Light"/>
                <a:sym typeface="Open Sans Light"/>
              </a:rPr>
              <a:t>This module intends to provide managers, HR professional and in-service trainers with relevant knowledge, tools, and material to design a Train-the-Mentor programme.</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This module is divided into three learning units, comprising a total of four main activities:</a:t>
            </a:r>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1: The basics of mentoring</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1.1. : How to start a mentoring programme?</a:t>
            </a:r>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2: Building positive attitudes towards reverse mentoring</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2.1. : Questioning concepts</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2.2. : The power of a good e-portfolio</a:t>
            </a:r>
            <a:endParaRPr b="1">
              <a:solidFill>
                <a:schemeClr val="accent6"/>
              </a:solidFill>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3: Checklist for a Train-the-Mentor programme</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3.1.: Taking action</a:t>
            </a:r>
            <a:endParaRPr/>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After the completion of this module learners will be able to:</a:t>
            </a:r>
            <a:endParaRPr>
              <a:latin typeface="Open Sans Light"/>
              <a:ea typeface="Open Sans Light"/>
              <a:cs typeface="Open Sans Light"/>
              <a:sym typeface="Open Sans Light"/>
            </a:endParaRPr>
          </a:p>
        </p:txBody>
      </p:sp>
      <p:sp>
        <p:nvSpPr>
          <p:cNvPr id="73" name="Google Shape;73;p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285750" lvl="0" indent="-285750" algn="just" rtl="0">
              <a:lnSpc>
                <a:spcPct val="150000"/>
              </a:lnSpc>
              <a:spcBef>
                <a:spcPts val="0"/>
              </a:spcBef>
              <a:spcAft>
                <a:spcPts val="0"/>
              </a:spcAft>
              <a:buClr>
                <a:srgbClr val="93D4CC"/>
              </a:buClr>
              <a:buSzPts val="1800"/>
              <a:buFont typeface="Arial"/>
              <a:buChar char="•"/>
            </a:pPr>
            <a:r>
              <a:rPr lang="en-GB">
                <a:solidFill>
                  <a:srgbClr val="636A6F"/>
                </a:solidFill>
              </a:rPr>
              <a:t>Define the following concepts: mentoring; intergenerational mentoring; intergenerational learning; reverse mentoring.</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Distinguish mentoring from reverse mentoring.</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List the benefits and disadvantages of having a mentoring programme in the workplace.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Define strategies to prepare an intergenerational mentoring programme.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Conceptualise a Train-the-Mentor programme.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Implement a Train-the-Mentor programme.</a:t>
            </a:r>
            <a:endParaRPr/>
          </a:p>
          <a:p>
            <a:pPr marL="0" lvl="0" indent="0" algn="just" rtl="0">
              <a:lnSpc>
                <a:spcPct val="90000"/>
              </a:lnSpc>
              <a:spcBef>
                <a:spcPts val="1800"/>
              </a:spcBef>
              <a:spcAft>
                <a:spcPts val="0"/>
              </a:spcAft>
              <a:buClr>
                <a:schemeClr val="lt2"/>
              </a:buClr>
              <a:buSzPts val="1800"/>
              <a:buNone/>
            </a:pPr>
            <a:endParaRPr/>
          </a:p>
        </p:txBody>
      </p:sp>
      <p:sp>
        <p:nvSpPr>
          <p:cNvPr id="74" name="Google Shape;74;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Learning 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ctrTitle"/>
          </p:nvPr>
        </p:nvSpPr>
        <p:spPr>
          <a:xfrm>
            <a:off x="2179865" y="2774849"/>
            <a:ext cx="7809955"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GB"/>
              <a:t>Unit 3: Checklist for a Train-the-Mentor programme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87" name="Google Shape;87;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3.1.: Taking action</a:t>
            </a:r>
            <a:endParaRPr/>
          </a:p>
        </p:txBody>
      </p:sp>
      <p:sp>
        <p:nvSpPr>
          <p:cNvPr id="88" name="Google Shape;88;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3: Checklist for a Train the Mentor programme</a:t>
            </a:r>
            <a:endParaRPr/>
          </a:p>
        </p:txBody>
      </p:sp>
      <p:pic>
        <p:nvPicPr>
          <p:cNvPr id="89" name="Google Shape;89;p5"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90" name="Google Shape;90;p5"/>
          <p:cNvSpPr txBox="1"/>
          <p:nvPr/>
        </p:nvSpPr>
        <p:spPr>
          <a:xfrm>
            <a:off x="6543675" y="2724085"/>
            <a:ext cx="5400675" cy="276800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a:solidFill>
                  <a:srgbClr val="636A6F"/>
                </a:solidFill>
                <a:latin typeface="Open Sans Light"/>
                <a:ea typeface="Open Sans Light"/>
                <a:cs typeface="Open Sans Light"/>
                <a:sym typeface="Open Sans Light"/>
              </a:rPr>
              <a:t>In this activity you will practice the following skills: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Decision making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Critical thinking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Problem-solving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Strategic thinking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Digital skills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Creativity</a:t>
            </a:r>
            <a:endParaRPr/>
          </a:p>
        </p:txBody>
      </p:sp>
      <p:sp>
        <p:nvSpPr>
          <p:cNvPr id="91" name="Google Shape;91;p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2057349" lvl="4" indent="-228594"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engage participants into developing their own Train the Mentor programme using their own real workplace experience. </a:t>
            </a:r>
            <a:endParaRPr/>
          </a:p>
        </p:txBody>
      </p:sp>
      <p:pic>
        <p:nvPicPr>
          <p:cNvPr id="92" name="Google Shape;92;p5"/>
          <p:cNvPicPr preferRelativeResize="0"/>
          <p:nvPr/>
        </p:nvPicPr>
        <p:blipFill rotWithShape="1">
          <a:blip r:embed="rId4">
            <a:alphaModFix/>
          </a:blip>
          <a:srcRect l="21301" t="23250" r="19599" b="22964"/>
          <a:stretch/>
        </p:blipFill>
        <p:spPr>
          <a:xfrm>
            <a:off x="149675" y="2476375"/>
            <a:ext cx="2050800"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p:nvPr/>
        </p:nvSpPr>
        <p:spPr>
          <a:xfrm>
            <a:off x="1304060" y="1625106"/>
            <a:ext cx="9718979" cy="323165"/>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n-GB" sz="1800">
                <a:solidFill>
                  <a:schemeClr val="lt1"/>
                </a:solidFill>
                <a:latin typeface="Open Sans"/>
                <a:ea typeface="Open Sans"/>
                <a:cs typeface="Open Sans"/>
                <a:sym typeface="Open Sans"/>
              </a:rPr>
              <a:t>A mentoring programme and a train-the-mentor programme can easily overlap</a:t>
            </a:r>
            <a:endParaRPr/>
          </a:p>
        </p:txBody>
      </p:sp>
      <p:sp>
        <p:nvSpPr>
          <p:cNvPr id="99" name="Google Shape;99;p6"/>
          <p:cNvSpPr/>
          <p:nvPr/>
        </p:nvSpPr>
        <p:spPr>
          <a:xfrm>
            <a:off x="10574103" y="4015776"/>
            <a:ext cx="448936" cy="444283"/>
          </a:xfrm>
          <a:custGeom>
            <a:avLst/>
            <a:gdLst/>
            <a:ahLst/>
            <a:cxnLst/>
            <a:rect l="l" t="t" r="r" b="b"/>
            <a:pathLst>
              <a:path w="306026" h="302202" extrusionOk="0">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00" name="Google Shape;100;p6"/>
          <p:cNvSpPr/>
          <p:nvPr/>
        </p:nvSpPr>
        <p:spPr>
          <a:xfrm>
            <a:off x="9571425" y="5655712"/>
            <a:ext cx="448936" cy="379154"/>
          </a:xfrm>
          <a:custGeom>
            <a:avLst/>
            <a:gdLst/>
            <a:ahLst/>
            <a:cxnLst/>
            <a:rect l="l" t="t" r="r" b="b"/>
            <a:pathLst>
              <a:path w="306026" h="258406" extrusionOk="0">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101" name="Google Shape;101;p6"/>
          <p:cNvSpPr txBox="1"/>
          <p:nvPr/>
        </p:nvSpPr>
        <p:spPr>
          <a:xfrm>
            <a:off x="123824" y="265004"/>
            <a:ext cx="11944351" cy="7158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Open Sans"/>
              <a:buNone/>
            </a:pPr>
            <a:r>
              <a:rPr lang="en-GB" sz="3000">
                <a:solidFill>
                  <a:schemeClr val="dk1"/>
                </a:solidFill>
                <a:latin typeface="Open Sans"/>
                <a:ea typeface="Open Sans"/>
                <a:cs typeface="Open Sans"/>
                <a:sym typeface="Open Sans"/>
              </a:rPr>
              <a:t>Unit 3: Checklist for a Train-the-Mentor programme</a:t>
            </a:r>
            <a:endParaRPr sz="3000">
              <a:solidFill>
                <a:schemeClr val="dk1"/>
              </a:solidFill>
              <a:latin typeface="Open Sans"/>
              <a:ea typeface="Open Sans"/>
              <a:cs typeface="Open Sans"/>
              <a:sym typeface="Open Sans"/>
            </a:endParaRPr>
          </a:p>
        </p:txBody>
      </p:sp>
      <p:sp>
        <p:nvSpPr>
          <p:cNvPr id="102" name="Google Shape;102;p6"/>
          <p:cNvSpPr/>
          <p:nvPr/>
        </p:nvSpPr>
        <p:spPr>
          <a:xfrm>
            <a:off x="9768536" y="2488191"/>
            <a:ext cx="595204" cy="668577"/>
          </a:xfrm>
          <a:custGeom>
            <a:avLst/>
            <a:gdLst/>
            <a:ahLst/>
            <a:cxnLst/>
            <a:rect l="l" t="t" r="r" b="b"/>
            <a:pathLst>
              <a:path w="306027" h="304220" extrusionOk="0">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B3B3B3"/>
              </a:solidFill>
              <a:latin typeface="Lato Light"/>
              <a:ea typeface="Lato Light"/>
              <a:cs typeface="Lato Light"/>
              <a:sym typeface="Lato Light"/>
            </a:endParaRPr>
          </a:p>
        </p:txBody>
      </p:sp>
      <p:pic>
        <p:nvPicPr>
          <p:cNvPr id="103" name="Google Shape;103;p6" descr="Distintivo: Visto1 com preenchimento sólido"/>
          <p:cNvPicPr preferRelativeResize="0"/>
          <p:nvPr/>
        </p:nvPicPr>
        <p:blipFill rotWithShape="1">
          <a:blip r:embed="rId3">
            <a:alphaModFix/>
          </a:blip>
          <a:srcRect/>
          <a:stretch/>
        </p:blipFill>
        <p:spPr>
          <a:xfrm>
            <a:off x="647047" y="1470978"/>
            <a:ext cx="631423" cy="631423"/>
          </a:xfrm>
          <a:prstGeom prst="rect">
            <a:avLst/>
          </a:prstGeom>
          <a:noFill/>
          <a:ln>
            <a:noFill/>
          </a:ln>
        </p:spPr>
      </p:pic>
      <p:sp>
        <p:nvSpPr>
          <p:cNvPr id="104" name="Google Shape;104;p6"/>
          <p:cNvSpPr txBox="1"/>
          <p:nvPr/>
        </p:nvSpPr>
        <p:spPr>
          <a:xfrm>
            <a:off x="1304060" y="2736062"/>
            <a:ext cx="9718979" cy="323165"/>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n-GB" sz="1800">
                <a:solidFill>
                  <a:schemeClr val="lt1"/>
                </a:solidFill>
                <a:latin typeface="Open Sans"/>
                <a:ea typeface="Open Sans"/>
                <a:cs typeface="Open Sans"/>
                <a:sym typeface="Open Sans"/>
              </a:rPr>
              <a:t>Before implementing a mentoring programme it is important to select and train mentors</a:t>
            </a:r>
            <a:endParaRPr/>
          </a:p>
        </p:txBody>
      </p:sp>
      <p:pic>
        <p:nvPicPr>
          <p:cNvPr id="105" name="Google Shape;105;p6" descr="Distintivo: Visto1 com preenchimento sólido"/>
          <p:cNvPicPr preferRelativeResize="0"/>
          <p:nvPr/>
        </p:nvPicPr>
        <p:blipFill rotWithShape="1">
          <a:blip r:embed="rId4">
            <a:alphaModFix/>
          </a:blip>
          <a:srcRect/>
          <a:stretch/>
        </p:blipFill>
        <p:spPr>
          <a:xfrm>
            <a:off x="647047" y="2557331"/>
            <a:ext cx="631423" cy="631423"/>
          </a:xfrm>
          <a:prstGeom prst="rect">
            <a:avLst/>
          </a:prstGeom>
          <a:noFill/>
          <a:ln>
            <a:noFill/>
          </a:ln>
        </p:spPr>
      </p:pic>
      <p:sp>
        <p:nvSpPr>
          <p:cNvPr id="106" name="Google Shape;106;p6"/>
          <p:cNvSpPr txBox="1"/>
          <p:nvPr/>
        </p:nvSpPr>
        <p:spPr>
          <a:xfrm>
            <a:off x="1278470" y="3871942"/>
            <a:ext cx="9718979" cy="877163"/>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n-GB" sz="1800">
                <a:solidFill>
                  <a:schemeClr val="lt1"/>
                </a:solidFill>
                <a:latin typeface="Open Sans"/>
                <a:ea typeface="Open Sans"/>
                <a:cs typeface="Open Sans"/>
                <a:sym typeface="Open Sans"/>
              </a:rPr>
              <a:t>The success of any mentoring programme relies on having qualified mentors. And this is regardless of their age. For that matter it is fundamental to invest on continuing education and professional development, competencies and soft skills assessment</a:t>
            </a:r>
            <a:endParaRPr/>
          </a:p>
        </p:txBody>
      </p:sp>
      <p:pic>
        <p:nvPicPr>
          <p:cNvPr id="107" name="Google Shape;107;p6" descr="Distintivo: Visto1 com preenchimento sólido"/>
          <p:cNvPicPr preferRelativeResize="0"/>
          <p:nvPr/>
        </p:nvPicPr>
        <p:blipFill rotWithShape="1">
          <a:blip r:embed="rId5">
            <a:alphaModFix/>
          </a:blip>
          <a:srcRect/>
          <a:stretch/>
        </p:blipFill>
        <p:spPr>
          <a:xfrm>
            <a:off x="621457" y="3994811"/>
            <a:ext cx="631423" cy="631423"/>
          </a:xfrm>
          <a:prstGeom prst="rect">
            <a:avLst/>
          </a:prstGeom>
          <a:noFill/>
          <a:ln>
            <a:noFill/>
          </a:ln>
        </p:spPr>
      </p:pic>
      <p:sp>
        <p:nvSpPr>
          <p:cNvPr id="108" name="Google Shape;108;p6"/>
          <p:cNvSpPr txBox="1"/>
          <p:nvPr/>
        </p:nvSpPr>
        <p:spPr>
          <a:xfrm>
            <a:off x="1252880" y="5506001"/>
            <a:ext cx="9718979" cy="600164"/>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n-GB" sz="1800">
                <a:solidFill>
                  <a:schemeClr val="lt1"/>
                </a:solidFill>
                <a:latin typeface="Open Sans"/>
                <a:ea typeface="Open Sans"/>
                <a:cs typeface="Open Sans"/>
                <a:sym typeface="Open Sans"/>
              </a:rPr>
              <a:t>While designing a mentor training structure we are already identifying the main areas of a formal mentoring programme</a:t>
            </a:r>
            <a:endParaRPr/>
          </a:p>
        </p:txBody>
      </p:sp>
      <p:pic>
        <p:nvPicPr>
          <p:cNvPr id="109" name="Google Shape;109;p6" descr="Distintivo: Visto1 com preenchimento sólido"/>
          <p:cNvPicPr preferRelativeResize="0"/>
          <p:nvPr/>
        </p:nvPicPr>
        <p:blipFill rotWithShape="1">
          <a:blip r:embed="rId6">
            <a:alphaModFix/>
          </a:blip>
          <a:srcRect/>
          <a:stretch/>
        </p:blipFill>
        <p:spPr>
          <a:xfrm>
            <a:off x="605086" y="5465543"/>
            <a:ext cx="631423" cy="6314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body" idx="1"/>
          </p:nvPr>
        </p:nvSpPr>
        <p:spPr>
          <a:xfrm>
            <a:off x="97971" y="1462684"/>
            <a:ext cx="5910944"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l" rtl="0">
              <a:lnSpc>
                <a:spcPct val="90000"/>
              </a:lnSpc>
              <a:spcBef>
                <a:spcPts val="1000"/>
              </a:spcBef>
              <a:spcAft>
                <a:spcPts val="0"/>
              </a:spcAft>
              <a:buClr>
                <a:srgbClr val="9869BD"/>
              </a:buClr>
              <a:buSzPts val="1800"/>
              <a:buNone/>
            </a:pPr>
            <a:r>
              <a:rPr lang="en-GB" sz="1800" b="1">
                <a:solidFill>
                  <a:srgbClr val="9869BD"/>
                </a:solidFill>
                <a:latin typeface="Open Sans Light"/>
                <a:ea typeface="Open Sans Light"/>
                <a:cs typeface="Open Sans Light"/>
                <a:sym typeface="Open Sans Light"/>
              </a:rPr>
              <a:t>A Train-the-mentor programme must include:</a:t>
            </a:r>
            <a:endParaRPr/>
          </a:p>
          <a:p>
            <a:pPr marL="0" lvl="0" indent="0" algn="l" rtl="0">
              <a:lnSpc>
                <a:spcPct val="90000"/>
              </a:lnSpc>
              <a:spcBef>
                <a:spcPts val="1000"/>
              </a:spcBef>
              <a:spcAft>
                <a:spcPts val="0"/>
              </a:spcAft>
              <a:buClr>
                <a:schemeClr val="lt2"/>
              </a:buClr>
              <a:buSzPts val="1800"/>
              <a:buNone/>
            </a:pPr>
            <a:endParaRPr b="1">
              <a:solidFill>
                <a:srgbClr val="9869BD"/>
              </a:solidFill>
            </a:endParaRPr>
          </a:p>
          <a:p>
            <a:pPr marL="285750" lvl="0" indent="-285750" algn="l" rtl="0">
              <a:lnSpc>
                <a:spcPct val="90000"/>
              </a:lnSpc>
              <a:spcBef>
                <a:spcPts val="1000"/>
              </a:spcBef>
              <a:spcAft>
                <a:spcPts val="0"/>
              </a:spcAft>
              <a:buClr>
                <a:srgbClr val="9869BD"/>
              </a:buClr>
              <a:buSzPts val="1800"/>
              <a:buFont typeface="Noto Sans Symbols"/>
              <a:buChar char="🗹"/>
            </a:pPr>
            <a:r>
              <a:rPr lang="en-GB">
                <a:solidFill>
                  <a:srgbClr val="636A6F"/>
                </a:solidFill>
              </a:rPr>
              <a:t>Clear definition of the aims, objectives and purpose of the training programme.</a:t>
            </a:r>
            <a:endParaRPr/>
          </a:p>
          <a:p>
            <a:pPr marL="0" lvl="0" indent="0" algn="l" rtl="0">
              <a:lnSpc>
                <a:spcPct val="90000"/>
              </a:lnSpc>
              <a:spcBef>
                <a:spcPts val="1000"/>
              </a:spcBef>
              <a:spcAft>
                <a:spcPts val="0"/>
              </a:spcAft>
              <a:buClr>
                <a:srgbClr val="9869BD"/>
              </a:buClr>
              <a:buSzPts val="1800"/>
              <a:buNone/>
            </a:pPr>
            <a:endParaRPr>
              <a:solidFill>
                <a:srgbClr val="636A6F"/>
              </a:solidFill>
            </a:endParaRPr>
          </a:p>
          <a:p>
            <a:pPr marL="285750" lvl="0" indent="-285750" algn="l" rtl="0">
              <a:lnSpc>
                <a:spcPct val="90000"/>
              </a:lnSpc>
              <a:spcBef>
                <a:spcPts val="1000"/>
              </a:spcBef>
              <a:spcAft>
                <a:spcPts val="0"/>
              </a:spcAft>
              <a:buClr>
                <a:srgbClr val="9869BD"/>
              </a:buClr>
              <a:buSzPts val="1800"/>
              <a:buFont typeface="Noto Sans Symbols"/>
              <a:buChar char="🗹"/>
            </a:pPr>
            <a:r>
              <a:rPr lang="en-GB">
                <a:solidFill>
                  <a:srgbClr val="636A6F"/>
                </a:solidFill>
              </a:rPr>
              <a:t>Description of the teaching strategies and/or methodologies that will be used (includes tools and additional resources needed). For example: project-based learning; inquiry-based learning; cooperative learning; personalised learning, etc.</a:t>
            </a:r>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285750" algn="l" rtl="0">
              <a:lnSpc>
                <a:spcPct val="90000"/>
              </a:lnSpc>
              <a:spcBef>
                <a:spcPts val="1000"/>
              </a:spcBef>
              <a:spcAft>
                <a:spcPts val="0"/>
              </a:spcAft>
              <a:buClr>
                <a:srgbClr val="9869BD"/>
              </a:buClr>
              <a:buSzPts val="1800"/>
              <a:buFont typeface="Noto Sans Symbols"/>
              <a:buChar char="🗹"/>
            </a:pPr>
            <a:r>
              <a:rPr lang="en-GB">
                <a:solidFill>
                  <a:srgbClr val="636A6F"/>
                </a:solidFill>
              </a:rPr>
              <a:t>Definition of the profile of the trainers, and this must include having experience in the field of training and mentoring methodologies</a:t>
            </a:r>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just" rtl="0">
              <a:lnSpc>
                <a:spcPct val="90000"/>
              </a:lnSpc>
              <a:spcBef>
                <a:spcPts val="1000"/>
              </a:spcBef>
              <a:spcAft>
                <a:spcPts val="0"/>
              </a:spcAft>
              <a:buClr>
                <a:srgbClr val="9869BD"/>
              </a:buClr>
              <a:buSzPts val="1800"/>
              <a:buFont typeface="Noto Sans Symbols"/>
              <a:buNone/>
            </a:pPr>
            <a:endParaRPr/>
          </a:p>
        </p:txBody>
      </p:sp>
      <p:sp>
        <p:nvSpPr>
          <p:cNvPr id="116" name="Google Shape;116;p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3.1.: Taking action</a:t>
            </a:r>
            <a:endParaRPr/>
          </a:p>
        </p:txBody>
      </p:sp>
      <p:sp>
        <p:nvSpPr>
          <p:cNvPr id="117" name="Google Shape;117;p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3: Checklist for a Train-the-Mentor programme</a:t>
            </a:r>
            <a:endParaRPr sz="3000"/>
          </a:p>
        </p:txBody>
      </p:sp>
      <p:sp>
        <p:nvSpPr>
          <p:cNvPr id="118" name="Google Shape;118;p7"/>
          <p:cNvSpPr txBox="1">
            <a:spLocks noGrp="1"/>
          </p:cNvSpPr>
          <p:nvPr>
            <p:ph type="body" idx="2"/>
          </p:nvPr>
        </p:nvSpPr>
        <p:spPr>
          <a:xfrm>
            <a:off x="6131377" y="1462684"/>
            <a:ext cx="5910944" cy="531367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rgbClr val="9DA57C"/>
              </a:buClr>
              <a:buSzPts val="1800"/>
              <a:buNone/>
            </a:pPr>
            <a:r>
              <a:rPr lang="en-GB" b="1">
                <a:solidFill>
                  <a:srgbClr val="9DA57C"/>
                </a:solidFill>
              </a:rPr>
              <a:t>A Mentoring programme must include (example):</a:t>
            </a:r>
            <a:endParaRPr/>
          </a:p>
          <a:p>
            <a:pPr marL="0" lvl="0" indent="0" algn="just" rtl="0">
              <a:lnSpc>
                <a:spcPct val="90000"/>
              </a:lnSpc>
              <a:spcBef>
                <a:spcPts val="1000"/>
              </a:spcBef>
              <a:spcAft>
                <a:spcPts val="0"/>
              </a:spcAft>
              <a:buClr>
                <a:schemeClr val="lt2"/>
              </a:buClr>
              <a:buSzPts val="1800"/>
              <a:buNone/>
            </a:pPr>
            <a:endParaRPr b="1">
              <a:solidFill>
                <a:srgbClr val="9DA57C"/>
              </a:solidFill>
            </a:endParaRPr>
          </a:p>
          <a:p>
            <a:pPr marL="285750" lvl="0" indent="-285750" algn="l" rtl="0">
              <a:lnSpc>
                <a:spcPct val="90000"/>
              </a:lnSpc>
              <a:spcBef>
                <a:spcPts val="1000"/>
              </a:spcBef>
              <a:spcAft>
                <a:spcPts val="0"/>
              </a:spcAft>
              <a:buClr>
                <a:srgbClr val="9DA57C"/>
              </a:buClr>
              <a:buSzPts val="1800"/>
              <a:buFont typeface="Noto Sans Symbols"/>
              <a:buChar char="🗹"/>
            </a:pPr>
            <a:r>
              <a:rPr lang="en-GB" b="1">
                <a:solidFill>
                  <a:srgbClr val="9DA57C"/>
                </a:solidFill>
              </a:rPr>
              <a:t>Part 1 </a:t>
            </a:r>
            <a:r>
              <a:rPr lang="en-GB">
                <a:solidFill>
                  <a:srgbClr val="9DA57C"/>
                </a:solidFill>
              </a:rPr>
              <a:t>– </a:t>
            </a:r>
            <a:r>
              <a:rPr lang="en-GB" b="1">
                <a:solidFill>
                  <a:srgbClr val="9DA57C"/>
                </a:solidFill>
              </a:rPr>
              <a:t>Mentoring</a:t>
            </a:r>
            <a:endParaRPr b="1">
              <a:solidFill>
                <a:srgbClr val="636A6F"/>
              </a:solidFill>
            </a:endParaRPr>
          </a:p>
          <a:p>
            <a:pPr marL="0" lvl="0" indent="0" algn="l" rtl="0">
              <a:lnSpc>
                <a:spcPct val="90000"/>
              </a:lnSpc>
              <a:spcBef>
                <a:spcPts val="1000"/>
              </a:spcBef>
              <a:spcAft>
                <a:spcPts val="0"/>
              </a:spcAft>
              <a:buClr>
                <a:srgbClr val="9DA57C"/>
              </a:buClr>
              <a:buSzPts val="1800"/>
              <a:buNone/>
            </a:pPr>
            <a:r>
              <a:rPr lang="en-GB">
                <a:solidFill>
                  <a:srgbClr val="636A6F"/>
                </a:solidFill>
              </a:rPr>
              <a:t>General information about mentoring and other related concepts</a:t>
            </a:r>
            <a:endParaRPr/>
          </a:p>
          <a:p>
            <a:pPr marL="0" lvl="0" indent="0" algn="l" rtl="0">
              <a:lnSpc>
                <a:spcPct val="90000"/>
              </a:lnSpc>
              <a:spcBef>
                <a:spcPts val="1000"/>
              </a:spcBef>
              <a:spcAft>
                <a:spcPts val="0"/>
              </a:spcAft>
              <a:buClr>
                <a:srgbClr val="9DA57C"/>
              </a:buClr>
              <a:buSzPts val="1800"/>
              <a:buNone/>
            </a:pPr>
            <a:endParaRPr>
              <a:solidFill>
                <a:srgbClr val="636A6F"/>
              </a:solidFill>
            </a:endParaRPr>
          </a:p>
          <a:p>
            <a:pPr marL="285750" lvl="0" indent="-285750" algn="l" rtl="0">
              <a:lnSpc>
                <a:spcPct val="90000"/>
              </a:lnSpc>
              <a:spcBef>
                <a:spcPts val="1000"/>
              </a:spcBef>
              <a:spcAft>
                <a:spcPts val="0"/>
              </a:spcAft>
              <a:buClr>
                <a:srgbClr val="9DA57C"/>
              </a:buClr>
              <a:buSzPts val="1800"/>
              <a:buFont typeface="Noto Sans Symbols"/>
              <a:buChar char="🗹"/>
            </a:pPr>
            <a:r>
              <a:rPr lang="en-GB" b="1">
                <a:solidFill>
                  <a:srgbClr val="9DA57C"/>
                </a:solidFill>
              </a:rPr>
              <a:t>Part 2 – Aims and objectives of the mentoring programme</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Clear definition of the aims</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Objectives and purpose of the mentoring programme</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Benefits for the company/organisation; benefits for the employees</a:t>
            </a:r>
            <a:endParaRPr/>
          </a:p>
          <a:p>
            <a:pPr marL="0" lvl="0" indent="0" algn="just" rtl="0">
              <a:lnSpc>
                <a:spcPct val="90000"/>
              </a:lnSpc>
              <a:spcBef>
                <a:spcPts val="1000"/>
              </a:spcBef>
              <a:spcAft>
                <a:spcPts val="0"/>
              </a:spcAft>
              <a:buClr>
                <a:srgbClr val="9DA57C"/>
              </a:buClr>
              <a:buSzPts val="1800"/>
              <a:buNone/>
            </a:pPr>
            <a:endParaRPr>
              <a:solidFill>
                <a:srgbClr val="636A6F"/>
              </a:solidFill>
            </a:endParaRPr>
          </a:p>
          <a:p>
            <a:pPr marL="285750" lvl="0" indent="-171450" algn="just" rtl="0">
              <a:lnSpc>
                <a:spcPct val="90000"/>
              </a:lnSpc>
              <a:spcBef>
                <a:spcPts val="1000"/>
              </a:spcBef>
              <a:spcAft>
                <a:spcPts val="0"/>
              </a:spcAft>
              <a:buClr>
                <a:srgbClr val="9DA57C"/>
              </a:buClr>
              <a:buSzPts val="1800"/>
              <a:buFont typeface="Noto Sans Symbols"/>
              <a:buNone/>
            </a:pPr>
            <a:endParaRPr b="1">
              <a:solidFill>
                <a:srgbClr val="9DA57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body" idx="1"/>
          </p:nvPr>
        </p:nvSpPr>
        <p:spPr>
          <a:xfrm>
            <a:off x="97971" y="1462684"/>
            <a:ext cx="5910944"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869BD"/>
              </a:buClr>
              <a:buSzPts val="1800"/>
              <a:buNone/>
            </a:pPr>
            <a:endParaRPr>
              <a:solidFill>
                <a:srgbClr val="636A6F"/>
              </a:solidFill>
            </a:endParaRPr>
          </a:p>
          <a:p>
            <a:pPr marL="285750" lvl="0" indent="-285750" algn="l" rtl="0">
              <a:lnSpc>
                <a:spcPct val="90000"/>
              </a:lnSpc>
              <a:spcBef>
                <a:spcPts val="1000"/>
              </a:spcBef>
              <a:spcAft>
                <a:spcPts val="0"/>
              </a:spcAft>
              <a:buClr>
                <a:srgbClr val="9869BD"/>
              </a:buClr>
              <a:buSzPts val="1800"/>
              <a:buFont typeface="Noto Sans Symbols"/>
              <a:buChar char="🗹"/>
            </a:pPr>
            <a:r>
              <a:rPr lang="en-GB">
                <a:solidFill>
                  <a:srgbClr val="636A6F"/>
                </a:solidFill>
              </a:rPr>
              <a:t>Definition of the teaching contents: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skills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and mentee profile</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Establishing and managing relations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Planning and managing mentoring meetings/sessions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Matching mentors and mentees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phases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techniques: </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Beginning rapport and setting boundaries</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Setting goals and guiding mentees</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Conflict management</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Effective listening</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Effective questioning</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Effective feedback</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Ending sessions effectively</a:t>
            </a:r>
            <a:endParaRPr/>
          </a:p>
          <a:p>
            <a:pPr marL="1142971" lvl="2" indent="0" algn="l" rtl="0">
              <a:lnSpc>
                <a:spcPct val="90000"/>
              </a:lnSpc>
              <a:spcBef>
                <a:spcPts val="500"/>
              </a:spcBef>
              <a:spcAft>
                <a:spcPts val="0"/>
              </a:spcAft>
              <a:buClr>
                <a:srgbClr val="9869BD"/>
              </a:buClr>
              <a:buSzPts val="1440"/>
              <a:buNone/>
            </a:pPr>
            <a:endParaRPr sz="1800">
              <a:solidFill>
                <a:srgbClr val="636A6F"/>
              </a:solidFill>
              <a:latin typeface="Open Sans Light"/>
              <a:ea typeface="Open Sans Light"/>
              <a:cs typeface="Open Sans Light"/>
              <a:sym typeface="Open Sans Light"/>
            </a:endParaRPr>
          </a:p>
          <a:p>
            <a:pPr marL="1428721" lvl="2" indent="-194310" algn="l" rtl="0">
              <a:lnSpc>
                <a:spcPct val="90000"/>
              </a:lnSpc>
              <a:spcBef>
                <a:spcPts val="500"/>
              </a:spcBef>
              <a:spcAft>
                <a:spcPts val="0"/>
              </a:spcAft>
              <a:buClr>
                <a:srgbClr val="9869BD"/>
              </a:buClr>
              <a:buSzPts val="1440"/>
              <a:buFont typeface="Noto Sans Symbols"/>
              <a:buNone/>
            </a:pPr>
            <a:endParaRPr sz="1800">
              <a:solidFill>
                <a:srgbClr val="636A6F"/>
              </a:solidFill>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just" rtl="0">
              <a:lnSpc>
                <a:spcPct val="90000"/>
              </a:lnSpc>
              <a:spcBef>
                <a:spcPts val="1000"/>
              </a:spcBef>
              <a:spcAft>
                <a:spcPts val="0"/>
              </a:spcAft>
              <a:buClr>
                <a:srgbClr val="9869BD"/>
              </a:buClr>
              <a:buSzPts val="1800"/>
              <a:buFont typeface="Noto Sans Symbols"/>
              <a:buNone/>
            </a:pPr>
            <a:endParaRPr/>
          </a:p>
        </p:txBody>
      </p:sp>
      <p:sp>
        <p:nvSpPr>
          <p:cNvPr id="125" name="Google Shape;125;p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3.1.: Taking action</a:t>
            </a:r>
            <a:endParaRPr/>
          </a:p>
        </p:txBody>
      </p:sp>
      <p:sp>
        <p:nvSpPr>
          <p:cNvPr id="126" name="Google Shape;126;p8"/>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3: Checklist for a Train-the-Mentor programme</a:t>
            </a:r>
            <a:endParaRPr sz="3000"/>
          </a:p>
        </p:txBody>
      </p:sp>
      <p:sp>
        <p:nvSpPr>
          <p:cNvPr id="127" name="Google Shape;127;p8"/>
          <p:cNvSpPr txBox="1">
            <a:spLocks noGrp="1"/>
          </p:cNvSpPr>
          <p:nvPr>
            <p:ph type="body" idx="2"/>
          </p:nvPr>
        </p:nvSpPr>
        <p:spPr>
          <a:xfrm>
            <a:off x="6131377" y="1462684"/>
            <a:ext cx="5910944" cy="531367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DA57C"/>
              </a:buClr>
              <a:buSzPts val="1800"/>
              <a:buNone/>
            </a:pPr>
            <a:endParaRPr>
              <a:solidFill>
                <a:srgbClr val="636A6F"/>
              </a:solidFill>
            </a:endParaRPr>
          </a:p>
          <a:p>
            <a:pPr marL="285750" lvl="0" indent="-285750" algn="l" rtl="0">
              <a:lnSpc>
                <a:spcPct val="90000"/>
              </a:lnSpc>
              <a:spcBef>
                <a:spcPts val="1000"/>
              </a:spcBef>
              <a:spcAft>
                <a:spcPts val="0"/>
              </a:spcAft>
              <a:buClr>
                <a:srgbClr val="9DA57C"/>
              </a:buClr>
              <a:buSzPts val="1800"/>
              <a:buFont typeface="Noto Sans Symbols"/>
              <a:buChar char="🗹"/>
            </a:pPr>
            <a:r>
              <a:rPr lang="en-GB" b="1">
                <a:solidFill>
                  <a:srgbClr val="9DA57C"/>
                </a:solidFill>
              </a:rPr>
              <a:t>Part 3 – Scope of the mentoring programme</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Target groups characterisation</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Type(s) of mentoring model(s)</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Profile of the mentors and mentees</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Roles and responsibilities of all participants in the programme (e.g. line managers, mentors, mentees, etc. )</a:t>
            </a:r>
            <a:endParaRPr/>
          </a:p>
          <a:p>
            <a:pPr marL="0" lvl="0" indent="0" algn="just" rtl="0">
              <a:lnSpc>
                <a:spcPct val="90000"/>
              </a:lnSpc>
              <a:spcBef>
                <a:spcPts val="1000"/>
              </a:spcBef>
              <a:spcAft>
                <a:spcPts val="0"/>
              </a:spcAft>
              <a:buClr>
                <a:schemeClr val="lt2"/>
              </a:buClr>
              <a:buSzPts val="1800"/>
              <a:buNone/>
            </a:pPr>
            <a:endParaRPr/>
          </a:p>
          <a:p>
            <a:pPr marL="285750" lvl="0" indent="-285750" algn="l" rtl="0">
              <a:lnSpc>
                <a:spcPct val="90000"/>
              </a:lnSpc>
              <a:spcBef>
                <a:spcPts val="1000"/>
              </a:spcBef>
              <a:spcAft>
                <a:spcPts val="0"/>
              </a:spcAft>
              <a:buClr>
                <a:srgbClr val="9DA57C"/>
              </a:buClr>
              <a:buSzPts val="1800"/>
              <a:buFont typeface="Noto Sans Symbols"/>
              <a:buChar char="🗹"/>
            </a:pPr>
            <a:r>
              <a:rPr lang="en-GB" b="1">
                <a:solidFill>
                  <a:srgbClr val="9DA57C"/>
                </a:solidFill>
              </a:rPr>
              <a:t>Part 4 – Programme implementation</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Training: train-the-mentor </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Matching mentors and mentees</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Formal mentoring relationships: number of mentoring sessions; planning; follow-up; ending session and evaluation)</a:t>
            </a:r>
            <a:endParaRPr/>
          </a:p>
          <a:p>
            <a:pPr marL="971533" lvl="1" indent="-171450" algn="l" rtl="0">
              <a:lnSpc>
                <a:spcPct val="90000"/>
              </a:lnSpc>
              <a:spcBef>
                <a:spcPts val="500"/>
              </a:spcBef>
              <a:spcAft>
                <a:spcPts val="0"/>
              </a:spcAft>
              <a:buClr>
                <a:srgbClr val="9DA57C"/>
              </a:buClr>
              <a:buSzPts val="1800"/>
              <a:buFont typeface="Noto Sans Symbols"/>
              <a:buNone/>
            </a:pPr>
            <a:endParaRPr sz="1800">
              <a:solidFill>
                <a:srgbClr val="636A6F"/>
              </a:solidFill>
              <a:latin typeface="Open Sans Light"/>
              <a:ea typeface="Open Sans Light"/>
              <a:cs typeface="Open Sans Light"/>
              <a:sym typeface="Open Sans Light"/>
            </a:endParaRPr>
          </a:p>
          <a:p>
            <a:pPr marL="685783" lvl="1" indent="0" algn="l" rtl="0">
              <a:lnSpc>
                <a:spcPct val="90000"/>
              </a:lnSpc>
              <a:spcBef>
                <a:spcPts val="500"/>
              </a:spcBef>
              <a:spcAft>
                <a:spcPts val="0"/>
              </a:spcAft>
              <a:buClr>
                <a:srgbClr val="9DA57C"/>
              </a:buClr>
              <a:buSzPts val="2200"/>
              <a:buNone/>
            </a:pPr>
            <a:endParaRPr b="1">
              <a:solidFill>
                <a:srgbClr val="9DA57C"/>
              </a:solidFill>
            </a:endParaRPr>
          </a:p>
          <a:p>
            <a:pPr marL="971533" lvl="1" indent="-146050" algn="l" rtl="0">
              <a:lnSpc>
                <a:spcPct val="90000"/>
              </a:lnSpc>
              <a:spcBef>
                <a:spcPts val="500"/>
              </a:spcBef>
              <a:spcAft>
                <a:spcPts val="0"/>
              </a:spcAft>
              <a:buClr>
                <a:srgbClr val="9DA57C"/>
              </a:buClr>
              <a:buSzPts val="2200"/>
              <a:buFont typeface="Noto Sans Symbols"/>
              <a:buNone/>
            </a:pPr>
            <a:endParaRPr b="1">
              <a:solidFill>
                <a:srgbClr val="9DA57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body" idx="1"/>
          </p:nvPr>
        </p:nvSpPr>
        <p:spPr>
          <a:xfrm>
            <a:off x="97971" y="1462684"/>
            <a:ext cx="5910944"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869BD"/>
              </a:buClr>
              <a:buSzPts val="1800"/>
              <a:buNone/>
            </a:pPr>
            <a:endParaRPr>
              <a:solidFill>
                <a:srgbClr val="636A6F"/>
              </a:solidFill>
            </a:endParaRPr>
          </a:p>
          <a:p>
            <a:pPr marL="285750" lvl="0" indent="-285750" algn="l" rtl="0">
              <a:lnSpc>
                <a:spcPct val="90000"/>
              </a:lnSpc>
              <a:spcBef>
                <a:spcPts val="1000"/>
              </a:spcBef>
              <a:spcAft>
                <a:spcPts val="0"/>
              </a:spcAft>
              <a:buClr>
                <a:srgbClr val="9869BD"/>
              </a:buClr>
              <a:buSzPts val="1800"/>
              <a:buFont typeface="Noto Sans Symbols"/>
              <a:buChar char="🗹"/>
            </a:pPr>
            <a:r>
              <a:rPr lang="en-GB">
                <a:solidFill>
                  <a:srgbClr val="636A6F"/>
                </a:solidFill>
              </a:rPr>
              <a:t>Definition of the teaching contents: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Evaluation mentoring sessions and mentee progression</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Tools for mentoring sessions:</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agreement</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sessions plan</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Mentee action plan</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Evaluations forms</a:t>
            </a:r>
            <a:endParaRPr/>
          </a:p>
          <a:p>
            <a:pPr marL="1428721" lvl="2"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Mentoring exercises</a:t>
            </a:r>
            <a:endParaRPr/>
          </a:p>
          <a:p>
            <a:pPr marL="971533" lvl="1" indent="-285750" algn="l" rtl="0">
              <a:lnSpc>
                <a:spcPct val="90000"/>
              </a:lnSpc>
              <a:spcBef>
                <a:spcPts val="500"/>
              </a:spcBef>
              <a:spcAft>
                <a:spcPts val="0"/>
              </a:spcAft>
              <a:buClr>
                <a:srgbClr val="9869BD"/>
              </a:buClr>
              <a:buSzPts val="1440"/>
              <a:buFont typeface="Noto Sans Symbols"/>
              <a:buChar char="🗹"/>
            </a:pPr>
            <a:r>
              <a:rPr lang="en-GB" sz="1800">
                <a:solidFill>
                  <a:srgbClr val="636A6F"/>
                </a:solidFill>
                <a:latin typeface="Open Sans Light"/>
                <a:ea typeface="Open Sans Light"/>
                <a:cs typeface="Open Sans Light"/>
                <a:sym typeface="Open Sans Light"/>
              </a:rPr>
              <a:t>Cultural and social differences; gender considerations; confidentiality and conflict of interest</a:t>
            </a:r>
            <a:endParaRPr/>
          </a:p>
          <a:p>
            <a:pPr marL="1428721" lvl="2" indent="-194310" algn="l" rtl="0">
              <a:lnSpc>
                <a:spcPct val="90000"/>
              </a:lnSpc>
              <a:spcBef>
                <a:spcPts val="500"/>
              </a:spcBef>
              <a:spcAft>
                <a:spcPts val="0"/>
              </a:spcAft>
              <a:buClr>
                <a:srgbClr val="9869BD"/>
              </a:buClr>
              <a:buSzPts val="1440"/>
              <a:buFont typeface="Noto Sans Symbols"/>
              <a:buNone/>
            </a:pPr>
            <a:endParaRPr sz="1800">
              <a:solidFill>
                <a:srgbClr val="636A6F"/>
              </a:solidFill>
              <a:latin typeface="Open Sans Light"/>
              <a:ea typeface="Open Sans Light"/>
              <a:cs typeface="Open Sans Light"/>
              <a:sym typeface="Open Sans Light"/>
            </a:endParaRPr>
          </a:p>
          <a:p>
            <a:pPr marL="1142971" lvl="2" indent="0" algn="l" rtl="0">
              <a:lnSpc>
                <a:spcPct val="90000"/>
              </a:lnSpc>
              <a:spcBef>
                <a:spcPts val="500"/>
              </a:spcBef>
              <a:spcAft>
                <a:spcPts val="0"/>
              </a:spcAft>
              <a:buClr>
                <a:srgbClr val="9869BD"/>
              </a:buClr>
              <a:buSzPts val="1440"/>
              <a:buNone/>
            </a:pPr>
            <a:endParaRPr sz="1800">
              <a:solidFill>
                <a:srgbClr val="636A6F"/>
              </a:solidFill>
              <a:latin typeface="Open Sans Light"/>
              <a:ea typeface="Open Sans Light"/>
              <a:cs typeface="Open Sans Light"/>
              <a:sym typeface="Open Sans Light"/>
            </a:endParaRPr>
          </a:p>
          <a:p>
            <a:pPr marL="1428721" lvl="2" indent="-194310" algn="l" rtl="0">
              <a:lnSpc>
                <a:spcPct val="90000"/>
              </a:lnSpc>
              <a:spcBef>
                <a:spcPts val="500"/>
              </a:spcBef>
              <a:spcAft>
                <a:spcPts val="0"/>
              </a:spcAft>
              <a:buClr>
                <a:srgbClr val="9869BD"/>
              </a:buClr>
              <a:buSzPts val="1440"/>
              <a:buFont typeface="Noto Sans Symbols"/>
              <a:buNone/>
            </a:pPr>
            <a:endParaRPr sz="1800">
              <a:solidFill>
                <a:srgbClr val="636A6F"/>
              </a:solidFill>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l" rtl="0">
              <a:lnSpc>
                <a:spcPct val="90000"/>
              </a:lnSpc>
              <a:spcBef>
                <a:spcPts val="1000"/>
              </a:spcBef>
              <a:spcAft>
                <a:spcPts val="0"/>
              </a:spcAft>
              <a:buClr>
                <a:srgbClr val="9869BD"/>
              </a:buClr>
              <a:buSzPts val="1800"/>
              <a:buFont typeface="Noto Sans Symbols"/>
              <a:buNone/>
            </a:pPr>
            <a:endParaRPr>
              <a:solidFill>
                <a:srgbClr val="636A6F"/>
              </a:solidFill>
            </a:endParaRPr>
          </a:p>
          <a:p>
            <a:pPr marL="285750" lvl="0" indent="-171450" algn="just" rtl="0">
              <a:lnSpc>
                <a:spcPct val="90000"/>
              </a:lnSpc>
              <a:spcBef>
                <a:spcPts val="1000"/>
              </a:spcBef>
              <a:spcAft>
                <a:spcPts val="0"/>
              </a:spcAft>
              <a:buClr>
                <a:srgbClr val="9869BD"/>
              </a:buClr>
              <a:buSzPts val="1800"/>
              <a:buFont typeface="Noto Sans Symbols"/>
              <a:buNone/>
            </a:pPr>
            <a:endParaRPr/>
          </a:p>
        </p:txBody>
      </p:sp>
      <p:sp>
        <p:nvSpPr>
          <p:cNvPr id="134" name="Google Shape;134;p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3.1.: Taking action</a:t>
            </a:r>
            <a:endParaRPr/>
          </a:p>
        </p:txBody>
      </p:sp>
      <p:sp>
        <p:nvSpPr>
          <p:cNvPr id="135" name="Google Shape;135;p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3: Checklist for a Train-the-Mentor programme</a:t>
            </a:r>
            <a:endParaRPr sz="3000"/>
          </a:p>
        </p:txBody>
      </p:sp>
      <p:sp>
        <p:nvSpPr>
          <p:cNvPr id="136" name="Google Shape;136;p9"/>
          <p:cNvSpPr txBox="1">
            <a:spLocks noGrp="1"/>
          </p:cNvSpPr>
          <p:nvPr>
            <p:ph type="body" idx="2"/>
          </p:nvPr>
        </p:nvSpPr>
        <p:spPr>
          <a:xfrm>
            <a:off x="6131377" y="1462684"/>
            <a:ext cx="5910944" cy="5313673"/>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285750" lvl="0" indent="-285750" algn="l" rtl="0">
              <a:lnSpc>
                <a:spcPct val="90000"/>
              </a:lnSpc>
              <a:spcBef>
                <a:spcPts val="1000"/>
              </a:spcBef>
              <a:spcAft>
                <a:spcPts val="0"/>
              </a:spcAft>
              <a:buClr>
                <a:srgbClr val="9DA57C"/>
              </a:buClr>
              <a:buSzPts val="1800"/>
              <a:buFont typeface="Noto Sans Symbols"/>
              <a:buChar char="🗹"/>
            </a:pPr>
            <a:r>
              <a:rPr lang="en-GB" b="1">
                <a:solidFill>
                  <a:srgbClr val="9DA57C"/>
                </a:solidFill>
              </a:rPr>
              <a:t>Part 5 – Programme quality processes</a:t>
            </a:r>
            <a:endParaRPr/>
          </a:p>
          <a:p>
            <a:pPr marL="0" lvl="0" indent="0" algn="l" rtl="0">
              <a:lnSpc>
                <a:spcPct val="90000"/>
              </a:lnSpc>
              <a:spcBef>
                <a:spcPts val="1000"/>
              </a:spcBef>
              <a:spcAft>
                <a:spcPts val="0"/>
              </a:spcAft>
              <a:buClr>
                <a:srgbClr val="9DA57C"/>
              </a:buClr>
              <a:buSzPts val="1800"/>
              <a:buNone/>
            </a:pPr>
            <a:r>
              <a:rPr lang="en-GB" sz="1800">
                <a:solidFill>
                  <a:srgbClr val="636A6F"/>
                </a:solidFill>
              </a:rPr>
              <a:t>This part corresponds to the evaluation of the general mentoring  and it </a:t>
            </a:r>
            <a:r>
              <a:rPr lang="en-GB">
                <a:solidFill>
                  <a:srgbClr val="636A6F"/>
                </a:solidFill>
              </a:rPr>
              <a:t>i</a:t>
            </a:r>
            <a:r>
              <a:rPr lang="en-GB" sz="1800">
                <a:solidFill>
                  <a:srgbClr val="636A6F"/>
                </a:solidFill>
              </a:rPr>
              <a:t>s the responsibility of the persons in charge of implementing the programme (e.g. line managers, project managers, etc.)</a:t>
            </a:r>
            <a:endParaRPr/>
          </a:p>
          <a:p>
            <a:pPr marL="0" lvl="0" indent="0" algn="l" rtl="0">
              <a:lnSpc>
                <a:spcPct val="90000"/>
              </a:lnSpc>
              <a:spcBef>
                <a:spcPts val="1000"/>
              </a:spcBef>
              <a:spcAft>
                <a:spcPts val="0"/>
              </a:spcAft>
              <a:buClr>
                <a:srgbClr val="9DA57C"/>
              </a:buClr>
              <a:buSzPts val="1800"/>
              <a:buNone/>
            </a:pPr>
            <a:endParaRPr sz="1800">
              <a:solidFill>
                <a:srgbClr val="636A6F"/>
              </a:solidFill>
            </a:endParaRPr>
          </a:p>
          <a:p>
            <a:pPr marL="0" lvl="0" indent="0" algn="l" rtl="0">
              <a:lnSpc>
                <a:spcPct val="90000"/>
              </a:lnSpc>
              <a:spcBef>
                <a:spcPts val="1000"/>
              </a:spcBef>
              <a:spcAft>
                <a:spcPts val="0"/>
              </a:spcAft>
              <a:buClr>
                <a:srgbClr val="9DA57C"/>
              </a:buClr>
              <a:buSzPts val="1800"/>
              <a:buNone/>
            </a:pPr>
            <a:r>
              <a:rPr lang="en-GB" sz="1800">
                <a:solidFill>
                  <a:srgbClr val="636A6F"/>
                </a:solidFill>
              </a:rPr>
              <a:t> </a:t>
            </a:r>
            <a:r>
              <a:rPr lang="en-GB" b="1">
                <a:solidFill>
                  <a:srgbClr val="9DA57C"/>
                </a:solidFill>
              </a:rPr>
              <a:t>Part 6 – Tools and templates</a:t>
            </a:r>
            <a:endParaRPr>
              <a:solidFill>
                <a:srgbClr val="636A6F"/>
              </a:solidFill>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Platforms that will be used</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Mentoring agreement</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Mentoring sessions plan</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Mentee action plan</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Evaluation forms</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Mentoring exercises</a:t>
            </a:r>
            <a:endParaRPr/>
          </a:p>
          <a:p>
            <a:pPr marL="971533" lvl="1" indent="-285750" algn="l" rtl="0">
              <a:lnSpc>
                <a:spcPct val="90000"/>
              </a:lnSpc>
              <a:spcBef>
                <a:spcPts val="500"/>
              </a:spcBef>
              <a:spcAft>
                <a:spcPts val="0"/>
              </a:spcAft>
              <a:buClr>
                <a:srgbClr val="9DA57C"/>
              </a:buClr>
              <a:buSzPts val="1800"/>
              <a:buFont typeface="Noto Sans Symbols"/>
              <a:buChar char="🗹"/>
            </a:pPr>
            <a:r>
              <a:rPr lang="en-GB" sz="1800">
                <a:solidFill>
                  <a:srgbClr val="636A6F"/>
                </a:solidFill>
                <a:latin typeface="Open Sans Light"/>
                <a:ea typeface="Open Sans Light"/>
                <a:cs typeface="Open Sans Light"/>
                <a:sym typeface="Open Sans Light"/>
              </a:rPr>
              <a:t>Etc.</a:t>
            </a:r>
            <a:endParaRPr/>
          </a:p>
          <a:p>
            <a:pPr marL="285750" lvl="0" indent="-171450" algn="just" rtl="0">
              <a:lnSpc>
                <a:spcPct val="90000"/>
              </a:lnSpc>
              <a:spcBef>
                <a:spcPts val="1000"/>
              </a:spcBef>
              <a:spcAft>
                <a:spcPts val="0"/>
              </a:spcAft>
              <a:buClr>
                <a:srgbClr val="9DA57C"/>
              </a:buClr>
              <a:buSzPts val="1800"/>
              <a:buFont typeface="Noto Sans Symbols"/>
              <a:buNone/>
            </a:pPr>
            <a:endParaRPr b="1">
              <a:solidFill>
                <a:srgbClr val="9DA57C"/>
              </a:solidFill>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1351</Words>
  <Application>Microsoft Office PowerPoint</Application>
  <PresentationFormat>Widescreen</PresentationFormat>
  <Paragraphs>172</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Arimo</vt:lpstr>
      <vt:lpstr>Arial</vt:lpstr>
      <vt:lpstr>Lato Light</vt:lpstr>
      <vt:lpstr>Noto Sans Symbols</vt:lpstr>
      <vt:lpstr>Open Sans</vt:lpstr>
      <vt:lpstr>Calibri</vt:lpstr>
      <vt:lpstr>Open Sans Light</vt:lpstr>
      <vt:lpstr>CARDET Course template - Cover page</vt:lpstr>
      <vt:lpstr>CARDET Course template</vt:lpstr>
      <vt:lpstr>Intergenerational Learning Curriculum</vt:lpstr>
      <vt:lpstr>Aims and outline</vt:lpstr>
      <vt:lpstr>Learning outcomes</vt:lpstr>
      <vt:lpstr>Unit 3: Checklist for a Train-the-Mentor programme</vt:lpstr>
      <vt:lpstr>Unit 3: Checklist for a Train the Mentor programme</vt:lpstr>
      <vt:lpstr>PowerPoint Presentation</vt:lpstr>
      <vt:lpstr>Unit 3: Checklist for a Train-the-Mentor programme</vt:lpstr>
      <vt:lpstr>Unit 3: Checklist for a Train-the-Mentor programme</vt:lpstr>
      <vt:lpstr>Unit 3: Checklist for a Train-the-Mentor programme</vt:lpstr>
      <vt:lpstr>Unit 3: Checklist for a Train-the-Mentor programme</vt:lpstr>
      <vt:lpstr>Unit 3: Checklist for a Train-the-Mentor programme</vt:lpstr>
      <vt:lpstr>Content developer  Mindshift Talent Advisory, Portugal www.mindshift.pt  geral@mindshift.pt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Learning Curriculum</dc:title>
  <dc:creator>2Fast4u</dc:creator>
  <cp:lastModifiedBy>Eleni Nicolaou</cp:lastModifiedBy>
  <cp:revision>1</cp:revision>
  <dcterms:created xsi:type="dcterms:W3CDTF">2014-07-11T09:12:14Z</dcterms:created>
  <dcterms:modified xsi:type="dcterms:W3CDTF">2021-07-28T15:37:15Z</dcterms:modified>
</cp:coreProperties>
</file>