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Lato Light" panose="020F0302020204030203" pitchFamily="34" charset="0"/>
      <p:regular r:id="rId19"/>
    </p:embeddedFont>
    <p:embeddedFont>
      <p:font typeface="Open Sans" panose="020B0606030504020204" pitchFamily="34" charset="0"/>
      <p:regular r:id="rId20"/>
      <p:bold r:id="rId21"/>
      <p:italic r:id="rId22"/>
      <p:boldItalic r:id="rId23"/>
    </p:embeddedFont>
    <p:embeddedFont>
      <p:font typeface="Open Sans Light" panose="020B0306030504020204" pitchFamily="34" charset="0"/>
      <p:regular r:id="rId24"/>
      <p: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9lHKj/WQamW2sjUI8h959D6Dt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2537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136084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62664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A6F"/>
              </a:buClr>
              <a:buSzPts val="1800"/>
              <a:buFont typeface="Open Sans Light"/>
              <a:buNone/>
            </a:pPr>
            <a:r>
              <a:rPr lang="en-GB" sz="1800">
                <a:solidFill>
                  <a:srgbClr val="636A6F"/>
                </a:solidFill>
                <a:latin typeface="Open Sans Light"/>
                <a:ea typeface="Open Sans Light"/>
                <a:cs typeface="Open Sans Light"/>
                <a:sym typeface="Open Sans Light"/>
              </a:rPr>
              <a:t>The facilitator will organise small groups or pairs to work on the tasks. To ease the process, each member of the group must be assigned with one task.</a:t>
            </a:r>
            <a:endParaRPr/>
          </a:p>
          <a:p>
            <a:pPr marL="0" marR="0" lvl="0" indent="0" algn="l" rtl="0">
              <a:lnSpc>
                <a:spcPct val="100000"/>
              </a:lnSpc>
              <a:spcBef>
                <a:spcPts val="0"/>
              </a:spcBef>
              <a:spcAft>
                <a:spcPts val="0"/>
              </a:spcAft>
              <a:buClr>
                <a:schemeClr val="dk1"/>
              </a:buClr>
              <a:buSzPts val="1800"/>
              <a:buFont typeface="Calibri"/>
              <a:buNone/>
            </a:pPr>
            <a:endParaRPr sz="1800">
              <a:solidFill>
                <a:srgbClr val="636A6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636A6F"/>
              </a:buClr>
              <a:buSzPts val="1800"/>
              <a:buFont typeface="Open Sans Light"/>
              <a:buNone/>
            </a:pPr>
            <a:r>
              <a:rPr lang="en-GB" sz="1800">
                <a:solidFill>
                  <a:srgbClr val="636A6F"/>
                </a:solidFill>
                <a:latin typeface="Open Sans Light"/>
                <a:ea typeface="Open Sans Light"/>
                <a:cs typeface="Open Sans Light"/>
                <a:sym typeface="Open Sans Light"/>
              </a:rPr>
              <a:t>Each group will have 5 minutes to present their strategies. The facilitator will use participants' conclusions for debriefing to outline the importance of good portfolio design as an example of a first strategy to implement an intergenerational mentoring programme.</a:t>
            </a:r>
            <a:endParaRPr/>
          </a:p>
          <a:p>
            <a:pPr marL="0" marR="0" lvl="0" indent="0" algn="l" rtl="0">
              <a:lnSpc>
                <a:spcPct val="100000"/>
              </a:lnSpc>
              <a:spcBef>
                <a:spcPts val="0"/>
              </a:spcBef>
              <a:spcAft>
                <a:spcPts val="0"/>
              </a:spcAft>
              <a:buClr>
                <a:srgbClr val="636A6F"/>
              </a:buClr>
              <a:buSzPts val="1800"/>
              <a:buFont typeface="Open Sans Light"/>
              <a:buNone/>
            </a:pPr>
            <a:r>
              <a:rPr lang="en-GB" sz="1800">
                <a:solidFill>
                  <a:srgbClr val="636A6F"/>
                </a:solidFill>
                <a:latin typeface="Open Sans Light"/>
                <a:ea typeface="Open Sans Light"/>
                <a:cs typeface="Open Sans Light"/>
                <a:sym typeface="Open Sans Light"/>
              </a:rPr>
              <a:t> </a:t>
            </a:r>
            <a:endParaRPr/>
          </a:p>
          <a:p>
            <a:pPr marL="0" lvl="0" indent="0" algn="l" rtl="0">
              <a:spcBef>
                <a:spcPts val="0"/>
              </a:spcBef>
              <a:spcAft>
                <a:spcPts val="0"/>
              </a:spcAft>
              <a:buNone/>
            </a:pPr>
            <a:endParaRPr/>
          </a:p>
        </p:txBody>
      </p:sp>
      <p:sp>
        <p:nvSpPr>
          <p:cNvPr id="249" name="Google Shape;2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57331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n-GB" sz="1200" b="1">
                <a:latin typeface="Open Sans Light"/>
                <a:ea typeface="Open Sans Light"/>
                <a:cs typeface="Open Sans Light"/>
                <a:sym typeface="Open Sans Light"/>
              </a:rPr>
              <a:t>Additional reading (facilitator): </a:t>
            </a:r>
            <a:endParaRPr/>
          </a:p>
          <a:p>
            <a:pPr marL="0" lvl="0" indent="0" algn="l" rtl="0">
              <a:spcBef>
                <a:spcPts val="0"/>
              </a:spcBef>
              <a:spcAft>
                <a:spcPts val="0"/>
              </a:spcAft>
              <a:buNone/>
            </a:pPr>
            <a:r>
              <a:rPr lang="en-GB"/>
              <a:t>Effective Practice with e-Portfolios: https://research.qut.edu.au/eportfolio/wp-content/uploads/sites/186/2018/04/JISC_effective_practice_e-portfolios.pdf </a:t>
            </a:r>
            <a:endParaRPr/>
          </a:p>
          <a:p>
            <a:pPr marL="0" lvl="0" indent="0" algn="l" rtl="0">
              <a:spcBef>
                <a:spcPts val="0"/>
              </a:spcBef>
              <a:spcAft>
                <a:spcPts val="0"/>
              </a:spcAft>
              <a:buNone/>
            </a:pPr>
            <a:endParaRPr/>
          </a:p>
        </p:txBody>
      </p:sp>
      <p:sp>
        <p:nvSpPr>
          <p:cNvPr id="259" name="Google Shape;2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411585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n-GB" sz="1200" b="1">
                <a:latin typeface="Open Sans Light"/>
                <a:ea typeface="Open Sans Light"/>
                <a:cs typeface="Open Sans Light"/>
                <a:sym typeface="Open Sans Light"/>
              </a:rPr>
              <a:t>Additional reading (facilitator): </a:t>
            </a:r>
            <a:endParaRPr/>
          </a:p>
          <a:p>
            <a:pPr marL="0" lvl="0" indent="0" algn="l" rtl="0">
              <a:spcBef>
                <a:spcPts val="0"/>
              </a:spcBef>
              <a:spcAft>
                <a:spcPts val="0"/>
              </a:spcAft>
              <a:buNone/>
            </a:pPr>
            <a:r>
              <a:rPr lang="en-GB"/>
              <a:t>4 STEPS TO PERFECTLY MATCH MENTORS AND MENTEES: https://www.mentorresources.com/mentoring-blog/4-steps-to-perfectly-match-mentors-and-mentees </a:t>
            </a:r>
            <a:endParaRPr/>
          </a:p>
        </p:txBody>
      </p:sp>
      <p:sp>
        <p:nvSpPr>
          <p:cNvPr id="301" name="Google Shape;30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24179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66591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4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05382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53049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0371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Open Sans Light"/>
              <a:buNone/>
            </a:pPr>
            <a:r>
              <a:rPr lang="en-GB" sz="1200" b="1">
                <a:latin typeface="Open Sans Light"/>
                <a:ea typeface="Open Sans Light"/>
                <a:cs typeface="Open Sans Light"/>
                <a:sym typeface="Open Sans Light"/>
              </a:rPr>
              <a:t>Additional reading (facilitator):</a:t>
            </a:r>
            <a:endParaRPr/>
          </a:p>
          <a:p>
            <a:pPr marL="0" marR="0" lvl="0" indent="0" algn="l" rtl="0">
              <a:lnSpc>
                <a:spcPct val="100000"/>
              </a:lnSpc>
              <a:spcBef>
                <a:spcPts val="0"/>
              </a:spcBef>
              <a:spcAft>
                <a:spcPts val="0"/>
              </a:spcAft>
              <a:buClr>
                <a:schemeClr val="dk1"/>
              </a:buClr>
              <a:buSzPts val="1200"/>
              <a:buFont typeface="Calibri"/>
              <a:buNone/>
            </a:pPr>
            <a:r>
              <a:rPr lang="en-GB"/>
              <a:t>The complete guide to reverse mentoring: https://www.guider-ai.com/blog/reverse-mentoring-guide </a:t>
            </a:r>
            <a:endParaRPr/>
          </a:p>
          <a:p>
            <a:pPr marL="0" marR="0" lvl="0" indent="0" algn="l" rtl="0">
              <a:lnSpc>
                <a:spcPct val="100000"/>
              </a:lnSpc>
              <a:spcBef>
                <a:spcPts val="0"/>
              </a:spcBef>
              <a:spcAft>
                <a:spcPts val="0"/>
              </a:spcAft>
              <a:buClr>
                <a:srgbClr val="004494"/>
              </a:buClr>
              <a:buSzPts val="1200"/>
              <a:buFont typeface="Arial"/>
              <a:buNone/>
            </a:pPr>
            <a:r>
              <a:rPr lang="en-GB" b="0" i="0">
                <a:solidFill>
                  <a:srgbClr val="004494"/>
                </a:solidFill>
                <a:latin typeface="Arial"/>
                <a:ea typeface="Arial"/>
                <a:cs typeface="Arial"/>
                <a:sym typeface="Arial"/>
              </a:rPr>
              <a:t>OER: The Role of Intergenerational Learning in Adult Education: https://epale.ec.europa.eu/en/blog/oer-role-intergenerational-learning-adult-education</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27263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1775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Participants will have to complete the tasks indicated in Scenario 2 – Part 1 Questioning concepts. The facilitator will organise small groups or pairs to work on the tasks. To ease the process, each member of the group must be assigned with one task. Due to time limitations, the facilitator might opt to: 1) ask one or two groups of participants to present their conclusions results briefly and use those insights to debrief; or 2) ask participants to share their conclusions in a collaborative platform. If choosing for this last option, the facilitator must mediate the process and keep the discussions going. </a:t>
            </a:r>
            <a:endParaRPr/>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2960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Facilitator will use participants' conclusions on the topic discussion to present Scenario 2 – Part 2 The power of a good portfolio.</a:t>
            </a:r>
            <a:endParaRPr/>
          </a:p>
        </p:txBody>
      </p:sp>
      <p:sp>
        <p:nvSpPr>
          <p:cNvPr id="226" name="Google Shape;2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977032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7"/>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7"/>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7"/>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7"/>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7"/>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7"/>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21"/>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21"/>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5"/>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5"/>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5"/>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5"/>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25"/>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20"/>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2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5" name="Google Shape;55;p2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8"/>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youtube.com/watch?v=0rC1gBxNNH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GB">
                <a:latin typeface="Open Sans"/>
                <a:ea typeface="Open Sans"/>
                <a:cs typeface="Open Sans"/>
                <a:sym typeface="Open Sans"/>
              </a:rPr>
              <a:t>Intergenerational Learning Curriculum</a:t>
            </a:r>
            <a:endParaRPr/>
          </a:p>
        </p:txBody>
      </p:sp>
      <p:sp>
        <p:nvSpPr>
          <p:cNvPr id="62" name="Google Shape;62;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GB"/>
              <a:t>Module 5 – Train the mentor programme</a:t>
            </a:r>
            <a:endParaRPr/>
          </a:p>
          <a:p>
            <a:pPr marL="0" lvl="0" indent="0" algn="l" rtl="0">
              <a:lnSpc>
                <a:spcPct val="90000"/>
              </a:lnSpc>
              <a:spcBef>
                <a:spcPts val="1000"/>
              </a:spcBef>
              <a:spcAft>
                <a:spcPts val="0"/>
              </a:spcAft>
              <a:buClr>
                <a:schemeClr val="accent1"/>
              </a:buClr>
              <a:buSzPts val="1600"/>
              <a:buNone/>
            </a:pPr>
            <a:r>
              <a:rPr lang="en-GB"/>
              <a:t>Unit 2: Building positive attitudes towards reverse mentoring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240" name="Google Shape;240;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2.2.: The power of a good e-portfolio</a:t>
            </a:r>
            <a:endParaRPr/>
          </a:p>
        </p:txBody>
      </p:sp>
      <p:sp>
        <p:nvSpPr>
          <p:cNvPr id="241" name="Google Shape;241;p1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a:p>
        </p:txBody>
      </p:sp>
      <p:pic>
        <p:nvPicPr>
          <p:cNvPr id="242" name="Google Shape;242;p1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43" name="Google Shape;243;p10"/>
          <p:cNvSpPr txBox="1"/>
          <p:nvPr/>
        </p:nvSpPr>
        <p:spPr>
          <a:xfrm>
            <a:off x="6543675" y="2724085"/>
            <a:ext cx="5400675" cy="276800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636A6F"/>
                </a:solidFill>
                <a:latin typeface="Open Sans Light"/>
                <a:ea typeface="Open Sans Light"/>
                <a:cs typeface="Open Sans Light"/>
                <a:sym typeface="Open Sans Light"/>
              </a:rPr>
              <a:t>In this activity you will practice the following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Decision making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Critical thinking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Problem-solving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Strategic thinking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Digital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Creativity</a:t>
            </a:r>
            <a:endParaRPr/>
          </a:p>
        </p:txBody>
      </p:sp>
      <p:sp>
        <p:nvSpPr>
          <p:cNvPr id="244" name="Google Shape;244;p10"/>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2057349" lvl="4" indent="-228594"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outline the importance of establishing a previous strategy before designing and implementing an intergenerational mentoring programme. </a:t>
            </a:r>
            <a:endParaRPr/>
          </a:p>
        </p:txBody>
      </p:sp>
      <p:pic>
        <p:nvPicPr>
          <p:cNvPr id="245" name="Google Shape;245;p10"/>
          <p:cNvPicPr preferRelativeResize="0"/>
          <p:nvPr/>
        </p:nvPicPr>
        <p:blipFill rotWithShape="1">
          <a:blip r:embed="rId4">
            <a:alphaModFix/>
          </a:blip>
          <a:srcRect l="21301" t="23250" r="19599" b="22964"/>
          <a:stretch/>
        </p:blipFill>
        <p:spPr>
          <a:xfrm>
            <a:off x="149675" y="2476375"/>
            <a:ext cx="2040951" cy="180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Hands-on session </a:t>
            </a:r>
            <a:endParaRPr/>
          </a:p>
          <a:p>
            <a:pPr marL="0" lvl="0" indent="0" algn="just" rtl="0">
              <a:lnSpc>
                <a:spcPct val="90000"/>
              </a:lnSpc>
              <a:spcBef>
                <a:spcPts val="1000"/>
              </a:spcBef>
              <a:spcAft>
                <a:spcPts val="0"/>
              </a:spcAft>
              <a:buClr>
                <a:schemeClr val="lt2"/>
              </a:buClr>
              <a:buSzPts val="1800"/>
              <a:buNone/>
            </a:pPr>
            <a:r>
              <a:rPr lang="en-GB" sz="1800" b="1">
                <a:latin typeface="Open Sans Light"/>
                <a:ea typeface="Open Sans Light"/>
                <a:cs typeface="Open Sans Light"/>
                <a:sym typeface="Open Sans Light"/>
              </a:rPr>
              <a:t>Scenario 2 – Designing an inclusive workplace learning strategy</a:t>
            </a:r>
            <a:endParaRPr/>
          </a:p>
          <a:p>
            <a:pPr marL="0" lvl="0" indent="0" algn="just" rtl="0">
              <a:lnSpc>
                <a:spcPct val="90000"/>
              </a:lnSpc>
              <a:spcBef>
                <a:spcPts val="1000"/>
              </a:spcBef>
              <a:spcAft>
                <a:spcPts val="0"/>
              </a:spcAft>
              <a:buClr>
                <a:schemeClr val="lt2"/>
              </a:buClr>
              <a:buSzPts val="1800"/>
              <a:buNone/>
            </a:pPr>
            <a:endParaRPr b="1"/>
          </a:p>
          <a:p>
            <a:pPr marL="0" lvl="0" indent="0" algn="just" rtl="0">
              <a:lnSpc>
                <a:spcPct val="90000"/>
              </a:lnSpc>
              <a:spcBef>
                <a:spcPts val="1000"/>
              </a:spcBef>
              <a:spcAft>
                <a:spcPts val="0"/>
              </a:spcAft>
              <a:buClr>
                <a:schemeClr val="lt2"/>
              </a:buClr>
              <a:buSzPts val="1800"/>
              <a:buNone/>
            </a:pPr>
            <a:r>
              <a:rPr lang="en-GB" sz="1800" b="1">
                <a:latin typeface="Open Sans Light"/>
                <a:ea typeface="Open Sans Light"/>
                <a:cs typeface="Open Sans Light"/>
                <a:sym typeface="Open Sans Light"/>
              </a:rPr>
              <a:t>Part 2: The power of a good e-portfolio</a:t>
            </a:r>
            <a:endParaRPr sz="1800">
              <a:solidFill>
                <a:srgbClr val="636A6F"/>
              </a:solidFill>
              <a:latin typeface="Open Sans Light"/>
              <a:ea typeface="Open Sans Light"/>
              <a:cs typeface="Open Sans Light"/>
              <a:sym typeface="Open Sans Light"/>
            </a:endParaRPr>
          </a:p>
          <a:p>
            <a:pPr marL="342900" lvl="0" indent="-342900" algn="just" rtl="0">
              <a:lnSpc>
                <a:spcPct val="107000"/>
              </a:lnSpc>
              <a:spcBef>
                <a:spcPts val="1200"/>
              </a:spcBef>
              <a:spcAft>
                <a:spcPts val="0"/>
              </a:spcAft>
              <a:buClr>
                <a:srgbClr val="93D4CC"/>
              </a:buClr>
              <a:buSzPts val="1800"/>
              <a:buFont typeface="Calibri"/>
              <a:buAutoNum type="arabicPeriod"/>
            </a:pPr>
            <a:r>
              <a:rPr lang="en-GB">
                <a:solidFill>
                  <a:srgbClr val="636A6F"/>
                </a:solidFill>
              </a:rPr>
              <a:t>Research for relevant information.</a:t>
            </a:r>
            <a:endParaRPr sz="180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a:solidFill>
                  <a:srgbClr val="636A6F"/>
                </a:solidFill>
              </a:rPr>
              <a:t>Choose a work methodology and justify it.</a:t>
            </a:r>
            <a:endParaRPr sz="180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Decide on how you will present your ideas.</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Design a strategy.</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a:solidFill>
                  <a:srgbClr val="636A6F"/>
                </a:solidFill>
              </a:rPr>
              <a:t>Present your work.</a:t>
            </a:r>
            <a:endParaRPr sz="1800">
              <a:solidFill>
                <a:srgbClr val="636A6F"/>
              </a:solidFill>
              <a:latin typeface="Open Sans Light"/>
              <a:ea typeface="Open Sans Light"/>
              <a:cs typeface="Open Sans Light"/>
              <a:sym typeface="Open Sans Light"/>
            </a:endParaRPr>
          </a:p>
          <a:p>
            <a:pPr marL="0" lvl="0" indent="0" algn="just" rtl="0">
              <a:lnSpc>
                <a:spcPct val="90000"/>
              </a:lnSpc>
              <a:spcBef>
                <a:spcPts val="1800"/>
              </a:spcBef>
              <a:spcAft>
                <a:spcPts val="0"/>
              </a:spcAft>
              <a:buClr>
                <a:schemeClr val="lt2"/>
              </a:buClr>
              <a:buSzPts val="1800"/>
              <a:buNone/>
            </a:pPr>
            <a:endParaRPr/>
          </a:p>
        </p:txBody>
      </p:sp>
      <p:pic>
        <p:nvPicPr>
          <p:cNvPr id="252" name="Google Shape;252;p11"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53" name="Google Shape;253;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2.2.: The power of a good e-portfolio</a:t>
            </a:r>
            <a:endParaRPr/>
          </a:p>
        </p:txBody>
      </p:sp>
      <p:sp>
        <p:nvSpPr>
          <p:cNvPr id="254" name="Google Shape;254;p1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sz="3000"/>
          </a:p>
        </p:txBody>
      </p:sp>
      <p:sp>
        <p:nvSpPr>
          <p:cNvPr id="255" name="Google Shape;255;p11"/>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[45 minutes]</a:t>
            </a:r>
            <a:endParaRPr sz="2000" b="1">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p:nvPr/>
        </p:nvSpPr>
        <p:spPr>
          <a:xfrm>
            <a:off x="7958781" y="3354302"/>
            <a:ext cx="2326051" cy="320548"/>
          </a:xfrm>
          <a:custGeom>
            <a:avLst/>
            <a:gdLst/>
            <a:ahLst/>
            <a:cxnLst/>
            <a:rect l="l" t="t" r="r" b="b"/>
            <a:pathLst>
              <a:path w="21600" h="19122" extrusionOk="0">
                <a:moveTo>
                  <a:pt x="0" y="19122"/>
                </a:moveTo>
                <a:cubicBezTo>
                  <a:pt x="3775" y="4122"/>
                  <a:pt x="8595" y="-2478"/>
                  <a:pt x="13353" y="839"/>
                </a:cubicBezTo>
                <a:cubicBezTo>
                  <a:pt x="16356" y="2932"/>
                  <a:pt x="19199" y="8950"/>
                  <a:pt x="21600" y="18297"/>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2" name="Google Shape;262;p12"/>
          <p:cNvSpPr/>
          <p:nvPr/>
        </p:nvSpPr>
        <p:spPr>
          <a:xfrm>
            <a:off x="7586193" y="2671258"/>
            <a:ext cx="345946" cy="1076267"/>
          </a:xfrm>
          <a:custGeom>
            <a:avLst/>
            <a:gdLst/>
            <a:ahLst/>
            <a:cxnLst/>
            <a:rect l="l" t="t" r="r" b="b"/>
            <a:pathLst>
              <a:path w="20496" h="21600" extrusionOk="0">
                <a:moveTo>
                  <a:pt x="1126" y="21600"/>
                </a:moveTo>
                <a:cubicBezTo>
                  <a:pt x="-1104" y="17330"/>
                  <a:pt x="0" y="12958"/>
                  <a:pt x="4254" y="8903"/>
                </a:cubicBezTo>
                <a:cubicBezTo>
                  <a:pt x="7742" y="5578"/>
                  <a:pt x="13279" y="2544"/>
                  <a:pt x="20496" y="0"/>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3" name="Google Shape;263;p12"/>
          <p:cNvSpPr/>
          <p:nvPr/>
        </p:nvSpPr>
        <p:spPr>
          <a:xfrm>
            <a:off x="7775371" y="2699698"/>
            <a:ext cx="1810214" cy="973856"/>
          </a:xfrm>
          <a:custGeom>
            <a:avLst/>
            <a:gdLst/>
            <a:ahLst/>
            <a:cxnLst/>
            <a:rect l="l" t="t" r="r" b="b"/>
            <a:pathLst>
              <a:path w="21600" h="20820" extrusionOk="0">
                <a:moveTo>
                  <a:pt x="0" y="20820"/>
                </a:moveTo>
                <a:cubicBezTo>
                  <a:pt x="1039" y="15184"/>
                  <a:pt x="3294" y="10155"/>
                  <a:pt x="6447" y="6444"/>
                </a:cubicBezTo>
                <a:cubicBezTo>
                  <a:pt x="10674" y="1467"/>
                  <a:pt x="16164" y="-780"/>
                  <a:pt x="21600" y="241"/>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4" name="Google Shape;264;p12"/>
          <p:cNvSpPr/>
          <p:nvPr/>
        </p:nvSpPr>
        <p:spPr>
          <a:xfrm>
            <a:off x="8553462" y="3695409"/>
            <a:ext cx="1210908" cy="1483978"/>
          </a:xfrm>
          <a:custGeom>
            <a:avLst/>
            <a:gdLst/>
            <a:ahLst/>
            <a:cxnLst/>
            <a:rect l="l" t="t" r="r" b="b"/>
            <a:pathLst>
              <a:path w="21169" h="21170" extrusionOk="0">
                <a:moveTo>
                  <a:pt x="0" y="268"/>
                </a:moveTo>
                <a:cubicBezTo>
                  <a:pt x="3992" y="-430"/>
                  <a:pt x="8131" y="251"/>
                  <a:pt x="11535" y="2149"/>
                </a:cubicBezTo>
                <a:cubicBezTo>
                  <a:pt x="13839" y="3433"/>
                  <a:pt x="15698" y="5223"/>
                  <a:pt x="17180" y="7232"/>
                </a:cubicBezTo>
                <a:cubicBezTo>
                  <a:pt x="20234" y="11372"/>
                  <a:pt x="21600" y="16276"/>
                  <a:pt x="21051" y="21170"/>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nvGrpSpPr>
          <p:cNvPr id="265" name="Google Shape;265;p12"/>
          <p:cNvGrpSpPr/>
          <p:nvPr/>
        </p:nvGrpSpPr>
        <p:grpSpPr>
          <a:xfrm>
            <a:off x="6659167" y="3456195"/>
            <a:ext cx="2054952" cy="1586619"/>
            <a:chOff x="-1" y="0"/>
            <a:chExt cx="2540001" cy="1961123"/>
          </a:xfrm>
        </p:grpSpPr>
        <p:sp>
          <p:nvSpPr>
            <p:cNvPr id="266" name="Google Shape;266;p12"/>
            <p:cNvSpPr/>
            <p:nvPr/>
          </p:nvSpPr>
          <p:spPr>
            <a:xfrm>
              <a:off x="185455" y="0"/>
              <a:ext cx="2169090" cy="366602"/>
            </a:xfrm>
            <a:custGeom>
              <a:avLst/>
              <a:gdLst/>
              <a:ahLst/>
              <a:cxnLst/>
              <a:rect l="l" t="t"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rgbClr val="5D638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7" name="Google Shape;267;p12"/>
            <p:cNvSpPr/>
            <p:nvPr/>
          </p:nvSpPr>
          <p:spPr>
            <a:xfrm>
              <a:off x="-1" y="353633"/>
              <a:ext cx="2540001" cy="1607490"/>
            </a:xfrm>
            <a:custGeom>
              <a:avLst/>
              <a:gdLst/>
              <a:ahLst/>
              <a:cxnLst/>
              <a:rect l="l" t="t"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rgbClr val="FFC000"/>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68" name="Google Shape;268;p12"/>
          <p:cNvGrpSpPr/>
          <p:nvPr/>
        </p:nvGrpSpPr>
        <p:grpSpPr>
          <a:xfrm>
            <a:off x="7943511" y="1330946"/>
            <a:ext cx="1027480" cy="1280516"/>
            <a:chOff x="0" y="0"/>
            <a:chExt cx="1270001" cy="1582766"/>
          </a:xfrm>
        </p:grpSpPr>
        <p:sp>
          <p:nvSpPr>
            <p:cNvPr id="269" name="Google Shape;269;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rgbClr val="F48B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0" name="Google Shape;270;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1" name="Google Shape;271;p12"/>
          <p:cNvGrpSpPr/>
          <p:nvPr/>
        </p:nvGrpSpPr>
        <p:grpSpPr>
          <a:xfrm>
            <a:off x="9568382" y="2013201"/>
            <a:ext cx="1027479" cy="1280516"/>
            <a:chOff x="0" y="0"/>
            <a:chExt cx="1270001" cy="1582766"/>
          </a:xfrm>
        </p:grpSpPr>
        <p:sp>
          <p:nvSpPr>
            <p:cNvPr id="272" name="Google Shape;272;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3" name="Google Shape;273;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52B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4" name="Google Shape;274;p12"/>
          <p:cNvGrpSpPr/>
          <p:nvPr/>
        </p:nvGrpSpPr>
        <p:grpSpPr>
          <a:xfrm>
            <a:off x="10284832" y="3596941"/>
            <a:ext cx="1027480" cy="1280517"/>
            <a:chOff x="0" y="0"/>
            <a:chExt cx="1270001" cy="1582766"/>
          </a:xfrm>
        </p:grpSpPr>
        <p:sp>
          <p:nvSpPr>
            <p:cNvPr id="275" name="Google Shape;275;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6" name="Google Shape;276;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9868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7" name="Google Shape;277;p12"/>
          <p:cNvGrpSpPr/>
          <p:nvPr/>
        </p:nvGrpSpPr>
        <p:grpSpPr>
          <a:xfrm>
            <a:off x="9279111" y="5180682"/>
            <a:ext cx="1027479" cy="1280517"/>
            <a:chOff x="0" y="0"/>
            <a:chExt cx="1270001" cy="1582766"/>
          </a:xfrm>
        </p:grpSpPr>
        <p:sp>
          <p:nvSpPr>
            <p:cNvPr id="278" name="Google Shape;278;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9" name="Google Shape;279;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7880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sp>
        <p:nvSpPr>
          <p:cNvPr id="280" name="Google Shape;280;p12"/>
          <p:cNvSpPr/>
          <p:nvPr/>
        </p:nvSpPr>
        <p:spPr>
          <a:xfrm>
            <a:off x="820187" y="4331845"/>
            <a:ext cx="285145" cy="285146"/>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1" name="Google Shape;281;p12"/>
          <p:cNvSpPr/>
          <p:nvPr/>
        </p:nvSpPr>
        <p:spPr>
          <a:xfrm>
            <a:off x="820187" y="1590104"/>
            <a:ext cx="285145" cy="285145"/>
          </a:xfrm>
          <a:prstGeom prst="diamond">
            <a:avLst/>
          </a:prstGeom>
          <a:solidFill>
            <a:srgbClr val="F48B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2" name="Google Shape;282;p12"/>
          <p:cNvSpPr/>
          <p:nvPr/>
        </p:nvSpPr>
        <p:spPr>
          <a:xfrm>
            <a:off x="820187" y="2960975"/>
            <a:ext cx="285145" cy="285145"/>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3" name="Google Shape;283;p12"/>
          <p:cNvSpPr/>
          <p:nvPr/>
        </p:nvSpPr>
        <p:spPr>
          <a:xfrm>
            <a:off x="820187" y="5702717"/>
            <a:ext cx="285145" cy="285145"/>
          </a:xfrm>
          <a:prstGeom prst="diamond">
            <a:avLst/>
          </a:pr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4" name="Google Shape;284;p12"/>
          <p:cNvSpPr txBox="1"/>
          <p:nvPr/>
        </p:nvSpPr>
        <p:spPr>
          <a:xfrm>
            <a:off x="1358846" y="885752"/>
            <a:ext cx="269496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Open Sans"/>
                <a:ea typeface="Open Sans"/>
                <a:cs typeface="Open Sans"/>
                <a:sym typeface="Open Sans"/>
              </a:rPr>
              <a:t>A good e-portfolio…</a:t>
            </a:r>
            <a:endParaRPr sz="1200" b="1">
              <a:solidFill>
                <a:srgbClr val="A5A5A5"/>
              </a:solidFill>
              <a:latin typeface="Open Sans"/>
              <a:ea typeface="Open Sans"/>
              <a:cs typeface="Open Sans"/>
              <a:sym typeface="Open Sans"/>
            </a:endParaRPr>
          </a:p>
        </p:txBody>
      </p:sp>
      <p:sp>
        <p:nvSpPr>
          <p:cNvPr id="285" name="Google Shape;285;p12"/>
          <p:cNvSpPr txBox="1"/>
          <p:nvPr/>
        </p:nvSpPr>
        <p:spPr>
          <a:xfrm>
            <a:off x="1301940" y="1419584"/>
            <a:ext cx="1612044"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lt2"/>
                </a:solidFill>
                <a:latin typeface="Open Sans"/>
                <a:ea typeface="Open Sans"/>
                <a:cs typeface="Open Sans"/>
                <a:sym typeface="Open Sans"/>
              </a:rPr>
              <a:t>… is a product</a:t>
            </a:r>
            <a:endParaRPr/>
          </a:p>
        </p:txBody>
      </p:sp>
      <p:sp>
        <p:nvSpPr>
          <p:cNvPr id="286" name="Google Shape;286;p12"/>
          <p:cNvSpPr txBox="1"/>
          <p:nvPr/>
        </p:nvSpPr>
        <p:spPr>
          <a:xfrm>
            <a:off x="1304060" y="1752760"/>
            <a:ext cx="4891000" cy="969496"/>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200"/>
              <a:buFont typeface="Arial"/>
              <a:buNone/>
            </a:pPr>
            <a:r>
              <a:rPr lang="en-GB" sz="1200">
                <a:solidFill>
                  <a:schemeClr val="lt1"/>
                </a:solidFill>
                <a:latin typeface="Open Sans"/>
                <a:ea typeface="Open Sans"/>
                <a:cs typeface="Open Sans"/>
                <a:sym typeface="Open Sans"/>
              </a:rPr>
              <a:t>A digital collection of artifacts. These can be biographical information; resume (list of job positions); list of competences (divided in soft and hard skills), proof of degrees, licences and certifications; work samples, accomplishments and other relevant information.</a:t>
            </a:r>
            <a:endParaRPr/>
          </a:p>
        </p:txBody>
      </p:sp>
      <p:sp>
        <p:nvSpPr>
          <p:cNvPr id="287" name="Google Shape;287;p12"/>
          <p:cNvSpPr txBox="1"/>
          <p:nvPr/>
        </p:nvSpPr>
        <p:spPr>
          <a:xfrm>
            <a:off x="1301940" y="2789302"/>
            <a:ext cx="1584793"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lt2"/>
                </a:solidFill>
                <a:latin typeface="Open Sans"/>
                <a:ea typeface="Open Sans"/>
                <a:cs typeface="Open Sans"/>
                <a:sym typeface="Open Sans"/>
              </a:rPr>
              <a:t>… is a process</a:t>
            </a:r>
            <a:endParaRPr/>
          </a:p>
        </p:txBody>
      </p:sp>
      <p:sp>
        <p:nvSpPr>
          <p:cNvPr id="288" name="Google Shape;288;p12"/>
          <p:cNvSpPr txBox="1"/>
          <p:nvPr/>
        </p:nvSpPr>
        <p:spPr>
          <a:xfrm>
            <a:off x="1304060" y="3122478"/>
            <a:ext cx="4805901" cy="969496"/>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200"/>
              <a:buFont typeface="Arial"/>
              <a:buNone/>
            </a:pPr>
            <a:r>
              <a:rPr lang="en-GB" sz="1200">
                <a:solidFill>
                  <a:schemeClr val="lt1"/>
                </a:solidFill>
                <a:latin typeface="Open Sans"/>
                <a:ea typeface="Open Sans"/>
                <a:cs typeface="Open Sans"/>
                <a:sym typeface="Open Sans"/>
              </a:rPr>
              <a:t>It can be used to reflect on the collection of artifacts, and in this sense it can be considered a learning tool. Designing an e-portfolio can be considered a metacognitive process, in which individuals are enrolled in planning, monitoring and assessing own understanding and performance.</a:t>
            </a:r>
            <a:endParaRPr/>
          </a:p>
        </p:txBody>
      </p:sp>
      <p:sp>
        <p:nvSpPr>
          <p:cNvPr id="289" name="Google Shape;289;p12"/>
          <p:cNvSpPr txBox="1"/>
          <p:nvPr/>
        </p:nvSpPr>
        <p:spPr>
          <a:xfrm>
            <a:off x="1301940" y="4160172"/>
            <a:ext cx="2603598"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lt2"/>
                </a:solidFill>
                <a:latin typeface="Open Sans"/>
                <a:ea typeface="Open Sans"/>
                <a:cs typeface="Open Sans"/>
                <a:sym typeface="Open Sans"/>
              </a:rPr>
              <a:t>… is an assessment tool</a:t>
            </a:r>
            <a:endParaRPr/>
          </a:p>
        </p:txBody>
      </p:sp>
      <p:sp>
        <p:nvSpPr>
          <p:cNvPr id="290" name="Google Shape;290;p12"/>
          <p:cNvSpPr txBox="1"/>
          <p:nvPr/>
        </p:nvSpPr>
        <p:spPr>
          <a:xfrm>
            <a:off x="1304059" y="4493348"/>
            <a:ext cx="4834645" cy="969496"/>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200"/>
              <a:buFont typeface="Arial"/>
              <a:buNone/>
            </a:pPr>
            <a:r>
              <a:rPr lang="en-GB" sz="1200">
                <a:solidFill>
                  <a:schemeClr val="lt1"/>
                </a:solidFill>
                <a:latin typeface="Open Sans"/>
                <a:ea typeface="Open Sans"/>
                <a:cs typeface="Open Sans"/>
                <a:sym typeface="Open Sans"/>
              </a:rPr>
              <a:t>In continuing professional development, it can be used to support and evidence the pursuit and achievement of professional competences. Working also as a tool for competence management (learning and development, workforce planning and retention, and employee redeployment).</a:t>
            </a:r>
            <a:endParaRPr/>
          </a:p>
        </p:txBody>
      </p:sp>
      <p:sp>
        <p:nvSpPr>
          <p:cNvPr id="291" name="Google Shape;291;p12"/>
          <p:cNvSpPr txBox="1"/>
          <p:nvPr/>
        </p:nvSpPr>
        <p:spPr>
          <a:xfrm>
            <a:off x="1301940" y="5531044"/>
            <a:ext cx="4640116"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chemeClr val="lt2"/>
                </a:solidFill>
                <a:latin typeface="Open Sans"/>
                <a:ea typeface="Open Sans"/>
                <a:cs typeface="Open Sans"/>
                <a:sym typeface="Open Sans"/>
              </a:rPr>
              <a:t>… can boost workplace mentoring practices</a:t>
            </a:r>
            <a:endParaRPr/>
          </a:p>
        </p:txBody>
      </p:sp>
      <p:sp>
        <p:nvSpPr>
          <p:cNvPr id="292" name="Google Shape;292;p12"/>
          <p:cNvSpPr txBox="1"/>
          <p:nvPr/>
        </p:nvSpPr>
        <p:spPr>
          <a:xfrm>
            <a:off x="1304060" y="5864220"/>
            <a:ext cx="4789806" cy="784830"/>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chemeClr val="lt1"/>
              </a:buClr>
              <a:buSzPts val="1200"/>
              <a:buFont typeface="Arial"/>
              <a:buNone/>
            </a:pPr>
            <a:r>
              <a:rPr lang="en-GB" sz="1200">
                <a:solidFill>
                  <a:schemeClr val="lt1"/>
                </a:solidFill>
                <a:latin typeface="Open Sans"/>
                <a:ea typeface="Open Sans"/>
                <a:cs typeface="Open Sans"/>
                <a:sym typeface="Open Sans"/>
              </a:rPr>
              <a:t>If well structured it can be used as a collaborative tool evidencing personal achievements, listing opportunities for professional development and outlining areas that need improvement. All this information can be used for </a:t>
            </a:r>
            <a:r>
              <a:rPr lang="en-GB" sz="1200" b="1" u="sng">
                <a:solidFill>
                  <a:schemeClr val="lt1"/>
                </a:solidFill>
                <a:latin typeface="Open Sans"/>
                <a:ea typeface="Open Sans"/>
                <a:cs typeface="Open Sans"/>
                <a:sym typeface="Open Sans"/>
              </a:rPr>
              <a:t>matching mentors and mentees</a:t>
            </a:r>
            <a:r>
              <a:rPr lang="en-GB" sz="1200">
                <a:solidFill>
                  <a:schemeClr val="lt1"/>
                </a:solidFill>
                <a:latin typeface="Open Sans"/>
                <a:ea typeface="Open Sans"/>
                <a:cs typeface="Open Sans"/>
                <a:sym typeface="Open Sans"/>
              </a:rPr>
              <a:t>. </a:t>
            </a:r>
            <a:endParaRPr/>
          </a:p>
        </p:txBody>
      </p:sp>
      <p:sp>
        <p:nvSpPr>
          <p:cNvPr id="293" name="Google Shape;293;p12"/>
          <p:cNvSpPr/>
          <p:nvPr/>
        </p:nvSpPr>
        <p:spPr>
          <a:xfrm>
            <a:off x="8232782" y="1774650"/>
            <a:ext cx="448936" cy="393108"/>
          </a:xfrm>
          <a:custGeom>
            <a:avLst/>
            <a:gdLst/>
            <a:ahLst/>
            <a:cxnLst/>
            <a:rect l="l" t="t" r="r" b="b"/>
            <a:pathLst>
              <a:path w="306027" h="267856" extrusionOk="0">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4" name="Google Shape;294;p12"/>
          <p:cNvSpPr/>
          <p:nvPr/>
        </p:nvSpPr>
        <p:spPr>
          <a:xfrm>
            <a:off x="10574103" y="4015776"/>
            <a:ext cx="448936" cy="444283"/>
          </a:xfrm>
          <a:custGeom>
            <a:avLst/>
            <a:gdLst/>
            <a:ahLst/>
            <a:cxnLst/>
            <a:rect l="l" t="t" r="r" b="b"/>
            <a:pathLst>
              <a:path w="306026" h="302202" extrusionOk="0">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5" name="Google Shape;295;p12"/>
          <p:cNvSpPr/>
          <p:nvPr/>
        </p:nvSpPr>
        <p:spPr>
          <a:xfrm>
            <a:off x="9571425" y="5655712"/>
            <a:ext cx="448936" cy="379154"/>
          </a:xfrm>
          <a:custGeom>
            <a:avLst/>
            <a:gdLst/>
            <a:ahLst/>
            <a:cxnLst/>
            <a:rect l="l" t="t" r="r" b="b"/>
            <a:pathLst>
              <a:path w="306026" h="258406" extrusionOk="0">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6" name="Google Shape;296;p12"/>
          <p:cNvSpPr txBox="1"/>
          <p:nvPr/>
        </p:nvSpPr>
        <p:spPr>
          <a:xfrm>
            <a:off x="123824" y="265004"/>
            <a:ext cx="11944351" cy="7158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Open Sans"/>
              <a:buNone/>
            </a:pPr>
            <a:r>
              <a:rPr lang="en-GB" sz="3000">
                <a:solidFill>
                  <a:schemeClr val="dk1"/>
                </a:solidFill>
                <a:latin typeface="Open Sans"/>
                <a:ea typeface="Open Sans"/>
                <a:cs typeface="Open Sans"/>
                <a:sym typeface="Open Sans"/>
              </a:rPr>
              <a:t>Unit 2: Building positive attitudes towards reverse mentoring</a:t>
            </a:r>
            <a:endParaRPr sz="3000">
              <a:solidFill>
                <a:schemeClr val="dk1"/>
              </a:solidFill>
              <a:latin typeface="Open Sans"/>
              <a:ea typeface="Open Sans"/>
              <a:cs typeface="Open Sans"/>
              <a:sym typeface="Open Sans"/>
            </a:endParaRPr>
          </a:p>
        </p:txBody>
      </p:sp>
      <p:sp>
        <p:nvSpPr>
          <p:cNvPr id="297" name="Google Shape;297;p12"/>
          <p:cNvSpPr/>
          <p:nvPr/>
        </p:nvSpPr>
        <p:spPr>
          <a:xfrm>
            <a:off x="9768536" y="2488191"/>
            <a:ext cx="595204" cy="668577"/>
          </a:xfrm>
          <a:custGeom>
            <a:avLst/>
            <a:gdLst/>
            <a:ahLst/>
            <a:cxnLst/>
            <a:rect l="l" t="t" r="r" b="b"/>
            <a:pathLst>
              <a:path w="306027" h="304220" extrusionOk="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B3B3B3"/>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p:nvPr/>
        </p:nvSpPr>
        <p:spPr>
          <a:xfrm>
            <a:off x="4383250" y="2162194"/>
            <a:ext cx="3550637" cy="3550637"/>
          </a:xfrm>
          <a:prstGeom prst="ellipse">
            <a:avLst/>
          </a:prstGeom>
          <a:solidFill>
            <a:srgbClr val="7F7F7F">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04" name="Google Shape;304;p13"/>
          <p:cNvSpPr/>
          <p:nvPr/>
        </p:nvSpPr>
        <p:spPr>
          <a:xfrm>
            <a:off x="3651811" y="2003876"/>
            <a:ext cx="728329" cy="330612"/>
          </a:xfrm>
          <a:custGeom>
            <a:avLst/>
            <a:gdLst/>
            <a:ahLst/>
            <a:cxnLst/>
            <a:rect l="l" t="t" r="r" b="b"/>
            <a:pathLst>
              <a:path w="188" h="85" extrusionOk="0">
                <a:moveTo>
                  <a:pt x="0" y="85"/>
                </a:moveTo>
                <a:cubicBezTo>
                  <a:pt x="188" y="85"/>
                  <a:pt x="188" y="85"/>
                  <a:pt x="188" y="85"/>
                </a:cubicBezTo>
                <a:cubicBezTo>
                  <a:pt x="184" y="31"/>
                  <a:pt x="184" y="31"/>
                  <a:pt x="184" y="31"/>
                </a:cubicBezTo>
                <a:cubicBezTo>
                  <a:pt x="138" y="6"/>
                  <a:pt x="138" y="6"/>
                  <a:pt x="138" y="6"/>
                </a:cubicBezTo>
                <a:cubicBezTo>
                  <a:pt x="75" y="0"/>
                  <a:pt x="75" y="0"/>
                  <a:pt x="75" y="0"/>
                </a:cubicBezTo>
                <a:cubicBezTo>
                  <a:pt x="46" y="14"/>
                  <a:pt x="46" y="14"/>
                  <a:pt x="46" y="14"/>
                </a:cubicBezTo>
                <a:cubicBezTo>
                  <a:pt x="46" y="14"/>
                  <a:pt x="10" y="54"/>
                  <a:pt x="0" y="85"/>
                </a:cubicBezTo>
                <a:close/>
              </a:path>
            </a:pathLst>
          </a:custGeom>
          <a:solidFill>
            <a:srgbClr val="EC4110"/>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5" name="Google Shape;305;p13"/>
          <p:cNvSpPr/>
          <p:nvPr/>
        </p:nvSpPr>
        <p:spPr>
          <a:xfrm>
            <a:off x="7933887" y="1993937"/>
            <a:ext cx="728329" cy="330612"/>
          </a:xfrm>
          <a:custGeom>
            <a:avLst/>
            <a:gdLst/>
            <a:ahLst/>
            <a:cxnLst/>
            <a:rect l="l" t="t" r="r" b="b"/>
            <a:pathLst>
              <a:path w="188" h="85" extrusionOk="0">
                <a:moveTo>
                  <a:pt x="188" y="85"/>
                </a:moveTo>
                <a:cubicBezTo>
                  <a:pt x="0" y="85"/>
                  <a:pt x="0" y="85"/>
                  <a:pt x="0" y="85"/>
                </a:cubicBezTo>
                <a:cubicBezTo>
                  <a:pt x="4" y="31"/>
                  <a:pt x="4" y="31"/>
                  <a:pt x="4" y="31"/>
                </a:cubicBezTo>
                <a:cubicBezTo>
                  <a:pt x="50" y="6"/>
                  <a:pt x="50" y="6"/>
                  <a:pt x="50" y="6"/>
                </a:cubicBezTo>
                <a:cubicBezTo>
                  <a:pt x="112" y="0"/>
                  <a:pt x="112" y="0"/>
                  <a:pt x="112" y="0"/>
                </a:cubicBezTo>
                <a:cubicBezTo>
                  <a:pt x="141" y="14"/>
                  <a:pt x="141" y="14"/>
                  <a:pt x="141" y="14"/>
                </a:cubicBezTo>
                <a:cubicBezTo>
                  <a:pt x="141" y="14"/>
                  <a:pt x="178" y="54"/>
                  <a:pt x="188" y="85"/>
                </a:cubicBezTo>
                <a:close/>
              </a:path>
            </a:pathLst>
          </a:custGeom>
          <a:solidFill>
            <a:srgbClr val="52BAA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6" name="Google Shape;306;p13"/>
          <p:cNvSpPr/>
          <p:nvPr/>
        </p:nvSpPr>
        <p:spPr>
          <a:xfrm>
            <a:off x="3643790" y="5521365"/>
            <a:ext cx="728329" cy="330612"/>
          </a:xfrm>
          <a:custGeom>
            <a:avLst/>
            <a:gdLst/>
            <a:ahLst/>
            <a:cxnLst/>
            <a:rect l="l" t="t" r="r" b="b"/>
            <a:pathLst>
              <a:path w="188" h="85" extrusionOk="0">
                <a:moveTo>
                  <a:pt x="0" y="0"/>
                </a:moveTo>
                <a:cubicBezTo>
                  <a:pt x="188" y="0"/>
                  <a:pt x="188" y="0"/>
                  <a:pt x="188" y="0"/>
                </a:cubicBezTo>
                <a:cubicBezTo>
                  <a:pt x="184" y="54"/>
                  <a:pt x="184" y="54"/>
                  <a:pt x="184" y="54"/>
                </a:cubicBezTo>
                <a:cubicBezTo>
                  <a:pt x="138" y="79"/>
                  <a:pt x="138" y="79"/>
                  <a:pt x="138" y="79"/>
                </a:cubicBezTo>
                <a:cubicBezTo>
                  <a:pt x="75" y="85"/>
                  <a:pt x="75" y="85"/>
                  <a:pt x="75" y="85"/>
                </a:cubicBezTo>
                <a:cubicBezTo>
                  <a:pt x="46" y="71"/>
                  <a:pt x="46" y="71"/>
                  <a:pt x="46" y="71"/>
                </a:cubicBezTo>
                <a:cubicBezTo>
                  <a:pt x="46" y="71"/>
                  <a:pt x="10" y="31"/>
                  <a:pt x="0" y="0"/>
                </a:cubicBezTo>
                <a:close/>
              </a:path>
            </a:pathLst>
          </a:custGeom>
          <a:solidFill>
            <a:srgbClr val="78805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7" name="Google Shape;307;p13"/>
          <p:cNvSpPr/>
          <p:nvPr/>
        </p:nvSpPr>
        <p:spPr>
          <a:xfrm>
            <a:off x="7933887" y="5521365"/>
            <a:ext cx="728329" cy="330612"/>
          </a:xfrm>
          <a:custGeom>
            <a:avLst/>
            <a:gdLst/>
            <a:ahLst/>
            <a:cxnLst/>
            <a:rect l="l" t="t" r="r" b="b"/>
            <a:pathLst>
              <a:path w="188" h="85" extrusionOk="0">
                <a:moveTo>
                  <a:pt x="188" y="0"/>
                </a:moveTo>
                <a:cubicBezTo>
                  <a:pt x="0" y="0"/>
                  <a:pt x="0" y="0"/>
                  <a:pt x="0" y="0"/>
                </a:cubicBezTo>
                <a:cubicBezTo>
                  <a:pt x="4" y="54"/>
                  <a:pt x="4" y="54"/>
                  <a:pt x="4" y="54"/>
                </a:cubicBezTo>
                <a:cubicBezTo>
                  <a:pt x="50" y="79"/>
                  <a:pt x="50" y="79"/>
                  <a:pt x="50" y="79"/>
                </a:cubicBezTo>
                <a:cubicBezTo>
                  <a:pt x="112" y="85"/>
                  <a:pt x="112" y="85"/>
                  <a:pt x="112" y="85"/>
                </a:cubicBezTo>
                <a:cubicBezTo>
                  <a:pt x="141" y="71"/>
                  <a:pt x="141" y="71"/>
                  <a:pt x="141" y="71"/>
                </a:cubicBezTo>
                <a:cubicBezTo>
                  <a:pt x="141" y="71"/>
                  <a:pt x="178" y="31"/>
                  <a:pt x="188" y="0"/>
                </a:cubicBezTo>
                <a:close/>
              </a:path>
            </a:pathLst>
          </a:custGeom>
          <a:solidFill>
            <a:srgbClr val="9868B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8" name="Google Shape;308;p13"/>
          <p:cNvSpPr/>
          <p:nvPr/>
        </p:nvSpPr>
        <p:spPr>
          <a:xfrm>
            <a:off x="3822189" y="1981200"/>
            <a:ext cx="2301190" cy="1435381"/>
          </a:xfrm>
          <a:custGeom>
            <a:avLst/>
            <a:gdLst/>
            <a:ahLst/>
            <a:cxnLst/>
            <a:rect l="l" t="t" r="r" b="b"/>
            <a:pathLst>
              <a:path w="594" h="370" extrusionOk="0">
                <a:moveTo>
                  <a:pt x="569" y="114"/>
                </a:moveTo>
                <a:cubicBezTo>
                  <a:pt x="540" y="141"/>
                  <a:pt x="540" y="141"/>
                  <a:pt x="540" y="141"/>
                </a:cubicBezTo>
                <a:cubicBezTo>
                  <a:pt x="428" y="29"/>
                  <a:pt x="428" y="29"/>
                  <a:pt x="428" y="29"/>
                </a:cubicBezTo>
                <a:cubicBezTo>
                  <a:pt x="428" y="29"/>
                  <a:pt x="408" y="4"/>
                  <a:pt x="378" y="5"/>
                </a:cubicBezTo>
                <a:cubicBezTo>
                  <a:pt x="348" y="6"/>
                  <a:pt x="42" y="5"/>
                  <a:pt x="42" y="5"/>
                </a:cubicBezTo>
                <a:cubicBezTo>
                  <a:pt x="42" y="5"/>
                  <a:pt x="14" y="4"/>
                  <a:pt x="0" y="25"/>
                </a:cubicBezTo>
                <a:cubicBezTo>
                  <a:pt x="0" y="25"/>
                  <a:pt x="43" y="0"/>
                  <a:pt x="83" y="37"/>
                </a:cubicBezTo>
                <a:cubicBezTo>
                  <a:pt x="122" y="73"/>
                  <a:pt x="360" y="308"/>
                  <a:pt x="360" y="308"/>
                </a:cubicBezTo>
                <a:cubicBezTo>
                  <a:pt x="317" y="347"/>
                  <a:pt x="317" y="347"/>
                  <a:pt x="317" y="347"/>
                </a:cubicBezTo>
                <a:cubicBezTo>
                  <a:pt x="304" y="359"/>
                  <a:pt x="308" y="370"/>
                  <a:pt x="326" y="370"/>
                </a:cubicBezTo>
                <a:cubicBezTo>
                  <a:pt x="560" y="370"/>
                  <a:pt x="560" y="370"/>
                  <a:pt x="560" y="370"/>
                </a:cubicBezTo>
                <a:cubicBezTo>
                  <a:pt x="579" y="370"/>
                  <a:pt x="594" y="354"/>
                  <a:pt x="594" y="336"/>
                </a:cubicBezTo>
                <a:cubicBezTo>
                  <a:pt x="594" y="125"/>
                  <a:pt x="594" y="125"/>
                  <a:pt x="594" y="125"/>
                </a:cubicBezTo>
                <a:cubicBezTo>
                  <a:pt x="594" y="106"/>
                  <a:pt x="583" y="101"/>
                  <a:pt x="569" y="114"/>
                </a:cubicBezTo>
                <a:close/>
              </a:path>
            </a:pathLst>
          </a:custGeom>
          <a:solidFill>
            <a:schemeClr val="accen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9" name="Google Shape;309;p13"/>
          <p:cNvSpPr/>
          <p:nvPr/>
        </p:nvSpPr>
        <p:spPr>
          <a:xfrm>
            <a:off x="6193757" y="1981200"/>
            <a:ext cx="2306101" cy="1435381"/>
          </a:xfrm>
          <a:custGeom>
            <a:avLst/>
            <a:gdLst/>
            <a:ahLst/>
            <a:cxnLst/>
            <a:rect l="l" t="t" r="r" b="b"/>
            <a:pathLst>
              <a:path w="595" h="370" extrusionOk="0">
                <a:moveTo>
                  <a:pt x="25" y="114"/>
                </a:moveTo>
                <a:cubicBezTo>
                  <a:pt x="54" y="141"/>
                  <a:pt x="54" y="141"/>
                  <a:pt x="54" y="141"/>
                </a:cubicBezTo>
                <a:cubicBezTo>
                  <a:pt x="166" y="29"/>
                  <a:pt x="166" y="29"/>
                  <a:pt x="166" y="29"/>
                </a:cubicBezTo>
                <a:cubicBezTo>
                  <a:pt x="166" y="29"/>
                  <a:pt x="187" y="4"/>
                  <a:pt x="216" y="5"/>
                </a:cubicBezTo>
                <a:cubicBezTo>
                  <a:pt x="246" y="6"/>
                  <a:pt x="553" y="5"/>
                  <a:pt x="553" y="5"/>
                </a:cubicBezTo>
                <a:cubicBezTo>
                  <a:pt x="553" y="5"/>
                  <a:pt x="580" y="4"/>
                  <a:pt x="595" y="25"/>
                </a:cubicBezTo>
                <a:cubicBezTo>
                  <a:pt x="595" y="25"/>
                  <a:pt x="552" y="0"/>
                  <a:pt x="512" y="37"/>
                </a:cubicBezTo>
                <a:cubicBezTo>
                  <a:pt x="472" y="73"/>
                  <a:pt x="235" y="308"/>
                  <a:pt x="235" y="308"/>
                </a:cubicBezTo>
                <a:cubicBezTo>
                  <a:pt x="277" y="347"/>
                  <a:pt x="277" y="347"/>
                  <a:pt x="277" y="347"/>
                </a:cubicBezTo>
                <a:cubicBezTo>
                  <a:pt x="291" y="359"/>
                  <a:pt x="287" y="370"/>
                  <a:pt x="268" y="370"/>
                </a:cubicBezTo>
                <a:cubicBezTo>
                  <a:pt x="34" y="370"/>
                  <a:pt x="34" y="370"/>
                  <a:pt x="34" y="370"/>
                </a:cubicBezTo>
                <a:cubicBezTo>
                  <a:pt x="15" y="370"/>
                  <a:pt x="0" y="354"/>
                  <a:pt x="0" y="336"/>
                </a:cubicBezTo>
                <a:cubicBezTo>
                  <a:pt x="0" y="125"/>
                  <a:pt x="0" y="125"/>
                  <a:pt x="0" y="125"/>
                </a:cubicBezTo>
                <a:cubicBezTo>
                  <a:pt x="0" y="106"/>
                  <a:pt x="11" y="101"/>
                  <a:pt x="25" y="114"/>
                </a:cubicBezTo>
                <a:close/>
              </a:path>
            </a:pathLst>
          </a:custGeom>
          <a:solidFill>
            <a:schemeClr val="accent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0" name="Google Shape;310;p13"/>
          <p:cNvSpPr/>
          <p:nvPr/>
        </p:nvSpPr>
        <p:spPr>
          <a:xfrm>
            <a:off x="3822189" y="4459152"/>
            <a:ext cx="2301190" cy="1435381"/>
          </a:xfrm>
          <a:custGeom>
            <a:avLst/>
            <a:gdLst/>
            <a:ahLst/>
            <a:cxnLst/>
            <a:rect l="l" t="t" r="r" b="b"/>
            <a:pathLst>
              <a:path w="594" h="370" extrusionOk="0">
                <a:moveTo>
                  <a:pt x="569" y="256"/>
                </a:moveTo>
                <a:cubicBezTo>
                  <a:pt x="540" y="229"/>
                  <a:pt x="540" y="229"/>
                  <a:pt x="540" y="229"/>
                </a:cubicBezTo>
                <a:cubicBezTo>
                  <a:pt x="428" y="341"/>
                  <a:pt x="428" y="341"/>
                  <a:pt x="428" y="341"/>
                </a:cubicBezTo>
                <a:cubicBezTo>
                  <a:pt x="428" y="341"/>
                  <a:pt x="408" y="365"/>
                  <a:pt x="378" y="364"/>
                </a:cubicBezTo>
                <a:cubicBezTo>
                  <a:pt x="348" y="363"/>
                  <a:pt x="42" y="364"/>
                  <a:pt x="42" y="364"/>
                </a:cubicBezTo>
                <a:cubicBezTo>
                  <a:pt x="42" y="364"/>
                  <a:pt x="14" y="365"/>
                  <a:pt x="0" y="345"/>
                </a:cubicBezTo>
                <a:cubicBezTo>
                  <a:pt x="0" y="345"/>
                  <a:pt x="43" y="370"/>
                  <a:pt x="83" y="333"/>
                </a:cubicBezTo>
                <a:cubicBezTo>
                  <a:pt x="122" y="296"/>
                  <a:pt x="360" y="62"/>
                  <a:pt x="360" y="62"/>
                </a:cubicBezTo>
                <a:cubicBezTo>
                  <a:pt x="317" y="23"/>
                  <a:pt x="317" y="23"/>
                  <a:pt x="317" y="23"/>
                </a:cubicBezTo>
                <a:cubicBezTo>
                  <a:pt x="304" y="10"/>
                  <a:pt x="308" y="0"/>
                  <a:pt x="326" y="0"/>
                </a:cubicBezTo>
                <a:cubicBezTo>
                  <a:pt x="560" y="0"/>
                  <a:pt x="560" y="0"/>
                  <a:pt x="560" y="0"/>
                </a:cubicBezTo>
                <a:cubicBezTo>
                  <a:pt x="579" y="0"/>
                  <a:pt x="594" y="15"/>
                  <a:pt x="594" y="34"/>
                </a:cubicBezTo>
                <a:cubicBezTo>
                  <a:pt x="594" y="245"/>
                  <a:pt x="594" y="245"/>
                  <a:pt x="594" y="245"/>
                </a:cubicBezTo>
                <a:cubicBezTo>
                  <a:pt x="594" y="263"/>
                  <a:pt x="583" y="268"/>
                  <a:pt x="569" y="256"/>
                </a:cubicBezTo>
                <a:close/>
              </a:path>
            </a:pathLst>
          </a:custGeom>
          <a:solidFill>
            <a:schemeClr val="accent4"/>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1" name="Google Shape;311;p13"/>
          <p:cNvSpPr/>
          <p:nvPr/>
        </p:nvSpPr>
        <p:spPr>
          <a:xfrm>
            <a:off x="6193757" y="4459152"/>
            <a:ext cx="2306101" cy="1435381"/>
          </a:xfrm>
          <a:custGeom>
            <a:avLst/>
            <a:gdLst/>
            <a:ahLst/>
            <a:cxnLst/>
            <a:rect l="l" t="t" r="r" b="b"/>
            <a:pathLst>
              <a:path w="595" h="370" extrusionOk="0">
                <a:moveTo>
                  <a:pt x="25" y="256"/>
                </a:moveTo>
                <a:cubicBezTo>
                  <a:pt x="54" y="229"/>
                  <a:pt x="54" y="229"/>
                  <a:pt x="54" y="229"/>
                </a:cubicBezTo>
                <a:cubicBezTo>
                  <a:pt x="166" y="341"/>
                  <a:pt x="166" y="341"/>
                  <a:pt x="166" y="341"/>
                </a:cubicBezTo>
                <a:cubicBezTo>
                  <a:pt x="166" y="341"/>
                  <a:pt x="187" y="365"/>
                  <a:pt x="216" y="364"/>
                </a:cubicBezTo>
                <a:cubicBezTo>
                  <a:pt x="246" y="363"/>
                  <a:pt x="553" y="364"/>
                  <a:pt x="553" y="364"/>
                </a:cubicBezTo>
                <a:cubicBezTo>
                  <a:pt x="553" y="364"/>
                  <a:pt x="580" y="365"/>
                  <a:pt x="595" y="345"/>
                </a:cubicBezTo>
                <a:cubicBezTo>
                  <a:pt x="595" y="345"/>
                  <a:pt x="552" y="370"/>
                  <a:pt x="512" y="333"/>
                </a:cubicBezTo>
                <a:cubicBezTo>
                  <a:pt x="472" y="296"/>
                  <a:pt x="235" y="62"/>
                  <a:pt x="235" y="62"/>
                </a:cubicBezTo>
                <a:cubicBezTo>
                  <a:pt x="277" y="23"/>
                  <a:pt x="277" y="23"/>
                  <a:pt x="277" y="23"/>
                </a:cubicBezTo>
                <a:cubicBezTo>
                  <a:pt x="291" y="10"/>
                  <a:pt x="287" y="0"/>
                  <a:pt x="268" y="0"/>
                </a:cubicBezTo>
                <a:cubicBezTo>
                  <a:pt x="34" y="0"/>
                  <a:pt x="34" y="0"/>
                  <a:pt x="34" y="0"/>
                </a:cubicBezTo>
                <a:cubicBezTo>
                  <a:pt x="15" y="0"/>
                  <a:pt x="0" y="15"/>
                  <a:pt x="0" y="34"/>
                </a:cubicBezTo>
                <a:cubicBezTo>
                  <a:pt x="0" y="245"/>
                  <a:pt x="0" y="245"/>
                  <a:pt x="0" y="245"/>
                </a:cubicBezTo>
                <a:cubicBezTo>
                  <a:pt x="0" y="263"/>
                  <a:pt x="11" y="268"/>
                  <a:pt x="25" y="256"/>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2" name="Google Shape;312;p13"/>
          <p:cNvSpPr txBox="1"/>
          <p:nvPr/>
        </p:nvSpPr>
        <p:spPr>
          <a:xfrm>
            <a:off x="4644808" y="3640604"/>
            <a:ext cx="3097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lt2"/>
                </a:solidFill>
                <a:latin typeface="Open Sans"/>
                <a:ea typeface="Open Sans"/>
                <a:cs typeface="Open Sans"/>
                <a:sym typeface="Open Sans"/>
              </a:rPr>
              <a:t>Using e-portfolios to match mentors and mentees</a:t>
            </a:r>
            <a:endParaRPr/>
          </a:p>
        </p:txBody>
      </p:sp>
      <p:grpSp>
        <p:nvGrpSpPr>
          <p:cNvPr id="313" name="Google Shape;313;p13"/>
          <p:cNvGrpSpPr/>
          <p:nvPr/>
        </p:nvGrpSpPr>
        <p:grpSpPr>
          <a:xfrm>
            <a:off x="8348419" y="2674768"/>
            <a:ext cx="2965355" cy="1035337"/>
            <a:chOff x="2101749" y="8794522"/>
            <a:chExt cx="5930710" cy="2070674"/>
          </a:xfrm>
        </p:grpSpPr>
        <p:sp>
          <p:nvSpPr>
            <p:cNvPr id="314" name="Google Shape;314;p13"/>
            <p:cNvSpPr txBox="1"/>
            <p:nvPr/>
          </p:nvSpPr>
          <p:spPr>
            <a:xfrm>
              <a:off x="2101749" y="9387868"/>
              <a:ext cx="593071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Open Sans"/>
                  <a:ea typeface="Open Sans"/>
                  <a:cs typeface="Open Sans"/>
                  <a:sym typeface="Open Sans"/>
                </a:rPr>
                <a:t>Mentoring programme owners create matches on behalf of the participants</a:t>
              </a:r>
              <a:endParaRPr sz="1400">
                <a:solidFill>
                  <a:schemeClr val="lt1"/>
                </a:solidFill>
                <a:latin typeface="Open Sans"/>
                <a:ea typeface="Open Sans"/>
                <a:cs typeface="Open Sans"/>
                <a:sym typeface="Open Sans"/>
              </a:endParaRPr>
            </a:p>
          </p:txBody>
        </p:sp>
        <p:sp>
          <p:nvSpPr>
            <p:cNvPr id="315" name="Google Shape;315;p13"/>
            <p:cNvSpPr/>
            <p:nvPr/>
          </p:nvSpPr>
          <p:spPr>
            <a:xfrm>
              <a:off x="2101751" y="8794522"/>
              <a:ext cx="401017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3BAAE"/>
                  </a:solidFill>
                  <a:latin typeface="Open Sans"/>
                  <a:ea typeface="Open Sans"/>
                  <a:cs typeface="Open Sans"/>
                  <a:sym typeface="Open Sans"/>
                </a:rPr>
                <a:t>Admin Matching</a:t>
              </a:r>
              <a:endParaRPr/>
            </a:p>
          </p:txBody>
        </p:sp>
      </p:grpSp>
      <p:grpSp>
        <p:nvGrpSpPr>
          <p:cNvPr id="316" name="Google Shape;316;p13"/>
          <p:cNvGrpSpPr/>
          <p:nvPr/>
        </p:nvGrpSpPr>
        <p:grpSpPr>
          <a:xfrm flipH="1">
            <a:off x="1068105" y="2709597"/>
            <a:ext cx="2965355" cy="819893"/>
            <a:chOff x="2101749" y="8794522"/>
            <a:chExt cx="5930710" cy="1639786"/>
          </a:xfrm>
        </p:grpSpPr>
        <p:sp>
          <p:nvSpPr>
            <p:cNvPr id="317" name="Google Shape;317;p13"/>
            <p:cNvSpPr txBox="1"/>
            <p:nvPr/>
          </p:nvSpPr>
          <p:spPr>
            <a:xfrm>
              <a:off x="2101749" y="9387868"/>
              <a:ext cx="5930710" cy="104644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chemeClr val="lt1"/>
                  </a:solidFill>
                  <a:latin typeface="Open Sans"/>
                  <a:ea typeface="Open Sans"/>
                  <a:cs typeface="Open Sans"/>
                  <a:sym typeface="Open Sans"/>
                </a:rPr>
                <a:t>When mentees find their own mentor</a:t>
              </a:r>
              <a:endParaRPr/>
            </a:p>
          </p:txBody>
        </p:sp>
        <p:sp>
          <p:nvSpPr>
            <p:cNvPr id="318" name="Google Shape;318;p13"/>
            <p:cNvSpPr/>
            <p:nvPr/>
          </p:nvSpPr>
          <p:spPr>
            <a:xfrm>
              <a:off x="2101749" y="8794522"/>
              <a:ext cx="4010174"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ED4210"/>
                  </a:solidFill>
                  <a:latin typeface="Open Sans"/>
                  <a:ea typeface="Open Sans"/>
                  <a:cs typeface="Open Sans"/>
                  <a:sym typeface="Open Sans"/>
                </a:rPr>
                <a:t>Self Matching</a:t>
              </a:r>
              <a:endParaRPr/>
            </a:p>
          </p:txBody>
        </p:sp>
      </p:grpSp>
      <p:grpSp>
        <p:nvGrpSpPr>
          <p:cNvPr id="319" name="Google Shape;319;p13"/>
          <p:cNvGrpSpPr/>
          <p:nvPr/>
        </p:nvGrpSpPr>
        <p:grpSpPr>
          <a:xfrm>
            <a:off x="8348419" y="4289047"/>
            <a:ext cx="2965355" cy="1250780"/>
            <a:chOff x="2101749" y="8794522"/>
            <a:chExt cx="5930710" cy="2501560"/>
          </a:xfrm>
        </p:grpSpPr>
        <p:sp>
          <p:nvSpPr>
            <p:cNvPr id="320" name="Google Shape;320;p13"/>
            <p:cNvSpPr txBox="1"/>
            <p:nvPr/>
          </p:nvSpPr>
          <p:spPr>
            <a:xfrm>
              <a:off x="2101749" y="9387868"/>
              <a:ext cx="5930710" cy="19082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Open Sans"/>
                  <a:ea typeface="Open Sans"/>
                  <a:cs typeface="Open Sans"/>
                  <a:sym typeface="Open Sans"/>
                </a:rPr>
                <a:t>Allows programme owners to match a large pool of mentoring program participants at the same time</a:t>
              </a:r>
              <a:endParaRPr sz="1400">
                <a:solidFill>
                  <a:schemeClr val="lt1"/>
                </a:solidFill>
                <a:latin typeface="Open Sans"/>
                <a:ea typeface="Open Sans"/>
                <a:cs typeface="Open Sans"/>
                <a:sym typeface="Open Sans"/>
              </a:endParaRPr>
            </a:p>
          </p:txBody>
        </p:sp>
        <p:sp>
          <p:nvSpPr>
            <p:cNvPr id="321" name="Google Shape;321;p13"/>
            <p:cNvSpPr/>
            <p:nvPr/>
          </p:nvSpPr>
          <p:spPr>
            <a:xfrm>
              <a:off x="2101751" y="8794522"/>
              <a:ext cx="401017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9869BD"/>
                  </a:solidFill>
                  <a:latin typeface="Open Sans"/>
                  <a:ea typeface="Open Sans"/>
                  <a:cs typeface="Open Sans"/>
                  <a:sym typeface="Open Sans"/>
                </a:rPr>
                <a:t>Bulk Matching</a:t>
              </a:r>
              <a:endParaRPr/>
            </a:p>
          </p:txBody>
        </p:sp>
      </p:grpSp>
      <p:grpSp>
        <p:nvGrpSpPr>
          <p:cNvPr id="322" name="Google Shape;322;p13"/>
          <p:cNvGrpSpPr/>
          <p:nvPr/>
        </p:nvGrpSpPr>
        <p:grpSpPr>
          <a:xfrm flipH="1">
            <a:off x="1046924" y="4289047"/>
            <a:ext cx="2965355" cy="819893"/>
            <a:chOff x="2101749" y="8794522"/>
            <a:chExt cx="5930710" cy="1639786"/>
          </a:xfrm>
        </p:grpSpPr>
        <p:sp>
          <p:nvSpPr>
            <p:cNvPr id="323" name="Google Shape;323;p13"/>
            <p:cNvSpPr txBox="1"/>
            <p:nvPr/>
          </p:nvSpPr>
          <p:spPr>
            <a:xfrm>
              <a:off x="2101749" y="9387868"/>
              <a:ext cx="5930710" cy="104644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chemeClr val="lt1"/>
                  </a:solidFill>
                  <a:latin typeface="Open Sans"/>
                  <a:ea typeface="Open Sans"/>
                  <a:cs typeface="Open Sans"/>
                  <a:sym typeface="Open Sans"/>
                </a:rPr>
                <a:t>Combination of the previously mentioned matching types</a:t>
              </a:r>
              <a:endParaRPr sz="1400">
                <a:solidFill>
                  <a:schemeClr val="lt1"/>
                </a:solidFill>
                <a:latin typeface="Lato Light"/>
                <a:ea typeface="Lato Light"/>
                <a:cs typeface="Lato Light"/>
                <a:sym typeface="Lato Light"/>
              </a:endParaRPr>
            </a:p>
          </p:txBody>
        </p:sp>
        <p:sp>
          <p:nvSpPr>
            <p:cNvPr id="324" name="Google Shape;324;p13"/>
            <p:cNvSpPr/>
            <p:nvPr/>
          </p:nvSpPr>
          <p:spPr>
            <a:xfrm>
              <a:off x="2101749" y="8794522"/>
              <a:ext cx="4010174"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rgbClr val="798058"/>
                  </a:solidFill>
                  <a:latin typeface="Open Sans"/>
                  <a:ea typeface="Open Sans"/>
                  <a:cs typeface="Open Sans"/>
                  <a:sym typeface="Open Sans"/>
                </a:rPr>
                <a:t>Hybrid Matching</a:t>
              </a:r>
              <a:endParaRPr/>
            </a:p>
          </p:txBody>
        </p:sp>
      </p:grpSp>
      <p:sp>
        <p:nvSpPr>
          <p:cNvPr id="325" name="Google Shape;325;p13"/>
          <p:cNvSpPr txBox="1"/>
          <p:nvPr/>
        </p:nvSpPr>
        <p:spPr>
          <a:xfrm>
            <a:off x="123824" y="265004"/>
            <a:ext cx="11944351" cy="71587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Open Sans"/>
              <a:buNone/>
            </a:pPr>
            <a:r>
              <a:rPr lang="en-GB" sz="3000">
                <a:solidFill>
                  <a:schemeClr val="dk1"/>
                </a:solidFill>
                <a:latin typeface="Open Sans"/>
                <a:ea typeface="Open Sans"/>
                <a:cs typeface="Open Sans"/>
                <a:sym typeface="Open Sans"/>
              </a:rPr>
              <a:t>Unit 2: Building positive attitudes towards reverse mentoring</a:t>
            </a:r>
            <a:endParaRPr sz="3000">
              <a:solidFill>
                <a:schemeClr val="dk1"/>
              </a:solidFill>
              <a:latin typeface="Open Sans"/>
              <a:ea typeface="Open Sans"/>
              <a:cs typeface="Open Sans"/>
              <a:sym typeface="Open Sans"/>
            </a:endParaRPr>
          </a:p>
        </p:txBody>
      </p:sp>
      <p:sp>
        <p:nvSpPr>
          <p:cNvPr id="326" name="Google Shape;326;p13"/>
          <p:cNvSpPr txBox="1"/>
          <p:nvPr/>
        </p:nvSpPr>
        <p:spPr>
          <a:xfrm>
            <a:off x="97970" y="854672"/>
            <a:ext cx="11944351" cy="55086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2400"/>
              <a:buFont typeface="Arial"/>
              <a:buNone/>
            </a:pPr>
            <a:r>
              <a:rPr lang="en-GB" sz="2400" b="1">
                <a:solidFill>
                  <a:schemeClr val="accent6"/>
                </a:solidFill>
                <a:latin typeface="Open Sans Light"/>
                <a:ea typeface="Open Sans Light"/>
                <a:cs typeface="Open Sans Light"/>
                <a:sym typeface="Open Sans Light"/>
              </a:rPr>
              <a:t>Activity 2.2.: The power of a good e-portfolio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333" name="Google Shape;333;p1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sz="3000"/>
          </a:p>
        </p:txBody>
      </p:sp>
      <p:sp>
        <p:nvSpPr>
          <p:cNvPr id="334" name="Google Shape;334;p14"/>
          <p:cNvSpPr/>
          <p:nvPr/>
        </p:nvSpPr>
        <p:spPr>
          <a:xfrm>
            <a:off x="527901" y="2411730"/>
            <a:ext cx="10341204" cy="2318245"/>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1800" i="1">
                <a:solidFill>
                  <a:srgbClr val="663B88"/>
                </a:solidFill>
                <a:latin typeface="Open Sans Light"/>
                <a:ea typeface="Open Sans Light"/>
                <a:cs typeface="Open Sans Light"/>
                <a:sym typeface="Open Sans Light"/>
              </a:rPr>
              <a:t>“The primary aim of an e-portfolio may be to collect evidence for summative assessment, to demonstrate achievement, record progress and set targets – as in records of achievement and individual learning plans – or to nurture a continuing process of personal development and reflective learning, more commonly experienced in higher and continuing education contexts, but now also occurring in further education and schools. ”  - </a:t>
            </a:r>
            <a:r>
              <a:rPr lang="en-GB" sz="1800">
                <a:solidFill>
                  <a:srgbClr val="663B88"/>
                </a:solidFill>
                <a:latin typeface="Open Sans Light"/>
                <a:ea typeface="Open Sans Light"/>
                <a:cs typeface="Open Sans Light"/>
                <a:sym typeface="Open Sans Light"/>
              </a:rPr>
              <a:t>Effective Practice with e-Portfolios</a:t>
            </a:r>
            <a:endParaRPr sz="1800">
              <a:solidFill>
                <a:srgbClr val="663B88"/>
              </a:solidFill>
              <a:latin typeface="Open Sans Light"/>
              <a:ea typeface="Open Sans Light"/>
              <a:cs typeface="Open Sans Light"/>
              <a:sym typeface="Open Sans Light"/>
            </a:endParaRPr>
          </a:p>
        </p:txBody>
      </p:sp>
      <p:sp>
        <p:nvSpPr>
          <p:cNvPr id="335" name="Google Shape;335;p1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2.2.: The power of a good e-portfolio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GB"/>
              <a:t>Content developer</a:t>
            </a:r>
            <a:br>
              <a:rPr lang="en-GB"/>
            </a:br>
            <a:r>
              <a:rPr lang="en-GB" b="0"/>
              <a:t> Mindshift Talent Advisory, Portugal</a:t>
            </a:r>
            <a:br>
              <a:rPr lang="en-GB" b="0"/>
            </a:br>
            <a:r>
              <a:rPr lang="en-GB" b="0" u="sng">
                <a:solidFill>
                  <a:schemeClr val="hlink"/>
                </a:solidFill>
                <a:hlinkClick r:id="rId3"/>
              </a:rPr>
              <a:t>www.mindshift.pt</a:t>
            </a:r>
            <a:r>
              <a:rPr lang="en-GB" b="0"/>
              <a:t> </a:t>
            </a:r>
            <a:r>
              <a:rPr lang="en-GB"/>
              <a:t/>
            </a:r>
            <a:br>
              <a:rPr lang="en-GB"/>
            </a:br>
            <a:r>
              <a:rPr lang="en-GB" b="0" u="sng">
                <a:solidFill>
                  <a:schemeClr val="hlink"/>
                </a:solidFill>
                <a:hlinkClick r:id="rId4"/>
              </a:rPr>
              <a:t>geral@mindshift.pt</a:t>
            </a:r>
            <a:r>
              <a:rPr lang="en-GB" b="0"/>
              <a:t> </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latin typeface="Open Sans"/>
                <a:ea typeface="Open Sans"/>
                <a:cs typeface="Open Sans"/>
                <a:sym typeface="Open Sans"/>
              </a:rPr>
              <a:t>Aims and outline</a:t>
            </a:r>
            <a:endParaRPr>
              <a:latin typeface="Open Sans"/>
              <a:ea typeface="Open Sans"/>
              <a:cs typeface="Open Sans"/>
              <a:sym typeface="Open Sans"/>
            </a:endParaRPr>
          </a:p>
        </p:txBody>
      </p:sp>
      <p:sp>
        <p:nvSpPr>
          <p:cNvPr id="69" name="Google Shape;69;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636A6F"/>
              </a:buClr>
              <a:buSzPts val="1800"/>
              <a:buNone/>
            </a:pPr>
            <a:r>
              <a:rPr lang="en-GB" sz="1800">
                <a:solidFill>
                  <a:srgbClr val="636A6F"/>
                </a:solidFill>
                <a:latin typeface="Open Sans Light"/>
                <a:ea typeface="Open Sans Light"/>
                <a:cs typeface="Open Sans Light"/>
                <a:sym typeface="Open Sans Light"/>
              </a:rPr>
              <a:t>This module intends to provide managers, HR professional and in-service trainers with relevant knowledge, tools, and material to design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This module is divided into three learning units, comprising a total of four main activities:</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1: The basics of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1.1. : How to start a mentoring programme?</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2: Building positive attitudes towards reverse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2.1. : Questioning concepts</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2.2. : The power of a good e-portfolio</a:t>
            </a:r>
            <a:endParaRPr b="1">
              <a:solidFill>
                <a:schemeClr val="accent6"/>
              </a:solidFill>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3: Checklist for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3.1.: Taking action</a:t>
            </a:r>
            <a:endParaRPr/>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After the completion of this module learners will be able to:</a:t>
            </a:r>
            <a:endParaRPr>
              <a:latin typeface="Open Sans Light"/>
              <a:ea typeface="Open Sans Light"/>
              <a:cs typeface="Open Sans Light"/>
              <a:sym typeface="Open Sans Light"/>
            </a:endParaRPr>
          </a:p>
        </p:txBody>
      </p:sp>
      <p:sp>
        <p:nvSpPr>
          <p:cNvPr id="75" name="Google Shape;75;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gn="just" rtl="0">
              <a:lnSpc>
                <a:spcPct val="150000"/>
              </a:lnSpc>
              <a:spcBef>
                <a:spcPts val="0"/>
              </a:spcBef>
              <a:spcAft>
                <a:spcPts val="0"/>
              </a:spcAft>
              <a:buClr>
                <a:srgbClr val="93D4CC"/>
              </a:buClr>
              <a:buSzPts val="1800"/>
              <a:buFont typeface="Arial"/>
              <a:buChar char="•"/>
            </a:pPr>
            <a:r>
              <a:rPr lang="en-GB">
                <a:solidFill>
                  <a:srgbClr val="636A6F"/>
                </a:solidFill>
              </a:rPr>
              <a:t>Define the following concepts: mentoring; intergenerational mentoring; intergenerational learning;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Distinguish mentoring from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List the benefits and disadvantages of having a mentoring programme in the workplace.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Define strategies to prepare an intergenerational mentoring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Conceptualise a Train-the-Mentor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Implement a Train-the-Mentor programme.</a:t>
            </a:r>
            <a:endParaRPr/>
          </a:p>
          <a:p>
            <a:pPr marL="0" lvl="0" indent="0" algn="just" rtl="0">
              <a:lnSpc>
                <a:spcPct val="90000"/>
              </a:lnSpc>
              <a:spcBef>
                <a:spcPts val="1800"/>
              </a:spcBef>
              <a:spcAft>
                <a:spcPts val="0"/>
              </a:spcAft>
              <a:buClr>
                <a:schemeClr val="lt2"/>
              </a:buClr>
              <a:buSzPts val="1800"/>
              <a:buNone/>
            </a:pPr>
            <a:endParaRPr/>
          </a:p>
        </p:txBody>
      </p:sp>
      <p:sp>
        <p:nvSpPr>
          <p:cNvPr id="76" name="Google Shape;76;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Learning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ctrTitle"/>
          </p:nvPr>
        </p:nvSpPr>
        <p:spPr>
          <a:xfrm>
            <a:off x="2179865" y="2774849"/>
            <a:ext cx="8217582" cy="16001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GB"/>
              <a:t>Unit 2: Building positive attitudes towards reverse mentoring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9" name="Google Shape;89;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2.1.: Questioning concepts</a:t>
            </a:r>
            <a:endParaRPr/>
          </a:p>
        </p:txBody>
      </p:sp>
      <p:sp>
        <p:nvSpPr>
          <p:cNvPr id="90" name="Google Shape;90;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a:p>
        </p:txBody>
      </p:sp>
      <p:pic>
        <p:nvPicPr>
          <p:cNvPr id="91" name="Google Shape;91;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92" name="Google Shape;92;p5"/>
          <p:cNvSpPr txBox="1"/>
          <p:nvPr/>
        </p:nvSpPr>
        <p:spPr>
          <a:xfrm>
            <a:off x="6543675" y="2724085"/>
            <a:ext cx="5400675" cy="23641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636A6F"/>
                </a:solidFill>
                <a:latin typeface="Open Sans Light"/>
                <a:ea typeface="Open Sans Light"/>
                <a:cs typeface="Open Sans Light"/>
                <a:sym typeface="Open Sans Light"/>
              </a:rPr>
              <a:t>In this activity you will practice the following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Assertiveness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Inquisitiveness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Critical thinking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Problem-solving</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Creativity</a:t>
            </a:r>
            <a:endParaRPr/>
          </a:p>
        </p:txBody>
      </p:sp>
      <p:sp>
        <p:nvSpPr>
          <p:cNvPr id="93" name="Google Shape;93;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2057349" lvl="4" indent="-228594"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lead learners into questioning</a:t>
            </a:r>
            <a:r>
              <a:rPr lang="en-GB" b="1" i="1">
                <a:solidFill>
                  <a:srgbClr val="868E93"/>
                </a:solidFill>
                <a:latin typeface="Open Sans Light"/>
                <a:ea typeface="Open Sans Light"/>
                <a:cs typeface="Open Sans Light"/>
                <a:sym typeface="Open Sans Light"/>
              </a:rPr>
              <a:t> the</a:t>
            </a:r>
            <a:r>
              <a:rPr lang="en-GB" b="1" i="1" u="none" strike="noStrike" cap="none">
                <a:solidFill>
                  <a:srgbClr val="868E93"/>
                </a:solidFill>
                <a:latin typeface="Open Sans Light"/>
                <a:ea typeface="Open Sans Light"/>
                <a:cs typeface="Open Sans Light"/>
                <a:sym typeface="Open Sans Light"/>
              </a:rPr>
              <a:t> differences between mentoring and reverse mentoring and to reflect to what extent these practices are valuable in their workplaces</a:t>
            </a:r>
            <a:endParaRPr/>
          </a:p>
        </p:txBody>
      </p:sp>
      <p:pic>
        <p:nvPicPr>
          <p:cNvPr id="94" name="Google Shape;94;p5"/>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6"/>
          <p:cNvGrpSpPr/>
          <p:nvPr/>
        </p:nvGrpSpPr>
        <p:grpSpPr>
          <a:xfrm>
            <a:off x="1045632" y="1285847"/>
            <a:ext cx="3514128" cy="5192853"/>
            <a:chOff x="8704441" y="2571694"/>
            <a:chExt cx="7028257" cy="10385705"/>
          </a:xfrm>
        </p:grpSpPr>
        <p:sp>
          <p:nvSpPr>
            <p:cNvPr id="101" name="Google Shape;101;p6"/>
            <p:cNvSpPr/>
            <p:nvPr/>
          </p:nvSpPr>
          <p:spPr>
            <a:xfrm>
              <a:off x="8704441" y="4977041"/>
              <a:ext cx="795138" cy="696056"/>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2" name="Google Shape;102;p6"/>
            <p:cNvSpPr/>
            <p:nvPr/>
          </p:nvSpPr>
          <p:spPr>
            <a:xfrm>
              <a:off x="13207711" y="5129396"/>
              <a:ext cx="316260" cy="632520"/>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3" name="Google Shape;103;p6"/>
            <p:cNvSpPr/>
            <p:nvPr/>
          </p:nvSpPr>
          <p:spPr>
            <a:xfrm>
              <a:off x="13346916" y="6245061"/>
              <a:ext cx="528722" cy="46619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4" name="Google Shape;104;p6"/>
            <p:cNvSpPr/>
            <p:nvPr/>
          </p:nvSpPr>
          <p:spPr>
            <a:xfrm>
              <a:off x="10903238" y="7779831"/>
              <a:ext cx="984814" cy="885198"/>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5" name="Google Shape;105;p6"/>
            <p:cNvSpPr/>
            <p:nvPr/>
          </p:nvSpPr>
          <p:spPr>
            <a:xfrm>
              <a:off x="11708307" y="11472461"/>
              <a:ext cx="584792" cy="503796"/>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6" name="Google Shape;106;p6"/>
            <p:cNvSpPr/>
            <p:nvPr/>
          </p:nvSpPr>
          <p:spPr>
            <a:xfrm>
              <a:off x="14474664" y="3452446"/>
              <a:ext cx="701272" cy="992744"/>
            </a:xfrm>
            <a:custGeom>
              <a:avLst/>
              <a:gdLst/>
              <a:ahLst/>
              <a:cxnLst/>
              <a:rect l="l" t="t"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7" name="Google Shape;107;p6"/>
            <p:cNvSpPr/>
            <p:nvPr/>
          </p:nvSpPr>
          <p:spPr>
            <a:xfrm>
              <a:off x="13573878" y="4409128"/>
              <a:ext cx="1096094" cy="1213368"/>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8" name="Google Shape;108;p6"/>
            <p:cNvSpPr/>
            <p:nvPr/>
          </p:nvSpPr>
          <p:spPr>
            <a:xfrm>
              <a:off x="12366664" y="11330119"/>
              <a:ext cx="843804" cy="992744"/>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9" name="Google Shape;109;p6"/>
            <p:cNvSpPr/>
            <p:nvPr/>
          </p:nvSpPr>
          <p:spPr>
            <a:xfrm>
              <a:off x="14244181" y="7303221"/>
              <a:ext cx="622050" cy="541076"/>
            </a:xfrm>
            <a:custGeom>
              <a:avLst/>
              <a:gdLst/>
              <a:ahLst/>
              <a:cxnLst/>
              <a:rect l="l" t="t"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0" name="Google Shape;110;p6"/>
            <p:cNvSpPr/>
            <p:nvPr/>
          </p:nvSpPr>
          <p:spPr>
            <a:xfrm>
              <a:off x="13576634" y="6759701"/>
              <a:ext cx="580114" cy="809692"/>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1" name="Google Shape;111;p6"/>
            <p:cNvSpPr/>
            <p:nvPr/>
          </p:nvSpPr>
          <p:spPr>
            <a:xfrm>
              <a:off x="11615391" y="7089790"/>
              <a:ext cx="617918" cy="684030"/>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2" name="Google Shape;112;p6"/>
            <p:cNvSpPr/>
            <p:nvPr/>
          </p:nvSpPr>
          <p:spPr>
            <a:xfrm>
              <a:off x="13088735" y="3291417"/>
              <a:ext cx="651942" cy="595766"/>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3" name="Google Shape;113;p6"/>
            <p:cNvSpPr/>
            <p:nvPr/>
          </p:nvSpPr>
          <p:spPr>
            <a:xfrm>
              <a:off x="12303465" y="7118398"/>
              <a:ext cx="457434" cy="615446"/>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4" name="Google Shape;114;p6"/>
            <p:cNvSpPr/>
            <p:nvPr/>
          </p:nvSpPr>
          <p:spPr>
            <a:xfrm>
              <a:off x="10902474" y="3745209"/>
              <a:ext cx="602468" cy="782846"/>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5" name="Google Shape;115;p6"/>
            <p:cNvSpPr/>
            <p:nvPr/>
          </p:nvSpPr>
          <p:spPr>
            <a:xfrm>
              <a:off x="9646332" y="5299667"/>
              <a:ext cx="648460" cy="459644"/>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6" name="Google Shape;116;p6"/>
            <p:cNvSpPr/>
            <p:nvPr/>
          </p:nvSpPr>
          <p:spPr>
            <a:xfrm>
              <a:off x="14782759" y="5213711"/>
              <a:ext cx="949938" cy="458576"/>
            </a:xfrm>
            <a:custGeom>
              <a:avLst/>
              <a:gdLst/>
              <a:ahLst/>
              <a:cxnLst/>
              <a:rect l="l" t="t"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7" name="Google Shape;117;p6"/>
            <p:cNvSpPr/>
            <p:nvPr/>
          </p:nvSpPr>
          <p:spPr>
            <a:xfrm>
              <a:off x="12966315" y="3935732"/>
              <a:ext cx="606684" cy="867474"/>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8" name="Google Shape;118;p6"/>
            <p:cNvSpPr/>
            <p:nvPr/>
          </p:nvSpPr>
          <p:spPr>
            <a:xfrm>
              <a:off x="8736613" y="4207504"/>
              <a:ext cx="967678" cy="820704"/>
            </a:xfrm>
            <a:custGeom>
              <a:avLst/>
              <a:gdLst/>
              <a:ahLst/>
              <a:cxnLst/>
              <a:rect l="l" t="t"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9" name="Google Shape;119;p6"/>
            <p:cNvSpPr/>
            <p:nvPr/>
          </p:nvSpPr>
          <p:spPr>
            <a:xfrm>
              <a:off x="12884222" y="7775447"/>
              <a:ext cx="606686" cy="867474"/>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0" name="Google Shape;120;p6"/>
            <p:cNvSpPr/>
            <p:nvPr/>
          </p:nvSpPr>
          <p:spPr>
            <a:xfrm>
              <a:off x="9950402" y="3061775"/>
              <a:ext cx="885232" cy="1041484"/>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1" name="Google Shape;121;p6"/>
            <p:cNvSpPr/>
            <p:nvPr/>
          </p:nvSpPr>
          <p:spPr>
            <a:xfrm>
              <a:off x="11615551" y="3334957"/>
              <a:ext cx="818520" cy="818520"/>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2" name="Google Shape;122;p6"/>
            <p:cNvSpPr/>
            <p:nvPr/>
          </p:nvSpPr>
          <p:spPr>
            <a:xfrm>
              <a:off x="14592598" y="6234099"/>
              <a:ext cx="850388" cy="976334"/>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3" name="Google Shape;123;p6"/>
            <p:cNvSpPr/>
            <p:nvPr/>
          </p:nvSpPr>
          <p:spPr>
            <a:xfrm>
              <a:off x="13429434" y="7344882"/>
              <a:ext cx="433382" cy="479750"/>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4" name="Google Shape;124;p6"/>
            <p:cNvSpPr/>
            <p:nvPr/>
          </p:nvSpPr>
          <p:spPr>
            <a:xfrm>
              <a:off x="12395982" y="2571694"/>
              <a:ext cx="1203272" cy="672004"/>
            </a:xfrm>
            <a:custGeom>
              <a:avLst/>
              <a:gdLst/>
              <a:ahLst/>
              <a:cxnLst/>
              <a:rect l="l" t="t"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5" name="Google Shape;125;p6"/>
            <p:cNvSpPr/>
            <p:nvPr/>
          </p:nvSpPr>
          <p:spPr>
            <a:xfrm>
              <a:off x="13886541" y="2993820"/>
              <a:ext cx="578410" cy="610580"/>
            </a:xfrm>
            <a:custGeom>
              <a:avLst/>
              <a:gdLst/>
              <a:ahLst/>
              <a:cxnLst/>
              <a:rect l="l" t="t"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6" name="Google Shape;126;p6"/>
            <p:cNvSpPr/>
            <p:nvPr/>
          </p:nvSpPr>
          <p:spPr>
            <a:xfrm>
              <a:off x="10894630" y="2650276"/>
              <a:ext cx="621486" cy="960340"/>
            </a:xfrm>
            <a:custGeom>
              <a:avLst/>
              <a:gdLst/>
              <a:ahLst/>
              <a:cxnLst/>
              <a:rect l="l" t="t"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7" name="Google Shape;127;p6"/>
            <p:cNvSpPr/>
            <p:nvPr/>
          </p:nvSpPr>
          <p:spPr>
            <a:xfrm>
              <a:off x="11662409" y="2578131"/>
              <a:ext cx="539930" cy="685716"/>
            </a:xfrm>
            <a:custGeom>
              <a:avLst/>
              <a:gdLst/>
              <a:ahLst/>
              <a:cxnLst/>
              <a:rect l="l" t="t"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8" name="Google Shape;128;p6"/>
            <p:cNvSpPr/>
            <p:nvPr/>
          </p:nvSpPr>
          <p:spPr>
            <a:xfrm>
              <a:off x="12531620" y="6289836"/>
              <a:ext cx="641868" cy="650244"/>
            </a:xfrm>
            <a:custGeom>
              <a:avLst/>
              <a:gdLst/>
              <a:ahLst/>
              <a:cxnLst/>
              <a:rect l="l" t="t"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9" name="Google Shape;129;p6"/>
            <p:cNvSpPr/>
            <p:nvPr/>
          </p:nvSpPr>
          <p:spPr>
            <a:xfrm>
              <a:off x="11981887" y="4201963"/>
              <a:ext cx="441404" cy="383974"/>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0" name="Google Shape;130;p6"/>
            <p:cNvSpPr/>
            <p:nvPr/>
          </p:nvSpPr>
          <p:spPr>
            <a:xfrm>
              <a:off x="11678186" y="10413681"/>
              <a:ext cx="681752" cy="44600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1" name="Google Shape;131;p6"/>
            <p:cNvSpPr/>
            <p:nvPr/>
          </p:nvSpPr>
          <p:spPr>
            <a:xfrm>
              <a:off x="13517964" y="3878275"/>
              <a:ext cx="745620" cy="528512"/>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2" name="Google Shape;132;p6"/>
            <p:cNvSpPr/>
            <p:nvPr/>
          </p:nvSpPr>
          <p:spPr>
            <a:xfrm>
              <a:off x="10622816" y="11265327"/>
              <a:ext cx="446006" cy="446008"/>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3" name="Google Shape;133;p6"/>
            <p:cNvSpPr/>
            <p:nvPr/>
          </p:nvSpPr>
          <p:spPr>
            <a:xfrm>
              <a:off x="11074336" y="12293991"/>
              <a:ext cx="529370" cy="550146"/>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4" name="Google Shape;134;p6"/>
            <p:cNvSpPr/>
            <p:nvPr/>
          </p:nvSpPr>
          <p:spPr>
            <a:xfrm>
              <a:off x="10836598" y="8678073"/>
              <a:ext cx="776072" cy="459642"/>
            </a:xfrm>
            <a:custGeom>
              <a:avLst/>
              <a:gdLst/>
              <a:ahLst/>
              <a:cxnLst/>
              <a:rect l="l" t="t"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5" name="Google Shape;135;p6"/>
            <p:cNvSpPr/>
            <p:nvPr/>
          </p:nvSpPr>
          <p:spPr>
            <a:xfrm>
              <a:off x="12300451" y="8958670"/>
              <a:ext cx="694132" cy="637746"/>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6" name="Google Shape;136;p6"/>
            <p:cNvSpPr/>
            <p:nvPr/>
          </p:nvSpPr>
          <p:spPr>
            <a:xfrm>
              <a:off x="11569660" y="9038623"/>
              <a:ext cx="297614" cy="32945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7" name="Google Shape;137;p6"/>
            <p:cNvSpPr/>
            <p:nvPr/>
          </p:nvSpPr>
          <p:spPr>
            <a:xfrm>
              <a:off x="13028438" y="8411802"/>
              <a:ext cx="415194" cy="479750"/>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8" name="Google Shape;138;p6"/>
            <p:cNvSpPr/>
            <p:nvPr/>
          </p:nvSpPr>
          <p:spPr>
            <a:xfrm>
              <a:off x="9694005" y="5957329"/>
              <a:ext cx="377264" cy="351174"/>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9" name="Google Shape;139;p6"/>
            <p:cNvSpPr/>
            <p:nvPr/>
          </p:nvSpPr>
          <p:spPr>
            <a:xfrm>
              <a:off x="10312910" y="3971892"/>
              <a:ext cx="478390" cy="684028"/>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0" name="Google Shape;140;p6"/>
            <p:cNvSpPr/>
            <p:nvPr/>
          </p:nvSpPr>
          <p:spPr>
            <a:xfrm>
              <a:off x="9175496" y="3615262"/>
              <a:ext cx="674788" cy="478306"/>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1" name="Google Shape;141;p6"/>
            <p:cNvSpPr/>
            <p:nvPr/>
          </p:nvSpPr>
          <p:spPr>
            <a:xfrm>
              <a:off x="14822081" y="4439957"/>
              <a:ext cx="756136" cy="659706"/>
            </a:xfrm>
            <a:custGeom>
              <a:avLst/>
              <a:gdLst/>
              <a:ahLst/>
              <a:cxnLst/>
              <a:rect l="l" t="t"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2" name="Google Shape;142;p6"/>
            <p:cNvSpPr/>
            <p:nvPr/>
          </p:nvSpPr>
          <p:spPr>
            <a:xfrm>
              <a:off x="12406836" y="10620127"/>
              <a:ext cx="516758" cy="57204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3" name="Google Shape;143;p6"/>
            <p:cNvSpPr/>
            <p:nvPr/>
          </p:nvSpPr>
          <p:spPr>
            <a:xfrm>
              <a:off x="15192453" y="5780593"/>
              <a:ext cx="475406" cy="475406"/>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4" name="Google Shape;144;p6"/>
            <p:cNvSpPr/>
            <p:nvPr/>
          </p:nvSpPr>
          <p:spPr>
            <a:xfrm>
              <a:off x="11916931" y="8191128"/>
              <a:ext cx="792292" cy="544702"/>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6775" tIns="26775" rIns="26775" bIns="26775"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5" name="Google Shape;145;p6"/>
            <p:cNvSpPr/>
            <p:nvPr/>
          </p:nvSpPr>
          <p:spPr>
            <a:xfrm>
              <a:off x="12395335" y="3740451"/>
              <a:ext cx="693544" cy="915782"/>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6" name="Google Shape;146;p6"/>
            <p:cNvSpPr/>
            <p:nvPr/>
          </p:nvSpPr>
          <p:spPr>
            <a:xfrm>
              <a:off x="11932702" y="12638103"/>
              <a:ext cx="408708" cy="303434"/>
            </a:xfrm>
            <a:custGeom>
              <a:avLst/>
              <a:gdLst/>
              <a:ahLst/>
              <a:cxnLst/>
              <a:rect l="l" t="t"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7" name="Google Shape;147;p6"/>
            <p:cNvSpPr/>
            <p:nvPr/>
          </p:nvSpPr>
          <p:spPr>
            <a:xfrm>
              <a:off x="11196245" y="10659511"/>
              <a:ext cx="389798" cy="479750"/>
            </a:xfrm>
            <a:custGeom>
              <a:avLst/>
              <a:gdLst/>
              <a:ahLst/>
              <a:cxnLst/>
              <a:rect l="l" t="t"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8" name="Google Shape;148;p6"/>
            <p:cNvSpPr/>
            <p:nvPr/>
          </p:nvSpPr>
          <p:spPr>
            <a:xfrm>
              <a:off x="12966575" y="6806559"/>
              <a:ext cx="589416" cy="778290"/>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9" name="Google Shape;149;p6"/>
            <p:cNvSpPr/>
            <p:nvPr/>
          </p:nvSpPr>
          <p:spPr>
            <a:xfrm>
              <a:off x="11922329" y="9268053"/>
              <a:ext cx="476450" cy="629124"/>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0" name="Google Shape;150;p6"/>
            <p:cNvSpPr/>
            <p:nvPr/>
          </p:nvSpPr>
          <p:spPr>
            <a:xfrm>
              <a:off x="11993787" y="10946019"/>
              <a:ext cx="447534" cy="447468"/>
            </a:xfrm>
            <a:custGeom>
              <a:avLst/>
              <a:gdLst/>
              <a:ahLst/>
              <a:cxnLst/>
              <a:rect l="l" t="t"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1" name="Google Shape;151;p6"/>
            <p:cNvSpPr/>
            <p:nvPr/>
          </p:nvSpPr>
          <p:spPr>
            <a:xfrm>
              <a:off x="11828592" y="12064076"/>
              <a:ext cx="446404" cy="410140"/>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2" name="Google Shape;152;p6"/>
            <p:cNvSpPr/>
            <p:nvPr/>
          </p:nvSpPr>
          <p:spPr>
            <a:xfrm>
              <a:off x="11467012" y="10972393"/>
              <a:ext cx="358632" cy="692850"/>
            </a:xfrm>
            <a:custGeom>
              <a:avLst/>
              <a:gdLst/>
              <a:ahLst/>
              <a:cxnLst/>
              <a:rect l="l" t="t"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3" name="Google Shape;153;p6"/>
            <p:cNvSpPr/>
            <p:nvPr/>
          </p:nvSpPr>
          <p:spPr>
            <a:xfrm>
              <a:off x="12788908" y="11202698"/>
              <a:ext cx="425116" cy="118066"/>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4" name="Google Shape;154;p6"/>
            <p:cNvSpPr/>
            <p:nvPr/>
          </p:nvSpPr>
          <p:spPr>
            <a:xfrm>
              <a:off x="12691600" y="7661988"/>
              <a:ext cx="463732" cy="545588"/>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5" name="Google Shape;155;p6"/>
            <p:cNvSpPr/>
            <p:nvPr/>
          </p:nvSpPr>
          <p:spPr>
            <a:xfrm>
              <a:off x="11861838" y="8796062"/>
              <a:ext cx="359648" cy="359648"/>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6" name="Google Shape;156;p6"/>
            <p:cNvSpPr/>
            <p:nvPr/>
          </p:nvSpPr>
          <p:spPr>
            <a:xfrm>
              <a:off x="9057539" y="5652197"/>
              <a:ext cx="565072" cy="648758"/>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7" name="Google Shape;157;p6"/>
            <p:cNvSpPr/>
            <p:nvPr/>
          </p:nvSpPr>
          <p:spPr>
            <a:xfrm>
              <a:off x="14430703" y="5653180"/>
              <a:ext cx="678286" cy="609678"/>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8" name="Google Shape;158;p6"/>
            <p:cNvSpPr/>
            <p:nvPr/>
          </p:nvSpPr>
          <p:spPr>
            <a:xfrm>
              <a:off x="14217720" y="6775957"/>
              <a:ext cx="333440" cy="66687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9" name="Google Shape;159;p6"/>
            <p:cNvSpPr/>
            <p:nvPr/>
          </p:nvSpPr>
          <p:spPr>
            <a:xfrm>
              <a:off x="12484545" y="3228311"/>
              <a:ext cx="428100"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0" name="Google Shape;160;p6"/>
            <p:cNvSpPr/>
            <p:nvPr/>
          </p:nvSpPr>
          <p:spPr>
            <a:xfrm>
              <a:off x="11791096" y="11232556"/>
              <a:ext cx="130464" cy="279620"/>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1" name="Google Shape;161;p6"/>
            <p:cNvSpPr/>
            <p:nvPr/>
          </p:nvSpPr>
          <p:spPr>
            <a:xfrm>
              <a:off x="11084739" y="4570184"/>
              <a:ext cx="304442" cy="392838"/>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2" name="Google Shape;162;p6"/>
            <p:cNvSpPr/>
            <p:nvPr/>
          </p:nvSpPr>
          <p:spPr>
            <a:xfrm>
              <a:off x="10710090" y="4258444"/>
              <a:ext cx="419088" cy="392838"/>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3" name="Google Shape;163;p6"/>
            <p:cNvSpPr/>
            <p:nvPr/>
          </p:nvSpPr>
          <p:spPr>
            <a:xfrm>
              <a:off x="9790862" y="4363012"/>
              <a:ext cx="428100"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4" name="Google Shape;164;p6"/>
            <p:cNvSpPr/>
            <p:nvPr/>
          </p:nvSpPr>
          <p:spPr>
            <a:xfrm>
              <a:off x="12210021" y="7840631"/>
              <a:ext cx="346528" cy="281582"/>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5" name="Google Shape;165;p6"/>
            <p:cNvSpPr/>
            <p:nvPr/>
          </p:nvSpPr>
          <p:spPr>
            <a:xfrm>
              <a:off x="11135547" y="9214788"/>
              <a:ext cx="163854" cy="351174"/>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6" name="Google Shape;166;p6"/>
            <p:cNvSpPr/>
            <p:nvPr/>
          </p:nvSpPr>
          <p:spPr>
            <a:xfrm>
              <a:off x="13971261" y="7721068"/>
              <a:ext cx="163854" cy="351174"/>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7" name="Google Shape;167;p6"/>
            <p:cNvSpPr/>
            <p:nvPr/>
          </p:nvSpPr>
          <p:spPr>
            <a:xfrm>
              <a:off x="13086555" y="5888971"/>
              <a:ext cx="304442" cy="392840"/>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8" name="Google Shape;168;p6"/>
            <p:cNvSpPr/>
            <p:nvPr/>
          </p:nvSpPr>
          <p:spPr>
            <a:xfrm>
              <a:off x="12718729" y="8725244"/>
              <a:ext cx="218222" cy="28158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9" name="Google Shape;169;p6"/>
            <p:cNvSpPr/>
            <p:nvPr/>
          </p:nvSpPr>
          <p:spPr>
            <a:xfrm>
              <a:off x="11342014" y="7513407"/>
              <a:ext cx="272208" cy="366146"/>
            </a:xfrm>
            <a:custGeom>
              <a:avLst/>
              <a:gdLst/>
              <a:ahLst/>
              <a:cxnLst/>
              <a:rect l="l" t="t"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0" name="Google Shape;170;p6"/>
            <p:cNvSpPr/>
            <p:nvPr/>
          </p:nvSpPr>
          <p:spPr>
            <a:xfrm>
              <a:off x="14349166" y="3565132"/>
              <a:ext cx="272152" cy="351174"/>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1" name="Google Shape;171;p6"/>
            <p:cNvSpPr/>
            <p:nvPr/>
          </p:nvSpPr>
          <p:spPr>
            <a:xfrm>
              <a:off x="10163109" y="5879849"/>
              <a:ext cx="373972" cy="350548"/>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2" name="Google Shape;172;p6"/>
            <p:cNvSpPr/>
            <p:nvPr/>
          </p:nvSpPr>
          <p:spPr>
            <a:xfrm>
              <a:off x="14467934" y="6264695"/>
              <a:ext cx="347528" cy="3257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3" name="Google Shape;173;p6"/>
            <p:cNvSpPr/>
            <p:nvPr/>
          </p:nvSpPr>
          <p:spPr>
            <a:xfrm>
              <a:off x="12353445" y="9604415"/>
              <a:ext cx="266020"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4" name="Google Shape;174;p6"/>
            <p:cNvSpPr/>
            <p:nvPr/>
          </p:nvSpPr>
          <p:spPr>
            <a:xfrm>
              <a:off x="11817349" y="7826120"/>
              <a:ext cx="266022"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5" name="Google Shape;175;p6"/>
            <p:cNvSpPr/>
            <p:nvPr/>
          </p:nvSpPr>
          <p:spPr>
            <a:xfrm>
              <a:off x="10728159" y="11858687"/>
              <a:ext cx="359648" cy="359648"/>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6" name="Google Shape;176;p6"/>
            <p:cNvSpPr/>
            <p:nvPr/>
          </p:nvSpPr>
          <p:spPr>
            <a:xfrm>
              <a:off x="11187068" y="11262359"/>
              <a:ext cx="266020"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7" name="Google Shape;177;p6"/>
            <p:cNvSpPr/>
            <p:nvPr/>
          </p:nvSpPr>
          <p:spPr>
            <a:xfrm>
              <a:off x="11097651" y="11556529"/>
              <a:ext cx="363722" cy="489364"/>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8" name="Google Shape;178;p6"/>
            <p:cNvSpPr/>
            <p:nvPr/>
          </p:nvSpPr>
          <p:spPr>
            <a:xfrm>
              <a:off x="11475026" y="12061751"/>
              <a:ext cx="218222" cy="28158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9" name="Google Shape;179;p6"/>
            <p:cNvSpPr/>
            <p:nvPr/>
          </p:nvSpPr>
          <p:spPr>
            <a:xfrm>
              <a:off x="11001064" y="12147982"/>
              <a:ext cx="241994" cy="279620"/>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0" name="Google Shape;180;p6"/>
            <p:cNvSpPr/>
            <p:nvPr/>
          </p:nvSpPr>
          <p:spPr>
            <a:xfrm>
              <a:off x="11499317" y="12714275"/>
              <a:ext cx="353634" cy="243124"/>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6775" tIns="26775" rIns="26775" bIns="26775"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1" name="Google Shape;181;p6"/>
            <p:cNvSpPr/>
            <p:nvPr/>
          </p:nvSpPr>
          <p:spPr>
            <a:xfrm rot="1920000">
              <a:off x="12259440" y="12552699"/>
              <a:ext cx="459460" cy="127604"/>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2" name="Google Shape;182;p6"/>
            <p:cNvSpPr/>
            <p:nvPr/>
          </p:nvSpPr>
          <p:spPr>
            <a:xfrm>
              <a:off x="10340903" y="5125500"/>
              <a:ext cx="609452" cy="544702"/>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3" name="Google Shape;183;p6"/>
            <p:cNvSpPr/>
            <p:nvPr/>
          </p:nvSpPr>
          <p:spPr>
            <a:xfrm>
              <a:off x="9854702" y="4803941"/>
              <a:ext cx="502982" cy="459644"/>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4" name="Google Shape;184;p6"/>
            <p:cNvSpPr/>
            <p:nvPr/>
          </p:nvSpPr>
          <p:spPr>
            <a:xfrm>
              <a:off x="10882778" y="5040627"/>
              <a:ext cx="347554" cy="302336"/>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5" name="Google Shape;185;p6"/>
            <p:cNvSpPr/>
            <p:nvPr/>
          </p:nvSpPr>
          <p:spPr>
            <a:xfrm>
              <a:off x="10466323" y="4715507"/>
              <a:ext cx="342888" cy="302336"/>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6" name="Google Shape;186;p6"/>
            <p:cNvSpPr/>
            <p:nvPr/>
          </p:nvSpPr>
          <p:spPr>
            <a:xfrm>
              <a:off x="13456598" y="7929263"/>
              <a:ext cx="368866" cy="329674"/>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7" name="Google Shape;187;p6"/>
            <p:cNvSpPr/>
            <p:nvPr/>
          </p:nvSpPr>
          <p:spPr>
            <a:xfrm>
              <a:off x="12160172" y="6699066"/>
              <a:ext cx="392924" cy="351174"/>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8" name="Google Shape;188;p6"/>
            <p:cNvSpPr/>
            <p:nvPr/>
          </p:nvSpPr>
          <p:spPr>
            <a:xfrm>
              <a:off x="10867845" y="10886425"/>
              <a:ext cx="279004" cy="249360"/>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9" name="Google Shape;189;p6"/>
            <p:cNvSpPr/>
            <p:nvPr/>
          </p:nvSpPr>
          <p:spPr>
            <a:xfrm>
              <a:off x="12725585" y="12289966"/>
              <a:ext cx="373054" cy="303140"/>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0" name="Google Shape;190;p6"/>
            <p:cNvSpPr/>
            <p:nvPr/>
          </p:nvSpPr>
          <p:spPr>
            <a:xfrm>
              <a:off x="13639147" y="5652275"/>
              <a:ext cx="728794" cy="541076"/>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1" name="Google Shape;191;p6"/>
            <p:cNvSpPr/>
            <p:nvPr/>
          </p:nvSpPr>
          <p:spPr>
            <a:xfrm>
              <a:off x="14075163" y="6302567"/>
              <a:ext cx="163854" cy="351178"/>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2" name="Google Shape;192;p6"/>
            <p:cNvSpPr/>
            <p:nvPr/>
          </p:nvSpPr>
          <p:spPr>
            <a:xfrm>
              <a:off x="11378351" y="9431234"/>
              <a:ext cx="527920" cy="391942"/>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3" name="Google Shape;193;p6"/>
            <p:cNvSpPr/>
            <p:nvPr/>
          </p:nvSpPr>
          <p:spPr>
            <a:xfrm>
              <a:off x="13182794" y="4769147"/>
              <a:ext cx="316260" cy="234800"/>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sp>
        <p:nvSpPr>
          <p:cNvPr id="194" name="Google Shape;194;p6"/>
          <p:cNvSpPr/>
          <p:nvPr/>
        </p:nvSpPr>
        <p:spPr>
          <a:xfrm rot="10800000" flipH="1">
            <a:off x="5108789" y="1623670"/>
            <a:ext cx="172399" cy="172399"/>
          </a:xfrm>
          <a:prstGeom prst="diamond">
            <a:avLst/>
          </a:prstGeom>
          <a:solidFill>
            <a:srgbClr val="9DA5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5" name="Google Shape;195;p6"/>
          <p:cNvSpPr/>
          <p:nvPr/>
        </p:nvSpPr>
        <p:spPr>
          <a:xfrm rot="10800000" flipH="1">
            <a:off x="5108789" y="3459312"/>
            <a:ext cx="172399" cy="172399"/>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6" name="Google Shape;196;p6"/>
          <p:cNvSpPr/>
          <p:nvPr/>
        </p:nvSpPr>
        <p:spPr>
          <a:xfrm rot="10800000" flipH="1">
            <a:off x="5114691" y="5288981"/>
            <a:ext cx="160595" cy="160595"/>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7" name="Google Shape;197;p6"/>
          <p:cNvSpPr txBox="1"/>
          <p:nvPr/>
        </p:nvSpPr>
        <p:spPr>
          <a:xfrm>
            <a:off x="5441843" y="1539564"/>
            <a:ext cx="1458156"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cap="none">
                <a:solidFill>
                  <a:schemeClr val="lt2"/>
                </a:solidFill>
                <a:latin typeface="Open Sans"/>
                <a:ea typeface="Open Sans"/>
                <a:cs typeface="Open Sans"/>
                <a:sym typeface="Open Sans"/>
              </a:rPr>
              <a:t>MENTORING</a:t>
            </a:r>
            <a:endParaRPr/>
          </a:p>
        </p:txBody>
      </p:sp>
      <p:sp>
        <p:nvSpPr>
          <p:cNvPr id="198" name="Google Shape;198;p6"/>
          <p:cNvSpPr txBox="1"/>
          <p:nvPr/>
        </p:nvSpPr>
        <p:spPr>
          <a:xfrm>
            <a:off x="5443963" y="1872740"/>
            <a:ext cx="6088907" cy="958147"/>
          </a:xfrm>
          <a:prstGeom prst="rect">
            <a:avLst/>
          </a:prstGeom>
          <a:noFill/>
          <a:ln>
            <a:noFill/>
          </a:ln>
        </p:spPr>
        <p:txBody>
          <a:bodyPr spcFirstLastPara="1" wrap="square" lIns="45700" tIns="22850" rIns="45700" bIns="22850" anchor="t" anchorCtr="0">
            <a:spAutoFit/>
          </a:bodyPr>
          <a:lstStyle/>
          <a:p>
            <a:pPr marL="0" marR="0" lvl="0" indent="0" algn="just" rtl="0">
              <a:lnSpc>
                <a:spcPct val="125000"/>
              </a:lnSpc>
              <a:spcBef>
                <a:spcPts val="0"/>
              </a:spcBef>
              <a:spcAft>
                <a:spcPts val="0"/>
              </a:spcAft>
              <a:buClr>
                <a:schemeClr val="lt1"/>
              </a:buClr>
              <a:buSzPts val="1400"/>
              <a:buFont typeface="Arial"/>
              <a:buNone/>
            </a:pPr>
            <a:r>
              <a:rPr lang="en-GB" sz="1400">
                <a:solidFill>
                  <a:schemeClr val="lt1"/>
                </a:solidFill>
                <a:latin typeface="Open Sans"/>
                <a:ea typeface="Open Sans"/>
                <a:cs typeface="Open Sans"/>
                <a:sym typeface="Open Sans"/>
              </a:rPr>
              <a:t>Mentoring relationships are focused on personal and professional development. Designed to build confidence in the mentee, a mentoring relationship is based on: honesty; trust; exchange of knowledge; encouragement and empowerment.</a:t>
            </a:r>
            <a:endParaRPr/>
          </a:p>
        </p:txBody>
      </p:sp>
      <p:sp>
        <p:nvSpPr>
          <p:cNvPr id="199" name="Google Shape;199;p6"/>
          <p:cNvSpPr txBox="1"/>
          <p:nvPr/>
        </p:nvSpPr>
        <p:spPr>
          <a:xfrm>
            <a:off x="5441843" y="3364896"/>
            <a:ext cx="291348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cap="none">
                <a:solidFill>
                  <a:schemeClr val="lt2"/>
                </a:solidFill>
                <a:latin typeface="Open Sans"/>
                <a:ea typeface="Open Sans"/>
                <a:cs typeface="Open Sans"/>
                <a:sym typeface="Open Sans"/>
              </a:rPr>
              <a:t>REVERSE MENTORING</a:t>
            </a:r>
            <a:endParaRPr/>
          </a:p>
        </p:txBody>
      </p:sp>
      <p:sp>
        <p:nvSpPr>
          <p:cNvPr id="200" name="Google Shape;200;p6"/>
          <p:cNvSpPr txBox="1"/>
          <p:nvPr/>
        </p:nvSpPr>
        <p:spPr>
          <a:xfrm>
            <a:off x="5443963" y="3698072"/>
            <a:ext cx="6088800" cy="1339200"/>
          </a:xfrm>
          <a:prstGeom prst="rect">
            <a:avLst/>
          </a:prstGeom>
          <a:noFill/>
          <a:ln>
            <a:noFill/>
          </a:ln>
        </p:spPr>
        <p:txBody>
          <a:bodyPr spcFirstLastPara="1" wrap="square" lIns="45700" tIns="22850" rIns="45700" bIns="22850" anchor="t" anchorCtr="0">
            <a:spAutoFit/>
          </a:bodyPr>
          <a:lstStyle/>
          <a:p>
            <a:pPr marL="0" marR="0" lvl="0" indent="0" algn="l" rtl="0">
              <a:lnSpc>
                <a:spcPct val="125000"/>
              </a:lnSpc>
              <a:spcBef>
                <a:spcPts val="0"/>
              </a:spcBef>
              <a:spcAft>
                <a:spcPts val="0"/>
              </a:spcAft>
              <a:buClr>
                <a:schemeClr val="lt1"/>
              </a:buClr>
              <a:buSzPts val="1400"/>
              <a:buFont typeface="Arial"/>
              <a:buNone/>
            </a:pPr>
            <a:r>
              <a:rPr lang="en-GB" sz="1400">
                <a:solidFill>
                  <a:schemeClr val="lt1"/>
                </a:solidFill>
                <a:latin typeface="Open Sans"/>
                <a:ea typeface="Open Sans"/>
                <a:cs typeface="Open Sans"/>
                <a:sym typeface="Open Sans"/>
              </a:rPr>
              <a:t>Within the context of a workplace, it is when a senior leader is mentored by a younger or more junior employee. This concept challenges the idea of traditional mentoring, (i.e. when a senior/more experienced  person takes someone under their wing), by focusing on a formal relationship with the purpose of skill sharing and professional development.</a:t>
            </a:r>
            <a:endParaRPr sz="1400">
              <a:solidFill>
                <a:schemeClr val="lt1"/>
              </a:solidFill>
              <a:latin typeface="Open Sans"/>
              <a:ea typeface="Open Sans"/>
              <a:cs typeface="Open Sans"/>
              <a:sym typeface="Open Sans"/>
            </a:endParaRPr>
          </a:p>
        </p:txBody>
      </p:sp>
      <p:sp>
        <p:nvSpPr>
          <p:cNvPr id="201" name="Google Shape;201;p6"/>
          <p:cNvSpPr txBox="1"/>
          <p:nvPr/>
        </p:nvSpPr>
        <p:spPr>
          <a:xfrm>
            <a:off x="5441843" y="5190227"/>
            <a:ext cx="3482172"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cap="none">
                <a:solidFill>
                  <a:schemeClr val="lt2"/>
                </a:solidFill>
                <a:latin typeface="Open Sans"/>
                <a:ea typeface="Open Sans"/>
                <a:cs typeface="Open Sans"/>
                <a:sym typeface="Open Sans"/>
              </a:rPr>
              <a:t>INTERGENERATIONAL LEARNING</a:t>
            </a:r>
            <a:endParaRPr/>
          </a:p>
        </p:txBody>
      </p:sp>
      <p:sp>
        <p:nvSpPr>
          <p:cNvPr id="202" name="Google Shape;202;p6"/>
          <p:cNvSpPr txBox="1"/>
          <p:nvPr/>
        </p:nvSpPr>
        <p:spPr>
          <a:xfrm>
            <a:off x="5443963" y="5523403"/>
            <a:ext cx="6191777" cy="958147"/>
          </a:xfrm>
          <a:prstGeom prst="rect">
            <a:avLst/>
          </a:prstGeom>
          <a:noFill/>
          <a:ln>
            <a:noFill/>
          </a:ln>
        </p:spPr>
        <p:txBody>
          <a:bodyPr spcFirstLastPara="1" wrap="square" lIns="45700" tIns="22850" rIns="45700" bIns="22850" anchor="t" anchorCtr="0">
            <a:spAutoFit/>
          </a:bodyPr>
          <a:lstStyle/>
          <a:p>
            <a:pPr marL="0" marR="0" lvl="0" indent="0" algn="just" rtl="0">
              <a:lnSpc>
                <a:spcPct val="125000"/>
              </a:lnSpc>
              <a:spcBef>
                <a:spcPts val="0"/>
              </a:spcBef>
              <a:spcAft>
                <a:spcPts val="0"/>
              </a:spcAft>
              <a:buClr>
                <a:schemeClr val="lt1"/>
              </a:buClr>
              <a:buSzPts val="1400"/>
              <a:buFont typeface="Arial"/>
              <a:buNone/>
            </a:pPr>
            <a:r>
              <a:rPr lang="en-GB" sz="1400">
                <a:solidFill>
                  <a:schemeClr val="lt1"/>
                </a:solidFill>
                <a:latin typeface="Open Sans"/>
                <a:ea typeface="Open Sans"/>
                <a:cs typeface="Open Sans"/>
                <a:sym typeface="Open Sans"/>
              </a:rPr>
              <a:t>A way that people of all ages can learn together and from each other. Intergenerational learning is an important part of lifelong learning, where the generations work together to gain skills, values and knowledge. (European Map of Intergenerational Learning).</a:t>
            </a:r>
            <a:endParaRPr sz="1400">
              <a:solidFill>
                <a:schemeClr val="lt1"/>
              </a:solidFill>
              <a:latin typeface="Open Sans"/>
              <a:ea typeface="Open Sans"/>
              <a:cs typeface="Open Sans"/>
              <a:sym typeface="Open Sans"/>
            </a:endParaRPr>
          </a:p>
        </p:txBody>
      </p:sp>
      <p:sp>
        <p:nvSpPr>
          <p:cNvPr id="203" name="Google Shape;203;p6"/>
          <p:cNvSpPr txBox="1"/>
          <p:nvPr/>
        </p:nvSpPr>
        <p:spPr>
          <a:xfrm>
            <a:off x="123824" y="184592"/>
            <a:ext cx="11944351" cy="7158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0"/>
              <a:buFont typeface="Open Sans"/>
              <a:buNone/>
            </a:pPr>
            <a:r>
              <a:rPr lang="en-GB" sz="3000">
                <a:solidFill>
                  <a:schemeClr val="dk1"/>
                </a:solidFill>
                <a:latin typeface="Open Sans"/>
                <a:ea typeface="Open Sans"/>
                <a:cs typeface="Open Sans"/>
                <a:sym typeface="Open Sans"/>
              </a:rPr>
              <a:t>Unit 2: Building positive attitudes towards reverse mentoring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t>Activity 2.1.: Questioning concepts</a:t>
            </a:r>
            <a:endParaRPr/>
          </a:p>
        </p:txBody>
      </p:sp>
      <p:sp>
        <p:nvSpPr>
          <p:cNvPr id="210" name="Google Shape;210;p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sz="3000"/>
          </a:p>
        </p:txBody>
      </p:sp>
      <p:pic>
        <p:nvPicPr>
          <p:cNvPr id="211" name="Google Shape;211;p7" descr="Rural Youth Project - The power of intergenerational mentoring"/>
          <p:cNvPicPr preferRelativeResize="0">
            <a:picLocks noGrp="1"/>
          </p:cNvPicPr>
          <p:nvPr>
            <p:ph type="body" idx="1"/>
          </p:nvPr>
        </p:nvPicPr>
        <p:blipFill rotWithShape="1">
          <a:blip r:embed="rId3">
            <a:alphaModFix/>
          </a:blip>
          <a:srcRect/>
          <a:stretch/>
        </p:blipFill>
        <p:spPr>
          <a:xfrm>
            <a:off x="97970" y="1623060"/>
            <a:ext cx="7628851" cy="4310056"/>
          </a:xfrm>
          <a:prstGeom prst="rect">
            <a:avLst/>
          </a:prstGeom>
          <a:noFill/>
          <a:ln>
            <a:noFill/>
          </a:ln>
        </p:spPr>
      </p:pic>
      <p:sp>
        <p:nvSpPr>
          <p:cNvPr id="212" name="Google Shape;212;p7"/>
          <p:cNvSpPr txBox="1">
            <a:spLocks noGrp="1"/>
          </p:cNvSpPr>
          <p:nvPr>
            <p:ph type="body" idx="2"/>
          </p:nvPr>
        </p:nvSpPr>
        <p:spPr>
          <a:xfrm>
            <a:off x="7886699" y="1714500"/>
            <a:ext cx="4207331" cy="42186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b="1"/>
              <a:t>Rural Youth Project</a:t>
            </a:r>
            <a:endParaRPr/>
          </a:p>
          <a:p>
            <a:pPr marL="0" lvl="0" indent="0" algn="l" rtl="0">
              <a:lnSpc>
                <a:spcPct val="90000"/>
              </a:lnSpc>
              <a:spcBef>
                <a:spcPts val="1000"/>
              </a:spcBef>
              <a:spcAft>
                <a:spcPts val="0"/>
              </a:spcAft>
              <a:buClr>
                <a:schemeClr val="lt2"/>
              </a:buClr>
              <a:buSzPts val="1800"/>
              <a:buNone/>
            </a:pPr>
            <a:r>
              <a:rPr lang="en-GB" i="1" u="sng">
                <a:solidFill>
                  <a:schemeClr val="hlink"/>
                </a:solidFill>
                <a:hlinkClick r:id="rId4"/>
              </a:rPr>
              <a:t>The power of intergenerational mentoring </a:t>
            </a: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Hands-on session </a:t>
            </a:r>
            <a:endParaRPr/>
          </a:p>
          <a:p>
            <a:pPr marL="0" lvl="0" indent="0" algn="just" rtl="0">
              <a:lnSpc>
                <a:spcPct val="90000"/>
              </a:lnSpc>
              <a:spcBef>
                <a:spcPts val="1000"/>
              </a:spcBef>
              <a:spcAft>
                <a:spcPts val="0"/>
              </a:spcAft>
              <a:buClr>
                <a:schemeClr val="lt2"/>
              </a:buClr>
              <a:buSzPts val="1800"/>
              <a:buNone/>
            </a:pPr>
            <a:r>
              <a:rPr lang="en-GB" sz="1800" b="1">
                <a:latin typeface="Open Sans Light"/>
                <a:ea typeface="Open Sans Light"/>
                <a:cs typeface="Open Sans Light"/>
                <a:sym typeface="Open Sans Light"/>
              </a:rPr>
              <a:t>Scenario 2 – Designing an inclusive workplace learning strategy</a:t>
            </a:r>
            <a:endParaRPr/>
          </a:p>
          <a:p>
            <a:pPr marL="0" lvl="0" indent="0" algn="just" rtl="0">
              <a:lnSpc>
                <a:spcPct val="90000"/>
              </a:lnSpc>
              <a:spcBef>
                <a:spcPts val="1000"/>
              </a:spcBef>
              <a:spcAft>
                <a:spcPts val="0"/>
              </a:spcAft>
              <a:buClr>
                <a:schemeClr val="lt2"/>
              </a:buClr>
              <a:buSzPts val="1800"/>
              <a:buNone/>
            </a:pPr>
            <a:endParaRPr b="1"/>
          </a:p>
          <a:p>
            <a:pPr marL="0" lvl="0" indent="0" algn="just" rtl="0">
              <a:lnSpc>
                <a:spcPct val="90000"/>
              </a:lnSpc>
              <a:spcBef>
                <a:spcPts val="1000"/>
              </a:spcBef>
              <a:spcAft>
                <a:spcPts val="0"/>
              </a:spcAft>
              <a:buClr>
                <a:schemeClr val="lt2"/>
              </a:buClr>
              <a:buSzPts val="1800"/>
              <a:buNone/>
            </a:pPr>
            <a:r>
              <a:rPr lang="en-GB" sz="1800" b="1">
                <a:latin typeface="Open Sans Light"/>
                <a:ea typeface="Open Sans Light"/>
                <a:cs typeface="Open Sans Light"/>
                <a:sym typeface="Open Sans Light"/>
              </a:rPr>
              <a:t>Part 1: Questioning concepts</a:t>
            </a:r>
            <a:endParaRPr/>
          </a:p>
          <a:p>
            <a:pPr marL="342900" lvl="0" indent="-342900" algn="just" rtl="0">
              <a:lnSpc>
                <a:spcPct val="107000"/>
              </a:lnSpc>
              <a:spcBef>
                <a:spcPts val="12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Read. </a:t>
            </a:r>
            <a:endParaRPr/>
          </a:p>
          <a:p>
            <a:pPr marL="342900" lvl="0" indent="-342900" algn="just" rtl="0">
              <a:lnSpc>
                <a:spcPct val="107000"/>
              </a:lnSpc>
              <a:spcBef>
                <a:spcPts val="2000"/>
              </a:spcBef>
              <a:spcAft>
                <a:spcPts val="0"/>
              </a:spcAft>
              <a:buClr>
                <a:srgbClr val="93D4CC"/>
              </a:buClr>
              <a:buSzPts val="1800"/>
              <a:buFont typeface="Calibri"/>
              <a:buAutoNum type="arabicPeriod"/>
            </a:pPr>
            <a:r>
              <a:rPr lang="en-GB">
                <a:solidFill>
                  <a:srgbClr val="636A6F"/>
                </a:solidFill>
              </a:rPr>
              <a:t>Research for new ideas and opinions.</a:t>
            </a:r>
            <a:endParaRPr sz="180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Summarise ideas.</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Decide on how you will present your ideas.</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Organise and keep a list of the resources (articles, texts, links) used to complete these steps.</a:t>
            </a:r>
            <a:endParaRPr/>
          </a:p>
          <a:p>
            <a:pPr marL="0" lvl="0" indent="0" algn="just" rtl="0">
              <a:lnSpc>
                <a:spcPct val="90000"/>
              </a:lnSpc>
              <a:spcBef>
                <a:spcPts val="1800"/>
              </a:spcBef>
              <a:spcAft>
                <a:spcPts val="0"/>
              </a:spcAft>
              <a:buClr>
                <a:schemeClr val="lt2"/>
              </a:buClr>
              <a:buSzPts val="1800"/>
              <a:buNone/>
            </a:pPr>
            <a:endParaRPr/>
          </a:p>
        </p:txBody>
      </p:sp>
      <p:pic>
        <p:nvPicPr>
          <p:cNvPr id="219" name="Google Shape;219;p8"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20" name="Google Shape;220;p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2.1.: Questioning concepts</a:t>
            </a:r>
            <a:endParaRPr/>
          </a:p>
        </p:txBody>
      </p:sp>
      <p:sp>
        <p:nvSpPr>
          <p:cNvPr id="221" name="Google Shape;221;p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000"/>
              <a:buFont typeface="Open Sans"/>
              <a:buNone/>
            </a:pPr>
            <a:r>
              <a:rPr lang="en-GB" sz="3000"/>
              <a:t>Unit 2: Building positive attitudes towards reverse mentoring</a:t>
            </a:r>
            <a:endParaRPr sz="3000"/>
          </a:p>
        </p:txBody>
      </p:sp>
      <p:sp>
        <p:nvSpPr>
          <p:cNvPr id="222" name="Google Shape;222;p8"/>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[20 minutes]</a:t>
            </a:r>
            <a:endParaRPr sz="2000" b="1">
              <a:solidFill>
                <a:schemeClr val="accent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Debriefing</a:t>
            </a:r>
            <a:endParaRPr/>
          </a:p>
          <a:p>
            <a:pPr marL="0" lvl="0" indent="0" algn="just" rtl="0">
              <a:lnSpc>
                <a:spcPct val="90000"/>
              </a:lnSpc>
              <a:spcBef>
                <a:spcPts val="1000"/>
              </a:spcBef>
              <a:spcAft>
                <a:spcPts val="0"/>
              </a:spcAft>
              <a:buClr>
                <a:schemeClr val="lt2"/>
              </a:buClr>
              <a:buSzPts val="1800"/>
              <a:buNone/>
            </a:pPr>
            <a:endParaRPr/>
          </a:p>
        </p:txBody>
      </p:sp>
      <p:pic>
        <p:nvPicPr>
          <p:cNvPr id="229" name="Google Shape;229;p9"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30" name="Google Shape;230;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2.1. Questioning concepts</a:t>
            </a:r>
            <a:endParaRPr/>
          </a:p>
        </p:txBody>
      </p:sp>
      <p:sp>
        <p:nvSpPr>
          <p:cNvPr id="231" name="Google Shape;231;p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Unit 1: The basics of mentoring </a:t>
            </a:r>
            <a:endParaRPr/>
          </a:p>
        </p:txBody>
      </p:sp>
      <p:sp>
        <p:nvSpPr>
          <p:cNvPr id="232" name="Google Shape;232;p9"/>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[5 minutes]</a:t>
            </a:r>
            <a:endParaRPr sz="2000" b="1">
              <a:solidFill>
                <a:schemeClr val="accent6"/>
              </a:solidFill>
              <a:latin typeface="Calibri"/>
              <a:ea typeface="Calibri"/>
              <a:cs typeface="Calibri"/>
              <a:sym typeface="Calibri"/>
            </a:endParaRPr>
          </a:p>
        </p:txBody>
      </p:sp>
      <p:sp>
        <p:nvSpPr>
          <p:cNvPr id="233" name="Google Shape;233;p9"/>
          <p:cNvSpPr/>
          <p:nvPr/>
        </p:nvSpPr>
        <p:spPr>
          <a:xfrm>
            <a:off x="97970" y="3200455"/>
            <a:ext cx="5910944" cy="1838130"/>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i="1">
                <a:solidFill>
                  <a:srgbClr val="663B88"/>
                </a:solidFill>
                <a:latin typeface="Open Sans Light"/>
                <a:ea typeface="Open Sans Light"/>
                <a:cs typeface="Open Sans Light"/>
                <a:sym typeface="Open Sans Light"/>
              </a:rPr>
              <a:t>“An e-portfolio is a tangible summary about someone’s  work accomplishments, skills and competencies presented in a digital format ”</a:t>
            </a:r>
            <a:endParaRPr sz="1600" i="1">
              <a:solidFill>
                <a:srgbClr val="663B88"/>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Widescreen</PresentationFormat>
  <Paragraphs>155</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Lato Light</vt:lpstr>
      <vt:lpstr>Arial</vt:lpstr>
      <vt:lpstr>Open Sans</vt:lpstr>
      <vt:lpstr>Open Sans Light</vt:lpstr>
      <vt:lpstr>Calibri</vt:lpstr>
      <vt:lpstr>CARDET Course template - Cover page</vt:lpstr>
      <vt:lpstr>CARDET Course template</vt:lpstr>
      <vt:lpstr>Intergenerational Learning Curriculum</vt:lpstr>
      <vt:lpstr>Aims and outline</vt:lpstr>
      <vt:lpstr>Learning outcomes</vt:lpstr>
      <vt:lpstr>Unit 2: Building positive attitudes towards reverse mentoring</vt:lpstr>
      <vt:lpstr>Unit 2: Building positive attitudes towards reverse mentoring</vt:lpstr>
      <vt:lpstr>PowerPoint Presentation</vt:lpstr>
      <vt:lpstr>Unit 2: Building positive attitudes towards reverse mentoring</vt:lpstr>
      <vt:lpstr>Unit 2: Building positive attitudes towards reverse mentoring</vt:lpstr>
      <vt:lpstr>Unit 1: The basics of mentoring </vt:lpstr>
      <vt:lpstr>Unit 2: Building positive attitudes towards reverse mentoring</vt:lpstr>
      <vt:lpstr>Unit 2: Building positive attitudes towards reverse mentoring</vt:lpstr>
      <vt:lpstr>PowerPoint Presentation</vt:lpstr>
      <vt:lpstr>PowerPoint Presentation</vt:lpstr>
      <vt:lpstr>Unit 2: Building positive attitudes towards reverse mentoring</vt:lpstr>
      <vt:lpstr>Content developer  Mindshift Talent Advisory, Portugal www.mindshift.pt  geral@mindshift.pt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Learning Curriculum</dc:title>
  <dc:creator>2Fast4u</dc:creator>
  <cp:lastModifiedBy>Eleni Nicolaou</cp:lastModifiedBy>
  <cp:revision>1</cp:revision>
  <dcterms:created xsi:type="dcterms:W3CDTF">2014-07-11T09:12:14Z</dcterms:created>
  <dcterms:modified xsi:type="dcterms:W3CDTF">2021-07-28T15:36:39Z</dcterms:modified>
</cp:coreProperties>
</file>