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12192000" cy="6858000"/>
  <p:notesSz cx="6858000" cy="9144000"/>
  <p:embeddedFontLst>
    <p:embeddedFont>
      <p:font typeface="Open Sans" panose="020B0606030504020204" pitchFamily="3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g7F+cdrRdh2M2QE1Ki5wF68mUvU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napToGrid="0" showGuides="1">
      <p:cViewPr varScale="1">
        <p:scale>
          <a:sx n="117" d="100"/>
          <a:sy n="117" d="100"/>
        </p:scale>
        <p:origin x="31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90958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 name="Google Shape;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71224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1280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31" name="Google Shape;131;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9373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 </a:t>
            </a:r>
            <a:endParaRPr/>
          </a:p>
          <a:p>
            <a:pPr marL="457200" marR="0" lvl="0" indent="-228600" algn="l" rtl="0">
              <a:lnSpc>
                <a:spcPct val="100000"/>
              </a:lnSpc>
              <a:spcBef>
                <a:spcPts val="0"/>
              </a:spcBef>
              <a:spcAft>
                <a:spcPts val="0"/>
              </a:spcAft>
              <a:buSzPts val="1400"/>
              <a:buNone/>
            </a:pPr>
            <a:r>
              <a:rPr lang="en-US"/>
              <a:t> </a:t>
            </a:r>
            <a:endParaRPr/>
          </a:p>
        </p:txBody>
      </p:sp>
      <p:sp>
        <p:nvSpPr>
          <p:cNvPr id="139" name="Google Shape;139;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4221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5766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36177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12455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05489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64245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7815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07890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 name="Google Shape;6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510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13" name="Google Shape;21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69460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232" name="Google Shape;232;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52764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3026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 </a:t>
            </a:r>
            <a:endParaRPr/>
          </a:p>
        </p:txBody>
      </p:sp>
      <p:sp>
        <p:nvSpPr>
          <p:cNvPr id="245" name="Google Shape;24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3218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7135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5733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2309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 name="Google Shape;7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6140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endParaRPr/>
          </a:p>
        </p:txBody>
      </p:sp>
      <p:sp>
        <p:nvSpPr>
          <p:cNvPr id="77" name="Google Shape;7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67297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 name="Google Shape;8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0938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 </a:t>
            </a:r>
            <a:endParaRPr/>
          </a:p>
          <a:p>
            <a:pPr marL="457200" marR="0" lvl="0" indent="-228600" algn="l" rtl="0">
              <a:lnSpc>
                <a:spcPct val="100000"/>
              </a:lnSpc>
              <a:spcBef>
                <a:spcPts val="0"/>
              </a:spcBef>
              <a:spcAft>
                <a:spcPts val="0"/>
              </a:spcAft>
              <a:buSzPts val="1400"/>
              <a:buNone/>
            </a:pPr>
            <a:endParaRPr/>
          </a:p>
        </p:txBody>
      </p:sp>
      <p:sp>
        <p:nvSpPr>
          <p:cNvPr id="89" name="Google Shape;8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1823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 </a:t>
            </a:r>
            <a:endParaRPr/>
          </a:p>
          <a:p>
            <a:pPr marL="457200" marR="0" lvl="0" indent="-228600" algn="l" rtl="0">
              <a:lnSpc>
                <a:spcPct val="100000"/>
              </a:lnSpc>
              <a:spcBef>
                <a:spcPts val="0"/>
              </a:spcBef>
              <a:spcAft>
                <a:spcPts val="0"/>
              </a:spcAft>
              <a:buSzPts val="1400"/>
              <a:buNone/>
            </a:pPr>
            <a:r>
              <a:rPr lang="en-US"/>
              <a:t> </a:t>
            </a:r>
            <a:endParaRPr/>
          </a:p>
        </p:txBody>
      </p:sp>
      <p:sp>
        <p:nvSpPr>
          <p:cNvPr id="96" name="Google Shape;9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5526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 </a:t>
            </a:r>
            <a:endParaRPr/>
          </a:p>
          <a:p>
            <a:pPr marL="457200" marR="0" lvl="0" indent="-228600" algn="l" rtl="0">
              <a:lnSpc>
                <a:spcPct val="100000"/>
              </a:lnSpc>
              <a:spcBef>
                <a:spcPts val="0"/>
              </a:spcBef>
              <a:spcAft>
                <a:spcPts val="0"/>
              </a:spcAft>
              <a:buSzPts val="1400"/>
              <a:buNone/>
            </a:pPr>
            <a:r>
              <a:rPr lang="en-US"/>
              <a:t> </a:t>
            </a:r>
            <a:endParaRPr/>
          </a:p>
        </p:txBody>
      </p:sp>
      <p:sp>
        <p:nvSpPr>
          <p:cNvPr id="105" name="Google Shape;10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4287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 </a:t>
            </a:r>
            <a:endParaRPr/>
          </a:p>
          <a:p>
            <a:pPr marL="457200" marR="0" lvl="0" indent="-228600" algn="l" rtl="0">
              <a:lnSpc>
                <a:spcPct val="100000"/>
              </a:lnSpc>
              <a:spcBef>
                <a:spcPts val="0"/>
              </a:spcBef>
              <a:spcAft>
                <a:spcPts val="0"/>
              </a:spcAft>
              <a:buSzPts val="1400"/>
              <a:buNone/>
            </a:pPr>
            <a:endParaRPr/>
          </a:p>
        </p:txBody>
      </p:sp>
      <p:sp>
        <p:nvSpPr>
          <p:cNvPr id="114" name="Google Shape;11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85959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
        <p:nvSpPr>
          <p:cNvPr id="16" name="Google Shape;16;p10"/>
          <p:cNvSpPr/>
          <p:nvPr/>
        </p:nvSpPr>
        <p:spPr>
          <a:xfrm>
            <a:off x="0" y="4530723"/>
            <a:ext cx="5910895" cy="1331189"/>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17" name="Google Shape;17;p10"/>
          <p:cNvPicPr preferRelativeResize="0"/>
          <p:nvPr/>
        </p:nvPicPr>
        <p:blipFill rotWithShape="1">
          <a:blip r:embed="rId2">
            <a:alphaModFix/>
          </a:blip>
          <a:srcRect/>
          <a:stretch/>
        </p:blipFill>
        <p:spPr>
          <a:xfrm>
            <a:off x="981767" y="673128"/>
            <a:ext cx="9616599" cy="3657570"/>
          </a:xfrm>
          <a:prstGeom prst="rect">
            <a:avLst/>
          </a:prstGeom>
          <a:noFill/>
          <a:ln>
            <a:noFill/>
          </a:ln>
        </p:spPr>
      </p:pic>
      <p:pic>
        <p:nvPicPr>
          <p:cNvPr id="18" name="Google Shape;18;p10"/>
          <p:cNvPicPr preferRelativeResize="0"/>
          <p:nvPr/>
        </p:nvPicPr>
        <p:blipFill rotWithShape="1">
          <a:blip r:embed="rId3">
            <a:alphaModFix/>
          </a:blip>
          <a:srcRect/>
          <a:stretch/>
        </p:blipFill>
        <p:spPr>
          <a:xfrm>
            <a:off x="395265" y="306605"/>
            <a:ext cx="1712791" cy="1064995"/>
          </a:xfrm>
          <a:prstGeom prst="rect">
            <a:avLst/>
          </a:prstGeom>
          <a:noFill/>
          <a:ln>
            <a:noFill/>
          </a:ln>
        </p:spPr>
      </p:pic>
      <p:pic>
        <p:nvPicPr>
          <p:cNvPr id="19" name="Google Shape;19;p10"/>
          <p:cNvPicPr preferRelativeResize="0"/>
          <p:nvPr/>
        </p:nvPicPr>
        <p:blipFill rotWithShape="1">
          <a:blip r:embed="rId4">
            <a:alphaModFix/>
          </a:blip>
          <a:srcRect/>
          <a:stretch/>
        </p:blipFill>
        <p:spPr>
          <a:xfrm>
            <a:off x="1032127" y="6188473"/>
            <a:ext cx="2281165" cy="469502"/>
          </a:xfrm>
          <a:prstGeom prst="rect">
            <a:avLst/>
          </a:prstGeom>
          <a:noFill/>
          <a:ln>
            <a:noFill/>
          </a:ln>
        </p:spPr>
      </p:pic>
      <p:sp>
        <p:nvSpPr>
          <p:cNvPr id="20" name="Google Shape;20;p10"/>
          <p:cNvSpPr txBox="1"/>
          <p:nvPr/>
        </p:nvSpPr>
        <p:spPr>
          <a:xfrm>
            <a:off x="3313292" y="6150114"/>
            <a:ext cx="775335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chemeClr val="lt1"/>
                </a:solidFill>
                <a:latin typeface="Open Sans"/>
                <a:ea typeface="Open Sans"/>
                <a:cs typeface="Open Sans"/>
                <a:sym typeface="Open Sans"/>
              </a:rPr>
              <a:t>This project has been funded with support from the European Commission. This publication reflects the views only of the author, and the Commission cannot be held responsible for any use which may be made of the information contained therein. Project Number: 2020-1-BG01-KA202-079064</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chemeClr val="lt1"/>
              </a:solidFill>
              <a:latin typeface="Open Sans"/>
              <a:ea typeface="Open Sans"/>
              <a:cs typeface="Open Sans"/>
              <a:sym typeface="Open Sans"/>
            </a:endParaRPr>
          </a:p>
        </p:txBody>
      </p:sp>
      <p:sp>
        <p:nvSpPr>
          <p:cNvPr id="21" name="Google Shape;21;p10"/>
          <p:cNvSpPr txBox="1">
            <a:spLocks noGrp="1"/>
          </p:cNvSpPr>
          <p:nvPr>
            <p:ph type="ctrTitle"/>
          </p:nvPr>
        </p:nvSpPr>
        <p:spPr>
          <a:xfrm>
            <a:off x="715688" y="4530725"/>
            <a:ext cx="5195207"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2BAAD"/>
              </a:buClr>
              <a:buSzPts val="2000"/>
              <a:buFont typeface="Open Sans"/>
              <a:buNone/>
              <a:defRPr sz="2000" b="1">
                <a:solidFill>
                  <a:srgbClr val="52BAAD"/>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0"/>
          <p:cNvSpPr txBox="1">
            <a:spLocks noGrp="1"/>
          </p:cNvSpPr>
          <p:nvPr>
            <p:ph type="subTitle" idx="1"/>
          </p:nvPr>
        </p:nvSpPr>
        <p:spPr>
          <a:xfrm>
            <a:off x="6086475" y="4549902"/>
            <a:ext cx="5178855"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0" i="1">
                <a:solidFill>
                  <a:schemeClr val="accent1"/>
                </a:solidFill>
                <a:latin typeface="Open Sans"/>
                <a:ea typeface="Open Sans"/>
                <a:cs typeface="Open Sans"/>
                <a:sym typeface="Open Sans"/>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23" name="Google Shape;23;p10"/>
          <p:cNvSpPr/>
          <p:nvPr/>
        </p:nvSpPr>
        <p:spPr>
          <a:xfrm rot="-5400000" flipH="1">
            <a:off x="5396988" y="5172425"/>
            <a:ext cx="1331189" cy="4778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4"/>
        <p:cNvGrpSpPr/>
        <p:nvPr/>
      </p:nvGrpSpPr>
      <p:grpSpPr>
        <a:xfrm>
          <a:off x="0" y="0"/>
          <a:ext cx="0" cy="0"/>
          <a:chOff x="0" y="0"/>
          <a:chExt cx="0" cy="0"/>
        </a:xfrm>
      </p:grpSpPr>
      <p:sp>
        <p:nvSpPr>
          <p:cNvPr id="25" name="Google Shape;25;p16"/>
          <p:cNvSpPr/>
          <p:nvPr/>
        </p:nvSpPr>
        <p:spPr>
          <a:xfrm>
            <a:off x="0" y="0"/>
            <a:ext cx="12192000" cy="6858000"/>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6" name="Google Shape;26;p16"/>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2BAAD"/>
              </a:buClr>
              <a:buSzPts val="2000"/>
              <a:buFont typeface="Open Sans"/>
              <a:buNone/>
              <a:defRPr sz="2000" b="1">
                <a:solidFill>
                  <a:srgbClr val="52BAAD"/>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6"/>
          <p:cNvSpPr/>
          <p:nvPr/>
        </p:nvSpPr>
        <p:spPr>
          <a:xfrm flipH="1">
            <a:off x="2172708" y="2774849"/>
            <a:ext cx="7839428" cy="45719"/>
          </a:xfrm>
          <a:prstGeom prst="rect">
            <a:avLst/>
          </a:prstGeom>
          <a:solidFill>
            <a:srgbClr val="52BAA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8"/>
        <p:cNvGrpSpPr/>
        <p:nvPr/>
      </p:nvGrpSpPr>
      <p:grpSpPr>
        <a:xfrm>
          <a:off x="0" y="0"/>
          <a:ext cx="0" cy="0"/>
          <a:chOff x="0" y="0"/>
          <a:chExt cx="0" cy="0"/>
        </a:xfrm>
      </p:grpSpPr>
      <p:sp>
        <p:nvSpPr>
          <p:cNvPr id="29" name="Google Shape;29;p17"/>
          <p:cNvSpPr/>
          <p:nvPr/>
        </p:nvSpPr>
        <p:spPr>
          <a:xfrm>
            <a:off x="0" y="0"/>
            <a:ext cx="12192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30" name="Google Shape;30;p17"/>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2000"/>
              <a:buFont typeface="Open Sans"/>
              <a:buNone/>
              <a:defRPr sz="2000" b="1">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1" name="Google Shape;31;p17"/>
          <p:cNvPicPr preferRelativeResize="0"/>
          <p:nvPr/>
        </p:nvPicPr>
        <p:blipFill rotWithShape="1">
          <a:blip r:embed="rId2">
            <a:alphaModFix/>
          </a:blip>
          <a:srcRect/>
          <a:stretch/>
        </p:blipFill>
        <p:spPr>
          <a:xfrm>
            <a:off x="5239605" y="1688651"/>
            <a:ext cx="1712791" cy="1064995"/>
          </a:xfrm>
          <a:prstGeom prst="rect">
            <a:avLst/>
          </a:prstGeom>
          <a:noFill/>
          <a:ln>
            <a:noFill/>
          </a:ln>
        </p:spPr>
      </p:pic>
      <p:pic>
        <p:nvPicPr>
          <p:cNvPr id="32" name="Google Shape;32;p17"/>
          <p:cNvPicPr preferRelativeResize="0"/>
          <p:nvPr/>
        </p:nvPicPr>
        <p:blipFill rotWithShape="1">
          <a:blip r:embed="rId3">
            <a:alphaModFix/>
          </a:blip>
          <a:srcRect/>
          <a:stretch/>
        </p:blipFill>
        <p:spPr>
          <a:xfrm>
            <a:off x="1032127" y="6188473"/>
            <a:ext cx="2281165" cy="469502"/>
          </a:xfrm>
          <a:prstGeom prst="rect">
            <a:avLst/>
          </a:prstGeom>
          <a:noFill/>
          <a:ln>
            <a:noFill/>
          </a:ln>
        </p:spPr>
      </p:pic>
      <p:sp>
        <p:nvSpPr>
          <p:cNvPr id="33" name="Google Shape;33;p17"/>
          <p:cNvSpPr txBox="1"/>
          <p:nvPr/>
        </p:nvSpPr>
        <p:spPr>
          <a:xfrm>
            <a:off x="3313292" y="6150114"/>
            <a:ext cx="7753350" cy="707846"/>
          </a:xfrm>
          <a:prstGeom prst="rect">
            <a:avLst/>
          </a:prstGeom>
          <a:noFill/>
          <a:ln>
            <a:noFill/>
          </a:ln>
        </p:spPr>
        <p:txBody>
          <a:bodyPr spcFirstLastPara="1" wrap="square" lIns="91425" tIns="45700" rIns="91425" bIns="45700" anchor="t" anchorCtr="0">
            <a:spAutoFit/>
          </a:bodyPr>
          <a:lstStyle/>
          <a:p>
            <a:r>
              <a:rPr lang="en-US" sz="1000" b="0" i="0" u="none" strike="noStrike" cap="none" dirty="0" smtClean="0">
                <a:solidFill>
                  <a:schemeClr val="tx2"/>
                </a:solidFill>
                <a:effectLst/>
                <a:latin typeface="+mn-lt"/>
                <a:ea typeface="Arial"/>
                <a:cs typeface="Arial"/>
                <a:sym typeface="Arial"/>
              </a:rPr>
              <a:t>This project has been funded with support from the European Commission. This publication reflects the views only of the author, and the Commission cannot be held responsible for any use which may be made of the information contained therein. Project Number: 2020-1-BG01-KA202-079064</a:t>
            </a:r>
          </a:p>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chemeClr val="lt1"/>
              </a:solidFill>
              <a:latin typeface="Open Sans"/>
              <a:ea typeface="Open Sans"/>
              <a:cs typeface="Open Sans"/>
              <a:sym typeface="Open Sans"/>
            </a:endParaRPr>
          </a:p>
        </p:txBody>
      </p:sp>
      <p:sp>
        <p:nvSpPr>
          <p:cNvPr id="34" name="Google Shape;34;p17"/>
          <p:cNvSpPr/>
          <p:nvPr/>
        </p:nvSpPr>
        <p:spPr>
          <a:xfrm flipH="1">
            <a:off x="2172707" y="2913643"/>
            <a:ext cx="7839428"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38"/>
        <p:cNvGrpSpPr/>
        <p:nvPr/>
      </p:nvGrpSpPr>
      <p:grpSpPr>
        <a:xfrm>
          <a:off x="0" y="0"/>
          <a:ext cx="0" cy="0"/>
          <a:chOff x="0" y="0"/>
          <a:chExt cx="0" cy="0"/>
        </a:xfrm>
      </p:grpSpPr>
      <p:sp>
        <p:nvSpPr>
          <p:cNvPr id="39" name="Google Shape;39;p1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Calibri"/>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2"/>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a:ea typeface="Open Sans"/>
                <a:cs typeface="Open Sans"/>
                <a:sym typeface="Open Sans"/>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41"/>
        <p:cNvGrpSpPr/>
        <p:nvPr/>
      </p:nvGrpSpPr>
      <p:grpSpPr>
        <a:xfrm>
          <a:off x="0" y="0"/>
          <a:ext cx="0" cy="0"/>
          <a:chOff x="0" y="0"/>
          <a:chExt cx="0" cy="0"/>
        </a:xfrm>
      </p:grpSpPr>
      <p:sp>
        <p:nvSpPr>
          <p:cNvPr id="42" name="Google Shape;42;p39"/>
          <p:cNvSpPr/>
          <p:nvPr/>
        </p:nvSpPr>
        <p:spPr>
          <a:xfrm>
            <a:off x="0" y="0"/>
            <a:ext cx="12192000" cy="6858000"/>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43" name="Google Shape;43;p39"/>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2BAAD"/>
              </a:buClr>
              <a:buSzPts val="2000"/>
              <a:buFont typeface="Open Sans"/>
              <a:buNone/>
              <a:defRPr sz="2000" b="1">
                <a:solidFill>
                  <a:srgbClr val="52BAAD"/>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9"/>
          <p:cNvSpPr/>
          <p:nvPr/>
        </p:nvSpPr>
        <p:spPr>
          <a:xfrm flipH="1">
            <a:off x="2172708" y="2774849"/>
            <a:ext cx="7839428" cy="45719"/>
          </a:xfrm>
          <a:prstGeom prst="rect">
            <a:avLst/>
          </a:prstGeom>
          <a:solidFill>
            <a:srgbClr val="52BAA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3"/>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6"/>
              </a:buClr>
              <a:buSzPts val="2400"/>
              <a:buFont typeface="Arial"/>
              <a:buNone/>
              <a:defRPr sz="2400" b="1" i="0" u="none" strike="noStrike" cap="none">
                <a:solidFill>
                  <a:schemeClr val="accent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8" name="Google Shape;48;p13"/>
          <p:cNvSpPr txBox="1">
            <a:spLocks noGrp="1"/>
          </p:cNvSpPr>
          <p:nvPr>
            <p:ph type="body" idx="2"/>
          </p:nvPr>
        </p:nvSpPr>
        <p:spPr>
          <a:xfrm>
            <a:off x="97971" y="1462685"/>
            <a:ext cx="11944350" cy="5289179"/>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a:ea typeface="Open Sans"/>
                <a:cs typeface="Open Sans"/>
                <a:sym typeface="Open Sans"/>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4"/>
          <p:cNvSpPr txBox="1">
            <a:spLocks noGrp="1"/>
          </p:cNvSpPr>
          <p:nvPr>
            <p:ph type="body" idx="1"/>
          </p:nvPr>
        </p:nvSpPr>
        <p:spPr>
          <a:xfrm>
            <a:off x="97971"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a:ea typeface="Open Sans"/>
                <a:cs typeface="Open Sans"/>
                <a:sym typeface="Open Sans"/>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2" name="Google Shape;52;p14"/>
          <p:cNvSpPr txBox="1">
            <a:spLocks noGrp="1"/>
          </p:cNvSpPr>
          <p:nvPr>
            <p:ph type="body" idx="2"/>
          </p:nvPr>
        </p:nvSpPr>
        <p:spPr>
          <a:xfrm>
            <a:off x="6131377"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a:ea typeface="Open Sans"/>
                <a:cs typeface="Open Sans"/>
                <a:sym typeface="Open Sans"/>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53"/>
        <p:cNvGrpSpPr/>
        <p:nvPr/>
      </p:nvGrpSpPr>
      <p:grpSpPr>
        <a:xfrm>
          <a:off x="0" y="0"/>
          <a:ext cx="0" cy="0"/>
          <a:chOff x="0" y="0"/>
          <a:chExt cx="0" cy="0"/>
        </a:xfrm>
      </p:grpSpPr>
      <p:sp>
        <p:nvSpPr>
          <p:cNvPr id="54" name="Google Shape;54;p1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5"/>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a:ea typeface="Open Sans"/>
                <a:cs typeface="Open Sans"/>
                <a:sym typeface="Open Sans"/>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6" name="Google Shape;56;p15"/>
          <p:cNvSpPr txBox="1">
            <a:spLocks noGrp="1"/>
          </p:cNvSpPr>
          <p:nvPr>
            <p:ph type="body" idx="2"/>
          </p:nvPr>
        </p:nvSpPr>
        <p:spPr>
          <a:xfrm>
            <a:off x="6131377"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a:ea typeface="Open Sans"/>
                <a:cs typeface="Open Sans"/>
                <a:sym typeface="Open Sans"/>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7" name="Google Shape;57;p15"/>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6"/>
              </a:buClr>
              <a:buSzPts val="2400"/>
              <a:buFont typeface="Arial"/>
              <a:buNone/>
              <a:defRPr sz="2400" b="1" i="0" u="none" strike="noStrike" cap="none">
                <a:solidFill>
                  <a:schemeClr val="accent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Open Sans"/>
              <a:buNone/>
              <a:defRPr sz="4400" b="0" i="0" u="none" strike="noStrike" cap="none">
                <a:solidFill>
                  <a:schemeClr val="lt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
        <p:nvSpPr>
          <p:cNvPr id="12" name="Google Shape;12;p9"/>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AEB3B5"/>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9pPr>
          </a:lstStyle>
          <a:p>
            <a:endParaRPr/>
          </a:p>
        </p:txBody>
      </p:sp>
      <p:sp>
        <p:nvSpPr>
          <p:cNvPr id="13" name="Google Shape;13;p9"/>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AEB3B5"/>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9pPr>
          </a:lstStyle>
          <a:p>
            <a:endParaRPr/>
          </a:p>
        </p:txBody>
      </p:sp>
      <p:sp>
        <p:nvSpPr>
          <p:cNvPr id="14" name="Google Shape;14;p9"/>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5"/>
        <p:cNvGrpSpPr/>
        <p:nvPr/>
      </p:nvGrpSpPr>
      <p:grpSpPr>
        <a:xfrm>
          <a:off x="0" y="0"/>
          <a:ext cx="0" cy="0"/>
          <a:chOff x="0" y="0"/>
          <a:chExt cx="0" cy="0"/>
        </a:xfrm>
      </p:grpSpPr>
      <p:sp>
        <p:nvSpPr>
          <p:cNvPr id="36" name="Google Shape;36;p11"/>
          <p:cNvSpPr/>
          <p:nvPr/>
        </p:nvSpPr>
        <p:spPr>
          <a:xfrm>
            <a:off x="0" y="0"/>
            <a:ext cx="12192000" cy="79752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37" name="Google Shape;37;p11"/>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marR="0" lvl="0" algn="l" rtl="0">
              <a:lnSpc>
                <a:spcPct val="90000"/>
              </a:lnSpc>
              <a:spcBef>
                <a:spcPts val="0"/>
              </a:spcBef>
              <a:spcAft>
                <a:spcPts val="0"/>
              </a:spcAft>
              <a:buClr>
                <a:schemeClr val="dk1"/>
              </a:buClr>
              <a:buSzPts val="3800"/>
              <a:buFont typeface="Open Sans"/>
              <a:buNone/>
              <a:defRPr sz="38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ihrec.ie/about/contact/"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s://www.workplacerelations.ie/en/contact_us/contact-detail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enterprise.gov.ie/en/Publications/Publication-files/Remote-Working-Checklist-for-Employers.pdf"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www.ihrec.ie/guides-and-tools/human-rights-and-equality-in-the-provision-of-good-and-services/what-does-the-law-say/equal-status-acts/" TargetMode="External"/><Relationship Id="rId3" Type="http://schemas.openxmlformats.org/officeDocument/2006/relationships/hyperlink" Target="https://www.youtube.com/watch?v=hG5BB8Ope_E" TargetMode="External"/><Relationship Id="rId7" Type="http://schemas.openxmlformats.org/officeDocument/2006/relationships/hyperlink" Target="https://www.worldatwork.org/docs/marketing/1610_BRO_TRModel_Update_J5613_FNL.pdf"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s://www.cipd.ie/news-resources/practical-guidance/factsheets/succession-planning#gref" TargetMode="External"/><Relationship Id="rId5" Type="http://schemas.openxmlformats.org/officeDocument/2006/relationships/hyperlink" Target="https://www.cipd.ie/news-resources/practical-guidance/factsheets/performance-management#gref" TargetMode="External"/><Relationship Id="rId4" Type="http://schemas.openxmlformats.org/officeDocument/2006/relationships/hyperlink" Target="https://www.shrm.org/hr-today/news/hr-magazine/0218/Pages/hiring-in-the-age-of-ageism.aspx"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youtube.com/watch?v=gmzgfJl40hQ" TargetMode="External"/><Relationship Id="rId3" Type="http://schemas.openxmlformats.org/officeDocument/2006/relationships/hyperlink" Target="https://www.citizensinformation.ie/en/employment/equality_in_work/equality_in_the_workplace.html" TargetMode="External"/><Relationship Id="rId7" Type="http://schemas.openxmlformats.org/officeDocument/2006/relationships/hyperlink" Target="https://www.cipd.co.uk/Images/managing-an-age-diverse-workforce_2015-what-employers-need-to-know_tcm18-10832.pdf"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hyperlink" Target="http://www.healthyageing.eu/sites/www.healthyageing.eu/files/resources/age_perspective__merged____equinet_en.pdf" TargetMode="External"/><Relationship Id="rId5" Type="http://schemas.openxmlformats.org/officeDocument/2006/relationships/hyperlink" Target="https://www.shrm.org/hr-today/news/all-things-work/Pages/how-to-avoid-ageism.aspx" TargetMode="External"/><Relationship Id="rId10" Type="http://schemas.openxmlformats.org/officeDocument/2006/relationships/hyperlink" Target="https://www.occupop.com/blog/5-examples-of-companies-doing-employer-branding-right" TargetMode="External"/><Relationship Id="rId4" Type="http://schemas.openxmlformats.org/officeDocument/2006/relationships/hyperlink" Target="https://enterprise.gov.ie/en/Publications/Publication-files/Remote-Working-Checklist-for-Employers.pdf" TargetMode="External"/><Relationship Id="rId9" Type="http://schemas.openxmlformats.org/officeDocument/2006/relationships/hyperlink" Target="https://www.youtube.com/watch?v=xD36Js5jLeI"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
          <p:cNvSpPr txBox="1">
            <a:spLocks noGrp="1"/>
          </p:cNvSpPr>
          <p:nvPr>
            <p:ph type="ctrTitle"/>
          </p:nvPr>
        </p:nvSpPr>
        <p:spPr>
          <a:xfrm>
            <a:off x="715688" y="4530725"/>
            <a:ext cx="5195207" cy="13340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2BAAD"/>
              </a:buClr>
              <a:buSzPts val="2000"/>
              <a:buFont typeface="Open Sans"/>
              <a:buNone/>
            </a:pPr>
            <a:r>
              <a:rPr lang="en-US">
                <a:latin typeface="Open Sans"/>
                <a:ea typeface="Open Sans"/>
                <a:cs typeface="Open Sans"/>
                <a:sym typeface="Open Sans"/>
              </a:rPr>
              <a:t>Module 3 </a:t>
            </a:r>
            <a:endParaRPr>
              <a:latin typeface="Open Sans"/>
              <a:ea typeface="Open Sans"/>
              <a:cs typeface="Open Sans"/>
              <a:sym typeface="Open Sans"/>
            </a:endParaRPr>
          </a:p>
        </p:txBody>
      </p:sp>
      <p:sp>
        <p:nvSpPr>
          <p:cNvPr id="63" name="Google Shape;63;p1"/>
          <p:cNvSpPr txBox="1">
            <a:spLocks noGrp="1"/>
          </p:cNvSpPr>
          <p:nvPr>
            <p:ph type="subTitle" idx="1"/>
          </p:nvPr>
        </p:nvSpPr>
        <p:spPr>
          <a:xfrm>
            <a:off x="6086475" y="4549902"/>
            <a:ext cx="5178855" cy="129283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600"/>
              <a:buNone/>
            </a:pPr>
            <a:r>
              <a:rPr lang="en-US"/>
              <a:t>Designing Strategies for Managers, HR Professionals and VET Providers to combat ageism and social exclusion at the workplace – Ireland – Future in Perspective</a:t>
            </a:r>
            <a:endParaRPr/>
          </a:p>
          <a:p>
            <a:pPr marL="0" lvl="0" indent="0" algn="l" rtl="0">
              <a:lnSpc>
                <a:spcPct val="90000"/>
              </a:lnSpc>
              <a:spcBef>
                <a:spcPts val="0"/>
              </a:spcBef>
              <a:spcAft>
                <a:spcPts val="0"/>
              </a:spcAft>
              <a:buClr>
                <a:schemeClr val="accent1"/>
              </a:buClr>
              <a:buSzPts val="16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a:t>The 6 HR Processes </a:t>
            </a:r>
            <a:endParaRPr/>
          </a:p>
        </p:txBody>
      </p:sp>
      <p:sp>
        <p:nvSpPr>
          <p:cNvPr id="125" name="Google Shape;125;p24"/>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457200" marR="0" lvl="0" indent="-228600" algn="just" rtl="0">
              <a:lnSpc>
                <a:spcPct val="90000"/>
              </a:lnSpc>
              <a:spcBef>
                <a:spcPts val="1000"/>
              </a:spcBef>
              <a:spcAft>
                <a:spcPts val="0"/>
              </a:spcAft>
              <a:buClr>
                <a:schemeClr val="accent6"/>
              </a:buClr>
              <a:buSzPts val="2400"/>
              <a:buFont typeface="Arial"/>
              <a:buNone/>
            </a:pPr>
            <a:r>
              <a:rPr lang="en-US"/>
              <a:t>4. Learning &amp; Development</a:t>
            </a:r>
            <a:endParaRPr/>
          </a:p>
        </p:txBody>
      </p:sp>
      <p:sp>
        <p:nvSpPr>
          <p:cNvPr id="126" name="Google Shape;126;p24"/>
          <p:cNvSpPr txBox="1">
            <a:spLocks noGrp="1"/>
          </p:cNvSpPr>
          <p:nvPr>
            <p:ph type="body" idx="2"/>
          </p:nvPr>
        </p:nvSpPr>
        <p:spPr>
          <a:xfrm>
            <a:off x="97970" y="1331417"/>
            <a:ext cx="7429500" cy="5289179"/>
          </a:xfrm>
          <a:prstGeom prst="rect">
            <a:avLst/>
          </a:prstGeom>
          <a:noFill/>
          <a:ln>
            <a:noFill/>
          </a:ln>
        </p:spPr>
        <p:txBody>
          <a:bodyPr spcFirstLastPara="1" wrap="square" lIns="91425" tIns="45700" rIns="91425" bIns="45700" anchor="t" anchorCtr="0">
            <a:noAutofit/>
          </a:bodyPr>
          <a:lstStyle/>
          <a:p>
            <a:pPr marL="514350" lvl="0" indent="-285750" algn="just" rtl="0">
              <a:lnSpc>
                <a:spcPct val="90000"/>
              </a:lnSpc>
              <a:spcBef>
                <a:spcPts val="1000"/>
              </a:spcBef>
              <a:spcAft>
                <a:spcPts val="0"/>
              </a:spcAft>
              <a:buSzPts val="1800"/>
              <a:buFont typeface="Arial"/>
              <a:buChar char="•"/>
            </a:pPr>
            <a:r>
              <a:rPr lang="en-US"/>
              <a:t>Do assumptions exist within the workforce that younger members of staff cannot complete difficult tasks due to their age? </a:t>
            </a:r>
            <a:endParaRPr/>
          </a:p>
          <a:p>
            <a:pPr marL="514350" lvl="0" indent="-285750" algn="just" rtl="0">
              <a:lnSpc>
                <a:spcPct val="90000"/>
              </a:lnSpc>
              <a:spcBef>
                <a:spcPts val="1000"/>
              </a:spcBef>
              <a:spcAft>
                <a:spcPts val="0"/>
              </a:spcAft>
              <a:buSzPts val="1800"/>
              <a:buFont typeface="Arial"/>
              <a:buChar char="•"/>
            </a:pPr>
            <a:r>
              <a:rPr lang="en-US"/>
              <a:t>All members of the team should be offered the same learning and development opportunities, irrespective of their age or service duration. </a:t>
            </a:r>
            <a:endParaRPr/>
          </a:p>
          <a:p>
            <a:pPr marL="514350" lvl="0" indent="-285750" algn="just" rtl="0">
              <a:lnSpc>
                <a:spcPct val="90000"/>
              </a:lnSpc>
              <a:spcBef>
                <a:spcPts val="1000"/>
              </a:spcBef>
              <a:spcAft>
                <a:spcPts val="0"/>
              </a:spcAft>
              <a:buSzPts val="1800"/>
              <a:buFont typeface="Arial"/>
              <a:buChar char="•"/>
            </a:pPr>
            <a:r>
              <a:rPr lang="en-US"/>
              <a:t>Opportunities for learning and development should be offered based on skill, experience and talent. </a:t>
            </a:r>
            <a:endParaRPr/>
          </a:p>
          <a:p>
            <a:pPr marL="514350" lvl="0" indent="-285750" algn="just" rtl="0">
              <a:lnSpc>
                <a:spcPct val="90000"/>
              </a:lnSpc>
              <a:spcBef>
                <a:spcPts val="1000"/>
              </a:spcBef>
              <a:spcAft>
                <a:spcPts val="0"/>
              </a:spcAft>
              <a:buSzPts val="1800"/>
              <a:buFont typeface="Arial"/>
              <a:buChar char="•"/>
            </a:pPr>
            <a:r>
              <a:rPr lang="en-US"/>
              <a:t>Learning and Development opportunities will:</a:t>
            </a:r>
            <a:endParaRPr/>
          </a:p>
          <a:p>
            <a:pPr marL="971550" lvl="1" indent="-285750" algn="l" rtl="0">
              <a:lnSpc>
                <a:spcPct val="90000"/>
              </a:lnSpc>
              <a:spcBef>
                <a:spcPts val="500"/>
              </a:spcBef>
              <a:spcAft>
                <a:spcPts val="0"/>
              </a:spcAft>
              <a:buSzPts val="2200"/>
              <a:buFont typeface="Arial"/>
              <a:buChar char="•"/>
            </a:pPr>
            <a:r>
              <a:rPr lang="en-US" sz="1800">
                <a:latin typeface="Open Sans"/>
                <a:ea typeface="Open Sans"/>
                <a:cs typeface="Open Sans"/>
                <a:sym typeface="Open Sans"/>
              </a:rPr>
              <a:t>Reduce work place bias </a:t>
            </a:r>
            <a:endParaRPr/>
          </a:p>
          <a:p>
            <a:pPr marL="971550" lvl="1" indent="-285750" algn="l" rtl="0">
              <a:lnSpc>
                <a:spcPct val="90000"/>
              </a:lnSpc>
              <a:spcBef>
                <a:spcPts val="500"/>
              </a:spcBef>
              <a:spcAft>
                <a:spcPts val="0"/>
              </a:spcAft>
              <a:buSzPts val="2200"/>
              <a:buFont typeface="Arial"/>
              <a:buChar char="•"/>
            </a:pPr>
            <a:r>
              <a:rPr lang="en-US" sz="1800">
                <a:latin typeface="Open Sans"/>
                <a:ea typeface="Open Sans"/>
                <a:cs typeface="Open Sans"/>
                <a:sym typeface="Open Sans"/>
              </a:rPr>
              <a:t>Reduce common workplace myths such as those surrounding competencies </a:t>
            </a:r>
            <a:endParaRPr/>
          </a:p>
          <a:p>
            <a:pPr marL="971550" lvl="1" indent="-285750" algn="l" rtl="0">
              <a:lnSpc>
                <a:spcPct val="90000"/>
              </a:lnSpc>
              <a:spcBef>
                <a:spcPts val="500"/>
              </a:spcBef>
              <a:spcAft>
                <a:spcPts val="0"/>
              </a:spcAft>
              <a:buSzPts val="2200"/>
              <a:buFont typeface="Arial"/>
              <a:buChar char="•"/>
            </a:pPr>
            <a:r>
              <a:rPr lang="en-US" sz="1800">
                <a:latin typeface="Open Sans"/>
                <a:ea typeface="Open Sans"/>
                <a:cs typeface="Open Sans"/>
                <a:sym typeface="Open Sans"/>
              </a:rPr>
              <a:t>Increase intergenerational knowledge share</a:t>
            </a:r>
            <a:endParaRPr/>
          </a:p>
          <a:p>
            <a:pPr marL="971550" lvl="1" indent="-285750" algn="l" rtl="0">
              <a:lnSpc>
                <a:spcPct val="90000"/>
              </a:lnSpc>
              <a:spcBef>
                <a:spcPts val="500"/>
              </a:spcBef>
              <a:spcAft>
                <a:spcPts val="0"/>
              </a:spcAft>
              <a:buSzPts val="2200"/>
              <a:buFont typeface="Arial"/>
              <a:buChar char="•"/>
            </a:pPr>
            <a:r>
              <a:rPr lang="en-US" sz="1800">
                <a:latin typeface="Open Sans"/>
                <a:ea typeface="Open Sans"/>
                <a:cs typeface="Open Sans"/>
                <a:sym typeface="Open Sans"/>
              </a:rPr>
              <a:t>Increase empowerment of staff within the workforce</a:t>
            </a:r>
            <a:endParaRPr/>
          </a:p>
          <a:p>
            <a:pPr marL="971550" lvl="1" indent="-285750" algn="l" rtl="0">
              <a:lnSpc>
                <a:spcPct val="90000"/>
              </a:lnSpc>
              <a:spcBef>
                <a:spcPts val="500"/>
              </a:spcBef>
              <a:spcAft>
                <a:spcPts val="0"/>
              </a:spcAft>
              <a:buSzPts val="2200"/>
              <a:buFont typeface="Arial"/>
              <a:buChar char="•"/>
            </a:pPr>
            <a:r>
              <a:rPr lang="en-US" sz="1800">
                <a:latin typeface="Open Sans"/>
                <a:ea typeface="Open Sans"/>
                <a:cs typeface="Open Sans"/>
                <a:sym typeface="Open Sans"/>
              </a:rPr>
              <a:t>Improve the overall culture of the organisation </a:t>
            </a:r>
            <a:endParaRPr/>
          </a:p>
          <a:p>
            <a:pPr marL="971550" lvl="1" indent="-146050" algn="l" rtl="0">
              <a:lnSpc>
                <a:spcPct val="90000"/>
              </a:lnSpc>
              <a:spcBef>
                <a:spcPts val="500"/>
              </a:spcBef>
              <a:spcAft>
                <a:spcPts val="0"/>
              </a:spcAft>
              <a:buSzPts val="2200"/>
              <a:buFont typeface="Arial"/>
              <a:buNone/>
            </a:pPr>
            <a:endParaRPr/>
          </a:p>
          <a:p>
            <a:pPr marL="971550" lvl="1" indent="-146050" algn="l" rtl="0">
              <a:lnSpc>
                <a:spcPct val="90000"/>
              </a:lnSpc>
              <a:spcBef>
                <a:spcPts val="500"/>
              </a:spcBef>
              <a:spcAft>
                <a:spcPts val="0"/>
              </a:spcAft>
              <a:buSzPts val="2200"/>
              <a:buFont typeface="Arial"/>
              <a:buNone/>
            </a:pPr>
            <a:endParaRPr/>
          </a:p>
          <a:p>
            <a:pPr marL="457200" marR="0" lvl="0" indent="-228600" algn="just" rtl="0">
              <a:lnSpc>
                <a:spcPct val="90000"/>
              </a:lnSpc>
              <a:spcBef>
                <a:spcPts val="1000"/>
              </a:spcBef>
              <a:spcAft>
                <a:spcPts val="0"/>
              </a:spcAft>
              <a:buClr>
                <a:schemeClr val="lt2"/>
              </a:buClr>
              <a:buSzPts val="1800"/>
              <a:buFont typeface="Arial"/>
              <a:buNone/>
            </a:pPr>
            <a:endParaRPr/>
          </a:p>
        </p:txBody>
      </p:sp>
      <p:pic>
        <p:nvPicPr>
          <p:cNvPr id="127" name="Google Shape;127;p24" descr="A picture containing text, envelope&#10;&#10;Description automatically generated"/>
          <p:cNvPicPr preferRelativeResize="0"/>
          <p:nvPr/>
        </p:nvPicPr>
        <p:blipFill rotWithShape="1">
          <a:blip r:embed="rId3">
            <a:alphaModFix/>
          </a:blip>
          <a:srcRect/>
          <a:stretch/>
        </p:blipFill>
        <p:spPr>
          <a:xfrm>
            <a:off x="7617360" y="2640496"/>
            <a:ext cx="4476670" cy="224174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a:t>The 6 HR Processes </a:t>
            </a:r>
            <a:endParaRPr/>
          </a:p>
        </p:txBody>
      </p:sp>
      <p:sp>
        <p:nvSpPr>
          <p:cNvPr id="134" name="Google Shape;134;p25"/>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457200" marR="0" lvl="0" indent="-228600" algn="just" rtl="0">
              <a:lnSpc>
                <a:spcPct val="90000"/>
              </a:lnSpc>
              <a:spcBef>
                <a:spcPts val="1000"/>
              </a:spcBef>
              <a:spcAft>
                <a:spcPts val="0"/>
              </a:spcAft>
              <a:buClr>
                <a:schemeClr val="accent6"/>
              </a:buClr>
              <a:buSzPts val="2400"/>
              <a:buFont typeface="Arial"/>
              <a:buNone/>
            </a:pPr>
            <a:r>
              <a:rPr lang="en-US"/>
              <a:t>5. Succession Planning &amp; Promotion</a:t>
            </a:r>
            <a:endParaRPr/>
          </a:p>
        </p:txBody>
      </p:sp>
      <p:sp>
        <p:nvSpPr>
          <p:cNvPr id="135" name="Google Shape;135;p25"/>
          <p:cNvSpPr txBox="1">
            <a:spLocks noGrp="1"/>
          </p:cNvSpPr>
          <p:nvPr>
            <p:ph type="body" idx="2"/>
          </p:nvPr>
        </p:nvSpPr>
        <p:spPr>
          <a:xfrm>
            <a:off x="97971" y="1462685"/>
            <a:ext cx="11944350" cy="5289179"/>
          </a:xfrm>
          <a:prstGeom prst="rect">
            <a:avLst/>
          </a:prstGeom>
          <a:noFill/>
          <a:ln>
            <a:noFill/>
          </a:ln>
        </p:spPr>
        <p:txBody>
          <a:bodyPr spcFirstLastPara="1" wrap="square" lIns="91425" tIns="45700" rIns="91425" bIns="45700" anchor="t" anchorCtr="0">
            <a:noAutofit/>
          </a:bodyPr>
          <a:lstStyle/>
          <a:p>
            <a:pPr marL="514350" lvl="0" indent="-285750" algn="just" rtl="0">
              <a:lnSpc>
                <a:spcPct val="90000"/>
              </a:lnSpc>
              <a:spcBef>
                <a:spcPts val="1000"/>
              </a:spcBef>
              <a:spcAft>
                <a:spcPts val="0"/>
              </a:spcAft>
              <a:buSzPts val="1800"/>
              <a:buFont typeface="Arial"/>
              <a:buChar char="•"/>
            </a:pPr>
            <a:r>
              <a:rPr lang="en-US"/>
              <a:t>Succession planning is a process that enables an organisation to assess their current team and identify those who can be trained and developed to take more senior roles within the firm. </a:t>
            </a:r>
            <a:endParaRPr/>
          </a:p>
          <a:p>
            <a:pPr marL="514350" lvl="0" indent="-285750" algn="just" rtl="0">
              <a:lnSpc>
                <a:spcPct val="90000"/>
              </a:lnSpc>
              <a:spcBef>
                <a:spcPts val="1000"/>
              </a:spcBef>
              <a:spcAft>
                <a:spcPts val="0"/>
              </a:spcAft>
              <a:buSzPts val="1800"/>
              <a:buFont typeface="Arial"/>
              <a:buChar char="•"/>
            </a:pPr>
            <a:r>
              <a:rPr lang="en-US"/>
              <a:t>Succession planning can involve training up and promoting staff for new roles, or for roles that are being vacated by staff who may be retiring. </a:t>
            </a:r>
            <a:endParaRPr/>
          </a:p>
          <a:p>
            <a:pPr marL="514350" lvl="0" indent="-285750" algn="just" rtl="0">
              <a:lnSpc>
                <a:spcPct val="90000"/>
              </a:lnSpc>
              <a:spcBef>
                <a:spcPts val="1000"/>
              </a:spcBef>
              <a:spcAft>
                <a:spcPts val="0"/>
              </a:spcAft>
              <a:buSzPts val="1800"/>
              <a:buFont typeface="Arial"/>
              <a:buChar char="•"/>
            </a:pPr>
            <a:r>
              <a:rPr lang="en-US"/>
              <a:t>Traditionally, this process was highly confidential and highly structured, which resulted in key members of the team not being considered for more senior roles [CIPD, 2020.]</a:t>
            </a:r>
            <a:endParaRPr/>
          </a:p>
          <a:p>
            <a:pPr marL="514350" lvl="0" indent="-285750" algn="just" rtl="0">
              <a:lnSpc>
                <a:spcPct val="90000"/>
              </a:lnSpc>
              <a:spcBef>
                <a:spcPts val="1000"/>
              </a:spcBef>
              <a:spcAft>
                <a:spcPts val="0"/>
              </a:spcAft>
              <a:buSzPts val="1800"/>
              <a:buFont typeface="Arial"/>
              <a:buChar char="•"/>
            </a:pPr>
            <a:r>
              <a:rPr lang="en-US"/>
              <a:t> Nowadays, there has been a shift towards: </a:t>
            </a:r>
            <a:endParaRPr/>
          </a:p>
          <a:p>
            <a:pPr marL="971550" lvl="1" indent="-285750" algn="l" rtl="0">
              <a:lnSpc>
                <a:spcPct val="90000"/>
              </a:lnSpc>
              <a:spcBef>
                <a:spcPts val="500"/>
              </a:spcBef>
              <a:spcAft>
                <a:spcPts val="0"/>
              </a:spcAft>
              <a:buSzPts val="2200"/>
              <a:buFont typeface="Arial"/>
              <a:buChar char="•"/>
            </a:pPr>
            <a:r>
              <a:rPr lang="en-US" sz="1800">
                <a:latin typeface="Open Sans"/>
                <a:ea typeface="Open Sans"/>
                <a:cs typeface="Open Sans"/>
                <a:sym typeface="Open Sans"/>
              </a:rPr>
              <a:t>Creating a transparent atmosphere within the company; </a:t>
            </a:r>
            <a:endParaRPr/>
          </a:p>
          <a:p>
            <a:pPr marL="971550" lvl="1" indent="-285750" algn="l" rtl="0">
              <a:lnSpc>
                <a:spcPct val="90000"/>
              </a:lnSpc>
              <a:spcBef>
                <a:spcPts val="500"/>
              </a:spcBef>
              <a:spcAft>
                <a:spcPts val="0"/>
              </a:spcAft>
              <a:buSzPts val="2200"/>
              <a:buFont typeface="Arial"/>
              <a:buChar char="•"/>
            </a:pPr>
            <a:r>
              <a:rPr lang="en-US" sz="1800">
                <a:latin typeface="Open Sans"/>
                <a:ea typeface="Open Sans"/>
                <a:cs typeface="Open Sans"/>
                <a:sym typeface="Open Sans"/>
              </a:rPr>
              <a:t>Coaching those who are about to be promoted. </a:t>
            </a:r>
            <a:endParaRPr/>
          </a:p>
          <a:p>
            <a:pPr marL="971550" lvl="1" indent="-285750" algn="l" rtl="0">
              <a:lnSpc>
                <a:spcPct val="90000"/>
              </a:lnSpc>
              <a:spcBef>
                <a:spcPts val="500"/>
              </a:spcBef>
              <a:spcAft>
                <a:spcPts val="0"/>
              </a:spcAft>
              <a:buSzPts val="2200"/>
              <a:buFont typeface="Arial"/>
              <a:buChar char="•"/>
            </a:pPr>
            <a:r>
              <a:rPr lang="en-US" sz="1800">
                <a:latin typeface="Open Sans"/>
                <a:ea typeface="Open Sans"/>
                <a:cs typeface="Open Sans"/>
                <a:sym typeface="Open Sans"/>
              </a:rPr>
              <a:t>Sharing knowledge between team members </a:t>
            </a:r>
            <a:endParaRPr/>
          </a:p>
          <a:p>
            <a:pPr marL="971550" lvl="1" indent="-285750" algn="l" rtl="0">
              <a:lnSpc>
                <a:spcPct val="90000"/>
              </a:lnSpc>
              <a:spcBef>
                <a:spcPts val="500"/>
              </a:spcBef>
              <a:spcAft>
                <a:spcPts val="0"/>
              </a:spcAft>
              <a:buSzPts val="2200"/>
              <a:buFont typeface="Arial"/>
              <a:buChar char="•"/>
            </a:pPr>
            <a:r>
              <a:rPr lang="en-US" sz="1800">
                <a:latin typeface="Open Sans"/>
                <a:ea typeface="Open Sans"/>
                <a:cs typeface="Open Sans"/>
                <a:sym typeface="Open Sans"/>
              </a:rPr>
              <a:t>Empowering workers to make their own career decisions </a:t>
            </a:r>
            <a:endParaRPr/>
          </a:p>
          <a:p>
            <a:pPr marL="514350" lvl="0" indent="-285750" algn="just" rtl="0">
              <a:lnSpc>
                <a:spcPct val="90000"/>
              </a:lnSpc>
              <a:spcBef>
                <a:spcPts val="1000"/>
              </a:spcBef>
              <a:spcAft>
                <a:spcPts val="0"/>
              </a:spcAft>
              <a:buSzPts val="1800"/>
              <a:buFont typeface="Arial"/>
              <a:buChar char="•"/>
            </a:pPr>
            <a:r>
              <a:rPr lang="en-US">
                <a:latin typeface="Open Sans"/>
                <a:ea typeface="Open Sans"/>
                <a:cs typeface="Open Sans"/>
                <a:sym typeface="Open Sans"/>
              </a:rPr>
              <a:t> There is also a need to consider those who are near retirement age. </a:t>
            </a:r>
            <a:endParaRPr/>
          </a:p>
          <a:p>
            <a:pPr marL="971550" lvl="1" indent="-285750" algn="l" rtl="0">
              <a:lnSpc>
                <a:spcPct val="90000"/>
              </a:lnSpc>
              <a:spcBef>
                <a:spcPts val="500"/>
              </a:spcBef>
              <a:spcAft>
                <a:spcPts val="0"/>
              </a:spcAft>
              <a:buSzPts val="2200"/>
              <a:buFont typeface="Arial"/>
              <a:buChar char="•"/>
            </a:pPr>
            <a:r>
              <a:rPr lang="en-US" sz="1800">
                <a:latin typeface="Open Sans"/>
                <a:ea typeface="Open Sans"/>
                <a:cs typeface="Open Sans"/>
                <a:sym typeface="Open Sans"/>
              </a:rPr>
              <a:t>Do they legally have to retire, or, are they being forced out of the company due to their age? </a:t>
            </a:r>
            <a:endParaRPr/>
          </a:p>
          <a:p>
            <a:pPr marL="514350" lvl="0" indent="-285750" algn="just" rtl="0">
              <a:lnSpc>
                <a:spcPct val="90000"/>
              </a:lnSpc>
              <a:spcBef>
                <a:spcPts val="1000"/>
              </a:spcBef>
              <a:spcAft>
                <a:spcPts val="0"/>
              </a:spcAft>
              <a:buSzPts val="1800"/>
              <a:buFont typeface="Arial"/>
              <a:buChar char="•"/>
            </a:pPr>
            <a:r>
              <a:rPr lang="en-US"/>
              <a:t>Consider having a conversation with an older member of staff to plan for their exit from the company, assess their needs and see how they can share their knowledge with younger members of staff.</a:t>
            </a:r>
            <a:endParaRPr/>
          </a:p>
          <a:p>
            <a:pPr marL="971550" lvl="1" indent="-146050" algn="l" rtl="0">
              <a:lnSpc>
                <a:spcPct val="90000"/>
              </a:lnSpc>
              <a:spcBef>
                <a:spcPts val="500"/>
              </a:spcBef>
              <a:spcAft>
                <a:spcPts val="0"/>
              </a:spcAft>
              <a:buSzPts val="2200"/>
              <a:buFont typeface="Arial"/>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a:t>The 6 HR Processes </a:t>
            </a:r>
            <a:endParaRPr/>
          </a:p>
        </p:txBody>
      </p:sp>
      <p:sp>
        <p:nvSpPr>
          <p:cNvPr id="142" name="Google Shape;142;p26"/>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457200" marR="0" lvl="0" indent="-228600" algn="just" rtl="0">
              <a:lnSpc>
                <a:spcPct val="90000"/>
              </a:lnSpc>
              <a:spcBef>
                <a:spcPts val="1000"/>
              </a:spcBef>
              <a:spcAft>
                <a:spcPts val="0"/>
              </a:spcAft>
              <a:buClr>
                <a:schemeClr val="accent6"/>
              </a:buClr>
              <a:buSzPts val="2400"/>
              <a:buFont typeface="Arial"/>
              <a:buNone/>
            </a:pPr>
            <a:r>
              <a:rPr lang="en-US"/>
              <a:t>6. Compensation and benefits </a:t>
            </a:r>
            <a:endParaRPr/>
          </a:p>
        </p:txBody>
      </p:sp>
      <p:sp>
        <p:nvSpPr>
          <p:cNvPr id="143" name="Google Shape;143;p26"/>
          <p:cNvSpPr txBox="1">
            <a:spLocks noGrp="1"/>
          </p:cNvSpPr>
          <p:nvPr>
            <p:ph type="body" idx="2"/>
          </p:nvPr>
        </p:nvSpPr>
        <p:spPr>
          <a:xfrm>
            <a:off x="97971" y="1462685"/>
            <a:ext cx="7756072" cy="5289179"/>
          </a:xfrm>
          <a:prstGeom prst="rect">
            <a:avLst/>
          </a:prstGeom>
          <a:noFill/>
          <a:ln>
            <a:noFill/>
          </a:ln>
        </p:spPr>
        <p:txBody>
          <a:bodyPr spcFirstLastPara="1" wrap="square" lIns="91425" tIns="45700" rIns="91425" bIns="45700" anchor="t" anchorCtr="0">
            <a:noAutofit/>
          </a:bodyPr>
          <a:lstStyle/>
          <a:p>
            <a:pPr marL="514350" lvl="0" indent="-285750" algn="just" rtl="0">
              <a:lnSpc>
                <a:spcPct val="90000"/>
              </a:lnSpc>
              <a:spcBef>
                <a:spcPts val="1000"/>
              </a:spcBef>
              <a:spcAft>
                <a:spcPts val="0"/>
              </a:spcAft>
              <a:buSzPts val="1800"/>
              <a:buFont typeface="Arial"/>
              <a:buChar char="•"/>
            </a:pPr>
            <a:r>
              <a:rPr lang="en-US"/>
              <a:t>Based on the Total Rewards Model (2000), compensation can either be: </a:t>
            </a:r>
            <a:endParaRPr/>
          </a:p>
          <a:p>
            <a:pPr marL="971550" lvl="1" indent="-285750" algn="just" rtl="0">
              <a:lnSpc>
                <a:spcPct val="90000"/>
              </a:lnSpc>
              <a:spcBef>
                <a:spcPts val="500"/>
              </a:spcBef>
              <a:spcAft>
                <a:spcPts val="0"/>
              </a:spcAft>
              <a:buSzPts val="2200"/>
              <a:buFont typeface="Arial"/>
              <a:buChar char="•"/>
            </a:pPr>
            <a:r>
              <a:rPr lang="en-US" sz="1800" u="sng">
                <a:latin typeface="Open Sans"/>
                <a:ea typeface="Open Sans"/>
                <a:cs typeface="Open Sans"/>
                <a:sym typeface="Open Sans"/>
              </a:rPr>
              <a:t>Direct:</a:t>
            </a:r>
            <a:r>
              <a:rPr lang="en-US" sz="1800">
                <a:latin typeface="Open Sans"/>
                <a:ea typeface="Open Sans"/>
                <a:cs typeface="Open Sans"/>
                <a:sym typeface="Open Sans"/>
              </a:rPr>
              <a:t> A wage or a salary, and additional benefits such as allowances, health care and free food. </a:t>
            </a:r>
            <a:endParaRPr/>
          </a:p>
          <a:p>
            <a:pPr marL="971550" lvl="1" indent="-285750" algn="just" rtl="0">
              <a:lnSpc>
                <a:spcPct val="90000"/>
              </a:lnSpc>
              <a:spcBef>
                <a:spcPts val="500"/>
              </a:spcBef>
              <a:spcAft>
                <a:spcPts val="0"/>
              </a:spcAft>
              <a:buSzPts val="2200"/>
              <a:buFont typeface="Arial"/>
              <a:buChar char="•"/>
            </a:pPr>
            <a:r>
              <a:rPr lang="en-US" sz="1800" u="sng">
                <a:latin typeface="Open Sans"/>
                <a:ea typeface="Open Sans"/>
                <a:cs typeface="Open Sans"/>
                <a:sym typeface="Open Sans"/>
              </a:rPr>
              <a:t>Indirect</a:t>
            </a:r>
            <a:r>
              <a:rPr lang="en-US" sz="1800">
                <a:latin typeface="Open Sans"/>
                <a:ea typeface="Open Sans"/>
                <a:cs typeface="Open Sans"/>
                <a:sym typeface="Open Sans"/>
              </a:rPr>
              <a:t>: achieving a work-life balance, being recognised by colleagues and management, having opportunities for career development</a:t>
            </a:r>
            <a:r>
              <a:rPr lang="en-US">
                <a:latin typeface="Open Sans"/>
                <a:ea typeface="Open Sans"/>
                <a:cs typeface="Open Sans"/>
                <a:sym typeface="Open Sans"/>
              </a:rPr>
              <a:t>. </a:t>
            </a:r>
            <a:endParaRPr/>
          </a:p>
          <a:p>
            <a:pPr marL="514350" lvl="0" indent="-285750" algn="just" rtl="0">
              <a:lnSpc>
                <a:spcPct val="90000"/>
              </a:lnSpc>
              <a:spcBef>
                <a:spcPts val="1000"/>
              </a:spcBef>
              <a:spcAft>
                <a:spcPts val="0"/>
              </a:spcAft>
              <a:buSzPts val="1800"/>
              <a:buFont typeface="Arial"/>
              <a:buChar char="•"/>
            </a:pPr>
            <a:r>
              <a:rPr lang="en-US"/>
              <a:t>Compensation needs to be distributed fairly with measures in place to determine how it is distributed.</a:t>
            </a:r>
            <a:endParaRPr/>
          </a:p>
          <a:p>
            <a:pPr marL="571500" lvl="0" indent="-342900" algn="just" rtl="0">
              <a:lnSpc>
                <a:spcPct val="90000"/>
              </a:lnSpc>
              <a:spcBef>
                <a:spcPts val="1000"/>
              </a:spcBef>
              <a:spcAft>
                <a:spcPts val="0"/>
              </a:spcAft>
              <a:buSzPts val="1800"/>
              <a:buFont typeface="Arial"/>
              <a:buChar char="•"/>
            </a:pPr>
            <a:r>
              <a:rPr lang="en-US"/>
              <a:t>Generational differences occur within the compensation and benefits process:</a:t>
            </a:r>
            <a:endParaRPr/>
          </a:p>
          <a:p>
            <a:pPr marL="1028700" lvl="1" indent="-342900" algn="just" rtl="0">
              <a:lnSpc>
                <a:spcPct val="90000"/>
              </a:lnSpc>
              <a:spcBef>
                <a:spcPts val="500"/>
              </a:spcBef>
              <a:spcAft>
                <a:spcPts val="0"/>
              </a:spcAft>
              <a:buSzPts val="2200"/>
              <a:buFont typeface="Arial"/>
              <a:buChar char="•"/>
            </a:pPr>
            <a:r>
              <a:rPr lang="en-US" sz="1800">
                <a:latin typeface="Open Sans"/>
                <a:ea typeface="Open Sans"/>
                <a:cs typeface="Open Sans"/>
                <a:sym typeface="Open Sans"/>
              </a:rPr>
              <a:t>Older people are looked at as being more expensive </a:t>
            </a:r>
            <a:endParaRPr/>
          </a:p>
          <a:p>
            <a:pPr marL="1028700" lvl="1" indent="-342900" algn="just" rtl="0">
              <a:lnSpc>
                <a:spcPct val="90000"/>
              </a:lnSpc>
              <a:spcBef>
                <a:spcPts val="500"/>
              </a:spcBef>
              <a:spcAft>
                <a:spcPts val="0"/>
              </a:spcAft>
              <a:buSzPts val="2200"/>
              <a:buFont typeface="Arial"/>
              <a:buChar char="•"/>
            </a:pPr>
            <a:r>
              <a:rPr lang="en-US" sz="1800">
                <a:latin typeface="Open Sans"/>
                <a:ea typeface="Open Sans"/>
                <a:cs typeface="Open Sans"/>
                <a:sym typeface="Open Sans"/>
              </a:rPr>
              <a:t>Younger people may need more training to match the skillset of older workers. </a:t>
            </a:r>
            <a:endParaRPr/>
          </a:p>
        </p:txBody>
      </p:sp>
      <p:pic>
        <p:nvPicPr>
          <p:cNvPr id="144" name="Google Shape;144;p26" descr="A picture containing cup, table, glass, beverage&#10;&#10;Description automatically generated"/>
          <p:cNvPicPr preferRelativeResize="0"/>
          <p:nvPr/>
        </p:nvPicPr>
        <p:blipFill rotWithShape="1">
          <a:blip r:embed="rId3">
            <a:alphaModFix/>
          </a:blip>
          <a:srcRect/>
          <a:stretch/>
        </p:blipFill>
        <p:spPr>
          <a:xfrm>
            <a:off x="8569778" y="959233"/>
            <a:ext cx="3472543" cy="562520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2BAAD"/>
              </a:buClr>
              <a:buSzPts val="2000"/>
              <a:buFont typeface="Open Sans"/>
              <a:buNone/>
            </a:pPr>
            <a:r>
              <a:rPr lang="en-US"/>
              <a:t>Strategies to combat ageism and social exclusion at the workplace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sz="2800"/>
              <a:t>Strategies to combat ageism and social exclusion at the workplace </a:t>
            </a:r>
            <a:endParaRPr sz="2800"/>
          </a:p>
        </p:txBody>
      </p:sp>
      <p:sp>
        <p:nvSpPr>
          <p:cNvPr id="155" name="Google Shape;155;p28"/>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457200" marR="0" lvl="0" indent="-228600" algn="just" rtl="0">
              <a:lnSpc>
                <a:spcPct val="90000"/>
              </a:lnSpc>
              <a:spcBef>
                <a:spcPts val="1000"/>
              </a:spcBef>
              <a:spcAft>
                <a:spcPts val="0"/>
              </a:spcAft>
              <a:buClr>
                <a:schemeClr val="accent6"/>
              </a:buClr>
              <a:buSzPts val="2400"/>
              <a:buFont typeface="Arial"/>
              <a:buNone/>
            </a:pPr>
            <a:r>
              <a:rPr lang="en-US"/>
              <a:t>The EU Council Directive 2000 / 78 / EC </a:t>
            </a:r>
            <a:endParaRPr/>
          </a:p>
        </p:txBody>
      </p:sp>
      <p:sp>
        <p:nvSpPr>
          <p:cNvPr id="156" name="Google Shape;156;p28"/>
          <p:cNvSpPr txBox="1">
            <a:spLocks noGrp="1"/>
          </p:cNvSpPr>
          <p:nvPr>
            <p:ph type="body" idx="2"/>
          </p:nvPr>
        </p:nvSpPr>
        <p:spPr>
          <a:xfrm>
            <a:off x="97971" y="1462685"/>
            <a:ext cx="11944350" cy="5289179"/>
          </a:xfrm>
          <a:prstGeom prst="rect">
            <a:avLst/>
          </a:prstGeom>
          <a:noFill/>
          <a:ln>
            <a:noFill/>
          </a:ln>
        </p:spPr>
        <p:txBody>
          <a:bodyPr spcFirstLastPara="1" wrap="square" lIns="91425" tIns="45700" rIns="91425" bIns="45700" anchor="t" anchorCtr="0">
            <a:noAutofit/>
          </a:bodyPr>
          <a:lstStyle/>
          <a:p>
            <a:pPr marL="514350" lvl="0" indent="-285750" algn="just" rtl="0">
              <a:lnSpc>
                <a:spcPct val="90000"/>
              </a:lnSpc>
              <a:spcBef>
                <a:spcPts val="1000"/>
              </a:spcBef>
              <a:spcAft>
                <a:spcPts val="0"/>
              </a:spcAft>
              <a:buSzPts val="1800"/>
              <a:buFont typeface="Arial"/>
              <a:buChar char="•"/>
            </a:pPr>
            <a:r>
              <a:rPr lang="en-US">
                <a:latin typeface="Open Sans"/>
                <a:ea typeface="Open Sans"/>
                <a:cs typeface="Open Sans"/>
                <a:sym typeface="Open Sans"/>
              </a:rPr>
              <a:t>Article 6 of the Treaty on the European Union recognises and respects the fundamental rights of all individuals. </a:t>
            </a:r>
            <a:endParaRPr/>
          </a:p>
          <a:p>
            <a:pPr marL="514350" lvl="0" indent="-285750" algn="just" rtl="0">
              <a:lnSpc>
                <a:spcPct val="90000"/>
              </a:lnSpc>
              <a:spcBef>
                <a:spcPts val="1000"/>
              </a:spcBef>
              <a:spcAft>
                <a:spcPts val="0"/>
              </a:spcAft>
              <a:buSzPts val="1800"/>
              <a:buFont typeface="Arial"/>
              <a:buChar char="•"/>
            </a:pPr>
            <a:r>
              <a:rPr lang="en-US">
                <a:latin typeface="Open Sans"/>
                <a:ea typeface="Open Sans"/>
                <a:cs typeface="Open Sans"/>
                <a:sym typeface="Open Sans"/>
              </a:rPr>
              <a:t>EU Council Directive 2000 / 78 / EC establishes a framework for equal treatment of all individuals within employment and occupation. </a:t>
            </a:r>
            <a:endParaRPr/>
          </a:p>
          <a:p>
            <a:pPr marL="514350" lvl="0" indent="-285750" algn="just" rtl="0">
              <a:lnSpc>
                <a:spcPct val="90000"/>
              </a:lnSpc>
              <a:spcBef>
                <a:spcPts val="1000"/>
              </a:spcBef>
              <a:spcAft>
                <a:spcPts val="0"/>
              </a:spcAft>
              <a:buSzPts val="1800"/>
              <a:buFont typeface="Arial"/>
              <a:buChar char="•"/>
            </a:pPr>
            <a:r>
              <a:rPr lang="en-US">
                <a:latin typeface="Open Sans"/>
                <a:ea typeface="Open Sans"/>
                <a:cs typeface="Open Sans"/>
                <a:sym typeface="Open Sans"/>
              </a:rPr>
              <a:t>This Directive also stresses the need to support older workers in the workforce and to combat age related discrimination and social exclusion that occurs. </a:t>
            </a:r>
            <a:endParaRPr/>
          </a:p>
          <a:p>
            <a:pPr marL="514350" lvl="0" indent="-285750" algn="just" rtl="0">
              <a:lnSpc>
                <a:spcPct val="90000"/>
              </a:lnSpc>
              <a:spcBef>
                <a:spcPts val="1000"/>
              </a:spcBef>
              <a:spcAft>
                <a:spcPts val="0"/>
              </a:spcAft>
              <a:buSzPts val="1800"/>
              <a:buFont typeface="Arial"/>
              <a:buChar char="•"/>
            </a:pPr>
            <a:r>
              <a:rPr lang="en-US">
                <a:latin typeface="Open Sans"/>
                <a:ea typeface="Open Sans"/>
                <a:cs typeface="Open Sans"/>
                <a:sym typeface="Open Sans"/>
              </a:rPr>
              <a:t>Discriminating against an individual across Europe based on their age is illegal based on this directive. </a:t>
            </a:r>
            <a:endParaRPr/>
          </a:p>
          <a:p>
            <a:pPr marL="514350" lvl="0" indent="-285750" algn="just" rtl="0">
              <a:lnSpc>
                <a:spcPct val="90000"/>
              </a:lnSpc>
              <a:spcBef>
                <a:spcPts val="1000"/>
              </a:spcBef>
              <a:spcAft>
                <a:spcPts val="0"/>
              </a:spcAft>
              <a:buSzPts val="1800"/>
              <a:buFont typeface="Arial"/>
              <a:buChar char="•"/>
            </a:pPr>
            <a:r>
              <a:rPr lang="en-US">
                <a:latin typeface="Open Sans"/>
                <a:ea typeface="Open Sans"/>
                <a:cs typeface="Open Sans"/>
                <a:sym typeface="Open Sans"/>
              </a:rPr>
              <a:t>EU Member States are required to be compliant with this Council Directive, and any laws that were in place prior to this and in breech of the directive were required to be abolished.  </a:t>
            </a:r>
            <a:endParaRPr/>
          </a:p>
          <a:p>
            <a:pPr marL="514350" lvl="0" indent="-285750" algn="just" rtl="0">
              <a:lnSpc>
                <a:spcPct val="90000"/>
              </a:lnSpc>
              <a:spcBef>
                <a:spcPts val="1000"/>
              </a:spcBef>
              <a:spcAft>
                <a:spcPts val="0"/>
              </a:spcAft>
              <a:buSzPts val="1800"/>
              <a:buFont typeface="Arial"/>
              <a:buChar char="•"/>
            </a:pPr>
            <a:r>
              <a:rPr lang="en-US">
                <a:latin typeface="Open Sans"/>
                <a:ea typeface="Open Sans"/>
                <a:cs typeface="Open Sans"/>
                <a:sym typeface="Open Sans"/>
              </a:rPr>
              <a:t>All EU Member States have enacted their own legislation to ensure that this Council Directive is followed. </a:t>
            </a:r>
            <a:endParaRPr/>
          </a:p>
          <a:p>
            <a:pPr marL="514350" lvl="0" indent="-171450" algn="just" rtl="0">
              <a:lnSpc>
                <a:spcPct val="90000"/>
              </a:lnSpc>
              <a:spcBef>
                <a:spcPts val="1000"/>
              </a:spcBef>
              <a:spcAft>
                <a:spcPts val="0"/>
              </a:spcAft>
              <a:buSzPts val="1800"/>
              <a:buFont typeface="Arial"/>
              <a:buNone/>
            </a:pPr>
            <a:endParaRPr/>
          </a:p>
          <a:p>
            <a:pPr marL="514350" lvl="0" indent="-171450" algn="just" rtl="0">
              <a:lnSpc>
                <a:spcPct val="90000"/>
              </a:lnSpc>
              <a:spcBef>
                <a:spcPts val="1000"/>
              </a:spcBef>
              <a:spcAft>
                <a:spcPts val="0"/>
              </a:spcAft>
              <a:buSzPts val="1800"/>
              <a:buFont typeface="Arial"/>
              <a:buNone/>
            </a:pPr>
            <a:endParaRPr/>
          </a:p>
          <a:p>
            <a:pPr marL="457200" marR="0" lvl="0" indent="-228600" algn="just" rtl="0">
              <a:lnSpc>
                <a:spcPct val="90000"/>
              </a:lnSpc>
              <a:spcBef>
                <a:spcPts val="1000"/>
              </a:spcBef>
              <a:spcAft>
                <a:spcPts val="0"/>
              </a:spcAft>
              <a:buClr>
                <a:schemeClr val="lt2"/>
              </a:buClr>
              <a:buSzPts val="1800"/>
              <a:buFont typeface="Arial"/>
              <a:buNone/>
            </a:pPr>
            <a:r>
              <a:rPr lang="en-US"/>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4"/>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sz="2800"/>
              <a:t>Strategies to combat ageism and social exclusion at the workplace </a:t>
            </a:r>
            <a:endParaRPr sz="2800"/>
          </a:p>
        </p:txBody>
      </p:sp>
      <p:sp>
        <p:nvSpPr>
          <p:cNvPr id="162" name="Google Shape;162;p4"/>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457200" marR="0" lvl="0" indent="-228600" algn="just" rtl="0">
              <a:lnSpc>
                <a:spcPct val="90000"/>
              </a:lnSpc>
              <a:spcBef>
                <a:spcPts val="1000"/>
              </a:spcBef>
              <a:spcAft>
                <a:spcPts val="0"/>
              </a:spcAft>
              <a:buClr>
                <a:schemeClr val="accent6"/>
              </a:buClr>
              <a:buSzPts val="2400"/>
              <a:buFont typeface="Arial"/>
              <a:buNone/>
            </a:pPr>
            <a:r>
              <a:rPr lang="en-US"/>
              <a:t>The Equal Status Acts 2000 – 2018 (Ireland) </a:t>
            </a:r>
            <a:endParaRPr/>
          </a:p>
        </p:txBody>
      </p:sp>
      <p:sp>
        <p:nvSpPr>
          <p:cNvPr id="163" name="Google Shape;163;p4"/>
          <p:cNvSpPr txBox="1">
            <a:spLocks noGrp="1"/>
          </p:cNvSpPr>
          <p:nvPr>
            <p:ph type="body" idx="2"/>
          </p:nvPr>
        </p:nvSpPr>
        <p:spPr>
          <a:xfrm>
            <a:off x="97971" y="1462685"/>
            <a:ext cx="11944350" cy="5289179"/>
          </a:xfrm>
          <a:prstGeom prst="rect">
            <a:avLst/>
          </a:prstGeom>
          <a:noFill/>
          <a:ln>
            <a:noFill/>
          </a:ln>
        </p:spPr>
        <p:txBody>
          <a:bodyPr spcFirstLastPara="1" wrap="square" lIns="91425" tIns="45700" rIns="91425" bIns="45700" anchor="t" anchorCtr="0">
            <a:noAutofit/>
          </a:bodyPr>
          <a:lstStyle/>
          <a:p>
            <a:pPr marL="514350" lvl="0" indent="-285750" algn="just" rtl="0">
              <a:lnSpc>
                <a:spcPct val="90000"/>
              </a:lnSpc>
              <a:spcBef>
                <a:spcPts val="1000"/>
              </a:spcBef>
              <a:spcAft>
                <a:spcPts val="0"/>
              </a:spcAft>
              <a:buSzPts val="1800"/>
              <a:buFont typeface="Arial"/>
              <a:buChar char="•"/>
            </a:pPr>
            <a:r>
              <a:rPr lang="en-US">
                <a:latin typeface="Open Sans"/>
                <a:ea typeface="Open Sans"/>
                <a:cs typeface="Open Sans"/>
                <a:sym typeface="Open Sans"/>
              </a:rPr>
              <a:t>Under the Equal Status Acts 2000 – 2018, people are protected against discrimination under nine grounds including age and gender. </a:t>
            </a:r>
            <a:endParaRPr/>
          </a:p>
          <a:p>
            <a:pPr marL="514350" lvl="0" indent="-285750" algn="just" rtl="0">
              <a:lnSpc>
                <a:spcPct val="90000"/>
              </a:lnSpc>
              <a:spcBef>
                <a:spcPts val="1000"/>
              </a:spcBef>
              <a:spcAft>
                <a:spcPts val="0"/>
              </a:spcAft>
              <a:buSzPts val="1800"/>
              <a:buFont typeface="Arial"/>
              <a:buChar char="•"/>
            </a:pPr>
            <a:r>
              <a:rPr lang="en-US">
                <a:latin typeface="Open Sans"/>
                <a:ea typeface="Open Sans"/>
                <a:cs typeface="Open Sans"/>
                <a:sym typeface="Open Sans"/>
              </a:rPr>
              <a:t>The Acts ensure that all people have access to the same goods and services, such as accommodation, education and work without being discriminated against. </a:t>
            </a:r>
            <a:endParaRPr/>
          </a:p>
          <a:p>
            <a:pPr marL="514350" lvl="0" indent="-285750" algn="just" rtl="0">
              <a:lnSpc>
                <a:spcPct val="90000"/>
              </a:lnSpc>
              <a:spcBef>
                <a:spcPts val="1000"/>
              </a:spcBef>
              <a:spcAft>
                <a:spcPts val="0"/>
              </a:spcAft>
              <a:buSzPts val="1800"/>
              <a:buFont typeface="Arial"/>
              <a:buChar char="•"/>
            </a:pPr>
            <a:r>
              <a:rPr lang="en-US">
                <a:latin typeface="Open Sans"/>
                <a:ea typeface="Open Sans"/>
                <a:cs typeface="Open Sans"/>
                <a:sym typeface="Open Sans"/>
              </a:rPr>
              <a:t>Companies should have policies in place that protect all individuals from discrimination, or less favourable treatment within the workplace (Citizens Information, 2021). </a:t>
            </a:r>
            <a:endParaRPr/>
          </a:p>
          <a:p>
            <a:pPr marL="514350" lvl="0" indent="-285750" algn="just" rtl="0">
              <a:lnSpc>
                <a:spcPct val="90000"/>
              </a:lnSpc>
              <a:spcBef>
                <a:spcPts val="1000"/>
              </a:spcBef>
              <a:spcAft>
                <a:spcPts val="0"/>
              </a:spcAft>
              <a:buSzPts val="1800"/>
              <a:buFont typeface="Arial"/>
              <a:buChar char="•"/>
            </a:pPr>
            <a:r>
              <a:rPr lang="en-US">
                <a:latin typeface="Open Sans"/>
                <a:ea typeface="Open Sans"/>
                <a:cs typeface="Open Sans"/>
                <a:sym typeface="Open Sans"/>
              </a:rPr>
              <a:t>Consider the Employee Handbook of your organisation:</a:t>
            </a:r>
            <a:endParaRPr/>
          </a:p>
          <a:p>
            <a:pPr marL="971550" lvl="1" indent="-285750" algn="l" rtl="0">
              <a:lnSpc>
                <a:spcPct val="90000"/>
              </a:lnSpc>
              <a:spcBef>
                <a:spcPts val="500"/>
              </a:spcBef>
              <a:spcAft>
                <a:spcPts val="0"/>
              </a:spcAft>
              <a:buSzPts val="2200"/>
              <a:buFont typeface="Arial"/>
              <a:buChar char="•"/>
            </a:pPr>
            <a:r>
              <a:rPr lang="en-US" sz="1800">
                <a:latin typeface="Open Sans"/>
                <a:ea typeface="Open Sans"/>
                <a:cs typeface="Open Sans"/>
                <a:sym typeface="Open Sans"/>
              </a:rPr>
              <a:t>Does it address age discrimination? </a:t>
            </a:r>
            <a:endParaRPr/>
          </a:p>
          <a:p>
            <a:pPr marL="971550" lvl="1" indent="-285750" algn="l" rtl="0">
              <a:lnSpc>
                <a:spcPct val="90000"/>
              </a:lnSpc>
              <a:spcBef>
                <a:spcPts val="500"/>
              </a:spcBef>
              <a:spcAft>
                <a:spcPts val="0"/>
              </a:spcAft>
              <a:buSzPts val="2200"/>
              <a:buFont typeface="Arial"/>
              <a:buChar char="•"/>
            </a:pPr>
            <a:r>
              <a:rPr lang="en-US" sz="1800">
                <a:latin typeface="Open Sans"/>
                <a:ea typeface="Open Sans"/>
                <a:cs typeface="Open Sans"/>
                <a:sym typeface="Open Sans"/>
              </a:rPr>
              <a:t>If not, consider adding a statement to say that ‘our company respects employees of all ages by doing …. ‘   </a:t>
            </a:r>
            <a:endParaRPr/>
          </a:p>
          <a:p>
            <a:pPr marL="514350" lvl="0" indent="-285750" algn="just" rtl="0">
              <a:lnSpc>
                <a:spcPct val="90000"/>
              </a:lnSpc>
              <a:spcBef>
                <a:spcPts val="1000"/>
              </a:spcBef>
              <a:spcAft>
                <a:spcPts val="0"/>
              </a:spcAft>
              <a:buSzPts val="1800"/>
              <a:buFont typeface="Arial"/>
              <a:buChar char="•"/>
            </a:pPr>
            <a:r>
              <a:rPr lang="en-US">
                <a:latin typeface="Open Sans"/>
                <a:ea typeface="Open Sans"/>
                <a:cs typeface="Open Sans"/>
                <a:sym typeface="Open Sans"/>
              </a:rPr>
              <a:t>Individuals who feel that they have been discriminated against can seek assistance from:</a:t>
            </a:r>
            <a:endParaRPr/>
          </a:p>
          <a:p>
            <a:pPr marL="971550" lvl="1" indent="-285750" algn="l" rtl="0">
              <a:lnSpc>
                <a:spcPct val="90000"/>
              </a:lnSpc>
              <a:spcBef>
                <a:spcPts val="500"/>
              </a:spcBef>
              <a:spcAft>
                <a:spcPts val="0"/>
              </a:spcAft>
              <a:buSzPts val="2200"/>
              <a:buFont typeface="Arial"/>
              <a:buChar char="•"/>
            </a:pPr>
            <a:r>
              <a:rPr lang="en-US" sz="1800">
                <a:latin typeface="Open Sans"/>
                <a:ea typeface="Open Sans"/>
                <a:cs typeface="Open Sans"/>
                <a:sym typeface="Open Sans"/>
              </a:rPr>
              <a:t>The Irish Human Rights and Equality Commission: </a:t>
            </a:r>
            <a:r>
              <a:rPr lang="en-US" sz="1800" u="sng">
                <a:solidFill>
                  <a:schemeClr val="hlink"/>
                </a:solidFill>
                <a:latin typeface="Open Sans"/>
                <a:ea typeface="Open Sans"/>
                <a:cs typeface="Open Sans"/>
                <a:sym typeface="Open Sans"/>
                <a:hlinkClick r:id="rId3"/>
              </a:rPr>
              <a:t>https://www.ihrec.ie/about/contact/</a:t>
            </a:r>
            <a:r>
              <a:rPr lang="en-US" sz="1800">
                <a:latin typeface="Open Sans"/>
                <a:ea typeface="Open Sans"/>
                <a:cs typeface="Open Sans"/>
                <a:sym typeface="Open Sans"/>
              </a:rPr>
              <a:t> </a:t>
            </a:r>
            <a:endParaRPr/>
          </a:p>
          <a:p>
            <a:pPr marL="971550" lvl="1" indent="-285750" algn="l" rtl="0">
              <a:lnSpc>
                <a:spcPct val="90000"/>
              </a:lnSpc>
              <a:spcBef>
                <a:spcPts val="500"/>
              </a:spcBef>
              <a:spcAft>
                <a:spcPts val="0"/>
              </a:spcAft>
              <a:buSzPts val="2200"/>
              <a:buFont typeface="Arial"/>
              <a:buChar char="•"/>
            </a:pPr>
            <a:r>
              <a:rPr lang="en-US" sz="1800">
                <a:latin typeface="Open Sans"/>
                <a:ea typeface="Open Sans"/>
                <a:cs typeface="Open Sans"/>
                <a:sym typeface="Open Sans"/>
              </a:rPr>
              <a:t>The Workplace Relations Commission: </a:t>
            </a:r>
            <a:r>
              <a:rPr lang="en-US" sz="1800" u="sng">
                <a:solidFill>
                  <a:schemeClr val="hlink"/>
                </a:solidFill>
                <a:latin typeface="Open Sans"/>
                <a:ea typeface="Open Sans"/>
                <a:cs typeface="Open Sans"/>
                <a:sym typeface="Open Sans"/>
                <a:hlinkClick r:id="rId4"/>
              </a:rPr>
              <a:t>https://www.workplacerelations.ie/en/contact_us/contact-details/</a:t>
            </a:r>
            <a:r>
              <a:rPr lang="en-US" sz="1800">
                <a:latin typeface="Open Sans"/>
                <a:ea typeface="Open Sans"/>
                <a:cs typeface="Open Sans"/>
                <a:sym typeface="Open Sans"/>
              </a:rPr>
              <a:t>  </a:t>
            </a:r>
            <a:endParaRPr/>
          </a:p>
          <a:p>
            <a:pPr marL="514350" lvl="0" indent="-171450" algn="just" rtl="0">
              <a:lnSpc>
                <a:spcPct val="90000"/>
              </a:lnSpc>
              <a:spcBef>
                <a:spcPts val="1000"/>
              </a:spcBef>
              <a:spcAft>
                <a:spcPts val="0"/>
              </a:spcAft>
              <a:buSzPts val="1800"/>
              <a:buFont typeface="Arial"/>
              <a:buNone/>
            </a:pPr>
            <a:endParaRPr/>
          </a:p>
          <a:p>
            <a:pPr marL="457200" marR="0" lvl="0" indent="-228600" algn="just" rtl="0">
              <a:lnSpc>
                <a:spcPct val="90000"/>
              </a:lnSpc>
              <a:spcBef>
                <a:spcPts val="1000"/>
              </a:spcBef>
              <a:spcAft>
                <a:spcPts val="0"/>
              </a:spcAft>
              <a:buClr>
                <a:schemeClr val="lt2"/>
              </a:buClr>
              <a:buSzPts val="1800"/>
              <a:buFont typeface="Arial"/>
              <a:buNone/>
            </a:pPr>
            <a:r>
              <a:rPr lang="en-US"/>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sz="2800"/>
              <a:t>Strategies to combat ageism and social exclusion at the workplace </a:t>
            </a:r>
            <a:endParaRPr sz="2800"/>
          </a:p>
        </p:txBody>
      </p:sp>
      <p:sp>
        <p:nvSpPr>
          <p:cNvPr id="169" name="Google Shape;169;p29"/>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457200" marR="0" lvl="0" indent="-228600" algn="just" rtl="0">
              <a:lnSpc>
                <a:spcPct val="90000"/>
              </a:lnSpc>
              <a:spcBef>
                <a:spcPts val="1000"/>
              </a:spcBef>
              <a:spcAft>
                <a:spcPts val="0"/>
              </a:spcAft>
              <a:buClr>
                <a:schemeClr val="accent6"/>
              </a:buClr>
              <a:buSzPts val="2400"/>
              <a:buFont typeface="Arial"/>
              <a:buNone/>
            </a:pPr>
            <a:r>
              <a:rPr lang="en-US"/>
              <a:t>The Remote Working Checklist for Employers </a:t>
            </a:r>
            <a:endParaRPr/>
          </a:p>
        </p:txBody>
      </p:sp>
      <p:sp>
        <p:nvSpPr>
          <p:cNvPr id="170" name="Google Shape;170;p29"/>
          <p:cNvSpPr txBox="1">
            <a:spLocks noGrp="1"/>
          </p:cNvSpPr>
          <p:nvPr>
            <p:ph type="body" idx="2"/>
          </p:nvPr>
        </p:nvSpPr>
        <p:spPr>
          <a:xfrm>
            <a:off x="97971" y="1462685"/>
            <a:ext cx="11944350" cy="5289179"/>
          </a:xfrm>
          <a:prstGeom prst="rect">
            <a:avLst/>
          </a:prstGeom>
          <a:noFill/>
          <a:ln>
            <a:noFill/>
          </a:ln>
        </p:spPr>
        <p:txBody>
          <a:bodyPr spcFirstLastPara="1" wrap="square" lIns="91425" tIns="45700" rIns="91425" bIns="45700" anchor="t" anchorCtr="0">
            <a:noAutofit/>
          </a:bodyPr>
          <a:lstStyle/>
          <a:p>
            <a:pPr marL="514350" lvl="0" indent="-285750" algn="just" rtl="0">
              <a:lnSpc>
                <a:spcPct val="90000"/>
              </a:lnSpc>
              <a:spcBef>
                <a:spcPts val="1000"/>
              </a:spcBef>
              <a:spcAft>
                <a:spcPts val="0"/>
              </a:spcAft>
              <a:buSzPts val="1800"/>
              <a:buFont typeface="Arial"/>
              <a:buChar char="•"/>
            </a:pPr>
            <a:r>
              <a:rPr lang="en-US"/>
              <a:t>Since the onset of the COVID-19 pandemic, many people have been forced to work involuntarily from home. </a:t>
            </a:r>
            <a:endParaRPr/>
          </a:p>
          <a:p>
            <a:pPr marL="514350" lvl="0" indent="-285750" algn="just" rtl="0">
              <a:lnSpc>
                <a:spcPct val="90000"/>
              </a:lnSpc>
              <a:spcBef>
                <a:spcPts val="1000"/>
              </a:spcBef>
              <a:spcAft>
                <a:spcPts val="0"/>
              </a:spcAft>
              <a:buSzPts val="1800"/>
              <a:buFont typeface="Arial"/>
              <a:buChar char="•"/>
            </a:pPr>
            <a:r>
              <a:rPr lang="en-US"/>
              <a:t>Organisations have a duty of care towards their employees under a wide range of issues including:</a:t>
            </a:r>
            <a:endParaRPr/>
          </a:p>
          <a:p>
            <a:pPr marL="971550" lvl="1" indent="-285750" algn="l" rtl="0">
              <a:lnSpc>
                <a:spcPct val="90000"/>
              </a:lnSpc>
              <a:spcBef>
                <a:spcPts val="500"/>
              </a:spcBef>
              <a:spcAft>
                <a:spcPts val="0"/>
              </a:spcAft>
              <a:buSzPts val="2200"/>
              <a:buFont typeface="Arial"/>
              <a:buChar char="•"/>
            </a:pPr>
            <a:r>
              <a:rPr lang="en-US" sz="1800">
                <a:latin typeface="Open Sans"/>
                <a:ea typeface="Open Sans"/>
                <a:cs typeface="Open Sans"/>
                <a:sym typeface="Open Sans"/>
              </a:rPr>
              <a:t>Health and Safety; </a:t>
            </a:r>
            <a:endParaRPr/>
          </a:p>
          <a:p>
            <a:pPr marL="971550" lvl="1" indent="-285750" algn="l" rtl="0">
              <a:lnSpc>
                <a:spcPct val="90000"/>
              </a:lnSpc>
              <a:spcBef>
                <a:spcPts val="500"/>
              </a:spcBef>
              <a:spcAft>
                <a:spcPts val="0"/>
              </a:spcAft>
              <a:buSzPts val="2200"/>
              <a:buFont typeface="Arial"/>
              <a:buChar char="•"/>
            </a:pPr>
            <a:r>
              <a:rPr lang="en-US" sz="1800">
                <a:latin typeface="Open Sans"/>
                <a:ea typeface="Open Sans"/>
                <a:cs typeface="Open Sans"/>
                <a:sym typeface="Open Sans"/>
              </a:rPr>
              <a:t>Employment Conditions; </a:t>
            </a:r>
            <a:endParaRPr/>
          </a:p>
          <a:p>
            <a:pPr marL="971550" lvl="1" indent="-285750" algn="l" rtl="0">
              <a:lnSpc>
                <a:spcPct val="90000"/>
              </a:lnSpc>
              <a:spcBef>
                <a:spcPts val="500"/>
              </a:spcBef>
              <a:spcAft>
                <a:spcPts val="0"/>
              </a:spcAft>
              <a:buSzPts val="2200"/>
              <a:buFont typeface="Arial"/>
              <a:buChar char="•"/>
            </a:pPr>
            <a:r>
              <a:rPr lang="en-US" sz="1800">
                <a:latin typeface="Open Sans"/>
                <a:ea typeface="Open Sans"/>
                <a:cs typeface="Open Sans"/>
                <a:sym typeface="Open Sans"/>
              </a:rPr>
              <a:t>Data Protection; </a:t>
            </a:r>
            <a:endParaRPr/>
          </a:p>
          <a:p>
            <a:pPr marL="971550" lvl="1" indent="-285750" algn="l" rtl="0">
              <a:lnSpc>
                <a:spcPct val="90000"/>
              </a:lnSpc>
              <a:spcBef>
                <a:spcPts val="500"/>
              </a:spcBef>
              <a:spcAft>
                <a:spcPts val="0"/>
              </a:spcAft>
              <a:buSzPts val="2200"/>
              <a:buFont typeface="Arial"/>
              <a:buChar char="•"/>
            </a:pPr>
            <a:r>
              <a:rPr lang="en-US" sz="1800">
                <a:latin typeface="Open Sans"/>
                <a:ea typeface="Open Sans"/>
                <a:cs typeface="Open Sans"/>
                <a:sym typeface="Open Sans"/>
              </a:rPr>
              <a:t>Equality and Training; </a:t>
            </a:r>
            <a:endParaRPr/>
          </a:p>
          <a:p>
            <a:pPr marL="514350" lvl="0" indent="-285750" algn="just" rtl="0">
              <a:lnSpc>
                <a:spcPct val="90000"/>
              </a:lnSpc>
              <a:spcBef>
                <a:spcPts val="1000"/>
              </a:spcBef>
              <a:spcAft>
                <a:spcPts val="0"/>
              </a:spcAft>
              <a:buSzPts val="1800"/>
              <a:buFont typeface="Arial"/>
              <a:buChar char="•"/>
            </a:pPr>
            <a:r>
              <a:rPr lang="en-US">
                <a:latin typeface="Open Sans"/>
                <a:ea typeface="Open Sans"/>
                <a:cs typeface="Open Sans"/>
                <a:sym typeface="Open Sans"/>
              </a:rPr>
              <a:t>The Government of Ireland created the Remote Working Checklist for Employers which can inform managers of measures they need to put in place to protect their staff. </a:t>
            </a:r>
            <a:endParaRPr/>
          </a:p>
          <a:p>
            <a:pPr marL="514350" lvl="0" indent="-285750" algn="just" rtl="0">
              <a:lnSpc>
                <a:spcPct val="90000"/>
              </a:lnSpc>
              <a:spcBef>
                <a:spcPts val="1000"/>
              </a:spcBef>
              <a:spcAft>
                <a:spcPts val="0"/>
              </a:spcAft>
              <a:buSzPts val="1800"/>
              <a:buFont typeface="Arial"/>
              <a:buChar char="•"/>
            </a:pPr>
            <a:r>
              <a:rPr lang="en-US">
                <a:latin typeface="Open Sans"/>
                <a:ea typeface="Open Sans"/>
                <a:cs typeface="Open Sans"/>
                <a:sym typeface="Open Sans"/>
              </a:rPr>
              <a:t>Some of the measures include;</a:t>
            </a:r>
            <a:endParaRPr/>
          </a:p>
          <a:p>
            <a:pPr marL="971550" lvl="1" indent="-285750" algn="l" rtl="0">
              <a:lnSpc>
                <a:spcPct val="90000"/>
              </a:lnSpc>
              <a:spcBef>
                <a:spcPts val="500"/>
              </a:spcBef>
              <a:spcAft>
                <a:spcPts val="0"/>
              </a:spcAft>
              <a:buSzPts val="2200"/>
              <a:buFont typeface="Arial"/>
              <a:buChar char="•"/>
            </a:pPr>
            <a:r>
              <a:rPr lang="en-US" sz="1800">
                <a:latin typeface="Open Sans"/>
                <a:ea typeface="Open Sans"/>
                <a:cs typeface="Open Sans"/>
                <a:sym typeface="Open Sans"/>
              </a:rPr>
              <a:t>Social interactions for employees; </a:t>
            </a:r>
            <a:endParaRPr/>
          </a:p>
          <a:p>
            <a:pPr marL="971550" lvl="1" indent="-285750" algn="l" rtl="0">
              <a:lnSpc>
                <a:spcPct val="90000"/>
              </a:lnSpc>
              <a:spcBef>
                <a:spcPts val="500"/>
              </a:spcBef>
              <a:spcAft>
                <a:spcPts val="0"/>
              </a:spcAft>
              <a:buSzPts val="2200"/>
              <a:buFont typeface="Arial"/>
              <a:buChar char="•"/>
            </a:pPr>
            <a:r>
              <a:rPr lang="en-US" sz="1800">
                <a:latin typeface="Open Sans"/>
                <a:ea typeface="Open Sans"/>
                <a:cs typeface="Open Sans"/>
                <a:sym typeface="Open Sans"/>
              </a:rPr>
              <a:t>Mental Health and Wellbeing supports; </a:t>
            </a:r>
            <a:endParaRPr/>
          </a:p>
          <a:p>
            <a:pPr marL="971550" lvl="1" indent="-285750" algn="l" rtl="0">
              <a:lnSpc>
                <a:spcPct val="90000"/>
              </a:lnSpc>
              <a:spcBef>
                <a:spcPts val="500"/>
              </a:spcBef>
              <a:spcAft>
                <a:spcPts val="0"/>
              </a:spcAft>
              <a:buSzPts val="2200"/>
              <a:buFont typeface="Arial"/>
              <a:buChar char="•"/>
            </a:pPr>
            <a:r>
              <a:rPr lang="en-US" sz="1800">
                <a:latin typeface="Open Sans"/>
                <a:ea typeface="Open Sans"/>
                <a:cs typeface="Open Sans"/>
                <a:sym typeface="Open Sans"/>
              </a:rPr>
              <a:t>Equality Issues </a:t>
            </a:r>
            <a:endParaRPr/>
          </a:p>
          <a:p>
            <a:pPr marL="514350" lvl="0" indent="-285750" algn="just" rtl="0">
              <a:lnSpc>
                <a:spcPct val="90000"/>
              </a:lnSpc>
              <a:spcBef>
                <a:spcPts val="1000"/>
              </a:spcBef>
              <a:spcAft>
                <a:spcPts val="0"/>
              </a:spcAft>
              <a:buSzPts val="1800"/>
              <a:buFont typeface="Arial"/>
              <a:buChar char="•"/>
            </a:pPr>
            <a:r>
              <a:rPr lang="en-US"/>
              <a:t>The Remote Working Checklist for Employers can be found here: </a:t>
            </a:r>
            <a:r>
              <a:rPr lang="en-US" u="sng">
                <a:solidFill>
                  <a:schemeClr val="hlink"/>
                </a:solidFill>
                <a:hlinkClick r:id="rId3"/>
              </a:rPr>
              <a:t>https://enterprise.gov.ie/en/Publications/Publication-files/Remote-Working-Checklist-for-Employers.pdf</a:t>
            </a:r>
            <a:r>
              <a:rPr lang="en-US"/>
              <a:t>  </a:t>
            </a:r>
            <a:endParaRPr/>
          </a:p>
          <a:p>
            <a:pPr marL="514350" lvl="0" indent="-171450" algn="just" rtl="0">
              <a:lnSpc>
                <a:spcPct val="90000"/>
              </a:lnSpc>
              <a:spcBef>
                <a:spcPts val="1000"/>
              </a:spcBef>
              <a:spcAft>
                <a:spcPts val="0"/>
              </a:spcAft>
              <a:buSzPts val="1800"/>
              <a:buFont typeface="Arial"/>
              <a:buNone/>
            </a:pPr>
            <a:endParaRPr/>
          </a:p>
          <a:p>
            <a:pPr marL="457200" marR="0" lvl="0" indent="-228600" algn="just" rtl="0">
              <a:lnSpc>
                <a:spcPct val="90000"/>
              </a:lnSpc>
              <a:spcBef>
                <a:spcPts val="1000"/>
              </a:spcBef>
              <a:spcAft>
                <a:spcPts val="0"/>
              </a:spcAft>
              <a:buClr>
                <a:schemeClr val="lt2"/>
              </a:buClr>
              <a:buSzPts val="1800"/>
              <a:buFont typeface="Arial"/>
              <a:buNone/>
            </a:pPr>
            <a:r>
              <a:rPr lang="en-US"/>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0"/>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sz="2800"/>
              <a:t>Strategies to combat ageism and social exclusion at the workplace </a:t>
            </a:r>
            <a:endParaRPr sz="2800"/>
          </a:p>
        </p:txBody>
      </p:sp>
      <p:sp>
        <p:nvSpPr>
          <p:cNvPr id="176" name="Google Shape;176;p30"/>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457200" marR="0" lvl="0" indent="-228600" algn="just" rtl="0">
              <a:lnSpc>
                <a:spcPct val="90000"/>
              </a:lnSpc>
              <a:spcBef>
                <a:spcPts val="1000"/>
              </a:spcBef>
              <a:spcAft>
                <a:spcPts val="0"/>
              </a:spcAft>
              <a:buClr>
                <a:schemeClr val="accent6"/>
              </a:buClr>
              <a:buSzPts val="2400"/>
              <a:buFont typeface="Arial"/>
              <a:buNone/>
            </a:pPr>
            <a:r>
              <a:rPr lang="en-US"/>
              <a:t>Addressing Stereotypes within the Workforce </a:t>
            </a:r>
            <a:endParaRPr/>
          </a:p>
        </p:txBody>
      </p:sp>
      <p:sp>
        <p:nvSpPr>
          <p:cNvPr id="177" name="Google Shape;177;p30"/>
          <p:cNvSpPr txBox="1">
            <a:spLocks noGrp="1"/>
          </p:cNvSpPr>
          <p:nvPr>
            <p:ph type="body" idx="2"/>
          </p:nvPr>
        </p:nvSpPr>
        <p:spPr>
          <a:xfrm>
            <a:off x="0" y="1462685"/>
            <a:ext cx="11944350" cy="5289179"/>
          </a:xfrm>
          <a:prstGeom prst="rect">
            <a:avLst/>
          </a:prstGeom>
          <a:noFill/>
          <a:ln>
            <a:noFill/>
          </a:ln>
        </p:spPr>
        <p:txBody>
          <a:bodyPr spcFirstLastPara="1" wrap="square" lIns="91425" tIns="45700" rIns="91425" bIns="45700" anchor="t" anchorCtr="0">
            <a:noAutofit/>
          </a:bodyPr>
          <a:lstStyle/>
          <a:p>
            <a:pPr marL="514350" lvl="0" indent="-285750" algn="just" rtl="0">
              <a:lnSpc>
                <a:spcPct val="90000"/>
              </a:lnSpc>
              <a:spcBef>
                <a:spcPts val="1000"/>
              </a:spcBef>
              <a:spcAft>
                <a:spcPts val="0"/>
              </a:spcAft>
              <a:buSzPts val="1800"/>
              <a:buFont typeface="Arial"/>
              <a:buChar char="•"/>
            </a:pPr>
            <a:r>
              <a:rPr lang="en-US"/>
              <a:t>The US Equal Employment Opportunity Commission (EEOC) have identified four strategies that can be implemented within any workforce across the globe to combat ageism and social inclusion within the workplace. </a:t>
            </a:r>
            <a:endParaRPr/>
          </a:p>
          <a:p>
            <a:pPr marL="228600" lvl="0" indent="0" algn="just" rtl="0">
              <a:lnSpc>
                <a:spcPct val="90000"/>
              </a:lnSpc>
              <a:spcBef>
                <a:spcPts val="1000"/>
              </a:spcBef>
              <a:spcAft>
                <a:spcPts val="0"/>
              </a:spcAft>
              <a:buSzPts val="1800"/>
              <a:buNone/>
            </a:pPr>
            <a:endParaRPr/>
          </a:p>
          <a:p>
            <a:pPr marL="228600" lvl="0" indent="0" algn="just" rtl="0">
              <a:lnSpc>
                <a:spcPct val="90000"/>
              </a:lnSpc>
              <a:spcBef>
                <a:spcPts val="1000"/>
              </a:spcBef>
              <a:spcAft>
                <a:spcPts val="0"/>
              </a:spcAft>
              <a:buSzPts val="1800"/>
              <a:buNone/>
            </a:pPr>
            <a:endParaRPr/>
          </a:p>
          <a:p>
            <a:pPr marL="228600" lvl="0" indent="0" algn="just" rtl="0">
              <a:lnSpc>
                <a:spcPct val="90000"/>
              </a:lnSpc>
              <a:spcBef>
                <a:spcPts val="1000"/>
              </a:spcBef>
              <a:spcAft>
                <a:spcPts val="0"/>
              </a:spcAft>
              <a:buSzPts val="1800"/>
              <a:buNone/>
            </a:pPr>
            <a:r>
              <a:rPr lang="en-US"/>
              <a:t> </a:t>
            </a:r>
            <a:endParaRPr/>
          </a:p>
          <a:p>
            <a:pPr marL="514350" lvl="0" indent="-171450" algn="just" rtl="0">
              <a:lnSpc>
                <a:spcPct val="90000"/>
              </a:lnSpc>
              <a:spcBef>
                <a:spcPts val="1000"/>
              </a:spcBef>
              <a:spcAft>
                <a:spcPts val="0"/>
              </a:spcAft>
              <a:buSzPts val="1800"/>
              <a:buFont typeface="Arial"/>
              <a:buNone/>
            </a:pPr>
            <a:endParaRPr/>
          </a:p>
          <a:p>
            <a:pPr marL="514350" lvl="0" indent="-171450" algn="just" rtl="0">
              <a:lnSpc>
                <a:spcPct val="90000"/>
              </a:lnSpc>
              <a:spcBef>
                <a:spcPts val="1000"/>
              </a:spcBef>
              <a:spcAft>
                <a:spcPts val="0"/>
              </a:spcAft>
              <a:buSzPts val="1800"/>
              <a:buFont typeface="Arial"/>
              <a:buNone/>
            </a:pPr>
            <a:endParaRPr/>
          </a:p>
          <a:p>
            <a:pPr marL="514350" lvl="0" indent="-171450" algn="just" rtl="0">
              <a:lnSpc>
                <a:spcPct val="90000"/>
              </a:lnSpc>
              <a:spcBef>
                <a:spcPts val="1000"/>
              </a:spcBef>
              <a:spcAft>
                <a:spcPts val="0"/>
              </a:spcAft>
              <a:buSzPts val="1800"/>
              <a:buFont typeface="Arial"/>
              <a:buNone/>
            </a:pPr>
            <a:endParaRPr/>
          </a:p>
          <a:p>
            <a:pPr marL="514350" lvl="0" indent="-171450" algn="just" rtl="0">
              <a:lnSpc>
                <a:spcPct val="90000"/>
              </a:lnSpc>
              <a:spcBef>
                <a:spcPts val="1000"/>
              </a:spcBef>
              <a:spcAft>
                <a:spcPts val="0"/>
              </a:spcAft>
              <a:buSzPts val="1800"/>
              <a:buFont typeface="Arial"/>
              <a:buNone/>
            </a:pPr>
            <a:endParaRPr/>
          </a:p>
          <a:p>
            <a:pPr marL="514350" lvl="0" indent="-171450" algn="just" rtl="0">
              <a:lnSpc>
                <a:spcPct val="90000"/>
              </a:lnSpc>
              <a:spcBef>
                <a:spcPts val="1000"/>
              </a:spcBef>
              <a:spcAft>
                <a:spcPts val="0"/>
              </a:spcAft>
              <a:buSzPts val="1800"/>
              <a:buFont typeface="Arial"/>
              <a:buNone/>
            </a:pPr>
            <a:endParaRPr/>
          </a:p>
          <a:p>
            <a:pPr marL="514350" lvl="0" indent="-171450" algn="just" rtl="0">
              <a:lnSpc>
                <a:spcPct val="90000"/>
              </a:lnSpc>
              <a:spcBef>
                <a:spcPts val="1000"/>
              </a:spcBef>
              <a:spcAft>
                <a:spcPts val="0"/>
              </a:spcAft>
              <a:buSzPts val="1800"/>
              <a:buFont typeface="Arial"/>
              <a:buNone/>
            </a:pPr>
            <a:endParaRPr/>
          </a:p>
          <a:p>
            <a:pPr marL="228600" lvl="0" indent="0" algn="just" rtl="0">
              <a:lnSpc>
                <a:spcPct val="90000"/>
              </a:lnSpc>
              <a:spcBef>
                <a:spcPts val="1000"/>
              </a:spcBef>
              <a:spcAft>
                <a:spcPts val="0"/>
              </a:spcAft>
              <a:buSzPts val="1800"/>
              <a:buNone/>
            </a:pPr>
            <a:endParaRPr/>
          </a:p>
          <a:p>
            <a:pPr marL="228600" lvl="0" indent="0" algn="just" rtl="0">
              <a:lnSpc>
                <a:spcPct val="90000"/>
              </a:lnSpc>
              <a:spcBef>
                <a:spcPts val="1000"/>
              </a:spcBef>
              <a:spcAft>
                <a:spcPts val="0"/>
              </a:spcAft>
              <a:buSzPts val="1800"/>
              <a:buNone/>
            </a:pPr>
            <a:endParaRPr/>
          </a:p>
          <a:p>
            <a:pPr marL="228600" lvl="0" indent="0" algn="just" rtl="0">
              <a:lnSpc>
                <a:spcPct val="90000"/>
              </a:lnSpc>
              <a:spcBef>
                <a:spcPts val="1000"/>
              </a:spcBef>
              <a:spcAft>
                <a:spcPts val="0"/>
              </a:spcAft>
              <a:buSzPts val="1800"/>
              <a:buNone/>
            </a:pPr>
            <a:r>
              <a:rPr lang="en-US"/>
              <a:t>Source: Janove (2019) </a:t>
            </a:r>
            <a:endParaRPr/>
          </a:p>
        </p:txBody>
      </p:sp>
      <p:grpSp>
        <p:nvGrpSpPr>
          <p:cNvPr id="178" name="Google Shape;178;p30"/>
          <p:cNvGrpSpPr/>
          <p:nvPr/>
        </p:nvGrpSpPr>
        <p:grpSpPr>
          <a:xfrm>
            <a:off x="337686" y="2419436"/>
            <a:ext cx="11458116" cy="3885120"/>
            <a:chOff x="4311" y="38186"/>
            <a:chExt cx="11458116" cy="3885120"/>
          </a:xfrm>
        </p:grpSpPr>
        <p:sp>
          <p:nvSpPr>
            <p:cNvPr id="179" name="Google Shape;179;p30"/>
            <p:cNvSpPr/>
            <p:nvPr/>
          </p:nvSpPr>
          <p:spPr>
            <a:xfrm>
              <a:off x="4311" y="38186"/>
              <a:ext cx="2592334" cy="547200"/>
            </a:xfrm>
            <a:prstGeom prst="rect">
              <a:avLst/>
            </a:prstGeom>
            <a:solidFill>
              <a:srgbClr val="F27E5C"/>
            </a:solidFill>
            <a:ln w="25400" cap="flat" cmpd="sng">
              <a:solidFill>
                <a:srgbClr val="F27E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0"/>
            <p:cNvSpPr txBox="1"/>
            <p:nvPr/>
          </p:nvSpPr>
          <p:spPr>
            <a:xfrm>
              <a:off x="4311" y="38186"/>
              <a:ext cx="2592334" cy="547200"/>
            </a:xfrm>
            <a:prstGeom prst="rect">
              <a:avLst/>
            </a:prstGeom>
            <a:noFill/>
            <a:ln>
              <a:noFill/>
            </a:ln>
          </p:spPr>
          <p:txBody>
            <a:bodyPr spcFirstLastPara="1" wrap="square" lIns="135125" tIns="77200" rIns="135125" bIns="77200" anchor="ctr" anchorCtr="0">
              <a:noAutofit/>
            </a:bodyPr>
            <a:lstStyle/>
            <a:p>
              <a:pPr marL="0" marR="0" lvl="0" indent="0" algn="just" rtl="0">
                <a:lnSpc>
                  <a:spcPct val="90000"/>
                </a:lnSpc>
                <a:spcBef>
                  <a:spcPts val="0"/>
                </a:spcBef>
                <a:spcAft>
                  <a:spcPts val="0"/>
                </a:spcAft>
                <a:buNone/>
              </a:pPr>
              <a:r>
                <a:rPr lang="en-US" sz="1900" b="0" i="0" u="none" strike="noStrike" cap="none">
                  <a:solidFill>
                    <a:schemeClr val="dk1"/>
                  </a:solidFill>
                  <a:latin typeface="Open Sans"/>
                  <a:ea typeface="Open Sans"/>
                  <a:cs typeface="Open Sans"/>
                  <a:sym typeface="Open Sans"/>
                </a:rPr>
                <a:t>Assess: </a:t>
              </a:r>
              <a:endParaRPr/>
            </a:p>
          </p:txBody>
        </p:sp>
        <p:sp>
          <p:nvSpPr>
            <p:cNvPr id="181" name="Google Shape;181;p30"/>
            <p:cNvSpPr/>
            <p:nvPr/>
          </p:nvSpPr>
          <p:spPr>
            <a:xfrm>
              <a:off x="4311" y="585386"/>
              <a:ext cx="2592334" cy="3337920"/>
            </a:xfrm>
            <a:prstGeom prst="rect">
              <a:avLst/>
            </a:prstGeom>
            <a:solidFill>
              <a:srgbClr val="FBD7D1">
                <a:alpha val="89803"/>
              </a:srgbClr>
            </a:solidFill>
            <a:ln w="25400" cap="flat" cmpd="sng">
              <a:solidFill>
                <a:srgbClr val="FBD7D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0"/>
            <p:cNvSpPr txBox="1"/>
            <p:nvPr/>
          </p:nvSpPr>
          <p:spPr>
            <a:xfrm>
              <a:off x="4311" y="585386"/>
              <a:ext cx="2592334" cy="3337920"/>
            </a:xfrm>
            <a:prstGeom prst="rect">
              <a:avLst/>
            </a:prstGeom>
            <a:noFill/>
            <a:ln>
              <a:noFill/>
            </a:ln>
          </p:spPr>
          <p:txBody>
            <a:bodyPr spcFirstLastPara="1" wrap="square" lIns="101325" tIns="101325" rIns="135125" bIns="152000" anchor="t" anchorCtr="0">
              <a:noAutofit/>
            </a:bodyPr>
            <a:lstStyle/>
            <a:p>
              <a:pPr marL="171450" marR="0" lvl="1" indent="-171450" algn="just" rtl="0">
                <a:lnSpc>
                  <a:spcPct val="90000"/>
                </a:lnSpc>
                <a:spcBef>
                  <a:spcPts val="0"/>
                </a:spcBef>
                <a:spcAft>
                  <a:spcPts val="0"/>
                </a:spcAft>
                <a:buClr>
                  <a:srgbClr val="000000"/>
                </a:buClr>
                <a:buSzPts val="1900"/>
                <a:buFont typeface="Arial"/>
                <a:buChar char="••"/>
              </a:pPr>
              <a:r>
                <a:rPr lang="en-US" sz="1900" b="0" i="0" u="none" strike="noStrike" cap="none">
                  <a:solidFill>
                    <a:schemeClr val="lt1"/>
                  </a:solidFill>
                  <a:latin typeface="Open Sans"/>
                  <a:ea typeface="Open Sans"/>
                  <a:cs typeface="Open Sans"/>
                  <a:sym typeface="Open Sans"/>
                </a:rPr>
                <a:t>What is the culture of the organisation? </a:t>
              </a:r>
              <a:endParaRPr/>
            </a:p>
            <a:p>
              <a:pPr marL="171450" marR="0" lvl="1" indent="-171450" algn="just" rtl="0">
                <a:lnSpc>
                  <a:spcPct val="90000"/>
                </a:lnSpc>
                <a:spcBef>
                  <a:spcPts val="285"/>
                </a:spcBef>
                <a:spcAft>
                  <a:spcPts val="0"/>
                </a:spcAft>
                <a:buClr>
                  <a:srgbClr val="000000"/>
                </a:buClr>
                <a:buSzPts val="1900"/>
                <a:buFont typeface="Arial"/>
                <a:buChar char="••"/>
              </a:pPr>
              <a:r>
                <a:rPr lang="en-US" sz="1900" b="0" i="0" u="none" strike="noStrike" cap="none">
                  <a:solidFill>
                    <a:schemeClr val="lt1"/>
                  </a:solidFill>
                  <a:latin typeface="Open Sans"/>
                  <a:ea typeface="Open Sans"/>
                  <a:cs typeface="Open Sans"/>
                  <a:sym typeface="Open Sans"/>
                </a:rPr>
                <a:t>What policies and practices are in place?</a:t>
              </a:r>
              <a:endParaRPr/>
            </a:p>
            <a:p>
              <a:pPr marL="171450" marR="0" lvl="1" indent="-171450" algn="just" rtl="0">
                <a:lnSpc>
                  <a:spcPct val="90000"/>
                </a:lnSpc>
                <a:spcBef>
                  <a:spcPts val="285"/>
                </a:spcBef>
                <a:spcAft>
                  <a:spcPts val="0"/>
                </a:spcAft>
                <a:buClr>
                  <a:srgbClr val="000000"/>
                </a:buClr>
                <a:buSzPts val="1900"/>
                <a:buFont typeface="Arial"/>
                <a:buChar char="••"/>
              </a:pPr>
              <a:r>
                <a:rPr lang="en-US" sz="1900" b="0" i="0" u="none" strike="noStrike" cap="none">
                  <a:solidFill>
                    <a:schemeClr val="lt1"/>
                  </a:solidFill>
                  <a:latin typeface="Open Sans"/>
                  <a:ea typeface="Open Sans"/>
                  <a:cs typeface="Open Sans"/>
                  <a:sym typeface="Open Sans"/>
                </a:rPr>
                <a:t>Are there negative assumptions towards younger or older people within the organisation?  </a:t>
              </a:r>
              <a:endParaRPr/>
            </a:p>
          </p:txBody>
        </p:sp>
        <p:sp>
          <p:nvSpPr>
            <p:cNvPr id="183" name="Google Shape;183;p30"/>
            <p:cNvSpPr/>
            <p:nvPr/>
          </p:nvSpPr>
          <p:spPr>
            <a:xfrm>
              <a:off x="2959572" y="38186"/>
              <a:ext cx="2592334" cy="547200"/>
            </a:xfrm>
            <a:prstGeom prst="rect">
              <a:avLst/>
            </a:prstGeom>
            <a:solidFill>
              <a:srgbClr val="F27E5C"/>
            </a:solidFill>
            <a:ln w="25400" cap="flat" cmpd="sng">
              <a:solidFill>
                <a:srgbClr val="F27E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0"/>
            <p:cNvSpPr txBox="1"/>
            <p:nvPr/>
          </p:nvSpPr>
          <p:spPr>
            <a:xfrm>
              <a:off x="2959572" y="38186"/>
              <a:ext cx="2592334" cy="547200"/>
            </a:xfrm>
            <a:prstGeom prst="rect">
              <a:avLst/>
            </a:prstGeom>
            <a:noFill/>
            <a:ln>
              <a:noFill/>
            </a:ln>
          </p:spPr>
          <p:txBody>
            <a:bodyPr spcFirstLastPara="1" wrap="square" lIns="135125" tIns="77200" rIns="135125" bIns="77200" anchor="ctr" anchorCtr="0">
              <a:noAutofit/>
            </a:bodyPr>
            <a:lstStyle/>
            <a:p>
              <a:pPr marL="0" marR="0" lvl="0" indent="0" algn="just" rtl="0">
                <a:lnSpc>
                  <a:spcPct val="90000"/>
                </a:lnSpc>
                <a:spcBef>
                  <a:spcPts val="0"/>
                </a:spcBef>
                <a:spcAft>
                  <a:spcPts val="0"/>
                </a:spcAft>
                <a:buNone/>
              </a:pPr>
              <a:r>
                <a:rPr lang="en-US" sz="1900" b="0" i="0" u="none" strike="noStrike" cap="none">
                  <a:solidFill>
                    <a:schemeClr val="dk1"/>
                  </a:solidFill>
                  <a:latin typeface="Open Sans"/>
                  <a:ea typeface="Open Sans"/>
                  <a:cs typeface="Open Sans"/>
                  <a:sym typeface="Open Sans"/>
                </a:rPr>
                <a:t>Examine</a:t>
              </a:r>
              <a:endParaRPr/>
            </a:p>
          </p:txBody>
        </p:sp>
        <p:sp>
          <p:nvSpPr>
            <p:cNvPr id="185" name="Google Shape;185;p30"/>
            <p:cNvSpPr/>
            <p:nvPr/>
          </p:nvSpPr>
          <p:spPr>
            <a:xfrm>
              <a:off x="2959572" y="585386"/>
              <a:ext cx="2592334" cy="3337920"/>
            </a:xfrm>
            <a:prstGeom prst="rect">
              <a:avLst/>
            </a:prstGeom>
            <a:solidFill>
              <a:srgbClr val="FBD7D1">
                <a:alpha val="89803"/>
              </a:srgbClr>
            </a:solidFill>
            <a:ln w="25400" cap="flat" cmpd="sng">
              <a:solidFill>
                <a:srgbClr val="FBD7D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0"/>
            <p:cNvSpPr txBox="1"/>
            <p:nvPr/>
          </p:nvSpPr>
          <p:spPr>
            <a:xfrm>
              <a:off x="2959572" y="585386"/>
              <a:ext cx="2592334" cy="3337920"/>
            </a:xfrm>
            <a:prstGeom prst="rect">
              <a:avLst/>
            </a:prstGeom>
            <a:noFill/>
            <a:ln>
              <a:noFill/>
            </a:ln>
          </p:spPr>
          <p:txBody>
            <a:bodyPr spcFirstLastPara="1" wrap="square" lIns="101325" tIns="101325" rIns="135125" bIns="152000" anchor="t" anchorCtr="0">
              <a:noAutofit/>
            </a:bodyPr>
            <a:lstStyle/>
            <a:p>
              <a:pPr marL="171450" marR="0" lvl="1" indent="-171450" algn="just" rtl="0">
                <a:lnSpc>
                  <a:spcPct val="90000"/>
                </a:lnSpc>
                <a:spcBef>
                  <a:spcPts val="0"/>
                </a:spcBef>
                <a:spcAft>
                  <a:spcPts val="0"/>
                </a:spcAft>
                <a:buClr>
                  <a:srgbClr val="000000"/>
                </a:buClr>
                <a:buSzPts val="1900"/>
                <a:buFont typeface="Arial"/>
                <a:buChar char="••"/>
              </a:pPr>
              <a:r>
                <a:rPr lang="en-US" sz="1900" b="0" i="0" u="none" strike="noStrike" cap="none">
                  <a:solidFill>
                    <a:schemeClr val="lt1"/>
                  </a:solidFill>
                  <a:latin typeface="Open Sans"/>
                  <a:ea typeface="Open Sans"/>
                  <a:cs typeface="Open Sans"/>
                  <a:sym typeface="Open Sans"/>
                </a:rPr>
                <a:t>What does your employer branding say about your company? </a:t>
              </a:r>
              <a:endParaRPr/>
            </a:p>
            <a:p>
              <a:pPr marL="171450" marR="0" lvl="1" indent="-171450" algn="just" rtl="0">
                <a:lnSpc>
                  <a:spcPct val="90000"/>
                </a:lnSpc>
                <a:spcBef>
                  <a:spcPts val="285"/>
                </a:spcBef>
                <a:spcAft>
                  <a:spcPts val="0"/>
                </a:spcAft>
                <a:buClr>
                  <a:srgbClr val="000000"/>
                </a:buClr>
                <a:buSzPts val="1900"/>
                <a:buFont typeface="Arial"/>
                <a:buChar char="••"/>
              </a:pPr>
              <a:r>
                <a:rPr lang="en-US" sz="1900" b="0" i="0" u="none" strike="noStrike" cap="none">
                  <a:solidFill>
                    <a:schemeClr val="lt1"/>
                  </a:solidFill>
                  <a:latin typeface="Open Sans"/>
                  <a:ea typeface="Open Sans"/>
                  <a:cs typeface="Open Sans"/>
                  <a:sym typeface="Open Sans"/>
                </a:rPr>
                <a:t>Are you attracting an age-diverse workforce? </a:t>
              </a:r>
              <a:endParaRPr/>
            </a:p>
            <a:p>
              <a:pPr marL="171450" marR="0" lvl="1" indent="-171450" algn="just" rtl="0">
                <a:lnSpc>
                  <a:spcPct val="90000"/>
                </a:lnSpc>
                <a:spcBef>
                  <a:spcPts val="285"/>
                </a:spcBef>
                <a:spcAft>
                  <a:spcPts val="0"/>
                </a:spcAft>
                <a:buClr>
                  <a:srgbClr val="000000"/>
                </a:buClr>
                <a:buSzPts val="1900"/>
                <a:buFont typeface="Arial"/>
                <a:buChar char="••"/>
              </a:pPr>
              <a:r>
                <a:rPr lang="en-US" sz="1900" b="0" i="0" u="none" strike="noStrike" cap="none">
                  <a:solidFill>
                    <a:schemeClr val="lt1"/>
                  </a:solidFill>
                  <a:latin typeface="Open Sans"/>
                  <a:ea typeface="Open Sans"/>
                  <a:cs typeface="Open Sans"/>
                  <a:sym typeface="Open Sans"/>
                </a:rPr>
                <a:t>Does the interview process breech Equality Legislation? </a:t>
              </a:r>
              <a:endParaRPr/>
            </a:p>
          </p:txBody>
        </p:sp>
        <p:sp>
          <p:nvSpPr>
            <p:cNvPr id="187" name="Google Shape;187;p30"/>
            <p:cNvSpPr/>
            <p:nvPr/>
          </p:nvSpPr>
          <p:spPr>
            <a:xfrm>
              <a:off x="5914832" y="38186"/>
              <a:ext cx="2592334" cy="547200"/>
            </a:xfrm>
            <a:prstGeom prst="rect">
              <a:avLst/>
            </a:prstGeom>
            <a:solidFill>
              <a:srgbClr val="F27E5C"/>
            </a:solidFill>
            <a:ln w="25400" cap="flat" cmpd="sng">
              <a:solidFill>
                <a:srgbClr val="F27E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0"/>
            <p:cNvSpPr txBox="1"/>
            <p:nvPr/>
          </p:nvSpPr>
          <p:spPr>
            <a:xfrm>
              <a:off x="5914832" y="38186"/>
              <a:ext cx="2592334" cy="547200"/>
            </a:xfrm>
            <a:prstGeom prst="rect">
              <a:avLst/>
            </a:prstGeom>
            <a:noFill/>
            <a:ln>
              <a:noFill/>
            </a:ln>
          </p:spPr>
          <p:txBody>
            <a:bodyPr spcFirstLastPara="1" wrap="square" lIns="135125" tIns="77200" rIns="135125" bIns="77200" anchor="ctr" anchorCtr="0">
              <a:noAutofit/>
            </a:bodyPr>
            <a:lstStyle/>
            <a:p>
              <a:pPr marL="0" marR="0" lvl="0" indent="0" algn="just" rtl="0">
                <a:lnSpc>
                  <a:spcPct val="90000"/>
                </a:lnSpc>
                <a:spcBef>
                  <a:spcPts val="0"/>
                </a:spcBef>
                <a:spcAft>
                  <a:spcPts val="0"/>
                </a:spcAft>
                <a:buNone/>
              </a:pPr>
              <a:r>
                <a:rPr lang="en-US" sz="1900" b="0" i="0" u="none" strike="noStrike" cap="none">
                  <a:solidFill>
                    <a:schemeClr val="dk1"/>
                  </a:solidFill>
                  <a:latin typeface="Open Sans"/>
                  <a:ea typeface="Open Sans"/>
                  <a:cs typeface="Open Sans"/>
                  <a:sym typeface="Open Sans"/>
                </a:rPr>
                <a:t>Include</a:t>
              </a:r>
              <a:endParaRPr/>
            </a:p>
          </p:txBody>
        </p:sp>
        <p:sp>
          <p:nvSpPr>
            <p:cNvPr id="189" name="Google Shape;189;p30"/>
            <p:cNvSpPr/>
            <p:nvPr/>
          </p:nvSpPr>
          <p:spPr>
            <a:xfrm>
              <a:off x="5914832" y="585386"/>
              <a:ext cx="2592334" cy="3337920"/>
            </a:xfrm>
            <a:prstGeom prst="rect">
              <a:avLst/>
            </a:prstGeom>
            <a:solidFill>
              <a:srgbClr val="FBD7D1">
                <a:alpha val="89803"/>
              </a:srgbClr>
            </a:solidFill>
            <a:ln w="25400" cap="flat" cmpd="sng">
              <a:solidFill>
                <a:srgbClr val="FBD7D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0"/>
            <p:cNvSpPr txBox="1"/>
            <p:nvPr/>
          </p:nvSpPr>
          <p:spPr>
            <a:xfrm>
              <a:off x="5914832" y="585386"/>
              <a:ext cx="2592334" cy="3337920"/>
            </a:xfrm>
            <a:prstGeom prst="rect">
              <a:avLst/>
            </a:prstGeom>
            <a:noFill/>
            <a:ln>
              <a:noFill/>
            </a:ln>
          </p:spPr>
          <p:txBody>
            <a:bodyPr spcFirstLastPara="1" wrap="square" lIns="101325" tIns="101325" rIns="135125" bIns="152000" anchor="t" anchorCtr="0">
              <a:noAutofit/>
            </a:bodyPr>
            <a:lstStyle/>
            <a:p>
              <a:pPr marL="171450" marR="0" lvl="1" indent="-171450" algn="just" rtl="0">
                <a:lnSpc>
                  <a:spcPct val="90000"/>
                </a:lnSpc>
                <a:spcBef>
                  <a:spcPts val="0"/>
                </a:spcBef>
                <a:spcAft>
                  <a:spcPts val="0"/>
                </a:spcAft>
                <a:buClr>
                  <a:srgbClr val="000000"/>
                </a:buClr>
                <a:buSzPts val="1900"/>
                <a:buFont typeface="Arial"/>
                <a:buChar char="••"/>
              </a:pPr>
              <a:r>
                <a:rPr lang="en-US" sz="1900" b="0" i="0" u="none" strike="noStrike" cap="none">
                  <a:solidFill>
                    <a:schemeClr val="lt1"/>
                  </a:solidFill>
                  <a:latin typeface="Open Sans"/>
                  <a:ea typeface="Open Sans"/>
                  <a:cs typeface="Open Sans"/>
                  <a:sym typeface="Open Sans"/>
                </a:rPr>
                <a:t>Be open and honest about age in policies and training programmes. </a:t>
              </a:r>
              <a:endParaRPr/>
            </a:p>
            <a:p>
              <a:pPr marL="171450" marR="0" lvl="1" indent="-171450" algn="just" rtl="0">
                <a:lnSpc>
                  <a:spcPct val="90000"/>
                </a:lnSpc>
                <a:spcBef>
                  <a:spcPts val="285"/>
                </a:spcBef>
                <a:spcAft>
                  <a:spcPts val="0"/>
                </a:spcAft>
                <a:buClr>
                  <a:srgbClr val="000000"/>
                </a:buClr>
                <a:buSzPts val="1900"/>
                <a:buFont typeface="Arial"/>
                <a:buChar char="••"/>
              </a:pPr>
              <a:r>
                <a:rPr lang="en-US" sz="1900" b="0" i="0" u="none" strike="noStrike" cap="none">
                  <a:solidFill>
                    <a:schemeClr val="lt1"/>
                  </a:solidFill>
                  <a:latin typeface="Open Sans"/>
                  <a:ea typeface="Open Sans"/>
                  <a:cs typeface="Open Sans"/>
                  <a:sym typeface="Open Sans"/>
                </a:rPr>
                <a:t>Offer opportunities for learning and development to all. </a:t>
              </a:r>
              <a:endParaRPr/>
            </a:p>
          </p:txBody>
        </p:sp>
        <p:sp>
          <p:nvSpPr>
            <p:cNvPr id="191" name="Google Shape;191;p30"/>
            <p:cNvSpPr/>
            <p:nvPr/>
          </p:nvSpPr>
          <p:spPr>
            <a:xfrm>
              <a:off x="8870093" y="38186"/>
              <a:ext cx="2592334" cy="547200"/>
            </a:xfrm>
            <a:prstGeom prst="rect">
              <a:avLst/>
            </a:prstGeom>
            <a:solidFill>
              <a:srgbClr val="F27E5C"/>
            </a:solidFill>
            <a:ln w="25400" cap="flat" cmpd="sng">
              <a:solidFill>
                <a:srgbClr val="F27E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0"/>
            <p:cNvSpPr txBox="1"/>
            <p:nvPr/>
          </p:nvSpPr>
          <p:spPr>
            <a:xfrm>
              <a:off x="8870093" y="38186"/>
              <a:ext cx="2592334" cy="547200"/>
            </a:xfrm>
            <a:prstGeom prst="rect">
              <a:avLst/>
            </a:prstGeom>
            <a:noFill/>
            <a:ln>
              <a:noFill/>
            </a:ln>
          </p:spPr>
          <p:txBody>
            <a:bodyPr spcFirstLastPara="1" wrap="square" lIns="135125" tIns="77200" rIns="135125" bIns="77200" anchor="ctr" anchorCtr="0">
              <a:noAutofit/>
            </a:bodyPr>
            <a:lstStyle/>
            <a:p>
              <a:pPr marL="0" marR="0" lvl="0" indent="0" algn="just" rtl="0">
                <a:lnSpc>
                  <a:spcPct val="90000"/>
                </a:lnSpc>
                <a:spcBef>
                  <a:spcPts val="0"/>
                </a:spcBef>
                <a:spcAft>
                  <a:spcPts val="0"/>
                </a:spcAft>
                <a:buNone/>
              </a:pPr>
              <a:r>
                <a:rPr lang="en-US" sz="1900" b="0" i="0" u="none" strike="noStrike" cap="none">
                  <a:solidFill>
                    <a:schemeClr val="dk1"/>
                  </a:solidFill>
                  <a:latin typeface="Open Sans"/>
                  <a:ea typeface="Open Sans"/>
                  <a:cs typeface="Open Sans"/>
                  <a:sym typeface="Open Sans"/>
                </a:rPr>
                <a:t>Foster </a:t>
              </a:r>
              <a:endParaRPr/>
            </a:p>
          </p:txBody>
        </p:sp>
        <p:sp>
          <p:nvSpPr>
            <p:cNvPr id="193" name="Google Shape;193;p30"/>
            <p:cNvSpPr/>
            <p:nvPr/>
          </p:nvSpPr>
          <p:spPr>
            <a:xfrm>
              <a:off x="8870093" y="585386"/>
              <a:ext cx="2592334" cy="3337920"/>
            </a:xfrm>
            <a:prstGeom prst="rect">
              <a:avLst/>
            </a:prstGeom>
            <a:solidFill>
              <a:srgbClr val="FBD7D1">
                <a:alpha val="89803"/>
              </a:srgbClr>
            </a:solidFill>
            <a:ln w="25400" cap="flat" cmpd="sng">
              <a:solidFill>
                <a:srgbClr val="FBD7D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0"/>
            <p:cNvSpPr txBox="1"/>
            <p:nvPr/>
          </p:nvSpPr>
          <p:spPr>
            <a:xfrm>
              <a:off x="8870093" y="585386"/>
              <a:ext cx="2592334" cy="3337920"/>
            </a:xfrm>
            <a:prstGeom prst="rect">
              <a:avLst/>
            </a:prstGeom>
            <a:noFill/>
            <a:ln>
              <a:noFill/>
            </a:ln>
          </p:spPr>
          <p:txBody>
            <a:bodyPr spcFirstLastPara="1" wrap="square" lIns="101325" tIns="101325" rIns="135125" bIns="152000" anchor="t" anchorCtr="0">
              <a:noAutofit/>
            </a:bodyPr>
            <a:lstStyle/>
            <a:p>
              <a:pPr marL="171450" marR="0" lvl="1" indent="-171450" algn="just" rtl="0">
                <a:lnSpc>
                  <a:spcPct val="90000"/>
                </a:lnSpc>
                <a:spcBef>
                  <a:spcPts val="0"/>
                </a:spcBef>
                <a:spcAft>
                  <a:spcPts val="0"/>
                </a:spcAft>
                <a:buClr>
                  <a:srgbClr val="000000"/>
                </a:buClr>
                <a:buSzPts val="1900"/>
                <a:buFont typeface="Arial"/>
                <a:buChar char="••"/>
              </a:pPr>
              <a:r>
                <a:rPr lang="en-US" sz="1900" b="0" i="0" u="none" strike="noStrike" cap="none">
                  <a:solidFill>
                    <a:schemeClr val="lt2"/>
                  </a:solidFill>
                  <a:latin typeface="Open Sans"/>
                  <a:ea typeface="Open Sans"/>
                  <a:cs typeface="Open Sans"/>
                  <a:sym typeface="Open Sans"/>
                </a:rPr>
                <a:t>Reject negative stereotypes. </a:t>
              </a:r>
              <a:endParaRPr/>
            </a:p>
            <a:p>
              <a:pPr marL="171450" marR="0" lvl="1" indent="-171450" algn="just" rtl="0">
                <a:lnSpc>
                  <a:spcPct val="90000"/>
                </a:lnSpc>
                <a:spcBef>
                  <a:spcPts val="285"/>
                </a:spcBef>
                <a:spcAft>
                  <a:spcPts val="0"/>
                </a:spcAft>
                <a:buClr>
                  <a:srgbClr val="000000"/>
                </a:buClr>
                <a:buSzPts val="1900"/>
                <a:buFont typeface="Arial"/>
                <a:buChar char="••"/>
              </a:pPr>
              <a:r>
                <a:rPr lang="en-US" sz="1900" b="0" i="0" u="none" strike="noStrike" cap="none">
                  <a:solidFill>
                    <a:schemeClr val="lt2"/>
                  </a:solidFill>
                  <a:latin typeface="Open Sans"/>
                  <a:ea typeface="Open Sans"/>
                  <a:cs typeface="Open Sans"/>
                  <a:sym typeface="Open Sans"/>
                </a:rPr>
                <a:t>Promote a safe, age-diverse culture within the organisation. </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1"/>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sz="2800"/>
              <a:t>Strategies to combat ageism and social exclusion at the workplace </a:t>
            </a:r>
            <a:endParaRPr sz="2800"/>
          </a:p>
        </p:txBody>
      </p:sp>
      <p:sp>
        <p:nvSpPr>
          <p:cNvPr id="200" name="Google Shape;200;p31"/>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457200" marR="0" lvl="0" indent="-228600" algn="just" rtl="0">
              <a:lnSpc>
                <a:spcPct val="90000"/>
              </a:lnSpc>
              <a:spcBef>
                <a:spcPts val="1000"/>
              </a:spcBef>
              <a:spcAft>
                <a:spcPts val="0"/>
              </a:spcAft>
              <a:buClr>
                <a:schemeClr val="accent6"/>
              </a:buClr>
              <a:buSzPts val="2400"/>
              <a:buFont typeface="Arial"/>
              <a:buNone/>
            </a:pPr>
            <a:r>
              <a:rPr lang="en-US"/>
              <a:t>Proactively Managing Age Diversity</a:t>
            </a:r>
            <a:endParaRPr/>
          </a:p>
        </p:txBody>
      </p:sp>
      <p:sp>
        <p:nvSpPr>
          <p:cNvPr id="201" name="Google Shape;201;p31"/>
          <p:cNvSpPr txBox="1">
            <a:spLocks noGrp="1"/>
          </p:cNvSpPr>
          <p:nvPr>
            <p:ph type="body" idx="2"/>
          </p:nvPr>
        </p:nvSpPr>
        <p:spPr>
          <a:xfrm>
            <a:off x="97971" y="1462685"/>
            <a:ext cx="5264861" cy="5289179"/>
          </a:xfrm>
          <a:prstGeom prst="rect">
            <a:avLst/>
          </a:prstGeom>
          <a:noFill/>
          <a:ln>
            <a:noFill/>
          </a:ln>
        </p:spPr>
        <p:txBody>
          <a:bodyPr spcFirstLastPara="1" wrap="square" lIns="91425" tIns="45700" rIns="91425" bIns="45700" anchor="t" anchorCtr="0">
            <a:noAutofit/>
          </a:bodyPr>
          <a:lstStyle/>
          <a:p>
            <a:pPr marL="514350" lvl="0" indent="-285750" algn="just" rtl="0">
              <a:lnSpc>
                <a:spcPct val="90000"/>
              </a:lnSpc>
              <a:spcBef>
                <a:spcPts val="1000"/>
              </a:spcBef>
              <a:spcAft>
                <a:spcPts val="0"/>
              </a:spcAft>
              <a:buSzPts val="1800"/>
              <a:buFont typeface="Arial"/>
              <a:buChar char="•"/>
            </a:pPr>
            <a:r>
              <a:rPr lang="en-US"/>
              <a:t>Did you know, in 2014,  there were 3 times more older people than younger people who were not engaged in education, employment or training  (ONS 2014)? </a:t>
            </a:r>
            <a:endParaRPr/>
          </a:p>
          <a:p>
            <a:pPr marL="514350" lvl="0" indent="-285750" algn="just" rtl="0">
              <a:lnSpc>
                <a:spcPct val="90000"/>
              </a:lnSpc>
              <a:spcBef>
                <a:spcPts val="1000"/>
              </a:spcBef>
              <a:spcAft>
                <a:spcPts val="0"/>
              </a:spcAft>
              <a:buSzPts val="1800"/>
              <a:buFont typeface="Arial"/>
              <a:buChar char="•"/>
            </a:pPr>
            <a:r>
              <a:rPr lang="en-US"/>
              <a:t>The ‘Proactive Management of Age Diversity’ Strategy enables organisations to harness the strengths of both groups of workers and share knowledge and expertise between them. </a:t>
            </a:r>
            <a:endParaRPr/>
          </a:p>
          <a:p>
            <a:pPr marL="514350" lvl="0" indent="-285750" algn="just" rtl="0">
              <a:lnSpc>
                <a:spcPct val="90000"/>
              </a:lnSpc>
              <a:spcBef>
                <a:spcPts val="1000"/>
              </a:spcBef>
              <a:spcAft>
                <a:spcPts val="0"/>
              </a:spcAft>
              <a:buSzPts val="1800"/>
              <a:buFont typeface="Arial"/>
              <a:buChar char="•"/>
            </a:pPr>
            <a:r>
              <a:rPr lang="en-US"/>
              <a:t>By promoting diversity and inclusion, through understanding each of the generational cohorts, teams are able to thrive. </a:t>
            </a:r>
            <a:endParaRPr/>
          </a:p>
        </p:txBody>
      </p:sp>
      <p:pic>
        <p:nvPicPr>
          <p:cNvPr id="202" name="Google Shape;202;p31" title="How to Manage 5 Generations in the Modern Workplace"/>
          <p:cNvPicPr preferRelativeResize="0"/>
          <p:nvPr/>
        </p:nvPicPr>
        <p:blipFill rotWithShape="1">
          <a:blip r:embed="rId3">
            <a:alphaModFix/>
          </a:blip>
          <a:srcRect/>
          <a:stretch/>
        </p:blipFill>
        <p:spPr>
          <a:xfrm>
            <a:off x="5559170" y="1562272"/>
            <a:ext cx="6483151" cy="366298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1"/>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sz="2800"/>
              <a:t>Strategies to combat ageism and social exclusion at the workplace </a:t>
            </a:r>
            <a:endParaRPr sz="2800"/>
          </a:p>
        </p:txBody>
      </p:sp>
      <p:sp>
        <p:nvSpPr>
          <p:cNvPr id="208" name="Google Shape;208;p32"/>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457200" marR="0" lvl="0" indent="-228600" algn="just" rtl="0">
              <a:lnSpc>
                <a:spcPct val="90000"/>
              </a:lnSpc>
              <a:spcBef>
                <a:spcPts val="1000"/>
              </a:spcBef>
              <a:spcAft>
                <a:spcPts val="0"/>
              </a:spcAft>
              <a:buClr>
                <a:schemeClr val="accent6"/>
              </a:buClr>
              <a:buSzPts val="2400"/>
              <a:buFont typeface="Arial"/>
              <a:buNone/>
            </a:pPr>
            <a:r>
              <a:rPr lang="en-US"/>
              <a:t>Age Friendly Service Provision</a:t>
            </a:r>
            <a:endParaRPr/>
          </a:p>
        </p:txBody>
      </p:sp>
      <p:sp>
        <p:nvSpPr>
          <p:cNvPr id="209" name="Google Shape;209;p32"/>
          <p:cNvSpPr txBox="1">
            <a:spLocks noGrp="1"/>
          </p:cNvSpPr>
          <p:nvPr>
            <p:ph type="body" idx="2"/>
          </p:nvPr>
        </p:nvSpPr>
        <p:spPr>
          <a:xfrm>
            <a:off x="97971" y="1462685"/>
            <a:ext cx="5845629" cy="5289179"/>
          </a:xfrm>
          <a:prstGeom prst="rect">
            <a:avLst/>
          </a:prstGeom>
          <a:noFill/>
          <a:ln>
            <a:noFill/>
          </a:ln>
        </p:spPr>
        <p:txBody>
          <a:bodyPr spcFirstLastPara="1" wrap="square" lIns="91425" tIns="45700" rIns="91425" bIns="45700" anchor="t" anchorCtr="0">
            <a:noAutofit/>
          </a:bodyPr>
          <a:lstStyle/>
          <a:p>
            <a:pPr marL="514350" lvl="0" indent="-285750" algn="just" rtl="0">
              <a:lnSpc>
                <a:spcPct val="90000"/>
              </a:lnSpc>
              <a:spcBef>
                <a:spcPts val="1000"/>
              </a:spcBef>
              <a:spcAft>
                <a:spcPts val="0"/>
              </a:spcAft>
              <a:buSzPts val="1800"/>
              <a:buFont typeface="Arial"/>
              <a:buChar char="•"/>
            </a:pPr>
            <a:r>
              <a:rPr lang="en-US">
                <a:latin typeface="Open Sans"/>
                <a:ea typeface="Open Sans"/>
                <a:cs typeface="Open Sans"/>
                <a:sym typeface="Open Sans"/>
              </a:rPr>
              <a:t>Age Friendly Ireland offers a programme that allows organisations and towns across the country to be better prepared and equipped for an aging population or for those with additional needs. </a:t>
            </a:r>
            <a:endParaRPr/>
          </a:p>
          <a:p>
            <a:pPr marL="514350" lvl="0" indent="-285750" algn="just" rtl="0">
              <a:lnSpc>
                <a:spcPct val="90000"/>
              </a:lnSpc>
              <a:spcBef>
                <a:spcPts val="1000"/>
              </a:spcBef>
              <a:spcAft>
                <a:spcPts val="0"/>
              </a:spcAft>
              <a:buSzPts val="1800"/>
              <a:buFont typeface="Arial"/>
              <a:buChar char="•"/>
            </a:pPr>
            <a:r>
              <a:rPr lang="en-US">
                <a:latin typeface="Open Sans"/>
                <a:ea typeface="Open Sans"/>
                <a:cs typeface="Open Sans"/>
                <a:sym typeface="Open Sans"/>
              </a:rPr>
              <a:t>In being Age Friendly, organisations must examine their internal policies, procedures and even facilities to gain a better understanding of how they can adapt to generational change. </a:t>
            </a:r>
            <a:endParaRPr/>
          </a:p>
          <a:p>
            <a:pPr marL="514350" lvl="0" indent="-285750" algn="just" rtl="0">
              <a:lnSpc>
                <a:spcPct val="90000"/>
              </a:lnSpc>
              <a:spcBef>
                <a:spcPts val="1000"/>
              </a:spcBef>
              <a:spcAft>
                <a:spcPts val="0"/>
              </a:spcAft>
              <a:buSzPts val="1800"/>
              <a:buFont typeface="Arial"/>
              <a:buChar char="•"/>
            </a:pPr>
            <a:r>
              <a:rPr lang="en-US">
                <a:latin typeface="Open Sans"/>
                <a:ea typeface="Open Sans"/>
                <a:cs typeface="Open Sans"/>
                <a:sym typeface="Open Sans"/>
              </a:rPr>
              <a:t>Age Friendly organisations enables individuals of all ages to access anything they wish to do with no physical or societal barriers in place. </a:t>
            </a:r>
            <a:endParaRPr/>
          </a:p>
          <a:p>
            <a:pPr marL="514350" lvl="0" indent="-285750" algn="just" rtl="0">
              <a:lnSpc>
                <a:spcPct val="90000"/>
              </a:lnSpc>
              <a:spcBef>
                <a:spcPts val="1000"/>
              </a:spcBef>
              <a:spcAft>
                <a:spcPts val="0"/>
              </a:spcAft>
              <a:buSzPts val="1800"/>
              <a:buFont typeface="Arial"/>
              <a:buChar char="•"/>
            </a:pPr>
            <a:r>
              <a:rPr lang="en-US">
                <a:latin typeface="Open Sans"/>
                <a:ea typeface="Open Sans"/>
                <a:cs typeface="Open Sans"/>
                <a:sym typeface="Open Sans"/>
              </a:rPr>
              <a:t>Examples include:</a:t>
            </a:r>
            <a:endParaRPr/>
          </a:p>
          <a:p>
            <a:pPr marL="971550" lvl="1" indent="-285750" algn="l" rtl="0">
              <a:lnSpc>
                <a:spcPct val="90000"/>
              </a:lnSpc>
              <a:spcBef>
                <a:spcPts val="500"/>
              </a:spcBef>
              <a:spcAft>
                <a:spcPts val="0"/>
              </a:spcAft>
              <a:buSzPts val="2200"/>
              <a:buFont typeface="Arial"/>
              <a:buChar char="•"/>
            </a:pPr>
            <a:r>
              <a:rPr lang="en-US" sz="1800">
                <a:latin typeface="Open Sans"/>
                <a:ea typeface="Open Sans"/>
                <a:cs typeface="Open Sans"/>
                <a:sym typeface="Open Sans"/>
              </a:rPr>
              <a:t>Social infrastructure</a:t>
            </a:r>
            <a:endParaRPr/>
          </a:p>
          <a:p>
            <a:pPr marL="971550" lvl="1" indent="-285750" algn="l" rtl="0">
              <a:lnSpc>
                <a:spcPct val="90000"/>
              </a:lnSpc>
              <a:spcBef>
                <a:spcPts val="500"/>
              </a:spcBef>
              <a:spcAft>
                <a:spcPts val="0"/>
              </a:spcAft>
              <a:buSzPts val="2200"/>
              <a:buFont typeface="Arial"/>
              <a:buChar char="•"/>
            </a:pPr>
            <a:r>
              <a:rPr lang="en-US" sz="1800">
                <a:latin typeface="Open Sans"/>
                <a:ea typeface="Open Sans"/>
                <a:cs typeface="Open Sans"/>
                <a:sym typeface="Open Sans"/>
              </a:rPr>
              <a:t>Accommodation </a:t>
            </a:r>
            <a:endParaRPr/>
          </a:p>
          <a:p>
            <a:pPr marL="971550" lvl="1" indent="-285750" algn="l" rtl="0">
              <a:lnSpc>
                <a:spcPct val="90000"/>
              </a:lnSpc>
              <a:spcBef>
                <a:spcPts val="500"/>
              </a:spcBef>
              <a:spcAft>
                <a:spcPts val="0"/>
              </a:spcAft>
              <a:buSzPts val="2200"/>
              <a:buFont typeface="Arial"/>
              <a:buChar char="•"/>
            </a:pPr>
            <a:r>
              <a:rPr lang="en-US" sz="1800">
                <a:latin typeface="Open Sans"/>
                <a:ea typeface="Open Sans"/>
                <a:cs typeface="Open Sans"/>
                <a:sym typeface="Open Sans"/>
              </a:rPr>
              <a:t>Transport</a:t>
            </a:r>
            <a:endParaRPr/>
          </a:p>
          <a:p>
            <a:pPr marL="971550" lvl="1" indent="-146050" algn="l" rtl="0">
              <a:lnSpc>
                <a:spcPct val="90000"/>
              </a:lnSpc>
              <a:spcBef>
                <a:spcPts val="500"/>
              </a:spcBef>
              <a:spcAft>
                <a:spcPts val="0"/>
              </a:spcAft>
              <a:buSzPts val="2200"/>
              <a:buFont typeface="Arial"/>
              <a:buNone/>
            </a:pPr>
            <a:endParaRPr/>
          </a:p>
        </p:txBody>
      </p:sp>
      <p:pic>
        <p:nvPicPr>
          <p:cNvPr id="210" name="Google Shape;210;p32" title="What does age-friendly mean to you?"/>
          <p:cNvPicPr preferRelativeResize="0"/>
          <p:nvPr/>
        </p:nvPicPr>
        <p:blipFill rotWithShape="1">
          <a:blip r:embed="rId3">
            <a:alphaModFix/>
          </a:blip>
          <a:srcRect/>
          <a:stretch/>
        </p:blipFill>
        <p:spPr>
          <a:xfrm>
            <a:off x="6096000" y="1685839"/>
            <a:ext cx="5895582" cy="333100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1"/>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sz="2800"/>
              <a:t>Unit 2: HRM strategies to address ageism and promote intergenerational working</a:t>
            </a:r>
            <a:endParaRPr sz="2800"/>
          </a:p>
        </p:txBody>
      </p:sp>
      <p:sp>
        <p:nvSpPr>
          <p:cNvPr id="69" name="Google Shape;69;p18"/>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457200" lvl="0" indent="-228600" algn="just" rtl="0">
              <a:lnSpc>
                <a:spcPct val="150000"/>
              </a:lnSpc>
              <a:spcBef>
                <a:spcPts val="1000"/>
              </a:spcBef>
              <a:spcAft>
                <a:spcPts val="0"/>
              </a:spcAft>
              <a:buSzPts val="1800"/>
              <a:buNone/>
            </a:pPr>
            <a:r>
              <a:rPr lang="en-US" sz="2000"/>
              <a:t>By completing this unit, you will: </a:t>
            </a:r>
            <a:endParaRPr/>
          </a:p>
          <a:p>
            <a:pPr marL="514350" lvl="0" indent="-285750" algn="just" rtl="0">
              <a:lnSpc>
                <a:spcPct val="150000"/>
              </a:lnSpc>
              <a:spcBef>
                <a:spcPts val="1000"/>
              </a:spcBef>
              <a:spcAft>
                <a:spcPts val="0"/>
              </a:spcAft>
              <a:buSzPts val="1800"/>
              <a:buFont typeface="Arial"/>
              <a:buChar char="•"/>
            </a:pPr>
            <a:r>
              <a:rPr lang="en-US" sz="2000"/>
              <a:t>Understand the five key areas within Human Resource Management </a:t>
            </a:r>
            <a:endParaRPr/>
          </a:p>
          <a:p>
            <a:pPr marL="514350" lvl="0" indent="-285750" algn="just" rtl="0">
              <a:lnSpc>
                <a:spcPct val="150000"/>
              </a:lnSpc>
              <a:spcBef>
                <a:spcPts val="1000"/>
              </a:spcBef>
              <a:spcAft>
                <a:spcPts val="0"/>
              </a:spcAft>
              <a:buSzPts val="1800"/>
              <a:buFont typeface="Arial"/>
              <a:buChar char="•"/>
            </a:pPr>
            <a:r>
              <a:rPr lang="en-US" sz="2000"/>
              <a:t>Be able to describe how each of the five areas can result in individuals facing age related discrimination</a:t>
            </a:r>
            <a:endParaRPr/>
          </a:p>
          <a:p>
            <a:pPr marL="514350" lvl="0" indent="-285750" algn="just" rtl="0">
              <a:lnSpc>
                <a:spcPct val="150000"/>
              </a:lnSpc>
              <a:spcBef>
                <a:spcPts val="1000"/>
              </a:spcBef>
              <a:spcAft>
                <a:spcPts val="0"/>
              </a:spcAft>
              <a:buSzPts val="1800"/>
              <a:buFont typeface="Arial"/>
              <a:buChar char="•"/>
            </a:pPr>
            <a:r>
              <a:rPr lang="en-US" sz="2000"/>
              <a:t>Discuss and describe strategies that can be used within the workforce to promote intergenerational working.  </a:t>
            </a:r>
            <a:endParaRPr/>
          </a:p>
          <a:p>
            <a:pPr marL="514350" lvl="0" indent="-285750" algn="just" rtl="0">
              <a:lnSpc>
                <a:spcPct val="150000"/>
              </a:lnSpc>
              <a:spcBef>
                <a:spcPts val="1000"/>
              </a:spcBef>
              <a:spcAft>
                <a:spcPts val="0"/>
              </a:spcAft>
              <a:buSzPts val="1800"/>
              <a:buFont typeface="Arial"/>
              <a:buChar char="•"/>
            </a:pPr>
            <a:r>
              <a:rPr lang="en-US" sz="2000"/>
              <a:t>Evaluate the policies that are in place within your own organisation to examine if they promote or discourage intergenerational working. </a:t>
            </a:r>
            <a:endParaRPr/>
          </a:p>
          <a:p>
            <a:pPr marL="514350" lvl="0" indent="-171450" algn="just" rtl="0">
              <a:lnSpc>
                <a:spcPct val="90000"/>
              </a:lnSpc>
              <a:spcBef>
                <a:spcPts val="1000"/>
              </a:spcBef>
              <a:spcAft>
                <a:spcPts val="0"/>
              </a:spcAft>
              <a:buSzPts val="1800"/>
              <a:buFont typeface="Arial"/>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3"/>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sz="2800"/>
              <a:t>Strategies to combat ageism and social exclusion at the workplace </a:t>
            </a:r>
            <a:endParaRPr sz="2800"/>
          </a:p>
        </p:txBody>
      </p:sp>
      <p:sp>
        <p:nvSpPr>
          <p:cNvPr id="216" name="Google Shape;216;p33"/>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457200" marR="0" lvl="0" indent="-228600" algn="just" rtl="0">
              <a:lnSpc>
                <a:spcPct val="90000"/>
              </a:lnSpc>
              <a:spcBef>
                <a:spcPts val="1000"/>
              </a:spcBef>
              <a:spcAft>
                <a:spcPts val="0"/>
              </a:spcAft>
              <a:buClr>
                <a:schemeClr val="accent6"/>
              </a:buClr>
              <a:buSzPts val="2400"/>
              <a:buFont typeface="Arial"/>
              <a:buNone/>
            </a:pPr>
            <a:r>
              <a:rPr lang="en-US"/>
              <a:t>Optimisation, Selection and Compensation </a:t>
            </a:r>
            <a:endParaRPr/>
          </a:p>
        </p:txBody>
      </p:sp>
      <p:sp>
        <p:nvSpPr>
          <p:cNvPr id="217" name="Google Shape;217;p33"/>
          <p:cNvSpPr txBox="1">
            <a:spLocks noGrp="1"/>
          </p:cNvSpPr>
          <p:nvPr>
            <p:ph type="body" idx="2"/>
          </p:nvPr>
        </p:nvSpPr>
        <p:spPr>
          <a:xfrm>
            <a:off x="97970" y="1462686"/>
            <a:ext cx="11702965" cy="5110642"/>
          </a:xfrm>
          <a:prstGeom prst="rect">
            <a:avLst/>
          </a:prstGeom>
          <a:noFill/>
          <a:ln>
            <a:noFill/>
          </a:ln>
        </p:spPr>
        <p:txBody>
          <a:bodyPr spcFirstLastPara="1" wrap="square" lIns="91425" tIns="45700" rIns="91425" bIns="45700" anchor="t" anchorCtr="0">
            <a:noAutofit/>
          </a:bodyPr>
          <a:lstStyle/>
          <a:p>
            <a:pPr marL="514350" lvl="0" indent="-285750" algn="just" rtl="0">
              <a:lnSpc>
                <a:spcPct val="90000"/>
              </a:lnSpc>
              <a:spcBef>
                <a:spcPts val="1000"/>
              </a:spcBef>
              <a:spcAft>
                <a:spcPts val="0"/>
              </a:spcAft>
              <a:buSzPts val="1800"/>
              <a:buFont typeface="Arial"/>
              <a:buChar char="•"/>
            </a:pPr>
            <a:r>
              <a:rPr lang="en-US">
                <a:latin typeface="Open Sans"/>
                <a:ea typeface="Open Sans"/>
                <a:cs typeface="Open Sans"/>
                <a:sym typeface="Open Sans"/>
              </a:rPr>
              <a:t>Stanimira et al. (2016) advocated for and proposed three intertwined strategies that a workplace can adapt to ward off age related discrimination. </a:t>
            </a:r>
            <a:endParaRPr/>
          </a:p>
          <a:p>
            <a:pPr marL="514350" lvl="0" indent="-285750" algn="just" rtl="0">
              <a:lnSpc>
                <a:spcPct val="90000"/>
              </a:lnSpc>
              <a:spcBef>
                <a:spcPts val="1000"/>
              </a:spcBef>
              <a:spcAft>
                <a:spcPts val="0"/>
              </a:spcAft>
              <a:buSzPts val="1800"/>
              <a:buFont typeface="Arial"/>
              <a:buChar char="•"/>
            </a:pPr>
            <a:r>
              <a:rPr lang="en-US">
                <a:latin typeface="Open Sans"/>
                <a:ea typeface="Open Sans"/>
                <a:cs typeface="Open Sans"/>
                <a:sym typeface="Open Sans"/>
              </a:rPr>
              <a:t>The three strategies include:</a:t>
            </a:r>
            <a:endParaRPr/>
          </a:p>
          <a:p>
            <a:pPr marL="971550" lvl="1" indent="-285750" algn="l" rtl="0">
              <a:lnSpc>
                <a:spcPct val="90000"/>
              </a:lnSpc>
              <a:spcBef>
                <a:spcPts val="500"/>
              </a:spcBef>
              <a:spcAft>
                <a:spcPts val="0"/>
              </a:spcAft>
              <a:buSzPts val="2200"/>
              <a:buFont typeface="Arial"/>
              <a:buChar char="•"/>
            </a:pPr>
            <a:r>
              <a:rPr lang="en-US" sz="1800">
                <a:latin typeface="Open Sans"/>
                <a:ea typeface="Open Sans"/>
                <a:cs typeface="Open Sans"/>
                <a:sym typeface="Open Sans"/>
              </a:rPr>
              <a:t>Optimisation </a:t>
            </a:r>
            <a:endParaRPr/>
          </a:p>
          <a:p>
            <a:pPr marL="971550" lvl="1" indent="-285750" algn="l" rtl="0">
              <a:lnSpc>
                <a:spcPct val="90000"/>
              </a:lnSpc>
              <a:spcBef>
                <a:spcPts val="500"/>
              </a:spcBef>
              <a:spcAft>
                <a:spcPts val="0"/>
              </a:spcAft>
              <a:buSzPts val="2200"/>
              <a:buFont typeface="Arial"/>
              <a:buChar char="•"/>
            </a:pPr>
            <a:r>
              <a:rPr lang="en-US" sz="1800">
                <a:latin typeface="Open Sans"/>
                <a:ea typeface="Open Sans"/>
                <a:cs typeface="Open Sans"/>
                <a:sym typeface="Open Sans"/>
              </a:rPr>
              <a:t>Selection </a:t>
            </a:r>
            <a:endParaRPr/>
          </a:p>
          <a:p>
            <a:pPr marL="971550" lvl="1" indent="-285750" algn="l" rtl="0">
              <a:lnSpc>
                <a:spcPct val="90000"/>
              </a:lnSpc>
              <a:spcBef>
                <a:spcPts val="500"/>
              </a:spcBef>
              <a:spcAft>
                <a:spcPts val="0"/>
              </a:spcAft>
              <a:buSzPts val="2200"/>
              <a:buFont typeface="Arial"/>
              <a:buChar char="•"/>
            </a:pPr>
            <a:r>
              <a:rPr lang="en-US" sz="1800">
                <a:latin typeface="Open Sans"/>
                <a:ea typeface="Open Sans"/>
                <a:cs typeface="Open Sans"/>
                <a:sym typeface="Open Sans"/>
              </a:rPr>
              <a:t>Compensation </a:t>
            </a:r>
            <a:endParaRPr/>
          </a:p>
          <a:p>
            <a:pPr marL="457200" marR="0" lvl="0" indent="-228600" algn="just" rtl="0">
              <a:lnSpc>
                <a:spcPct val="90000"/>
              </a:lnSpc>
              <a:spcBef>
                <a:spcPts val="1000"/>
              </a:spcBef>
              <a:spcAft>
                <a:spcPts val="0"/>
              </a:spcAft>
              <a:buClr>
                <a:schemeClr val="lt2"/>
              </a:buClr>
              <a:buSzPts val="1800"/>
              <a:buFont typeface="Arial"/>
              <a:buNone/>
            </a:pPr>
            <a:r>
              <a:rPr lang="en-US">
                <a:latin typeface="Open Sans"/>
                <a:ea typeface="Open Sans"/>
                <a:cs typeface="Open Sans"/>
                <a:sym typeface="Open Sans"/>
              </a:rPr>
              <a:t>	</a:t>
            </a:r>
            <a:endParaRPr/>
          </a:p>
          <a:p>
            <a:pPr marL="457200" marR="0" lvl="0" indent="-228600" algn="just" rtl="0">
              <a:lnSpc>
                <a:spcPct val="90000"/>
              </a:lnSpc>
              <a:spcBef>
                <a:spcPts val="1000"/>
              </a:spcBef>
              <a:spcAft>
                <a:spcPts val="0"/>
              </a:spcAft>
              <a:buClr>
                <a:schemeClr val="lt2"/>
              </a:buClr>
              <a:buSzPts val="1800"/>
              <a:buFont typeface="Arial"/>
              <a:buNone/>
            </a:pPr>
            <a:endParaRPr/>
          </a:p>
          <a:p>
            <a:pPr marL="457200" marR="0" lvl="0" indent="-228600" algn="just" rtl="0">
              <a:lnSpc>
                <a:spcPct val="90000"/>
              </a:lnSpc>
              <a:spcBef>
                <a:spcPts val="1000"/>
              </a:spcBef>
              <a:spcAft>
                <a:spcPts val="0"/>
              </a:spcAft>
              <a:buClr>
                <a:schemeClr val="lt2"/>
              </a:buClr>
              <a:buSzPts val="1800"/>
              <a:buFont typeface="Arial"/>
              <a:buNone/>
            </a:pPr>
            <a:endParaRPr/>
          </a:p>
          <a:p>
            <a:pPr marL="457200" marR="0" lvl="0" indent="-228600" algn="just" rtl="0">
              <a:lnSpc>
                <a:spcPct val="90000"/>
              </a:lnSpc>
              <a:spcBef>
                <a:spcPts val="1000"/>
              </a:spcBef>
              <a:spcAft>
                <a:spcPts val="0"/>
              </a:spcAft>
              <a:buClr>
                <a:schemeClr val="lt2"/>
              </a:buClr>
              <a:buSzPts val="1800"/>
              <a:buFont typeface="Arial"/>
              <a:buNone/>
            </a:pPr>
            <a:endParaRPr/>
          </a:p>
          <a:p>
            <a:pPr marL="457200" marR="0" lvl="0" indent="-228600" algn="just" rtl="0">
              <a:lnSpc>
                <a:spcPct val="90000"/>
              </a:lnSpc>
              <a:spcBef>
                <a:spcPts val="1000"/>
              </a:spcBef>
              <a:spcAft>
                <a:spcPts val="0"/>
              </a:spcAft>
              <a:buClr>
                <a:schemeClr val="lt2"/>
              </a:buClr>
              <a:buSzPts val="1800"/>
              <a:buFont typeface="Arial"/>
              <a:buNone/>
            </a:pPr>
            <a:endParaRPr/>
          </a:p>
          <a:p>
            <a:pPr marL="457200" marR="0" lvl="0" indent="-228600" algn="just" rtl="0">
              <a:lnSpc>
                <a:spcPct val="90000"/>
              </a:lnSpc>
              <a:spcBef>
                <a:spcPts val="1000"/>
              </a:spcBef>
              <a:spcAft>
                <a:spcPts val="0"/>
              </a:spcAft>
              <a:buClr>
                <a:schemeClr val="lt2"/>
              </a:buClr>
              <a:buSzPts val="1800"/>
              <a:buFont typeface="Arial"/>
              <a:buNone/>
            </a:pPr>
            <a:endParaRPr/>
          </a:p>
          <a:p>
            <a:pPr marL="457200" marR="0" lvl="0" indent="-228600" algn="just" rtl="0">
              <a:lnSpc>
                <a:spcPct val="90000"/>
              </a:lnSpc>
              <a:spcBef>
                <a:spcPts val="1000"/>
              </a:spcBef>
              <a:spcAft>
                <a:spcPts val="0"/>
              </a:spcAft>
              <a:buClr>
                <a:schemeClr val="lt2"/>
              </a:buClr>
              <a:buSzPts val="1800"/>
              <a:buFont typeface="Arial"/>
              <a:buNone/>
            </a:pPr>
            <a:endParaRPr/>
          </a:p>
        </p:txBody>
      </p:sp>
      <p:grpSp>
        <p:nvGrpSpPr>
          <p:cNvPr id="218" name="Google Shape;218;p33"/>
          <p:cNvGrpSpPr/>
          <p:nvPr/>
        </p:nvGrpSpPr>
        <p:grpSpPr>
          <a:xfrm>
            <a:off x="401093" y="3741815"/>
            <a:ext cx="11389812" cy="1798391"/>
            <a:chOff x="10028" y="1033121"/>
            <a:chExt cx="11389812" cy="1798391"/>
          </a:xfrm>
        </p:grpSpPr>
        <p:sp>
          <p:nvSpPr>
            <p:cNvPr id="219" name="Google Shape;219;p33"/>
            <p:cNvSpPr/>
            <p:nvPr/>
          </p:nvSpPr>
          <p:spPr>
            <a:xfrm>
              <a:off x="10028" y="1033121"/>
              <a:ext cx="2997319" cy="1798391"/>
            </a:xfrm>
            <a:prstGeom prst="roundRect">
              <a:avLst>
                <a:gd name="adj" fmla="val 10000"/>
              </a:avLst>
            </a:prstGeom>
            <a:solidFill>
              <a:srgbClr val="F27E5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3"/>
            <p:cNvSpPr txBox="1"/>
            <p:nvPr/>
          </p:nvSpPr>
          <p:spPr>
            <a:xfrm>
              <a:off x="62701" y="1085794"/>
              <a:ext cx="2891973" cy="1693045"/>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None/>
              </a:pPr>
              <a:r>
                <a:rPr lang="en-US" sz="2100" b="0" i="0" u="none" strike="noStrike" cap="none">
                  <a:solidFill>
                    <a:schemeClr val="dk1"/>
                  </a:solidFill>
                  <a:latin typeface="Open Sans"/>
                  <a:ea typeface="Open Sans"/>
                  <a:cs typeface="Open Sans"/>
                  <a:sym typeface="Open Sans"/>
                </a:rPr>
                <a:t>Optimisation </a:t>
              </a:r>
              <a:endParaRPr/>
            </a:p>
            <a:p>
              <a:pPr marL="171450" marR="0" lvl="1" indent="-171450" algn="l" rtl="0">
                <a:lnSpc>
                  <a:spcPct val="90000"/>
                </a:lnSpc>
                <a:spcBef>
                  <a:spcPts val="735"/>
                </a:spcBef>
                <a:spcAft>
                  <a:spcPts val="0"/>
                </a:spcAft>
                <a:buClr>
                  <a:srgbClr val="000000"/>
                </a:buClr>
                <a:buSzPts val="1600"/>
                <a:buFont typeface="Arial"/>
                <a:buChar char="••"/>
              </a:pPr>
              <a:r>
                <a:rPr lang="en-US" sz="1600" b="0" i="0" u="none" strike="noStrike" cap="none">
                  <a:solidFill>
                    <a:schemeClr val="dk1"/>
                  </a:solidFill>
                  <a:latin typeface="Open Sans"/>
                  <a:ea typeface="Open Sans"/>
                  <a:cs typeface="Open Sans"/>
                  <a:sym typeface="Open Sans"/>
                </a:rPr>
                <a:t>Improve individuals through offering them a range of Training and Development Opportunities </a:t>
              </a:r>
              <a:endParaRPr/>
            </a:p>
          </p:txBody>
        </p:sp>
        <p:sp>
          <p:nvSpPr>
            <p:cNvPr id="221" name="Google Shape;221;p33"/>
            <p:cNvSpPr/>
            <p:nvPr/>
          </p:nvSpPr>
          <p:spPr>
            <a:xfrm>
              <a:off x="3307079" y="1560649"/>
              <a:ext cx="635431" cy="743335"/>
            </a:xfrm>
            <a:prstGeom prst="rightArrow">
              <a:avLst>
                <a:gd name="adj1" fmla="val 60000"/>
                <a:gd name="adj2" fmla="val 50000"/>
              </a:avLst>
            </a:prstGeom>
            <a:solidFill>
              <a:srgbClr val="F8BF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3"/>
            <p:cNvSpPr txBox="1"/>
            <p:nvPr/>
          </p:nvSpPr>
          <p:spPr>
            <a:xfrm>
              <a:off x="3307079" y="1709316"/>
              <a:ext cx="444802" cy="44600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700" b="0" i="0" u="none" strike="noStrike" cap="none">
                <a:solidFill>
                  <a:schemeClr val="lt1"/>
                </a:solidFill>
                <a:latin typeface="Arial"/>
                <a:ea typeface="Arial"/>
                <a:cs typeface="Arial"/>
                <a:sym typeface="Arial"/>
              </a:endParaRPr>
            </a:p>
          </p:txBody>
        </p:sp>
        <p:sp>
          <p:nvSpPr>
            <p:cNvPr id="223" name="Google Shape;223;p33"/>
            <p:cNvSpPr/>
            <p:nvPr/>
          </p:nvSpPr>
          <p:spPr>
            <a:xfrm>
              <a:off x="4206274" y="1033121"/>
              <a:ext cx="2997319" cy="1798391"/>
            </a:xfrm>
            <a:prstGeom prst="roundRect">
              <a:avLst>
                <a:gd name="adj" fmla="val 10000"/>
              </a:avLst>
            </a:prstGeom>
            <a:solidFill>
              <a:srgbClr val="F27E5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3"/>
            <p:cNvSpPr txBox="1"/>
            <p:nvPr/>
          </p:nvSpPr>
          <p:spPr>
            <a:xfrm>
              <a:off x="4258947" y="1085794"/>
              <a:ext cx="2891973" cy="1693045"/>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None/>
              </a:pPr>
              <a:r>
                <a:rPr lang="en-US" sz="2100" b="0" i="0" u="none" strike="noStrike" cap="none">
                  <a:solidFill>
                    <a:schemeClr val="dk1"/>
                  </a:solidFill>
                  <a:latin typeface="Open Sans"/>
                  <a:ea typeface="Open Sans"/>
                  <a:cs typeface="Open Sans"/>
                  <a:sym typeface="Open Sans"/>
                </a:rPr>
                <a:t>Selection</a:t>
              </a:r>
              <a:endParaRPr/>
            </a:p>
            <a:p>
              <a:pPr marL="171450" marR="0" lvl="1" indent="-171450" algn="l" rtl="0">
                <a:lnSpc>
                  <a:spcPct val="90000"/>
                </a:lnSpc>
                <a:spcBef>
                  <a:spcPts val="735"/>
                </a:spcBef>
                <a:spcAft>
                  <a:spcPts val="0"/>
                </a:spcAft>
                <a:buClr>
                  <a:srgbClr val="000000"/>
                </a:buClr>
                <a:buSzPts val="1600"/>
                <a:buFont typeface="Arial"/>
                <a:buChar char="••"/>
              </a:pPr>
              <a:r>
                <a:rPr lang="en-US" sz="1600" b="0" i="0" u="none" strike="noStrike" cap="none">
                  <a:solidFill>
                    <a:schemeClr val="dk1"/>
                  </a:solidFill>
                  <a:latin typeface="Open Sans"/>
                  <a:ea typeface="Open Sans"/>
                  <a:cs typeface="Open Sans"/>
                  <a:sym typeface="Open Sans"/>
                </a:rPr>
                <a:t>Choose the best staff and onboard them. </a:t>
              </a:r>
              <a:endParaRPr/>
            </a:p>
            <a:p>
              <a:pPr marL="171450" marR="0" lvl="1" indent="-171450" algn="l" rtl="0">
                <a:lnSpc>
                  <a:spcPct val="90000"/>
                </a:lnSpc>
                <a:spcBef>
                  <a:spcPts val="240"/>
                </a:spcBef>
                <a:spcAft>
                  <a:spcPts val="0"/>
                </a:spcAft>
                <a:buClr>
                  <a:srgbClr val="000000"/>
                </a:buClr>
                <a:buSzPts val="1600"/>
                <a:buFont typeface="Arial"/>
                <a:buChar char="••"/>
              </a:pPr>
              <a:r>
                <a:rPr lang="en-US" sz="1600" b="0" i="0" u="none" strike="noStrike" cap="none">
                  <a:solidFill>
                    <a:schemeClr val="dk1"/>
                  </a:solidFill>
                  <a:latin typeface="Open Sans"/>
                  <a:ea typeface="Open Sans"/>
                  <a:cs typeface="Open Sans"/>
                  <a:sym typeface="Open Sans"/>
                </a:rPr>
                <a:t>Encourage staff to prioritise their workload. </a:t>
              </a:r>
              <a:endParaRPr/>
            </a:p>
          </p:txBody>
        </p:sp>
        <p:sp>
          <p:nvSpPr>
            <p:cNvPr id="225" name="Google Shape;225;p33"/>
            <p:cNvSpPr/>
            <p:nvPr/>
          </p:nvSpPr>
          <p:spPr>
            <a:xfrm>
              <a:off x="7503325" y="1560649"/>
              <a:ext cx="635431" cy="743335"/>
            </a:xfrm>
            <a:prstGeom prst="rightArrow">
              <a:avLst>
                <a:gd name="adj1" fmla="val 60000"/>
                <a:gd name="adj2" fmla="val 50000"/>
              </a:avLst>
            </a:prstGeom>
            <a:solidFill>
              <a:srgbClr val="F8BF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3"/>
            <p:cNvSpPr txBox="1"/>
            <p:nvPr/>
          </p:nvSpPr>
          <p:spPr>
            <a:xfrm>
              <a:off x="7503325" y="1709316"/>
              <a:ext cx="444802" cy="44600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700" b="0" i="0" u="none" strike="noStrike" cap="none">
                <a:solidFill>
                  <a:schemeClr val="lt1"/>
                </a:solidFill>
                <a:latin typeface="Arial"/>
                <a:ea typeface="Arial"/>
                <a:cs typeface="Arial"/>
                <a:sym typeface="Arial"/>
              </a:endParaRPr>
            </a:p>
          </p:txBody>
        </p:sp>
        <p:sp>
          <p:nvSpPr>
            <p:cNvPr id="227" name="Google Shape;227;p33"/>
            <p:cNvSpPr/>
            <p:nvPr/>
          </p:nvSpPr>
          <p:spPr>
            <a:xfrm>
              <a:off x="8402521" y="1033121"/>
              <a:ext cx="2997319" cy="1798391"/>
            </a:xfrm>
            <a:prstGeom prst="roundRect">
              <a:avLst>
                <a:gd name="adj" fmla="val 10000"/>
              </a:avLst>
            </a:prstGeom>
            <a:solidFill>
              <a:srgbClr val="F27E5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3"/>
            <p:cNvSpPr txBox="1"/>
            <p:nvPr/>
          </p:nvSpPr>
          <p:spPr>
            <a:xfrm>
              <a:off x="8455194" y="1085794"/>
              <a:ext cx="2891973" cy="1693045"/>
            </a:xfrm>
            <a:prstGeom prst="rect">
              <a:avLst/>
            </a:prstGeom>
            <a:noFill/>
            <a:ln>
              <a:noFill/>
            </a:ln>
          </p:spPr>
          <p:txBody>
            <a:bodyPr spcFirstLastPara="1" wrap="square" lIns="80000" tIns="80000" rIns="80000" bIns="80000" anchor="t" anchorCtr="0">
              <a:noAutofit/>
            </a:bodyPr>
            <a:lstStyle/>
            <a:p>
              <a:pPr marL="0" marR="0" lvl="0" indent="0" algn="l" rtl="0">
                <a:lnSpc>
                  <a:spcPct val="90000"/>
                </a:lnSpc>
                <a:spcBef>
                  <a:spcPts val="0"/>
                </a:spcBef>
                <a:spcAft>
                  <a:spcPts val="0"/>
                </a:spcAft>
                <a:buNone/>
              </a:pPr>
              <a:r>
                <a:rPr lang="en-US" sz="2100" b="0" i="0" u="none" strike="noStrike" cap="none">
                  <a:solidFill>
                    <a:schemeClr val="dk1"/>
                  </a:solidFill>
                  <a:latin typeface="Open Sans"/>
                  <a:ea typeface="Open Sans"/>
                  <a:cs typeface="Open Sans"/>
                  <a:sym typeface="Open Sans"/>
                </a:rPr>
                <a:t>Compensation:</a:t>
              </a:r>
              <a:endParaRPr/>
            </a:p>
            <a:p>
              <a:pPr marL="171450" marR="0" lvl="1" indent="-171450" algn="l" rtl="0">
                <a:lnSpc>
                  <a:spcPct val="90000"/>
                </a:lnSpc>
                <a:spcBef>
                  <a:spcPts val="735"/>
                </a:spcBef>
                <a:spcAft>
                  <a:spcPts val="0"/>
                </a:spcAft>
                <a:buClr>
                  <a:srgbClr val="000000"/>
                </a:buClr>
                <a:buSzPts val="1600"/>
                <a:buFont typeface="Arial"/>
                <a:buChar char="••"/>
              </a:pPr>
              <a:r>
                <a:rPr lang="en-US" sz="1600" b="0" i="0" u="none" strike="noStrike" cap="none">
                  <a:solidFill>
                    <a:schemeClr val="dk1"/>
                  </a:solidFill>
                  <a:latin typeface="Open Sans"/>
                  <a:ea typeface="Open Sans"/>
                  <a:cs typeface="Open Sans"/>
                  <a:sym typeface="Open Sans"/>
                </a:rPr>
                <a:t>Pay and reward staff in line with their achievements.  </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4"/>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sz="3200"/>
              <a:t>Mentoring and Reverse Mentoring </a:t>
            </a:r>
            <a:endParaRPr/>
          </a:p>
        </p:txBody>
      </p:sp>
      <p:sp>
        <p:nvSpPr>
          <p:cNvPr id="235" name="Google Shape;235;p34"/>
          <p:cNvSpPr txBox="1">
            <a:spLocks noGrp="1"/>
          </p:cNvSpPr>
          <p:nvPr>
            <p:ph type="body" idx="1"/>
          </p:nvPr>
        </p:nvSpPr>
        <p:spPr>
          <a:xfrm>
            <a:off x="97971" y="881743"/>
            <a:ext cx="11807890" cy="5870121"/>
          </a:xfrm>
          <a:prstGeom prst="rect">
            <a:avLst/>
          </a:prstGeom>
          <a:noFill/>
          <a:ln>
            <a:noFill/>
          </a:ln>
        </p:spPr>
        <p:txBody>
          <a:bodyPr spcFirstLastPara="1" wrap="square" lIns="91425" tIns="45700" rIns="91425" bIns="45700" anchor="t" anchorCtr="0">
            <a:noAutofit/>
          </a:bodyPr>
          <a:lstStyle/>
          <a:p>
            <a:pPr marL="514350" lvl="0" indent="-285750" algn="just" rtl="0">
              <a:lnSpc>
                <a:spcPct val="90000"/>
              </a:lnSpc>
              <a:spcBef>
                <a:spcPts val="1000"/>
              </a:spcBef>
              <a:spcAft>
                <a:spcPts val="0"/>
              </a:spcAft>
              <a:buSzPts val="1800"/>
              <a:buFont typeface="Arial"/>
              <a:buChar char="•"/>
            </a:pPr>
            <a:r>
              <a:rPr lang="en-US">
                <a:latin typeface="Open Sans"/>
                <a:ea typeface="Open Sans"/>
                <a:cs typeface="Open Sans"/>
                <a:sym typeface="Open Sans"/>
              </a:rPr>
              <a:t>Traditionally, organisations match older people with younger people to mentor them to create knowledge transfer. </a:t>
            </a:r>
            <a:endParaRPr/>
          </a:p>
          <a:p>
            <a:pPr marL="514350" lvl="0" indent="-285750" algn="just" rtl="0">
              <a:lnSpc>
                <a:spcPct val="90000"/>
              </a:lnSpc>
              <a:spcBef>
                <a:spcPts val="1000"/>
              </a:spcBef>
              <a:spcAft>
                <a:spcPts val="0"/>
              </a:spcAft>
              <a:buSzPts val="1800"/>
              <a:buFont typeface="Arial"/>
              <a:buChar char="•"/>
            </a:pPr>
            <a:r>
              <a:rPr lang="en-US">
                <a:latin typeface="Open Sans"/>
                <a:ea typeface="Open Sans"/>
                <a:cs typeface="Open Sans"/>
                <a:sym typeface="Open Sans"/>
              </a:rPr>
              <a:t>Universities in Ireland offer a mentorship programme, where alumni volunteer their time and support students in their second year of studies with any work related questions they may have.</a:t>
            </a:r>
            <a:endParaRPr/>
          </a:p>
          <a:p>
            <a:pPr marL="514350" lvl="0" indent="-285750" algn="just" rtl="0">
              <a:lnSpc>
                <a:spcPct val="90000"/>
              </a:lnSpc>
              <a:spcBef>
                <a:spcPts val="1000"/>
              </a:spcBef>
              <a:spcAft>
                <a:spcPts val="0"/>
              </a:spcAft>
              <a:buSzPts val="1800"/>
              <a:buFont typeface="Arial"/>
              <a:buChar char="•"/>
            </a:pPr>
            <a:r>
              <a:rPr lang="en-US">
                <a:latin typeface="Open Sans"/>
                <a:ea typeface="Open Sans"/>
                <a:cs typeface="Open Sans"/>
                <a:sym typeface="Open Sans"/>
              </a:rPr>
              <a:t>Reverse mentoring has flipped traditional mentoring on its head and encourages younger workers to empower older workers to stay relevant in their field. </a:t>
            </a:r>
            <a:endParaRPr/>
          </a:p>
          <a:p>
            <a:pPr marL="514350" lvl="0" indent="-285750" algn="just" rtl="0">
              <a:lnSpc>
                <a:spcPct val="90000"/>
              </a:lnSpc>
              <a:spcBef>
                <a:spcPts val="1000"/>
              </a:spcBef>
              <a:spcAft>
                <a:spcPts val="0"/>
              </a:spcAft>
              <a:buSzPts val="1800"/>
              <a:buFont typeface="Arial"/>
              <a:buChar char="•"/>
            </a:pPr>
            <a:r>
              <a:rPr lang="en-US">
                <a:latin typeface="Open Sans"/>
                <a:ea typeface="Open Sans"/>
                <a:cs typeface="Open Sans"/>
                <a:sym typeface="Open Sans"/>
              </a:rPr>
              <a:t>Microsoft is known for offering Reverse Mentoring within the workforce:</a:t>
            </a:r>
            <a:endParaRPr/>
          </a:p>
          <a:p>
            <a:pPr marL="971550" lvl="1" indent="-285750" algn="l" rtl="0">
              <a:lnSpc>
                <a:spcPct val="90000"/>
              </a:lnSpc>
              <a:spcBef>
                <a:spcPts val="500"/>
              </a:spcBef>
              <a:spcAft>
                <a:spcPts val="0"/>
              </a:spcAft>
              <a:buSzPts val="2200"/>
              <a:buFont typeface="Arial"/>
              <a:buChar char="•"/>
            </a:pPr>
            <a:r>
              <a:rPr lang="en-US" sz="1800">
                <a:latin typeface="Open Sans"/>
                <a:ea typeface="Open Sans"/>
                <a:cs typeface="Open Sans"/>
                <a:sym typeface="Open Sans"/>
              </a:rPr>
              <a:t>Younger workers gain valuable knowledge in leadership;</a:t>
            </a:r>
            <a:endParaRPr/>
          </a:p>
          <a:p>
            <a:pPr marL="971550" lvl="1" indent="-285750" algn="l" rtl="0">
              <a:lnSpc>
                <a:spcPct val="90000"/>
              </a:lnSpc>
              <a:spcBef>
                <a:spcPts val="500"/>
              </a:spcBef>
              <a:spcAft>
                <a:spcPts val="0"/>
              </a:spcAft>
              <a:buSzPts val="2200"/>
              <a:buFont typeface="Arial"/>
              <a:buChar char="•"/>
            </a:pPr>
            <a:r>
              <a:rPr lang="en-US" sz="1800">
                <a:latin typeface="Open Sans"/>
                <a:ea typeface="Open Sans"/>
                <a:cs typeface="Open Sans"/>
                <a:sym typeface="Open Sans"/>
              </a:rPr>
              <a:t>Older workers learn a wide range of skills that come natural to digital natives and can learn about trends that are happening </a:t>
            </a:r>
            <a:endParaRPr/>
          </a:p>
          <a:p>
            <a:pPr marL="457200" marR="0" lvl="0" indent="-228600" algn="just" rtl="0">
              <a:lnSpc>
                <a:spcPct val="90000"/>
              </a:lnSpc>
              <a:spcBef>
                <a:spcPts val="1000"/>
              </a:spcBef>
              <a:spcAft>
                <a:spcPts val="0"/>
              </a:spcAft>
              <a:buClr>
                <a:schemeClr val="lt2"/>
              </a:buClr>
              <a:buSzPts val="1800"/>
              <a:buFont typeface="Arial"/>
              <a:buNone/>
            </a:pPr>
            <a:endParaRPr/>
          </a:p>
          <a:p>
            <a:pPr marL="457200" marR="0" lvl="0" indent="-228600" algn="just" rtl="0">
              <a:lnSpc>
                <a:spcPct val="90000"/>
              </a:lnSpc>
              <a:spcBef>
                <a:spcPts val="1000"/>
              </a:spcBef>
              <a:spcAft>
                <a:spcPts val="0"/>
              </a:spcAft>
              <a:buClr>
                <a:schemeClr val="lt2"/>
              </a:buClr>
              <a:buSzPts val="1800"/>
              <a:buFont typeface="Arial"/>
              <a:buNone/>
            </a:pPr>
            <a:r>
              <a:rPr lang="en-US"/>
              <a:t> </a:t>
            </a:r>
            <a:endParaRPr/>
          </a:p>
          <a:p>
            <a:pPr marL="457200" marR="0" lvl="0" indent="-228600" algn="just" rtl="0">
              <a:lnSpc>
                <a:spcPct val="90000"/>
              </a:lnSpc>
              <a:spcBef>
                <a:spcPts val="1000"/>
              </a:spcBef>
              <a:spcAft>
                <a:spcPts val="0"/>
              </a:spcAft>
              <a:buClr>
                <a:schemeClr val="lt2"/>
              </a:buClr>
              <a:buSzPts val="1800"/>
              <a:buFont typeface="Arial"/>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a:t>Defining the Retirement Age </a:t>
            </a:r>
            <a:endParaRPr/>
          </a:p>
        </p:txBody>
      </p:sp>
      <p:sp>
        <p:nvSpPr>
          <p:cNvPr id="241" name="Google Shape;241;p35"/>
          <p:cNvSpPr txBox="1">
            <a:spLocks noGrp="1"/>
          </p:cNvSpPr>
          <p:nvPr>
            <p:ph type="body" idx="1"/>
          </p:nvPr>
        </p:nvSpPr>
        <p:spPr>
          <a:xfrm>
            <a:off x="97970" y="881743"/>
            <a:ext cx="5452823" cy="5870121"/>
          </a:xfrm>
          <a:prstGeom prst="rect">
            <a:avLst/>
          </a:prstGeom>
          <a:noFill/>
          <a:ln>
            <a:noFill/>
          </a:ln>
        </p:spPr>
        <p:txBody>
          <a:bodyPr spcFirstLastPara="1" wrap="square" lIns="91425" tIns="45700" rIns="91425" bIns="45700" anchor="t" anchorCtr="0">
            <a:noAutofit/>
          </a:bodyPr>
          <a:lstStyle/>
          <a:p>
            <a:pPr marL="514350" lvl="0" indent="-285750" algn="just" rtl="0">
              <a:lnSpc>
                <a:spcPct val="90000"/>
              </a:lnSpc>
              <a:spcBef>
                <a:spcPts val="1000"/>
              </a:spcBef>
              <a:spcAft>
                <a:spcPts val="0"/>
              </a:spcAft>
              <a:buSzPts val="1800"/>
              <a:buFont typeface="Arial"/>
              <a:buChar char="•"/>
            </a:pPr>
            <a:r>
              <a:rPr lang="en-US"/>
              <a:t>Here are some questions to consider? </a:t>
            </a:r>
            <a:endParaRPr/>
          </a:p>
          <a:p>
            <a:pPr marL="971550" lvl="1" indent="-285750" algn="l" rtl="0">
              <a:lnSpc>
                <a:spcPct val="90000"/>
              </a:lnSpc>
              <a:spcBef>
                <a:spcPts val="500"/>
              </a:spcBef>
              <a:spcAft>
                <a:spcPts val="0"/>
              </a:spcAft>
              <a:buSzPts val="2200"/>
              <a:buFont typeface="Arial"/>
              <a:buChar char="•"/>
            </a:pPr>
            <a:r>
              <a:rPr lang="en-US" sz="1800">
                <a:latin typeface="Open Sans"/>
                <a:ea typeface="Open Sans"/>
                <a:cs typeface="Open Sans"/>
                <a:sym typeface="Open Sans"/>
              </a:rPr>
              <a:t>How old is the retirement age in your country? </a:t>
            </a:r>
            <a:endParaRPr/>
          </a:p>
          <a:p>
            <a:pPr marL="971550" lvl="1" indent="-285750" algn="l" rtl="0">
              <a:lnSpc>
                <a:spcPct val="90000"/>
              </a:lnSpc>
              <a:spcBef>
                <a:spcPts val="500"/>
              </a:spcBef>
              <a:spcAft>
                <a:spcPts val="0"/>
              </a:spcAft>
              <a:buSzPts val="2200"/>
              <a:buFont typeface="Arial"/>
              <a:buChar char="•"/>
            </a:pPr>
            <a:r>
              <a:rPr lang="en-US" sz="1800">
                <a:latin typeface="Open Sans"/>
                <a:ea typeface="Open Sans"/>
                <a:cs typeface="Open Sans"/>
                <a:sym typeface="Open Sans"/>
              </a:rPr>
              <a:t>Is there a compulsory or voluntary retirement age in your country? </a:t>
            </a:r>
            <a:endParaRPr/>
          </a:p>
          <a:p>
            <a:pPr marL="971550" lvl="1" indent="-285750" algn="l" rtl="0">
              <a:lnSpc>
                <a:spcPct val="90000"/>
              </a:lnSpc>
              <a:spcBef>
                <a:spcPts val="500"/>
              </a:spcBef>
              <a:spcAft>
                <a:spcPts val="0"/>
              </a:spcAft>
              <a:buSzPts val="2200"/>
              <a:buFont typeface="Arial"/>
              <a:buChar char="•"/>
            </a:pPr>
            <a:r>
              <a:rPr lang="en-US" sz="1800">
                <a:latin typeface="Open Sans"/>
                <a:ea typeface="Open Sans"/>
                <a:cs typeface="Open Sans"/>
                <a:sym typeface="Open Sans"/>
              </a:rPr>
              <a:t>Do workers know their legal obligations around their retirement?</a:t>
            </a:r>
            <a:endParaRPr/>
          </a:p>
          <a:p>
            <a:pPr marL="514350" lvl="0" indent="-285750" algn="just" rtl="0">
              <a:lnSpc>
                <a:spcPct val="90000"/>
              </a:lnSpc>
              <a:spcBef>
                <a:spcPts val="1000"/>
              </a:spcBef>
              <a:spcAft>
                <a:spcPts val="0"/>
              </a:spcAft>
              <a:buSzPts val="1800"/>
              <a:buFont typeface="Arial"/>
              <a:buChar char="•"/>
            </a:pPr>
            <a:r>
              <a:rPr lang="en-US"/>
              <a:t>To ensure that older workers are aware of their requirements around retirement, be sure to document it in employee contracts and handbooks. </a:t>
            </a:r>
            <a:endParaRPr/>
          </a:p>
          <a:p>
            <a:pPr marL="514350" lvl="0" indent="-285750" algn="just" rtl="0">
              <a:lnSpc>
                <a:spcPct val="90000"/>
              </a:lnSpc>
              <a:spcBef>
                <a:spcPts val="1000"/>
              </a:spcBef>
              <a:spcAft>
                <a:spcPts val="0"/>
              </a:spcAft>
              <a:buSzPts val="1800"/>
              <a:buFont typeface="Arial"/>
              <a:buChar char="•"/>
            </a:pPr>
            <a:r>
              <a:rPr lang="en-US"/>
              <a:t>Failing to communicate a compulsory retirement age could result in challenges for an organisation when employees then refuse to leave. </a:t>
            </a:r>
            <a:endParaRPr/>
          </a:p>
          <a:p>
            <a:pPr marL="514350" lvl="0" indent="-285750" algn="just" rtl="0">
              <a:lnSpc>
                <a:spcPct val="90000"/>
              </a:lnSpc>
              <a:spcBef>
                <a:spcPts val="1000"/>
              </a:spcBef>
              <a:spcAft>
                <a:spcPts val="0"/>
              </a:spcAft>
              <a:buSzPts val="1800"/>
              <a:buFont typeface="Arial"/>
              <a:buChar char="•"/>
            </a:pPr>
            <a:r>
              <a:rPr lang="en-US"/>
              <a:t>When defining the retirement age, be sure to identify solid reasons for this. </a:t>
            </a:r>
            <a:endParaRPr/>
          </a:p>
          <a:p>
            <a:pPr marL="514350" lvl="0" indent="-171450" algn="just" rtl="0">
              <a:lnSpc>
                <a:spcPct val="90000"/>
              </a:lnSpc>
              <a:spcBef>
                <a:spcPts val="1000"/>
              </a:spcBef>
              <a:spcAft>
                <a:spcPts val="0"/>
              </a:spcAft>
              <a:buSzPts val="1800"/>
              <a:buFont typeface="Arial"/>
              <a:buNone/>
            </a:pPr>
            <a:endParaRPr/>
          </a:p>
          <a:p>
            <a:pPr marL="457200" marR="0" lvl="0" indent="-228600" algn="just" rtl="0">
              <a:lnSpc>
                <a:spcPct val="90000"/>
              </a:lnSpc>
              <a:spcBef>
                <a:spcPts val="1000"/>
              </a:spcBef>
              <a:spcAft>
                <a:spcPts val="0"/>
              </a:spcAft>
              <a:buClr>
                <a:schemeClr val="lt2"/>
              </a:buClr>
              <a:buSzPts val="1800"/>
              <a:buFont typeface="Arial"/>
              <a:buNone/>
            </a:pPr>
            <a:endParaRPr/>
          </a:p>
          <a:p>
            <a:pPr marL="457200" marR="0" lvl="0" indent="-228600" algn="just" rtl="0">
              <a:lnSpc>
                <a:spcPct val="90000"/>
              </a:lnSpc>
              <a:spcBef>
                <a:spcPts val="1000"/>
              </a:spcBef>
              <a:spcAft>
                <a:spcPts val="0"/>
              </a:spcAft>
              <a:buClr>
                <a:schemeClr val="lt2"/>
              </a:buClr>
              <a:buSzPts val="1800"/>
              <a:buFont typeface="Arial"/>
              <a:buNone/>
            </a:pPr>
            <a:endParaRPr/>
          </a:p>
          <a:p>
            <a:pPr marL="457200" marR="0" lvl="0" indent="-228600" algn="just" rtl="0">
              <a:lnSpc>
                <a:spcPct val="90000"/>
              </a:lnSpc>
              <a:spcBef>
                <a:spcPts val="1000"/>
              </a:spcBef>
              <a:spcAft>
                <a:spcPts val="0"/>
              </a:spcAft>
              <a:buClr>
                <a:schemeClr val="lt2"/>
              </a:buClr>
              <a:buSzPts val="1800"/>
              <a:buFont typeface="Arial"/>
              <a:buNone/>
            </a:pPr>
            <a:endParaRPr/>
          </a:p>
          <a:p>
            <a:pPr marL="457200" marR="0" lvl="0" indent="-228600" algn="just" rtl="0">
              <a:lnSpc>
                <a:spcPct val="90000"/>
              </a:lnSpc>
              <a:spcBef>
                <a:spcPts val="1000"/>
              </a:spcBef>
              <a:spcAft>
                <a:spcPts val="0"/>
              </a:spcAft>
              <a:buClr>
                <a:schemeClr val="lt2"/>
              </a:buClr>
              <a:buSzPts val="1800"/>
              <a:buFont typeface="Arial"/>
              <a:buNone/>
            </a:pPr>
            <a:r>
              <a:rPr lang="en-US"/>
              <a:t> </a:t>
            </a:r>
            <a:endParaRPr/>
          </a:p>
          <a:p>
            <a:pPr marL="457200" marR="0" lvl="0" indent="-228600" algn="just" rtl="0">
              <a:lnSpc>
                <a:spcPct val="90000"/>
              </a:lnSpc>
              <a:spcBef>
                <a:spcPts val="1000"/>
              </a:spcBef>
              <a:spcAft>
                <a:spcPts val="0"/>
              </a:spcAft>
              <a:buClr>
                <a:schemeClr val="lt2"/>
              </a:buClr>
              <a:buSzPts val="1800"/>
              <a:buFont typeface="Arial"/>
              <a:buNone/>
            </a:pPr>
            <a:endParaRPr/>
          </a:p>
        </p:txBody>
      </p:sp>
      <p:pic>
        <p:nvPicPr>
          <p:cNvPr id="242" name="Google Shape;242;p35" descr="A stack of books&#10;&#10;Description automatically generated with medium confidence"/>
          <p:cNvPicPr preferRelativeResize="0"/>
          <p:nvPr/>
        </p:nvPicPr>
        <p:blipFill rotWithShape="1">
          <a:blip r:embed="rId3">
            <a:alphaModFix/>
          </a:blip>
          <a:srcRect/>
          <a:stretch/>
        </p:blipFill>
        <p:spPr>
          <a:xfrm>
            <a:off x="7810989" y="826487"/>
            <a:ext cx="4058216" cy="592537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7"/>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000"/>
              <a:buFont typeface="Open Sans"/>
              <a:buNone/>
            </a:pPr>
            <a:r>
              <a:rPr lang="en-US"/>
              <a:t>Identify how you can implement one of these strategies into your organisation to combat ageism?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6"/>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2BAAD"/>
              </a:buClr>
              <a:buSzPts val="2000"/>
              <a:buFont typeface="Open Sans"/>
              <a:buNone/>
            </a:pPr>
            <a:r>
              <a:rPr lang="en-US"/>
              <a:t>Always remember to document all decisions made in case an employee takes legal action on the grounds of age discrimination. </a:t>
            </a:r>
            <a:endParaRPr/>
          </a:p>
        </p:txBody>
      </p:sp>
      <p:pic>
        <p:nvPicPr>
          <p:cNvPr id="253" name="Google Shape;253;p36" descr="Alarm clock with solid fill"/>
          <p:cNvPicPr preferRelativeResize="0"/>
          <p:nvPr/>
        </p:nvPicPr>
        <p:blipFill rotWithShape="1">
          <a:blip r:embed="rId3">
            <a:alphaModFix/>
          </a:blip>
          <a:srcRect/>
          <a:stretch/>
        </p:blipFill>
        <p:spPr>
          <a:xfrm>
            <a:off x="9709395" y="562231"/>
            <a:ext cx="1217141" cy="121714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7"/>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a:t>References </a:t>
            </a:r>
            <a:endParaRPr/>
          </a:p>
        </p:txBody>
      </p:sp>
      <p:sp>
        <p:nvSpPr>
          <p:cNvPr id="259" name="Google Shape;259;p37"/>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457200" marR="0" lvl="0" indent="-228600" algn="just" rtl="0">
              <a:lnSpc>
                <a:spcPct val="90000"/>
              </a:lnSpc>
              <a:spcBef>
                <a:spcPts val="1000"/>
              </a:spcBef>
              <a:spcAft>
                <a:spcPts val="0"/>
              </a:spcAft>
              <a:buClr>
                <a:schemeClr val="lt2"/>
              </a:buClr>
              <a:buSzPts val="1800"/>
              <a:buFont typeface="Arial"/>
              <a:buNone/>
            </a:pPr>
            <a:endParaRPr/>
          </a:p>
          <a:p>
            <a:pPr marL="514350" lvl="0" indent="-285750" algn="just" rtl="0">
              <a:lnSpc>
                <a:spcPct val="90000"/>
              </a:lnSpc>
              <a:spcBef>
                <a:spcPts val="1000"/>
              </a:spcBef>
              <a:spcAft>
                <a:spcPts val="0"/>
              </a:spcAft>
              <a:buSzPts val="1800"/>
              <a:buFont typeface="Arial"/>
              <a:buChar char="•"/>
            </a:pPr>
            <a:r>
              <a:rPr lang="en-US">
                <a:solidFill>
                  <a:schemeClr val="lt2"/>
                </a:solidFill>
              </a:rPr>
              <a:t>Newmanity School (2018) </a:t>
            </a:r>
            <a:r>
              <a:rPr lang="en-US" i="1">
                <a:solidFill>
                  <a:schemeClr val="lt2"/>
                </a:solidFill>
              </a:rPr>
              <a:t>Why Age Diversity is Good for Business. </a:t>
            </a:r>
            <a:r>
              <a:rPr lang="en-US">
                <a:solidFill>
                  <a:schemeClr val="lt2"/>
                </a:solidFill>
              </a:rPr>
              <a:t>Retrieved from: </a:t>
            </a:r>
            <a:r>
              <a:rPr lang="en-US" u="sng">
                <a:solidFill>
                  <a:schemeClr val="lt2"/>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https://www.youtube.com/watch?v=hG5BB8Ope_E</a:t>
            </a:r>
            <a:r>
              <a:rPr lang="en-US">
                <a:solidFill>
                  <a:schemeClr val="lt2"/>
                </a:solidFill>
              </a:rPr>
              <a:t>  </a:t>
            </a:r>
            <a:endParaRPr/>
          </a:p>
          <a:p>
            <a:pPr marL="457200" marR="0" lvl="0" indent="-228600" algn="just" rtl="0">
              <a:lnSpc>
                <a:spcPct val="90000"/>
              </a:lnSpc>
              <a:spcBef>
                <a:spcPts val="1000"/>
              </a:spcBef>
              <a:spcAft>
                <a:spcPts val="0"/>
              </a:spcAft>
              <a:buClr>
                <a:schemeClr val="lt2"/>
              </a:buClr>
              <a:buSzPts val="1800"/>
              <a:buFont typeface="Arial"/>
              <a:buNone/>
            </a:pPr>
            <a:endParaRPr/>
          </a:p>
          <a:p>
            <a:pPr marL="514350" lvl="0" indent="-285750" algn="just" rtl="0">
              <a:lnSpc>
                <a:spcPct val="90000"/>
              </a:lnSpc>
              <a:spcBef>
                <a:spcPts val="1000"/>
              </a:spcBef>
              <a:spcAft>
                <a:spcPts val="0"/>
              </a:spcAft>
              <a:buSzPts val="1800"/>
              <a:buFont typeface="Arial"/>
              <a:buChar char="•"/>
            </a:pPr>
            <a:r>
              <a:rPr lang="en-US" sz="1800">
                <a:latin typeface="Open Sans"/>
                <a:ea typeface="Open Sans"/>
                <a:cs typeface="Open Sans"/>
                <a:sym typeface="Open Sans"/>
              </a:rPr>
              <a:t>Rockwood, K. (2018) </a:t>
            </a:r>
            <a:r>
              <a:rPr lang="en-US" sz="1800" i="1">
                <a:latin typeface="Open Sans"/>
                <a:ea typeface="Open Sans"/>
                <a:cs typeface="Open Sans"/>
                <a:sym typeface="Open Sans"/>
              </a:rPr>
              <a:t>Hiring in the Age of Ageism: </a:t>
            </a:r>
            <a:r>
              <a:rPr lang="en-US" sz="1800" u="sng">
                <a:solidFill>
                  <a:srgbClr val="93D4CC"/>
                </a:solidFill>
                <a:latin typeface="Open Sans"/>
                <a:ea typeface="Open Sans"/>
                <a:cs typeface="Open Sans"/>
                <a:sym typeface="Open San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https://www.shrm.org/hr-today/news/hr-magazine/0218/Pages/hiring-in-the-age-of-ageism.aspx</a:t>
            </a:r>
            <a:endParaRPr sz="1800" u="sng">
              <a:solidFill>
                <a:srgbClr val="93D4CC"/>
              </a:solidFill>
              <a:latin typeface="Open Sans"/>
              <a:ea typeface="Open Sans"/>
              <a:cs typeface="Open Sans"/>
              <a:sym typeface="Open Sans"/>
            </a:endParaRPr>
          </a:p>
          <a:p>
            <a:pPr marL="514350" lvl="0" indent="-171450" algn="just" rtl="0">
              <a:lnSpc>
                <a:spcPct val="90000"/>
              </a:lnSpc>
              <a:spcBef>
                <a:spcPts val="1000"/>
              </a:spcBef>
              <a:spcAft>
                <a:spcPts val="0"/>
              </a:spcAft>
              <a:buSzPts val="1800"/>
              <a:buFont typeface="Arial"/>
              <a:buNone/>
            </a:pPr>
            <a:endParaRPr u="sng">
              <a:solidFill>
                <a:srgbClr val="93D4CC"/>
              </a:solidFill>
              <a:latin typeface="Open Sans"/>
              <a:ea typeface="Open Sans"/>
              <a:cs typeface="Open Sans"/>
              <a:sym typeface="Open Sans"/>
            </a:endParaRPr>
          </a:p>
          <a:p>
            <a:pPr marL="514350" lvl="0" indent="-285750" algn="just" rtl="0">
              <a:lnSpc>
                <a:spcPct val="90000"/>
              </a:lnSpc>
              <a:spcBef>
                <a:spcPts val="1000"/>
              </a:spcBef>
              <a:spcAft>
                <a:spcPts val="0"/>
              </a:spcAft>
              <a:buSzPts val="1800"/>
              <a:buFont typeface="Arial"/>
              <a:buChar char="•"/>
            </a:pPr>
            <a:r>
              <a:rPr lang="en-US" sz="1800">
                <a:solidFill>
                  <a:schemeClr val="lt2"/>
                </a:solidFill>
                <a:latin typeface="Open Sans"/>
                <a:ea typeface="Open Sans"/>
                <a:cs typeface="Open Sans"/>
                <a:sym typeface="Open Sans"/>
              </a:rPr>
              <a:t>CIPD (2020) </a:t>
            </a:r>
            <a:r>
              <a:rPr lang="en-US" sz="1800" i="1">
                <a:solidFill>
                  <a:schemeClr val="lt2"/>
                </a:solidFill>
                <a:latin typeface="Open Sans"/>
                <a:ea typeface="Open Sans"/>
                <a:cs typeface="Open Sans"/>
                <a:sym typeface="Open Sans"/>
              </a:rPr>
              <a:t>Performance Management. </a:t>
            </a:r>
            <a:r>
              <a:rPr lang="en-US" sz="1800">
                <a:solidFill>
                  <a:schemeClr val="lt2"/>
                </a:solidFill>
                <a:latin typeface="Open Sans"/>
                <a:ea typeface="Open Sans"/>
                <a:cs typeface="Open Sans"/>
                <a:sym typeface="Open Sans"/>
              </a:rPr>
              <a:t>Retrieved from: </a:t>
            </a:r>
            <a:r>
              <a:rPr lang="en-US" sz="1800" u="sng">
                <a:solidFill>
                  <a:srgbClr val="636A6F"/>
                </a:solidFill>
                <a:latin typeface="Open Sans"/>
                <a:ea typeface="Open Sans"/>
                <a:cs typeface="Open Sans"/>
                <a:sym typeface="Open San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https://www.cipd.ie/news-resources/practical-guidance/factsheets/performance-management#gref</a:t>
            </a:r>
            <a:r>
              <a:rPr lang="en-US" sz="1800">
                <a:solidFill>
                  <a:srgbClr val="636A6F"/>
                </a:solidFill>
                <a:latin typeface="Open Sans"/>
                <a:ea typeface="Open Sans"/>
                <a:cs typeface="Open Sans"/>
                <a:sym typeface="Open Sans"/>
              </a:rPr>
              <a:t>   </a:t>
            </a:r>
            <a:endParaRPr/>
          </a:p>
          <a:p>
            <a:pPr marL="514350" lvl="0" indent="-285750" algn="just" rtl="0">
              <a:lnSpc>
                <a:spcPct val="90000"/>
              </a:lnSpc>
              <a:spcBef>
                <a:spcPts val="1000"/>
              </a:spcBef>
              <a:spcAft>
                <a:spcPts val="0"/>
              </a:spcAft>
              <a:buSzPts val="1800"/>
              <a:buFont typeface="Arial"/>
              <a:buChar char="•"/>
            </a:pPr>
            <a:r>
              <a:rPr lang="en-US" sz="1800">
                <a:solidFill>
                  <a:schemeClr val="lt2"/>
                </a:solidFill>
                <a:latin typeface="Open Sans"/>
                <a:ea typeface="Open Sans"/>
                <a:cs typeface="Open Sans"/>
                <a:sym typeface="Open Sans"/>
              </a:rPr>
              <a:t>CIPD (2020) </a:t>
            </a:r>
            <a:r>
              <a:rPr lang="en-US" sz="1800" i="1">
                <a:solidFill>
                  <a:schemeClr val="lt2"/>
                </a:solidFill>
                <a:latin typeface="Open Sans"/>
                <a:ea typeface="Open Sans"/>
                <a:cs typeface="Open Sans"/>
                <a:sym typeface="Open Sans"/>
              </a:rPr>
              <a:t>Succession Management. </a:t>
            </a:r>
            <a:r>
              <a:rPr lang="en-US" sz="1800">
                <a:solidFill>
                  <a:schemeClr val="lt2"/>
                </a:solidFill>
                <a:latin typeface="Open Sans"/>
                <a:ea typeface="Open Sans"/>
                <a:cs typeface="Open Sans"/>
                <a:sym typeface="Open Sans"/>
              </a:rPr>
              <a:t>Retrieved from </a:t>
            </a:r>
            <a:r>
              <a:rPr lang="en-US" sz="1800" u="sng">
                <a:solidFill>
                  <a:srgbClr val="636A6F"/>
                </a:solidFill>
                <a:latin typeface="Open Sans"/>
                <a:ea typeface="Open Sans"/>
                <a:cs typeface="Open Sans"/>
                <a:sym typeface="Open Sans"/>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https://www.cipd.ie/news-resources/practical-guidance/factsheets/succession-planning#gref</a:t>
            </a:r>
            <a:r>
              <a:rPr lang="en-US" sz="1800">
                <a:solidFill>
                  <a:srgbClr val="636A6F"/>
                </a:solidFill>
                <a:latin typeface="Open Sans"/>
                <a:ea typeface="Open Sans"/>
                <a:cs typeface="Open Sans"/>
                <a:sym typeface="Open Sans"/>
              </a:rPr>
              <a:t> </a:t>
            </a:r>
            <a:endParaRPr/>
          </a:p>
          <a:p>
            <a:pPr marL="514350" lvl="0" indent="-171450" algn="just" rtl="0">
              <a:lnSpc>
                <a:spcPct val="90000"/>
              </a:lnSpc>
              <a:spcBef>
                <a:spcPts val="1000"/>
              </a:spcBef>
              <a:spcAft>
                <a:spcPts val="0"/>
              </a:spcAft>
              <a:buSzPts val="1800"/>
              <a:buFont typeface="Arial"/>
              <a:buNone/>
            </a:pPr>
            <a:endParaRPr/>
          </a:p>
          <a:p>
            <a:pPr marL="514350" lvl="0" indent="-285750" algn="just" rtl="0">
              <a:lnSpc>
                <a:spcPct val="90000"/>
              </a:lnSpc>
              <a:spcBef>
                <a:spcPts val="1000"/>
              </a:spcBef>
              <a:spcAft>
                <a:spcPts val="0"/>
              </a:spcAft>
              <a:buSzPts val="1800"/>
              <a:buFont typeface="Arial"/>
              <a:buChar char="•"/>
            </a:pPr>
            <a:r>
              <a:rPr lang="en-US" sz="1800">
                <a:solidFill>
                  <a:schemeClr val="lt2"/>
                </a:solidFill>
                <a:latin typeface="Open Sans"/>
                <a:ea typeface="Open Sans"/>
                <a:cs typeface="Open Sans"/>
                <a:sym typeface="Open Sans"/>
              </a:rPr>
              <a:t>World at Work (2000) </a:t>
            </a:r>
            <a:r>
              <a:rPr lang="en-US" sz="1800" i="1">
                <a:solidFill>
                  <a:schemeClr val="lt2"/>
                </a:solidFill>
                <a:latin typeface="Open Sans"/>
                <a:ea typeface="Open Sans"/>
                <a:cs typeface="Open Sans"/>
                <a:sym typeface="Open Sans"/>
              </a:rPr>
              <a:t>Total Rewards Model. </a:t>
            </a:r>
            <a:r>
              <a:rPr lang="en-US" sz="1800">
                <a:solidFill>
                  <a:schemeClr val="lt2"/>
                </a:solidFill>
                <a:latin typeface="Open Sans"/>
                <a:ea typeface="Open Sans"/>
                <a:cs typeface="Open Sans"/>
                <a:sym typeface="Open Sans"/>
              </a:rPr>
              <a:t>Retrieved from</a:t>
            </a:r>
            <a:r>
              <a:rPr lang="en-US" sz="1800">
                <a:solidFill>
                  <a:srgbClr val="636A6F"/>
                </a:solidFill>
                <a:latin typeface="Open Sans"/>
                <a:ea typeface="Open Sans"/>
                <a:cs typeface="Open Sans"/>
                <a:sym typeface="Open Sans"/>
              </a:rPr>
              <a:t>: </a:t>
            </a:r>
            <a:r>
              <a:rPr lang="en-US" sz="1800" i="1">
                <a:solidFill>
                  <a:srgbClr val="636A6F"/>
                </a:solidFill>
                <a:latin typeface="Open Sans"/>
                <a:ea typeface="Open Sans"/>
                <a:cs typeface="Open Sans"/>
                <a:sym typeface="Open Sans"/>
              </a:rPr>
              <a:t> </a:t>
            </a:r>
            <a:r>
              <a:rPr lang="en-US" sz="1800" u="sng">
                <a:solidFill>
                  <a:srgbClr val="636A6F"/>
                </a:solidFill>
                <a:latin typeface="Open Sans"/>
                <a:ea typeface="Open Sans"/>
                <a:cs typeface="Open Sans"/>
                <a:sym typeface="Open Sans"/>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https://www.worldatwork.org/docs/marketing/1610_BRO_TRModel_Update_J5613_FNL.pdf</a:t>
            </a:r>
            <a:r>
              <a:rPr lang="en-US" sz="1800">
                <a:solidFill>
                  <a:srgbClr val="636A6F"/>
                </a:solidFill>
                <a:latin typeface="Open Sans"/>
                <a:ea typeface="Open Sans"/>
                <a:cs typeface="Open Sans"/>
                <a:sym typeface="Open Sans"/>
              </a:rPr>
              <a:t> </a:t>
            </a:r>
            <a:endParaRPr/>
          </a:p>
          <a:p>
            <a:pPr marL="514350" lvl="0" indent="-171450" algn="just" rtl="0">
              <a:lnSpc>
                <a:spcPct val="90000"/>
              </a:lnSpc>
              <a:spcBef>
                <a:spcPts val="1000"/>
              </a:spcBef>
              <a:spcAft>
                <a:spcPts val="0"/>
              </a:spcAft>
              <a:buSzPts val="1800"/>
              <a:buFont typeface="Arial"/>
              <a:buNone/>
            </a:pPr>
            <a:endParaRPr>
              <a:solidFill>
                <a:srgbClr val="636A6F"/>
              </a:solidFill>
              <a:latin typeface="Open Sans"/>
              <a:ea typeface="Open Sans"/>
              <a:cs typeface="Open Sans"/>
              <a:sym typeface="Open Sans"/>
            </a:endParaRPr>
          </a:p>
          <a:p>
            <a:pPr marL="514350" lvl="0" indent="-285750" algn="just" rtl="0">
              <a:lnSpc>
                <a:spcPct val="90000"/>
              </a:lnSpc>
              <a:spcBef>
                <a:spcPts val="1000"/>
              </a:spcBef>
              <a:spcAft>
                <a:spcPts val="0"/>
              </a:spcAft>
              <a:buSzPts val="1800"/>
              <a:buFont typeface="Arial"/>
              <a:buChar char="•"/>
            </a:pPr>
            <a:r>
              <a:rPr lang="en-US" sz="1800">
                <a:solidFill>
                  <a:schemeClr val="lt2"/>
                </a:solidFill>
                <a:latin typeface="Open Sans"/>
                <a:ea typeface="Open Sans"/>
                <a:cs typeface="Open Sans"/>
                <a:sym typeface="Open Sans"/>
              </a:rPr>
              <a:t>The Irish Human Rights and Equality Commission (2021) </a:t>
            </a:r>
            <a:r>
              <a:rPr lang="en-US" sz="1800" i="1">
                <a:solidFill>
                  <a:schemeClr val="lt2"/>
                </a:solidFill>
                <a:latin typeface="Open Sans"/>
                <a:ea typeface="Open Sans"/>
                <a:cs typeface="Open Sans"/>
                <a:sym typeface="Open Sans"/>
              </a:rPr>
              <a:t>The Equal Status Acts. </a:t>
            </a:r>
            <a:r>
              <a:rPr lang="en-US" sz="1800">
                <a:solidFill>
                  <a:schemeClr val="lt2"/>
                </a:solidFill>
                <a:latin typeface="Open Sans"/>
                <a:ea typeface="Open Sans"/>
                <a:cs typeface="Open Sans"/>
                <a:sym typeface="Open Sans"/>
              </a:rPr>
              <a:t>Retrieved from: </a:t>
            </a:r>
            <a:r>
              <a:rPr lang="en-US" sz="1800" u="sng">
                <a:solidFill>
                  <a:srgbClr val="636A6F"/>
                </a:solidFill>
                <a:latin typeface="Open Sans"/>
                <a:ea typeface="Open Sans"/>
                <a:cs typeface="Open Sans"/>
                <a:sym typeface="Open Sans"/>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https://www.ihrec.ie/guides-and-tools/human-rights-and-equality-in-the-provision-of-good-and-services/what-does-the-law-say/equal-status-acts/</a:t>
            </a:r>
            <a:r>
              <a:rPr lang="en-US" sz="1800">
                <a:solidFill>
                  <a:srgbClr val="636A6F"/>
                </a:solidFill>
                <a:latin typeface="Open Sans"/>
                <a:ea typeface="Open Sans"/>
                <a:cs typeface="Open Sans"/>
                <a:sym typeface="Open Sans"/>
              </a:rPr>
              <a:t> </a:t>
            </a:r>
            <a:r>
              <a:rPr lang="en-US" sz="1800" i="1">
                <a:solidFill>
                  <a:srgbClr val="636A6F"/>
                </a:solidFill>
                <a:latin typeface="Open Sans"/>
                <a:ea typeface="Open Sans"/>
                <a:cs typeface="Open Sans"/>
                <a:sym typeface="Open Sans"/>
              </a:rPr>
              <a:t> </a:t>
            </a:r>
            <a:endParaRPr sz="1800">
              <a:solidFill>
                <a:srgbClr val="636A6F"/>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a:t>References </a:t>
            </a:r>
            <a:endParaRPr/>
          </a:p>
        </p:txBody>
      </p:sp>
      <p:sp>
        <p:nvSpPr>
          <p:cNvPr id="265" name="Google Shape;265;p38"/>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457200" marR="0" lvl="0" indent="-228600" algn="just" rtl="0">
              <a:lnSpc>
                <a:spcPct val="90000"/>
              </a:lnSpc>
              <a:spcBef>
                <a:spcPts val="1000"/>
              </a:spcBef>
              <a:spcAft>
                <a:spcPts val="0"/>
              </a:spcAft>
              <a:buClr>
                <a:schemeClr val="lt2"/>
              </a:buClr>
              <a:buSzPts val="1800"/>
              <a:buFont typeface="Arial"/>
              <a:buNone/>
            </a:pPr>
            <a:r>
              <a:rPr lang="en-US"/>
              <a:t>•	</a:t>
            </a:r>
            <a:r>
              <a:rPr lang="en-US">
                <a:solidFill>
                  <a:schemeClr val="lt2"/>
                </a:solidFill>
              </a:rPr>
              <a:t>Citizens Information (2021) equality in the workplace. Retrieved from: </a:t>
            </a:r>
            <a:r>
              <a:rPr lang="en-US" u="sng">
                <a:solidFill>
                  <a:schemeClr val="hlink"/>
                </a:solidFill>
                <a:hlinkClick r:id="rId3"/>
              </a:rPr>
              <a:t>https://www.citizensinformation.ie/en/employment/equality_in_work/equality_in_the_workplace.html</a:t>
            </a:r>
            <a:r>
              <a:rPr lang="en-US"/>
              <a:t>  </a:t>
            </a:r>
            <a:endParaRPr/>
          </a:p>
          <a:p>
            <a:pPr marL="514350" lvl="0" indent="-285750" algn="just" rtl="0">
              <a:lnSpc>
                <a:spcPct val="90000"/>
              </a:lnSpc>
              <a:spcBef>
                <a:spcPts val="1000"/>
              </a:spcBef>
              <a:spcAft>
                <a:spcPts val="0"/>
              </a:spcAft>
              <a:buSzPts val="1800"/>
              <a:buFont typeface="Arial"/>
              <a:buChar char="•"/>
            </a:pPr>
            <a:r>
              <a:rPr lang="en-US" sz="1800">
                <a:solidFill>
                  <a:schemeClr val="lt2"/>
                </a:solidFill>
                <a:latin typeface="Open Sans"/>
                <a:ea typeface="Open Sans"/>
                <a:cs typeface="Open Sans"/>
                <a:sym typeface="Open Sans"/>
              </a:rPr>
              <a:t>The Government of Ireland (2021) </a:t>
            </a:r>
            <a:r>
              <a:rPr lang="en-US" sz="1800" i="1">
                <a:solidFill>
                  <a:schemeClr val="lt2"/>
                </a:solidFill>
                <a:latin typeface="Open Sans"/>
                <a:ea typeface="Open Sans"/>
                <a:cs typeface="Open Sans"/>
                <a:sym typeface="Open Sans"/>
              </a:rPr>
              <a:t>Remote Working Checklist for Employers.</a:t>
            </a:r>
            <a:r>
              <a:rPr lang="en-US" sz="1800">
                <a:solidFill>
                  <a:schemeClr val="lt2"/>
                </a:solidFill>
                <a:latin typeface="Open Sans"/>
                <a:ea typeface="Open Sans"/>
                <a:cs typeface="Open Sans"/>
                <a:sym typeface="Open Sans"/>
              </a:rPr>
              <a:t> Retrieved from</a:t>
            </a:r>
            <a:r>
              <a:rPr lang="en-US" sz="1800">
                <a:solidFill>
                  <a:srgbClr val="636A6F"/>
                </a:solidFill>
                <a:latin typeface="Open Sans"/>
                <a:ea typeface="Open Sans"/>
                <a:cs typeface="Open Sans"/>
                <a:sym typeface="Open Sans"/>
              </a:rPr>
              <a:t>: </a:t>
            </a:r>
            <a:r>
              <a:rPr lang="en-US" sz="1800" u="sng">
                <a:solidFill>
                  <a:srgbClr val="636A6F"/>
                </a:solidFill>
                <a:latin typeface="Open Sans"/>
                <a:ea typeface="Open Sans"/>
                <a:cs typeface="Open Sans"/>
                <a:sym typeface="Open San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https://enterprise.gov.ie/en/Publications/Publication-files/Remote-Working-Checklist-for-Employers.pdf</a:t>
            </a:r>
            <a:r>
              <a:rPr lang="en-US" sz="1800">
                <a:solidFill>
                  <a:srgbClr val="636A6F"/>
                </a:solidFill>
                <a:latin typeface="Open Sans"/>
                <a:ea typeface="Open Sans"/>
                <a:cs typeface="Open Sans"/>
                <a:sym typeface="Open Sans"/>
              </a:rPr>
              <a:t> </a:t>
            </a:r>
            <a:endParaRPr/>
          </a:p>
          <a:p>
            <a:pPr marL="514350" lvl="0" indent="-285750" algn="just" rtl="0">
              <a:lnSpc>
                <a:spcPct val="90000"/>
              </a:lnSpc>
              <a:spcBef>
                <a:spcPts val="1000"/>
              </a:spcBef>
              <a:spcAft>
                <a:spcPts val="0"/>
              </a:spcAft>
              <a:buSzPts val="1800"/>
              <a:buFont typeface="Arial"/>
              <a:buChar char="•"/>
            </a:pPr>
            <a:r>
              <a:rPr lang="en-US" sz="1800">
                <a:solidFill>
                  <a:schemeClr val="lt2"/>
                </a:solidFill>
                <a:latin typeface="Open Sans"/>
                <a:ea typeface="Open Sans"/>
                <a:cs typeface="Open Sans"/>
                <a:sym typeface="Open Sans"/>
              </a:rPr>
              <a:t>Janove, J. (2019) </a:t>
            </a:r>
            <a:r>
              <a:rPr lang="en-US" sz="1800" i="1">
                <a:solidFill>
                  <a:schemeClr val="lt2"/>
                </a:solidFill>
                <a:latin typeface="Open Sans"/>
                <a:ea typeface="Open Sans"/>
                <a:cs typeface="Open Sans"/>
                <a:sym typeface="Open Sans"/>
              </a:rPr>
              <a:t>How to avoid ageism. </a:t>
            </a:r>
            <a:r>
              <a:rPr lang="en-US" sz="1800">
                <a:solidFill>
                  <a:schemeClr val="lt2"/>
                </a:solidFill>
                <a:latin typeface="Open Sans"/>
                <a:ea typeface="Open Sans"/>
                <a:cs typeface="Open Sans"/>
                <a:sym typeface="Open Sans"/>
              </a:rPr>
              <a:t>Retrieved from</a:t>
            </a:r>
            <a:r>
              <a:rPr lang="en-US" sz="1800">
                <a:solidFill>
                  <a:srgbClr val="636A6F"/>
                </a:solidFill>
                <a:latin typeface="Open Sans"/>
                <a:ea typeface="Open Sans"/>
                <a:cs typeface="Open Sans"/>
                <a:sym typeface="Open Sans"/>
              </a:rPr>
              <a:t>: </a:t>
            </a:r>
            <a:r>
              <a:rPr lang="en-US" sz="1800" u="sng">
                <a:solidFill>
                  <a:srgbClr val="636A6F"/>
                </a:solidFill>
                <a:latin typeface="Open Sans"/>
                <a:ea typeface="Open Sans"/>
                <a:cs typeface="Open Sans"/>
                <a:sym typeface="Open San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https://www.shrm.org/hr-today/news/all-things-work/Pages/how-to-avoid-ageism.aspx</a:t>
            </a:r>
            <a:r>
              <a:rPr lang="en-US" sz="1800">
                <a:solidFill>
                  <a:srgbClr val="636A6F"/>
                </a:solidFill>
                <a:latin typeface="Open Sans"/>
                <a:ea typeface="Open Sans"/>
                <a:cs typeface="Open Sans"/>
                <a:sym typeface="Open Sans"/>
              </a:rPr>
              <a:t>  </a:t>
            </a:r>
            <a:endParaRPr>
              <a:solidFill>
                <a:srgbClr val="636A6F"/>
              </a:solidFill>
              <a:latin typeface="Open Sans"/>
              <a:ea typeface="Open Sans"/>
              <a:cs typeface="Open Sans"/>
              <a:sym typeface="Open Sans"/>
            </a:endParaRPr>
          </a:p>
          <a:p>
            <a:pPr marL="514350" lvl="0" indent="-285750" algn="just" rtl="0">
              <a:lnSpc>
                <a:spcPct val="90000"/>
              </a:lnSpc>
              <a:spcBef>
                <a:spcPts val="1000"/>
              </a:spcBef>
              <a:spcAft>
                <a:spcPts val="0"/>
              </a:spcAft>
              <a:buSzPts val="1800"/>
              <a:buFont typeface="Arial"/>
              <a:buChar char="•"/>
            </a:pPr>
            <a:r>
              <a:rPr lang="en-US" sz="1800">
                <a:solidFill>
                  <a:schemeClr val="lt2"/>
                </a:solidFill>
                <a:latin typeface="Open Sans"/>
                <a:ea typeface="Open Sans"/>
                <a:cs typeface="Open Sans"/>
                <a:sym typeface="Open Sans"/>
              </a:rPr>
              <a:t>Equinet, the European Network of Equality Bodies (2011) </a:t>
            </a:r>
            <a:r>
              <a:rPr lang="en-US" sz="1800" i="1">
                <a:solidFill>
                  <a:schemeClr val="lt2"/>
                </a:solidFill>
                <a:latin typeface="Open Sans"/>
                <a:ea typeface="Open Sans"/>
                <a:cs typeface="Open Sans"/>
                <a:sym typeface="Open Sans"/>
              </a:rPr>
              <a:t>Tackling ageism and Discrimination</a:t>
            </a:r>
            <a:r>
              <a:rPr lang="en-US" sz="1800">
                <a:solidFill>
                  <a:schemeClr val="lt2"/>
                </a:solidFill>
                <a:latin typeface="Open Sans"/>
                <a:ea typeface="Open Sans"/>
                <a:cs typeface="Open Sans"/>
                <a:sym typeface="Open Sans"/>
              </a:rPr>
              <a:t>. Retrieved from</a:t>
            </a:r>
            <a:r>
              <a:rPr lang="en-US" sz="1800">
                <a:solidFill>
                  <a:srgbClr val="636A6F"/>
                </a:solidFill>
                <a:latin typeface="Open Sans"/>
                <a:ea typeface="Open Sans"/>
                <a:cs typeface="Open Sans"/>
                <a:sym typeface="Open Sans"/>
              </a:rPr>
              <a:t>: </a:t>
            </a:r>
            <a:r>
              <a:rPr lang="en-US" sz="1800" u="sng">
                <a:solidFill>
                  <a:srgbClr val="636A6F"/>
                </a:solidFill>
                <a:latin typeface="Open Sans"/>
                <a:ea typeface="Open Sans"/>
                <a:cs typeface="Open Sans"/>
                <a:sym typeface="Open Sans"/>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http://www.healthyageing.eu/sites/www.healthyageing.eu/files/resources/age_perspective__merged____equinet_en.pdf</a:t>
            </a:r>
            <a:r>
              <a:rPr lang="en-US" sz="1800">
                <a:solidFill>
                  <a:srgbClr val="636A6F"/>
                </a:solidFill>
                <a:latin typeface="Open Sans"/>
                <a:ea typeface="Open Sans"/>
                <a:cs typeface="Open Sans"/>
                <a:sym typeface="Open Sans"/>
              </a:rPr>
              <a:t> </a:t>
            </a:r>
            <a:endParaRPr/>
          </a:p>
          <a:p>
            <a:pPr marL="514350" lvl="0" indent="-285750" algn="just" rtl="0">
              <a:lnSpc>
                <a:spcPct val="90000"/>
              </a:lnSpc>
              <a:spcBef>
                <a:spcPts val="1000"/>
              </a:spcBef>
              <a:spcAft>
                <a:spcPts val="0"/>
              </a:spcAft>
              <a:buSzPts val="1800"/>
              <a:buFont typeface="Arial"/>
              <a:buChar char="•"/>
            </a:pPr>
            <a:r>
              <a:rPr lang="en-US" sz="1800">
                <a:solidFill>
                  <a:schemeClr val="lt2"/>
                </a:solidFill>
                <a:latin typeface="Open Sans"/>
                <a:ea typeface="Open Sans"/>
                <a:cs typeface="Open Sans"/>
                <a:sym typeface="Open Sans"/>
              </a:rPr>
              <a:t>CIPD (2015) </a:t>
            </a:r>
            <a:r>
              <a:rPr lang="en-US" sz="1800" i="1">
                <a:solidFill>
                  <a:schemeClr val="lt2"/>
                </a:solidFill>
                <a:latin typeface="Open Sans"/>
                <a:ea typeface="Open Sans"/>
                <a:cs typeface="Open Sans"/>
                <a:sym typeface="Open Sans"/>
              </a:rPr>
              <a:t>Managing an age-diverse workforce: What employers need to know. </a:t>
            </a:r>
            <a:r>
              <a:rPr lang="en-US" sz="1800">
                <a:solidFill>
                  <a:schemeClr val="lt2"/>
                </a:solidFill>
                <a:latin typeface="Open Sans"/>
                <a:ea typeface="Open Sans"/>
                <a:cs typeface="Open Sans"/>
                <a:sym typeface="Open Sans"/>
              </a:rPr>
              <a:t>Retrieved from</a:t>
            </a:r>
            <a:r>
              <a:rPr lang="en-US" sz="1800">
                <a:latin typeface="Open Sans"/>
                <a:ea typeface="Open Sans"/>
                <a:cs typeface="Open Sans"/>
                <a:sym typeface="Open Sans"/>
              </a:rPr>
              <a:t>: </a:t>
            </a:r>
            <a:r>
              <a:rPr lang="en-US" sz="1800" u="sng">
                <a:solidFill>
                  <a:srgbClr val="93D4CC"/>
                </a:solidFill>
                <a:latin typeface="Open Sans"/>
                <a:ea typeface="Open Sans"/>
                <a:cs typeface="Open Sans"/>
                <a:sym typeface="Open Sans"/>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https://www.cipd.co.uk/Images/managing-an-age-diverse-workforce_2015-what-employers-need-to-know_tcm18-10832.pdf</a:t>
            </a:r>
            <a:r>
              <a:rPr lang="en-US" u="sng">
                <a:solidFill>
                  <a:srgbClr val="636A6F"/>
                </a:solidFill>
                <a:latin typeface="Open Sans"/>
                <a:ea typeface="Open Sans"/>
                <a:cs typeface="Open Sans"/>
                <a:sym typeface="Open Sans"/>
              </a:rPr>
              <a:t> </a:t>
            </a:r>
            <a:endParaRPr/>
          </a:p>
          <a:p>
            <a:pPr marL="514350" lvl="0" indent="-285750" algn="just" rtl="0">
              <a:lnSpc>
                <a:spcPct val="90000"/>
              </a:lnSpc>
              <a:spcBef>
                <a:spcPts val="1000"/>
              </a:spcBef>
              <a:spcAft>
                <a:spcPts val="0"/>
              </a:spcAft>
              <a:buSzPts val="1800"/>
              <a:buFont typeface="Arial"/>
              <a:buChar char="•"/>
            </a:pPr>
            <a:r>
              <a:rPr lang="en-US" sz="1800">
                <a:solidFill>
                  <a:schemeClr val="lt2"/>
                </a:solidFill>
                <a:latin typeface="Open Sans"/>
                <a:ea typeface="Open Sans"/>
                <a:cs typeface="Open Sans"/>
                <a:sym typeface="Open Sans"/>
              </a:rPr>
              <a:t>Bython Media (2018) </a:t>
            </a:r>
            <a:r>
              <a:rPr lang="en-US" sz="1800" i="1">
                <a:solidFill>
                  <a:schemeClr val="lt2"/>
                </a:solidFill>
                <a:latin typeface="Open Sans"/>
                <a:ea typeface="Open Sans"/>
                <a:cs typeface="Open Sans"/>
                <a:sym typeface="Open Sans"/>
              </a:rPr>
              <a:t>How to manage 5 generations in the modern workplace. </a:t>
            </a:r>
            <a:r>
              <a:rPr lang="en-US" sz="1800">
                <a:solidFill>
                  <a:schemeClr val="lt2"/>
                </a:solidFill>
                <a:latin typeface="Open Sans"/>
                <a:ea typeface="Open Sans"/>
                <a:cs typeface="Open Sans"/>
                <a:sym typeface="Open Sans"/>
              </a:rPr>
              <a:t>Retrieved from</a:t>
            </a:r>
            <a:r>
              <a:rPr lang="en-US" sz="1800">
                <a:solidFill>
                  <a:srgbClr val="636A6F"/>
                </a:solidFill>
                <a:latin typeface="Open Sans"/>
                <a:ea typeface="Open Sans"/>
                <a:cs typeface="Open Sans"/>
                <a:sym typeface="Open Sans"/>
              </a:rPr>
              <a:t>: </a:t>
            </a:r>
            <a:r>
              <a:rPr lang="en-US" sz="1800" u="sng">
                <a:solidFill>
                  <a:srgbClr val="636A6F"/>
                </a:solidFill>
                <a:latin typeface="Open Sans"/>
                <a:ea typeface="Open Sans"/>
                <a:cs typeface="Open Sans"/>
                <a:sym typeface="Open Sans"/>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https://www.youtube.com/watch?v=gmzgfJl40hQ</a:t>
            </a:r>
            <a:r>
              <a:rPr lang="en-US" sz="1800">
                <a:solidFill>
                  <a:srgbClr val="636A6F"/>
                </a:solidFill>
                <a:latin typeface="Open Sans"/>
                <a:ea typeface="Open Sans"/>
                <a:cs typeface="Open Sans"/>
                <a:sym typeface="Open Sans"/>
              </a:rPr>
              <a:t>   </a:t>
            </a:r>
            <a:endParaRPr/>
          </a:p>
          <a:p>
            <a:pPr marL="514350" lvl="0" indent="-285750" algn="just" rtl="0">
              <a:lnSpc>
                <a:spcPct val="90000"/>
              </a:lnSpc>
              <a:spcBef>
                <a:spcPts val="1000"/>
              </a:spcBef>
              <a:spcAft>
                <a:spcPts val="0"/>
              </a:spcAft>
              <a:buSzPts val="1800"/>
              <a:buFont typeface="Arial"/>
              <a:buChar char="•"/>
            </a:pPr>
            <a:r>
              <a:rPr lang="en-US">
                <a:solidFill>
                  <a:schemeClr val="lt2"/>
                </a:solidFill>
                <a:latin typeface="Open Sans"/>
                <a:ea typeface="Open Sans"/>
                <a:cs typeface="Open Sans"/>
                <a:sym typeface="Open Sans"/>
              </a:rPr>
              <a:t>Centre for Ageing Better (2017) </a:t>
            </a:r>
            <a:r>
              <a:rPr lang="en-US" i="1">
                <a:solidFill>
                  <a:schemeClr val="lt2"/>
                </a:solidFill>
                <a:latin typeface="Open Sans"/>
                <a:ea typeface="Open Sans"/>
                <a:cs typeface="Open Sans"/>
                <a:sym typeface="Open Sans"/>
              </a:rPr>
              <a:t>What does age-friendly mean to you? </a:t>
            </a:r>
            <a:r>
              <a:rPr lang="en-US">
                <a:solidFill>
                  <a:schemeClr val="lt2"/>
                </a:solidFill>
                <a:latin typeface="Open Sans"/>
                <a:ea typeface="Open Sans"/>
                <a:cs typeface="Open Sans"/>
                <a:sym typeface="Open Sans"/>
              </a:rPr>
              <a:t>Retrieved from</a:t>
            </a:r>
            <a:r>
              <a:rPr lang="en-US">
                <a:solidFill>
                  <a:srgbClr val="636A6F"/>
                </a:solidFill>
                <a:latin typeface="Open Sans"/>
                <a:ea typeface="Open Sans"/>
                <a:cs typeface="Open Sans"/>
                <a:sym typeface="Open Sans"/>
              </a:rPr>
              <a:t>: </a:t>
            </a:r>
            <a:r>
              <a:rPr lang="en-US" u="sng">
                <a:solidFill>
                  <a:srgbClr val="636A6F"/>
                </a:solidFill>
                <a:latin typeface="Open Sans"/>
                <a:ea typeface="Open Sans"/>
                <a:cs typeface="Open Sans"/>
                <a:sym typeface="Open Sans"/>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https://www.youtube.com/watch?v=xD36Js5jLeI</a:t>
            </a:r>
            <a:r>
              <a:rPr lang="en-US">
                <a:solidFill>
                  <a:srgbClr val="636A6F"/>
                </a:solidFill>
                <a:latin typeface="Open Sans"/>
                <a:ea typeface="Open Sans"/>
                <a:cs typeface="Open Sans"/>
                <a:sym typeface="Open Sans"/>
              </a:rPr>
              <a:t>  </a:t>
            </a:r>
            <a:endParaRPr/>
          </a:p>
          <a:p>
            <a:pPr marL="514350" lvl="0" indent="-285750" algn="just" rtl="0">
              <a:lnSpc>
                <a:spcPct val="90000"/>
              </a:lnSpc>
              <a:spcBef>
                <a:spcPts val="1000"/>
              </a:spcBef>
              <a:spcAft>
                <a:spcPts val="0"/>
              </a:spcAft>
              <a:buSzPts val="1800"/>
              <a:buFont typeface="Arial"/>
              <a:buChar char="•"/>
            </a:pPr>
            <a:r>
              <a:rPr lang="en-US" sz="1800">
                <a:solidFill>
                  <a:schemeClr val="lt2"/>
                </a:solidFill>
                <a:latin typeface="Open Sans"/>
                <a:ea typeface="Open Sans"/>
                <a:cs typeface="Open Sans"/>
                <a:sym typeface="Open Sans"/>
              </a:rPr>
              <a:t>Doyl</a:t>
            </a:r>
            <a:r>
              <a:rPr lang="en-US">
                <a:solidFill>
                  <a:schemeClr val="lt2"/>
                </a:solidFill>
                <a:latin typeface="Open Sans"/>
                <a:ea typeface="Open Sans"/>
                <a:cs typeface="Open Sans"/>
                <a:sym typeface="Open Sans"/>
              </a:rPr>
              <a:t>e, O. (2020) </a:t>
            </a:r>
            <a:r>
              <a:rPr lang="en-US" i="1">
                <a:solidFill>
                  <a:schemeClr val="lt2"/>
                </a:solidFill>
                <a:latin typeface="Open Sans"/>
                <a:ea typeface="Open Sans"/>
                <a:cs typeface="Open Sans"/>
                <a:sym typeface="Open Sans"/>
              </a:rPr>
              <a:t>5 examples of companies doing employer branding right. </a:t>
            </a:r>
            <a:r>
              <a:rPr lang="en-US">
                <a:solidFill>
                  <a:schemeClr val="lt2"/>
                </a:solidFill>
                <a:latin typeface="Open Sans"/>
                <a:ea typeface="Open Sans"/>
                <a:cs typeface="Open Sans"/>
                <a:sym typeface="Open Sans"/>
              </a:rPr>
              <a:t>Retrieved from:</a:t>
            </a:r>
            <a:r>
              <a:rPr lang="en-US">
                <a:solidFill>
                  <a:srgbClr val="636A6F"/>
                </a:solidFill>
                <a:latin typeface="Open Sans"/>
                <a:ea typeface="Open Sans"/>
                <a:cs typeface="Open Sans"/>
                <a:sym typeface="Open Sans"/>
              </a:rPr>
              <a:t> </a:t>
            </a:r>
            <a:r>
              <a:rPr lang="en-US" u="sng">
                <a:solidFill>
                  <a:srgbClr val="636A6F"/>
                </a:solidFill>
                <a:latin typeface="Open Sans"/>
                <a:ea typeface="Open Sans"/>
                <a:cs typeface="Open Sans"/>
                <a:sym typeface="Open Sans"/>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https://www.occupop.com/blog/5-examples-of-companies-doing-employer-branding-right</a:t>
            </a:r>
            <a:r>
              <a:rPr lang="en-US">
                <a:solidFill>
                  <a:srgbClr val="636A6F"/>
                </a:solidFill>
                <a:latin typeface="Open Sans"/>
                <a:ea typeface="Open Sans"/>
                <a:cs typeface="Open Sans"/>
                <a:sym typeface="Open Sans"/>
              </a:rPr>
              <a:t> </a:t>
            </a:r>
            <a:endParaRPr sz="1800">
              <a:solidFill>
                <a:srgbClr val="636A6F"/>
              </a:solidFill>
              <a:latin typeface="Open Sans"/>
              <a:ea typeface="Open Sans"/>
              <a:cs typeface="Open Sans"/>
              <a:sym typeface="Open Sans"/>
            </a:endParaRPr>
          </a:p>
          <a:p>
            <a:pPr marL="514350" lvl="0" indent="-171450" algn="just" rtl="0">
              <a:lnSpc>
                <a:spcPct val="90000"/>
              </a:lnSpc>
              <a:spcBef>
                <a:spcPts val="1000"/>
              </a:spcBef>
              <a:spcAft>
                <a:spcPts val="0"/>
              </a:spcAft>
              <a:buSzPts val="1800"/>
              <a:buFont typeface="Arial"/>
              <a:buNone/>
            </a:pPr>
            <a:endParaRPr sz="1800">
              <a:solidFill>
                <a:srgbClr val="636A6F"/>
              </a:solidFill>
              <a:latin typeface="Open Sans"/>
              <a:ea typeface="Open Sans"/>
              <a:cs typeface="Open Sans"/>
              <a:sym typeface="Open Sans"/>
            </a:endParaRPr>
          </a:p>
          <a:p>
            <a:pPr marL="457200" marR="0" lvl="0" indent="-228600" algn="just" rtl="0">
              <a:lnSpc>
                <a:spcPct val="90000"/>
              </a:lnSpc>
              <a:spcBef>
                <a:spcPts val="1000"/>
              </a:spcBef>
              <a:spcAft>
                <a:spcPts val="0"/>
              </a:spcAft>
              <a:buClr>
                <a:schemeClr val="lt2"/>
              </a:buClr>
              <a:buSzPts val="1800"/>
              <a:buFont typeface="Arial"/>
              <a:buNone/>
            </a:pPr>
            <a:endParaRPr/>
          </a:p>
          <a:p>
            <a:pPr marL="457200" marR="0" lvl="0" indent="-228600" algn="just" rtl="0">
              <a:lnSpc>
                <a:spcPct val="90000"/>
              </a:lnSpc>
              <a:spcBef>
                <a:spcPts val="1000"/>
              </a:spcBef>
              <a:spcAft>
                <a:spcPts val="0"/>
              </a:spcAft>
              <a:buClr>
                <a:schemeClr val="lt2"/>
              </a:buClr>
              <a:buSzPts val="1800"/>
              <a:buFont typeface="Arial"/>
              <a:buNone/>
            </a:pPr>
            <a:r>
              <a:rPr lang="en-US"/>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2"/>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2BAAD"/>
              </a:buClr>
              <a:buSzPts val="2000"/>
              <a:buFont typeface="Open Sans"/>
              <a:buNone/>
            </a:pPr>
            <a:r>
              <a:rPr lang="en-US"/>
              <a:t>Unit 2: HRM strategies to address ageism and promote intergenerational working</a:t>
            </a:r>
            <a:br>
              <a:rPr lang="en-US"/>
            </a:b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a:t>The 6 HR Processes </a:t>
            </a:r>
            <a:endParaRPr/>
          </a:p>
        </p:txBody>
      </p:sp>
      <p:sp>
        <p:nvSpPr>
          <p:cNvPr id="80" name="Google Shape;80;p5"/>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228600" lvl="0" indent="0" algn="just" rtl="0">
              <a:lnSpc>
                <a:spcPct val="90000"/>
              </a:lnSpc>
              <a:spcBef>
                <a:spcPts val="1000"/>
              </a:spcBef>
              <a:spcAft>
                <a:spcPts val="0"/>
              </a:spcAft>
              <a:buSzPts val="1800"/>
              <a:buNone/>
            </a:pPr>
            <a:r>
              <a:rPr lang="en-US" sz="2000"/>
              <a:t>There are six key areas within the workforce that management can address ageism related discrimination and social exclusion from the workforce: </a:t>
            </a:r>
            <a:endParaRPr/>
          </a:p>
          <a:p>
            <a:pPr marL="571500" lvl="0" indent="-228600" algn="just" rtl="0">
              <a:lnSpc>
                <a:spcPct val="90000"/>
              </a:lnSpc>
              <a:spcBef>
                <a:spcPts val="1000"/>
              </a:spcBef>
              <a:spcAft>
                <a:spcPts val="0"/>
              </a:spcAft>
              <a:buSzPts val="1800"/>
              <a:buFont typeface="Arial"/>
              <a:buNone/>
            </a:pPr>
            <a:endParaRPr sz="2000"/>
          </a:p>
          <a:p>
            <a:pPr marL="571500" lvl="0" indent="-342900" algn="just" rtl="0">
              <a:lnSpc>
                <a:spcPct val="90000"/>
              </a:lnSpc>
              <a:spcBef>
                <a:spcPts val="1000"/>
              </a:spcBef>
              <a:spcAft>
                <a:spcPts val="0"/>
              </a:spcAft>
              <a:buSzPts val="1800"/>
              <a:buFont typeface="Arial"/>
              <a:buAutoNum type="arabicPeriod"/>
            </a:pPr>
            <a:r>
              <a:rPr lang="en-US" sz="2000"/>
              <a:t>Employer Branding </a:t>
            </a:r>
            <a:endParaRPr/>
          </a:p>
          <a:p>
            <a:pPr marL="571500" lvl="0" indent="-342900" algn="just" rtl="0">
              <a:lnSpc>
                <a:spcPct val="90000"/>
              </a:lnSpc>
              <a:spcBef>
                <a:spcPts val="1000"/>
              </a:spcBef>
              <a:spcAft>
                <a:spcPts val="0"/>
              </a:spcAft>
              <a:buSzPts val="1800"/>
              <a:buFont typeface="Arial"/>
              <a:buAutoNum type="arabicPeriod"/>
            </a:pPr>
            <a:r>
              <a:rPr lang="en-US" sz="2000"/>
              <a:t>Recruitment &amp; selection</a:t>
            </a:r>
            <a:endParaRPr/>
          </a:p>
          <a:p>
            <a:pPr marL="571500" lvl="0" indent="-342900" algn="just" rtl="0">
              <a:lnSpc>
                <a:spcPct val="90000"/>
              </a:lnSpc>
              <a:spcBef>
                <a:spcPts val="1000"/>
              </a:spcBef>
              <a:spcAft>
                <a:spcPts val="0"/>
              </a:spcAft>
              <a:buSzPts val="1800"/>
              <a:buFont typeface="Arial"/>
              <a:buAutoNum type="arabicPeriod"/>
            </a:pPr>
            <a:r>
              <a:rPr lang="en-US" sz="2000"/>
              <a:t>Performance management</a:t>
            </a:r>
            <a:endParaRPr/>
          </a:p>
          <a:p>
            <a:pPr marL="571500" lvl="0" indent="-342900" algn="just" rtl="0">
              <a:lnSpc>
                <a:spcPct val="90000"/>
              </a:lnSpc>
              <a:spcBef>
                <a:spcPts val="1000"/>
              </a:spcBef>
              <a:spcAft>
                <a:spcPts val="0"/>
              </a:spcAft>
              <a:buSzPts val="1800"/>
              <a:buFont typeface="Arial"/>
              <a:buAutoNum type="arabicPeriod"/>
            </a:pPr>
            <a:r>
              <a:rPr lang="en-US" sz="2000"/>
              <a:t>Learning &amp; development</a:t>
            </a:r>
            <a:endParaRPr/>
          </a:p>
          <a:p>
            <a:pPr marL="571500" lvl="0" indent="-342900" algn="just" rtl="0">
              <a:lnSpc>
                <a:spcPct val="90000"/>
              </a:lnSpc>
              <a:spcBef>
                <a:spcPts val="1000"/>
              </a:spcBef>
              <a:spcAft>
                <a:spcPts val="0"/>
              </a:spcAft>
              <a:buSzPts val="1800"/>
              <a:buFont typeface="Arial"/>
              <a:buAutoNum type="arabicPeriod"/>
            </a:pPr>
            <a:r>
              <a:rPr lang="en-US" sz="2000"/>
              <a:t>Succession planning &amp; promotion</a:t>
            </a:r>
            <a:endParaRPr/>
          </a:p>
          <a:p>
            <a:pPr marL="571500" lvl="0" indent="-342900" algn="just" rtl="0">
              <a:lnSpc>
                <a:spcPct val="90000"/>
              </a:lnSpc>
              <a:spcBef>
                <a:spcPts val="1000"/>
              </a:spcBef>
              <a:spcAft>
                <a:spcPts val="0"/>
              </a:spcAft>
              <a:buSzPts val="1800"/>
              <a:buFont typeface="Arial"/>
              <a:buAutoNum type="arabicPeriod"/>
            </a:pPr>
            <a:r>
              <a:rPr lang="en-US" sz="2000"/>
              <a:t>Compensation and benefits (including, pay and recognition)</a:t>
            </a:r>
            <a:endParaRPr/>
          </a:p>
          <a:p>
            <a:pPr marL="228600" lvl="0" indent="0" algn="just" rtl="0">
              <a:lnSpc>
                <a:spcPct val="90000"/>
              </a:lnSpc>
              <a:spcBef>
                <a:spcPts val="1000"/>
              </a:spcBef>
              <a:spcAft>
                <a:spcPts val="0"/>
              </a:spcAft>
              <a:buSzPts val="1800"/>
              <a:buNone/>
            </a:pPr>
            <a:endParaRPr sz="2000"/>
          </a:p>
          <a:p>
            <a:pPr marL="228600" lvl="0" indent="0" algn="just" rtl="0">
              <a:lnSpc>
                <a:spcPct val="90000"/>
              </a:lnSpc>
              <a:spcBef>
                <a:spcPts val="1000"/>
              </a:spcBef>
              <a:spcAft>
                <a:spcPts val="0"/>
              </a:spcAft>
              <a:buSzPts val="1800"/>
              <a:buNone/>
            </a:pPr>
            <a:r>
              <a:rPr lang="en-US" sz="2000"/>
              <a:t>Organisations need to ensure clear guidelines and strategies are in place that seek to eliminate against ageism, age-related bias, misconceptions and social exclusion occurring within the workforce. </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9"/>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2BAAD"/>
              </a:buClr>
              <a:buSzPts val="2000"/>
              <a:buFont typeface="Open Sans"/>
              <a:buNone/>
            </a:pPr>
            <a:r>
              <a:rPr lang="en-US"/>
              <a:t>Discussion: What are the major issues that you can identify that occur within these 6 areas?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a:t>Why Age Diversity is Good for Business</a:t>
            </a:r>
            <a:endParaRPr/>
          </a:p>
        </p:txBody>
      </p:sp>
      <p:pic>
        <p:nvPicPr>
          <p:cNvPr id="92" name="Google Shape;92;p20" title="Why Age Diversity is Good for Business"/>
          <p:cNvPicPr preferRelativeResize="0"/>
          <p:nvPr/>
        </p:nvPicPr>
        <p:blipFill rotWithShape="1">
          <a:blip r:embed="rId3">
            <a:alphaModFix/>
          </a:blip>
          <a:srcRect/>
          <a:stretch/>
        </p:blipFill>
        <p:spPr>
          <a:xfrm>
            <a:off x="2201700" y="1351411"/>
            <a:ext cx="7788600" cy="440055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1"/>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a:t>The 6 HR Processes </a:t>
            </a:r>
            <a:endParaRPr/>
          </a:p>
        </p:txBody>
      </p:sp>
      <p:sp>
        <p:nvSpPr>
          <p:cNvPr id="99" name="Google Shape;99;p21"/>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457200" marR="0" lvl="0" indent="-228600" algn="just" rtl="0">
              <a:lnSpc>
                <a:spcPct val="90000"/>
              </a:lnSpc>
              <a:spcBef>
                <a:spcPts val="1000"/>
              </a:spcBef>
              <a:spcAft>
                <a:spcPts val="0"/>
              </a:spcAft>
              <a:buClr>
                <a:schemeClr val="accent6"/>
              </a:buClr>
              <a:buSzPts val="2400"/>
              <a:buFont typeface="Arial"/>
              <a:buNone/>
            </a:pPr>
            <a:r>
              <a:rPr lang="en-US"/>
              <a:t>1. Employer Branding </a:t>
            </a:r>
            <a:endParaRPr/>
          </a:p>
        </p:txBody>
      </p:sp>
      <p:sp>
        <p:nvSpPr>
          <p:cNvPr id="100" name="Google Shape;100;p21"/>
          <p:cNvSpPr txBox="1">
            <a:spLocks noGrp="1"/>
          </p:cNvSpPr>
          <p:nvPr>
            <p:ph type="body" idx="2"/>
          </p:nvPr>
        </p:nvSpPr>
        <p:spPr>
          <a:xfrm>
            <a:off x="97971" y="1462685"/>
            <a:ext cx="5998029" cy="5289179"/>
          </a:xfrm>
          <a:prstGeom prst="rect">
            <a:avLst/>
          </a:prstGeom>
          <a:noFill/>
          <a:ln>
            <a:noFill/>
          </a:ln>
        </p:spPr>
        <p:txBody>
          <a:bodyPr spcFirstLastPara="1" wrap="square" lIns="91425" tIns="45700" rIns="91425" bIns="45700" anchor="t" anchorCtr="0">
            <a:noAutofit/>
          </a:bodyPr>
          <a:lstStyle/>
          <a:p>
            <a:pPr marL="514350" lvl="0" indent="-285750" algn="just" rtl="0">
              <a:lnSpc>
                <a:spcPct val="90000"/>
              </a:lnSpc>
              <a:spcBef>
                <a:spcPts val="1000"/>
              </a:spcBef>
              <a:spcAft>
                <a:spcPts val="0"/>
              </a:spcAft>
              <a:buSzPts val="1800"/>
              <a:buFont typeface="Arial"/>
              <a:buChar char="•"/>
            </a:pPr>
            <a:r>
              <a:rPr lang="en-US" sz="1800">
                <a:latin typeface="Open Sans"/>
                <a:ea typeface="Open Sans"/>
                <a:cs typeface="Open Sans"/>
                <a:sym typeface="Open Sans"/>
              </a:rPr>
              <a:t>Did you know that 59% of employers say that employer branding is one of the key components in their overall HR strategy (Doyle, 2020)? </a:t>
            </a:r>
            <a:endParaRPr/>
          </a:p>
          <a:p>
            <a:pPr marL="514350" lvl="0" indent="-285750" algn="just" rtl="0">
              <a:lnSpc>
                <a:spcPct val="90000"/>
              </a:lnSpc>
              <a:spcBef>
                <a:spcPts val="1000"/>
              </a:spcBef>
              <a:spcAft>
                <a:spcPts val="0"/>
              </a:spcAft>
              <a:buSzPts val="1800"/>
              <a:buFont typeface="Arial"/>
              <a:buChar char="•"/>
            </a:pPr>
            <a:r>
              <a:rPr lang="en-US">
                <a:latin typeface="Open Sans"/>
                <a:ea typeface="Open Sans"/>
                <a:cs typeface="Open Sans"/>
                <a:sym typeface="Open Sans"/>
              </a:rPr>
              <a:t>All companies have an employer brand, whether they realise it or not!  </a:t>
            </a:r>
            <a:endParaRPr/>
          </a:p>
          <a:p>
            <a:pPr marL="514350" lvl="0" indent="-285750" algn="just" rtl="0">
              <a:lnSpc>
                <a:spcPct val="90000"/>
              </a:lnSpc>
              <a:spcBef>
                <a:spcPts val="1000"/>
              </a:spcBef>
              <a:spcAft>
                <a:spcPts val="0"/>
              </a:spcAft>
              <a:buSzPts val="1800"/>
              <a:buFont typeface="Arial"/>
              <a:buChar char="•"/>
            </a:pPr>
            <a:r>
              <a:rPr lang="en-US">
                <a:latin typeface="Open Sans"/>
                <a:ea typeface="Open Sans"/>
                <a:cs typeface="Open Sans"/>
                <a:sym typeface="Open Sans"/>
              </a:rPr>
              <a:t>The better the brand, or the reputation of an employer, the more likely they are to attract and retain the key people they need to grow their business. </a:t>
            </a:r>
            <a:endParaRPr/>
          </a:p>
          <a:p>
            <a:pPr marL="514350" lvl="0" indent="-285750" algn="just" rtl="0">
              <a:lnSpc>
                <a:spcPct val="90000"/>
              </a:lnSpc>
              <a:spcBef>
                <a:spcPts val="1000"/>
              </a:spcBef>
              <a:spcAft>
                <a:spcPts val="0"/>
              </a:spcAft>
              <a:buSzPts val="1800"/>
              <a:buFont typeface="Arial"/>
              <a:buChar char="•"/>
            </a:pPr>
            <a:r>
              <a:rPr lang="en-US">
                <a:latin typeface="Open Sans"/>
                <a:ea typeface="Open Sans"/>
                <a:cs typeface="Open Sans"/>
                <a:sym typeface="Open Sans"/>
              </a:rPr>
              <a:t>Organisations that value diversity and inclusion off all ages can create a good Employee Value Proposition (EVP).</a:t>
            </a:r>
            <a:endParaRPr/>
          </a:p>
          <a:p>
            <a:pPr marL="514350" lvl="0" indent="-285750" algn="just" rtl="0">
              <a:lnSpc>
                <a:spcPct val="90000"/>
              </a:lnSpc>
              <a:spcBef>
                <a:spcPts val="1000"/>
              </a:spcBef>
              <a:spcAft>
                <a:spcPts val="0"/>
              </a:spcAft>
              <a:buSzPts val="1800"/>
              <a:buFont typeface="Arial"/>
              <a:buChar char="•"/>
            </a:pPr>
            <a:r>
              <a:rPr lang="en-US">
                <a:latin typeface="Open Sans"/>
                <a:ea typeface="Open Sans"/>
                <a:cs typeface="Open Sans"/>
                <a:sym typeface="Open Sans"/>
              </a:rPr>
              <a:t>The EVP are the benefits that an employee can receive when working in a company, including; </a:t>
            </a:r>
            <a:endParaRPr/>
          </a:p>
          <a:p>
            <a:pPr marL="971550" lvl="1" indent="-285750" algn="l" rtl="0">
              <a:lnSpc>
                <a:spcPct val="90000"/>
              </a:lnSpc>
              <a:spcBef>
                <a:spcPts val="500"/>
              </a:spcBef>
              <a:spcAft>
                <a:spcPts val="0"/>
              </a:spcAft>
              <a:buSzPts val="2200"/>
              <a:buFont typeface="Arial"/>
              <a:buChar char="•"/>
            </a:pPr>
            <a:r>
              <a:rPr lang="en-US" sz="1600">
                <a:latin typeface="Open Sans"/>
                <a:ea typeface="Open Sans"/>
                <a:cs typeface="Open Sans"/>
                <a:sym typeface="Open Sans"/>
              </a:rPr>
              <a:t>Compensation</a:t>
            </a:r>
            <a:endParaRPr/>
          </a:p>
          <a:p>
            <a:pPr marL="971550" lvl="1" indent="-285750" algn="l" rtl="0">
              <a:lnSpc>
                <a:spcPct val="90000"/>
              </a:lnSpc>
              <a:spcBef>
                <a:spcPts val="500"/>
              </a:spcBef>
              <a:spcAft>
                <a:spcPts val="0"/>
              </a:spcAft>
              <a:buSzPts val="2200"/>
              <a:buFont typeface="Arial"/>
              <a:buChar char="•"/>
            </a:pPr>
            <a:r>
              <a:rPr lang="en-US" sz="1600">
                <a:latin typeface="Open Sans"/>
                <a:ea typeface="Open Sans"/>
                <a:cs typeface="Open Sans"/>
                <a:sym typeface="Open Sans"/>
              </a:rPr>
              <a:t>Benefits </a:t>
            </a:r>
            <a:endParaRPr/>
          </a:p>
          <a:p>
            <a:pPr marL="971550" lvl="1" indent="-285750" algn="l" rtl="0">
              <a:lnSpc>
                <a:spcPct val="90000"/>
              </a:lnSpc>
              <a:spcBef>
                <a:spcPts val="500"/>
              </a:spcBef>
              <a:spcAft>
                <a:spcPts val="0"/>
              </a:spcAft>
              <a:buSzPts val="2200"/>
              <a:buFont typeface="Arial"/>
              <a:buChar char="•"/>
            </a:pPr>
            <a:r>
              <a:rPr lang="en-US" sz="1600">
                <a:latin typeface="Open Sans"/>
                <a:ea typeface="Open Sans"/>
                <a:cs typeface="Open Sans"/>
                <a:sym typeface="Open Sans"/>
              </a:rPr>
              <a:t>Career</a:t>
            </a:r>
            <a:endParaRPr/>
          </a:p>
          <a:p>
            <a:pPr marL="971550" lvl="1" indent="-285750" algn="l" rtl="0">
              <a:lnSpc>
                <a:spcPct val="90000"/>
              </a:lnSpc>
              <a:spcBef>
                <a:spcPts val="500"/>
              </a:spcBef>
              <a:spcAft>
                <a:spcPts val="0"/>
              </a:spcAft>
              <a:buSzPts val="2200"/>
              <a:buFont typeface="Arial"/>
              <a:buChar char="•"/>
            </a:pPr>
            <a:r>
              <a:rPr lang="en-US" sz="1600">
                <a:latin typeface="Open Sans"/>
                <a:ea typeface="Open Sans"/>
                <a:cs typeface="Open Sans"/>
                <a:sym typeface="Open Sans"/>
              </a:rPr>
              <a:t>Work Environment &amp; Culture </a:t>
            </a:r>
            <a:endParaRPr/>
          </a:p>
          <a:p>
            <a:pPr marL="514350" lvl="0" indent="-171450" algn="just" rtl="0">
              <a:lnSpc>
                <a:spcPct val="90000"/>
              </a:lnSpc>
              <a:spcBef>
                <a:spcPts val="1000"/>
              </a:spcBef>
              <a:spcAft>
                <a:spcPts val="0"/>
              </a:spcAft>
              <a:buSzPts val="1800"/>
              <a:buFont typeface="Arial"/>
              <a:buNone/>
            </a:pPr>
            <a:endParaRPr sz="1800">
              <a:latin typeface="Open Sans"/>
              <a:ea typeface="Open Sans"/>
              <a:cs typeface="Open Sans"/>
              <a:sym typeface="Open Sans"/>
            </a:endParaRPr>
          </a:p>
        </p:txBody>
      </p:sp>
      <p:pic>
        <p:nvPicPr>
          <p:cNvPr id="101" name="Google Shape;101;p21" descr="Source: https://adoptoprod.blob.core.windows.net/article/6-9nY0Qr5kGSvAmKe_Cagg.png"/>
          <p:cNvPicPr preferRelativeResize="0"/>
          <p:nvPr/>
        </p:nvPicPr>
        <p:blipFill rotWithShape="1">
          <a:blip r:embed="rId3">
            <a:alphaModFix/>
          </a:blip>
          <a:srcRect/>
          <a:stretch/>
        </p:blipFill>
        <p:spPr>
          <a:xfrm>
            <a:off x="6001555" y="1462685"/>
            <a:ext cx="6092474" cy="44842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a:t>The 6 HR Processes </a:t>
            </a:r>
            <a:endParaRPr/>
          </a:p>
        </p:txBody>
      </p:sp>
      <p:sp>
        <p:nvSpPr>
          <p:cNvPr id="108" name="Google Shape;108;p22"/>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457200" marR="0" lvl="0" indent="-228600" algn="just" rtl="0">
              <a:lnSpc>
                <a:spcPct val="90000"/>
              </a:lnSpc>
              <a:spcBef>
                <a:spcPts val="1000"/>
              </a:spcBef>
              <a:spcAft>
                <a:spcPts val="0"/>
              </a:spcAft>
              <a:buClr>
                <a:schemeClr val="accent6"/>
              </a:buClr>
              <a:buSzPts val="2400"/>
              <a:buFont typeface="Arial"/>
              <a:buNone/>
            </a:pPr>
            <a:r>
              <a:rPr lang="en-US"/>
              <a:t>2. Recruitment &amp; Selection</a:t>
            </a:r>
            <a:endParaRPr/>
          </a:p>
        </p:txBody>
      </p:sp>
      <p:sp>
        <p:nvSpPr>
          <p:cNvPr id="109" name="Google Shape;109;p22"/>
          <p:cNvSpPr txBox="1">
            <a:spLocks noGrp="1"/>
          </p:cNvSpPr>
          <p:nvPr>
            <p:ph type="body" idx="2"/>
          </p:nvPr>
        </p:nvSpPr>
        <p:spPr>
          <a:xfrm>
            <a:off x="97971" y="1462685"/>
            <a:ext cx="6547758" cy="5289179"/>
          </a:xfrm>
          <a:prstGeom prst="rect">
            <a:avLst/>
          </a:prstGeom>
          <a:noFill/>
          <a:ln>
            <a:noFill/>
          </a:ln>
        </p:spPr>
        <p:txBody>
          <a:bodyPr spcFirstLastPara="1" wrap="square" lIns="91425" tIns="45700" rIns="91425" bIns="45700" anchor="t" anchorCtr="0">
            <a:noAutofit/>
          </a:bodyPr>
          <a:lstStyle/>
          <a:p>
            <a:pPr marL="514350" lvl="0" indent="-285750" algn="just" rtl="0">
              <a:lnSpc>
                <a:spcPct val="90000"/>
              </a:lnSpc>
              <a:spcBef>
                <a:spcPts val="1000"/>
              </a:spcBef>
              <a:spcAft>
                <a:spcPts val="0"/>
              </a:spcAft>
              <a:buSzPts val="1800"/>
              <a:buFont typeface="Arial"/>
              <a:buChar char="•"/>
            </a:pPr>
            <a:r>
              <a:rPr lang="en-US"/>
              <a:t>As people stay in the workforce longer, companies need to ensure they have policies in place that allow candidates of all ages to apply for the roles. </a:t>
            </a:r>
            <a:endParaRPr/>
          </a:p>
          <a:p>
            <a:pPr marL="514350" lvl="0" indent="-285750" algn="just" rtl="0">
              <a:lnSpc>
                <a:spcPct val="90000"/>
              </a:lnSpc>
              <a:spcBef>
                <a:spcPts val="1000"/>
              </a:spcBef>
              <a:spcAft>
                <a:spcPts val="0"/>
              </a:spcAft>
              <a:buSzPts val="1800"/>
              <a:buFont typeface="Arial"/>
              <a:buChar char="•"/>
            </a:pPr>
            <a:r>
              <a:rPr lang="en-US"/>
              <a:t>Stay clear of job descriptions that describe people as ‘experience’ and ‘seasoned’. Instead, seek those who have ‘high-potential’ and are ‘energetic’. [Source: Rockwood, 2018]</a:t>
            </a:r>
            <a:endParaRPr/>
          </a:p>
          <a:p>
            <a:pPr marL="514350" lvl="0" indent="-285750" algn="just" rtl="0">
              <a:lnSpc>
                <a:spcPct val="90000"/>
              </a:lnSpc>
              <a:spcBef>
                <a:spcPts val="1000"/>
              </a:spcBef>
              <a:spcAft>
                <a:spcPts val="0"/>
              </a:spcAft>
              <a:buSzPts val="1800"/>
              <a:buFont typeface="Arial"/>
              <a:buChar char="•"/>
            </a:pPr>
            <a:r>
              <a:rPr lang="en-US"/>
              <a:t>Advertising for ‘digital natives’ or only recent college graduates could result in age-discrimination against older persons. </a:t>
            </a:r>
            <a:endParaRPr/>
          </a:p>
          <a:p>
            <a:pPr marL="514350" lvl="0" indent="-285750" algn="just" rtl="0">
              <a:lnSpc>
                <a:spcPct val="90000"/>
              </a:lnSpc>
              <a:spcBef>
                <a:spcPts val="1000"/>
              </a:spcBef>
              <a:spcAft>
                <a:spcPts val="0"/>
              </a:spcAft>
              <a:buSzPts val="1800"/>
              <a:buFont typeface="Arial"/>
              <a:buChar char="•"/>
            </a:pPr>
            <a:r>
              <a:rPr lang="en-US"/>
              <a:t>During the interview process, ask questions that enable an individual to discuss their skillset, rather than their experience. </a:t>
            </a:r>
            <a:endParaRPr/>
          </a:p>
          <a:p>
            <a:pPr marL="514350" lvl="0" indent="-285750" algn="just" rtl="0">
              <a:lnSpc>
                <a:spcPct val="90000"/>
              </a:lnSpc>
              <a:spcBef>
                <a:spcPts val="1000"/>
              </a:spcBef>
              <a:spcAft>
                <a:spcPts val="0"/>
              </a:spcAft>
              <a:buSzPts val="1800"/>
              <a:buFont typeface="Arial"/>
              <a:buChar char="•"/>
            </a:pPr>
            <a:r>
              <a:rPr lang="en-US"/>
              <a:t>Psychometric tests are an excellent way to base candidates on their ability, rather than on their personality. </a:t>
            </a:r>
            <a:endParaRPr/>
          </a:p>
          <a:p>
            <a:pPr marL="514350" lvl="0" indent="-171450" algn="just" rtl="0">
              <a:lnSpc>
                <a:spcPct val="90000"/>
              </a:lnSpc>
              <a:spcBef>
                <a:spcPts val="1000"/>
              </a:spcBef>
              <a:spcAft>
                <a:spcPts val="0"/>
              </a:spcAft>
              <a:buSzPts val="1800"/>
              <a:buFont typeface="Arial"/>
              <a:buNone/>
            </a:pPr>
            <a:endParaRPr/>
          </a:p>
        </p:txBody>
      </p:sp>
      <p:pic>
        <p:nvPicPr>
          <p:cNvPr id="110" name="Google Shape;110;p22" descr="Diagram&#10;&#10;Description automatically generated"/>
          <p:cNvPicPr preferRelativeResize="0"/>
          <p:nvPr/>
        </p:nvPicPr>
        <p:blipFill rotWithShape="1">
          <a:blip r:embed="rId3">
            <a:alphaModFix/>
          </a:blip>
          <a:srcRect/>
          <a:stretch/>
        </p:blipFill>
        <p:spPr>
          <a:xfrm>
            <a:off x="6850189" y="1666629"/>
            <a:ext cx="4696480" cy="352474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US"/>
              <a:t>The 6 HR Processes </a:t>
            </a:r>
            <a:endParaRPr/>
          </a:p>
        </p:txBody>
      </p:sp>
      <p:sp>
        <p:nvSpPr>
          <p:cNvPr id="117" name="Google Shape;117;p23"/>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457200" marR="0" lvl="0" indent="-228600" algn="just" rtl="0">
              <a:lnSpc>
                <a:spcPct val="90000"/>
              </a:lnSpc>
              <a:spcBef>
                <a:spcPts val="1000"/>
              </a:spcBef>
              <a:spcAft>
                <a:spcPts val="0"/>
              </a:spcAft>
              <a:buClr>
                <a:schemeClr val="accent6"/>
              </a:buClr>
              <a:buSzPts val="2400"/>
              <a:buFont typeface="Arial"/>
              <a:buNone/>
            </a:pPr>
            <a:r>
              <a:rPr lang="en-US"/>
              <a:t>3. Performance Management</a:t>
            </a:r>
            <a:endParaRPr/>
          </a:p>
        </p:txBody>
      </p:sp>
      <p:sp>
        <p:nvSpPr>
          <p:cNvPr id="118" name="Google Shape;118;p23"/>
          <p:cNvSpPr txBox="1">
            <a:spLocks noGrp="1"/>
          </p:cNvSpPr>
          <p:nvPr>
            <p:ph type="body" idx="2"/>
          </p:nvPr>
        </p:nvSpPr>
        <p:spPr>
          <a:xfrm>
            <a:off x="97971" y="1462685"/>
            <a:ext cx="5998029" cy="5289179"/>
          </a:xfrm>
          <a:prstGeom prst="rect">
            <a:avLst/>
          </a:prstGeom>
          <a:noFill/>
          <a:ln>
            <a:noFill/>
          </a:ln>
        </p:spPr>
        <p:txBody>
          <a:bodyPr spcFirstLastPara="1" wrap="square" lIns="91425" tIns="45700" rIns="91425" bIns="45700" anchor="t" anchorCtr="0">
            <a:noAutofit/>
          </a:bodyPr>
          <a:lstStyle/>
          <a:p>
            <a:pPr marL="514350" lvl="0" indent="-285750" algn="just" rtl="0">
              <a:lnSpc>
                <a:spcPct val="90000"/>
              </a:lnSpc>
              <a:spcBef>
                <a:spcPts val="1000"/>
              </a:spcBef>
              <a:spcAft>
                <a:spcPts val="0"/>
              </a:spcAft>
              <a:buSzPts val="1800"/>
              <a:buFont typeface="Arial"/>
              <a:buChar char="•"/>
            </a:pPr>
            <a:r>
              <a:rPr lang="en-US"/>
              <a:t>Performance management is a HR process that ensures that regular two-way communication occurs with supportive feedback, so that the employee can support the company to achieve their strategic objectives (CIPD, 2021). </a:t>
            </a:r>
            <a:endParaRPr/>
          </a:p>
          <a:p>
            <a:pPr marL="514350" lvl="0" indent="-285750" algn="just" rtl="0">
              <a:lnSpc>
                <a:spcPct val="90000"/>
              </a:lnSpc>
              <a:spcBef>
                <a:spcPts val="1000"/>
              </a:spcBef>
              <a:spcAft>
                <a:spcPts val="0"/>
              </a:spcAft>
              <a:buSzPts val="1800"/>
              <a:buFont typeface="Arial"/>
              <a:buChar char="•"/>
            </a:pPr>
            <a:r>
              <a:rPr lang="en-US"/>
              <a:t>HR should ensure that all employees are measured equally and afforded the same opportunities. </a:t>
            </a:r>
            <a:endParaRPr/>
          </a:p>
          <a:p>
            <a:pPr marL="514350" lvl="0" indent="-285750" algn="just" rtl="0">
              <a:lnSpc>
                <a:spcPct val="90000"/>
              </a:lnSpc>
              <a:spcBef>
                <a:spcPts val="1000"/>
              </a:spcBef>
              <a:spcAft>
                <a:spcPts val="0"/>
              </a:spcAft>
              <a:buSzPts val="1800"/>
              <a:buFont typeface="Arial"/>
              <a:buChar char="•"/>
            </a:pPr>
            <a:r>
              <a:rPr lang="en-US"/>
              <a:t>Performance can be measured through: </a:t>
            </a:r>
            <a:endParaRPr/>
          </a:p>
          <a:p>
            <a:pPr marL="971550" lvl="1" indent="-285750" algn="l" rtl="0">
              <a:lnSpc>
                <a:spcPct val="90000"/>
              </a:lnSpc>
              <a:spcBef>
                <a:spcPts val="500"/>
              </a:spcBef>
              <a:spcAft>
                <a:spcPts val="0"/>
              </a:spcAft>
              <a:buSzPts val="2200"/>
              <a:buFont typeface="Arial"/>
              <a:buChar char="•"/>
            </a:pPr>
            <a:r>
              <a:rPr lang="en-US" sz="1800">
                <a:latin typeface="Open Sans"/>
                <a:ea typeface="Open Sans"/>
                <a:cs typeface="Open Sans"/>
                <a:sym typeface="Open Sans"/>
              </a:rPr>
              <a:t>Reviews that occur monthly, bi-annually or annual. </a:t>
            </a:r>
            <a:endParaRPr/>
          </a:p>
          <a:p>
            <a:pPr marL="971550" lvl="1" indent="-285750" algn="l" rtl="0">
              <a:lnSpc>
                <a:spcPct val="90000"/>
              </a:lnSpc>
              <a:spcBef>
                <a:spcPts val="500"/>
              </a:spcBef>
              <a:spcAft>
                <a:spcPts val="0"/>
              </a:spcAft>
              <a:buSzPts val="2200"/>
              <a:buFont typeface="Arial"/>
              <a:buChar char="•"/>
            </a:pPr>
            <a:r>
              <a:rPr lang="en-US" sz="1800">
                <a:latin typeface="Open Sans"/>
                <a:ea typeface="Open Sans"/>
                <a:cs typeface="Open Sans"/>
                <a:sym typeface="Open Sans"/>
              </a:rPr>
              <a:t>360-degree feedback </a:t>
            </a:r>
            <a:endParaRPr/>
          </a:p>
          <a:p>
            <a:pPr marL="971550" lvl="1" indent="-285750" algn="l" rtl="0">
              <a:lnSpc>
                <a:spcPct val="90000"/>
              </a:lnSpc>
              <a:spcBef>
                <a:spcPts val="500"/>
              </a:spcBef>
              <a:spcAft>
                <a:spcPts val="0"/>
              </a:spcAft>
              <a:buSzPts val="2200"/>
              <a:buFont typeface="Arial"/>
              <a:buChar char="•"/>
            </a:pPr>
            <a:r>
              <a:rPr lang="en-US" sz="1800">
                <a:latin typeface="Open Sans"/>
                <a:ea typeface="Open Sans"/>
                <a:cs typeface="Open Sans"/>
                <a:sym typeface="Open Sans"/>
              </a:rPr>
              <a:t>Informal face-to-face conversations with management. </a:t>
            </a:r>
            <a:endParaRPr sz="1800">
              <a:latin typeface="Open Sans"/>
              <a:ea typeface="Open Sans"/>
              <a:cs typeface="Open Sans"/>
              <a:sym typeface="Open Sans"/>
            </a:endParaRPr>
          </a:p>
          <a:p>
            <a:pPr marL="457200" marR="0" lvl="0" indent="-228600" algn="just" rtl="0">
              <a:lnSpc>
                <a:spcPct val="90000"/>
              </a:lnSpc>
              <a:spcBef>
                <a:spcPts val="1000"/>
              </a:spcBef>
              <a:spcAft>
                <a:spcPts val="0"/>
              </a:spcAft>
              <a:buClr>
                <a:schemeClr val="lt2"/>
              </a:buClr>
              <a:buSzPts val="1800"/>
              <a:buFont typeface="Arial"/>
              <a:buNone/>
            </a:pPr>
            <a:r>
              <a:rPr lang="en-US" i="1"/>
              <a:t>  </a:t>
            </a:r>
            <a:endParaRPr i="1"/>
          </a:p>
        </p:txBody>
      </p:sp>
      <p:pic>
        <p:nvPicPr>
          <p:cNvPr id="119" name="Google Shape;119;p23" descr="A picture containing person, window, indoor&#10;&#10;Description automatically generated"/>
          <p:cNvPicPr preferRelativeResize="0"/>
          <p:nvPr/>
        </p:nvPicPr>
        <p:blipFill rotWithShape="1">
          <a:blip r:embed="rId3">
            <a:alphaModFix/>
          </a:blip>
          <a:srcRect/>
          <a:stretch/>
        </p:blipFill>
        <p:spPr>
          <a:xfrm>
            <a:off x="6328055" y="797521"/>
            <a:ext cx="5714265" cy="4803179"/>
          </a:xfrm>
          <a:prstGeom prst="rect">
            <a:avLst/>
          </a:prstGeom>
          <a:noFill/>
          <a:ln>
            <a:noFill/>
          </a:ln>
        </p:spPr>
      </p:pic>
    </p:spTree>
  </p:cSld>
  <p:clrMapOvr>
    <a:masterClrMapping/>
  </p:clrMapOvr>
</p:sld>
</file>

<file path=ppt/theme/theme1.xml><?xml version="1.0" encoding="utf-8"?>
<a:theme xmlns:a="http://schemas.openxmlformats.org/drawingml/2006/main" name="CARDET Course template - Cover pag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2280</Words>
  <Application>Microsoft Office PowerPoint</Application>
  <PresentationFormat>Widescreen</PresentationFormat>
  <Paragraphs>255</Paragraphs>
  <Slides>26</Slides>
  <Notes>26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Arial</vt:lpstr>
      <vt:lpstr>Open Sans</vt:lpstr>
      <vt:lpstr>Calibri</vt:lpstr>
      <vt:lpstr>CARDET Course template - Cover page</vt:lpstr>
      <vt:lpstr>CARDET Course template</vt:lpstr>
      <vt:lpstr>Module 3 </vt:lpstr>
      <vt:lpstr>Unit 2: HRM strategies to address ageism and promote intergenerational working</vt:lpstr>
      <vt:lpstr>Unit 2: HRM strategies to address ageism and promote intergenerational working </vt:lpstr>
      <vt:lpstr>The 6 HR Processes </vt:lpstr>
      <vt:lpstr>Discussion: What are the major issues that you can identify that occur within these 6 areas? </vt:lpstr>
      <vt:lpstr>Why Age Diversity is Good for Business</vt:lpstr>
      <vt:lpstr>The 6 HR Processes </vt:lpstr>
      <vt:lpstr>The 6 HR Processes </vt:lpstr>
      <vt:lpstr>The 6 HR Processes </vt:lpstr>
      <vt:lpstr>The 6 HR Processes </vt:lpstr>
      <vt:lpstr>The 6 HR Processes </vt:lpstr>
      <vt:lpstr>The 6 HR Processes </vt:lpstr>
      <vt:lpstr>Strategies to combat ageism and social exclusion at the workplace  </vt:lpstr>
      <vt:lpstr>Strategies to combat ageism and social exclusion at the workplace </vt:lpstr>
      <vt:lpstr>Strategies to combat ageism and social exclusion at the workplace </vt:lpstr>
      <vt:lpstr>Strategies to combat ageism and social exclusion at the workplace </vt:lpstr>
      <vt:lpstr>Strategies to combat ageism and social exclusion at the workplace </vt:lpstr>
      <vt:lpstr>Strategies to combat ageism and social exclusion at the workplace </vt:lpstr>
      <vt:lpstr>Strategies to combat ageism and social exclusion at the workplace </vt:lpstr>
      <vt:lpstr>Strategies to combat ageism and social exclusion at the workplace </vt:lpstr>
      <vt:lpstr>Mentoring and Reverse Mentoring </vt:lpstr>
      <vt:lpstr>Defining the Retirement Age </vt:lpstr>
      <vt:lpstr>Identify how you can implement one of these strategies into your organisation to combat ageism? </vt:lpstr>
      <vt:lpstr>Always remember to document all decisions made in case an employee takes legal action on the grounds of age discrimination. </vt:lpstr>
      <vt:lpstr>References </vt:lpstr>
      <vt:lpstr>References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dc:title>
  <dc:creator>2Fast4u</dc:creator>
  <cp:lastModifiedBy>Eleni Nicolaou</cp:lastModifiedBy>
  <cp:revision>1</cp:revision>
  <dcterms:created xsi:type="dcterms:W3CDTF">2014-07-11T09:12:14Z</dcterms:created>
  <dcterms:modified xsi:type="dcterms:W3CDTF">2021-07-28T15:26:14Z</dcterms:modified>
</cp:coreProperties>
</file>