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Poppins" panose="020B060402020202020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Open Sans Light" panose="020B0306030504020204" pitchFamily="34" charset="0"/>
      <p:regular r:id="rId25"/>
      <p:italic r:id="rId26"/>
    </p:embeddedFont>
    <p:embeddedFont>
      <p:font typeface="Lucida Sans" panose="020B060203050402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Lato Light" panose="020F0302020204030203" pitchFamily="3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H/Nz7GN5VFoPAmVRUmPOwdNrF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09794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extLst>
      <p:ext uri="{BB962C8B-B14F-4D97-AF65-F5344CB8AC3E}">
        <p14:creationId xmlns:p14="http://schemas.microsoft.com/office/powerpoint/2010/main" val="13692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Suggestion of topics/subjects to introduce:</a:t>
            </a:r>
            <a:endParaRPr/>
          </a:p>
          <a:p>
            <a:pPr marL="0" lvl="0" indent="0" algn="l" rtl="0">
              <a:spcBef>
                <a:spcPts val="0"/>
              </a:spcBef>
              <a:spcAft>
                <a:spcPts val="0"/>
              </a:spcAft>
              <a:buNone/>
            </a:pPr>
            <a:endParaRPr/>
          </a:p>
          <a:p>
            <a:pPr marL="0" lvl="0" indent="0" algn="l" rtl="0">
              <a:spcBef>
                <a:spcPts val="0"/>
              </a:spcBef>
              <a:spcAft>
                <a:spcPts val="0"/>
              </a:spcAft>
              <a:buNone/>
            </a:pPr>
            <a:r>
              <a:rPr lang="en-GB" sz="1800">
                <a:latin typeface="Avenir"/>
                <a:ea typeface="Avenir"/>
                <a:cs typeface="Avenir"/>
                <a:sym typeface="Avenir"/>
              </a:rPr>
              <a:t>The relevant characteristics that define a good </a:t>
            </a:r>
            <a:r>
              <a:rPr lang="en-GB" sz="1800" b="1">
                <a:latin typeface="Avenir"/>
                <a:ea typeface="Avenir"/>
                <a:cs typeface="Avenir"/>
                <a:sym typeface="Avenir"/>
              </a:rPr>
              <a:t>mentor</a:t>
            </a:r>
            <a:r>
              <a:rPr lang="en-GB" sz="1800">
                <a:latin typeface="Avenir"/>
                <a:ea typeface="Avenir"/>
                <a:cs typeface="Avenir"/>
                <a:sym typeface="Avenir"/>
              </a:rPr>
              <a:t> are: developing capabilities, inspiring, effective questioning, providing corrective feedback, managing risks and opening doors.</a:t>
            </a:r>
            <a:endParaRPr/>
          </a:p>
          <a:p>
            <a:pPr marL="0" lvl="0" indent="0" algn="l" rtl="0">
              <a:spcBef>
                <a:spcPts val="0"/>
              </a:spcBef>
              <a:spcAft>
                <a:spcPts val="0"/>
              </a:spcAft>
              <a:buNone/>
            </a:pPr>
            <a:endParaRPr/>
          </a:p>
          <a:p>
            <a:pPr marL="0" lvl="0" indent="0" algn="l" rtl="0">
              <a:spcBef>
                <a:spcPts val="0"/>
              </a:spcBef>
              <a:spcAft>
                <a:spcPts val="0"/>
              </a:spcAft>
              <a:buNone/>
            </a:pPr>
            <a:r>
              <a:rPr lang="en-GB" sz="1800">
                <a:latin typeface="Avenir"/>
                <a:ea typeface="Avenir"/>
                <a:cs typeface="Avenir"/>
                <a:sym typeface="Avenir"/>
              </a:rPr>
              <a:t>The abilities expected from a </a:t>
            </a:r>
            <a:r>
              <a:rPr lang="en-GB" sz="1800" b="1">
                <a:latin typeface="Avenir"/>
                <a:ea typeface="Avenir"/>
                <a:cs typeface="Avenir"/>
                <a:sym typeface="Avenir"/>
              </a:rPr>
              <a:t>mentee </a:t>
            </a:r>
            <a:r>
              <a:rPr lang="en-GB" sz="1800" b="0">
                <a:latin typeface="Avenir"/>
                <a:ea typeface="Avenir"/>
                <a:cs typeface="Avenir"/>
                <a:sym typeface="Avenir"/>
              </a:rPr>
              <a:t>is</a:t>
            </a:r>
            <a:r>
              <a:rPr lang="en-GB" sz="1800">
                <a:latin typeface="Avenir"/>
                <a:ea typeface="Avenir"/>
                <a:cs typeface="Avenir"/>
                <a:sym typeface="Avenir"/>
              </a:rPr>
              <a:t>: acquiring mentors, active learning, initiative taking, follow through and managing the relationship.</a:t>
            </a:r>
            <a:endParaRPr/>
          </a:p>
          <a:p>
            <a:pPr marL="0" lvl="0" indent="0" algn="l" rtl="0">
              <a:spcBef>
                <a:spcPts val="0"/>
              </a:spcBef>
              <a:spcAft>
                <a:spcPts val="0"/>
              </a:spcAft>
              <a:buNone/>
            </a:pPr>
            <a:endParaRPr sz="1800" b="1">
              <a:latin typeface="Avenir"/>
              <a:ea typeface="Avenir"/>
              <a:cs typeface="Avenir"/>
              <a:sym typeface="Avenir"/>
            </a:endParaRPr>
          </a:p>
          <a:p>
            <a:pPr marL="0" lvl="0" indent="0" algn="l" rtl="0">
              <a:spcBef>
                <a:spcPts val="0"/>
              </a:spcBef>
              <a:spcAft>
                <a:spcPts val="0"/>
              </a:spcAft>
              <a:buNone/>
            </a:pPr>
            <a:r>
              <a:rPr lang="en-GB" sz="1800" b="1">
                <a:latin typeface="Avenir"/>
                <a:ea typeface="Avenir"/>
                <a:cs typeface="Avenir"/>
                <a:sym typeface="Avenir"/>
              </a:rPr>
              <a:t>In a mentoring relationship, the following skills are required for both mentor and mentee:</a:t>
            </a:r>
            <a:endParaRPr/>
          </a:p>
          <a:p>
            <a:pPr marL="0" lvl="0" indent="0" algn="l" rtl="0">
              <a:spcBef>
                <a:spcPts val="0"/>
              </a:spcBef>
              <a:spcAft>
                <a:spcPts val="0"/>
              </a:spcAft>
              <a:buNone/>
            </a:pPr>
            <a:endParaRPr sz="1800" b="1">
              <a:latin typeface="Avenir"/>
              <a:ea typeface="Avenir"/>
              <a:cs typeface="Avenir"/>
              <a:sym typeface="Avenir"/>
            </a:endParaRPr>
          </a:p>
          <a:p>
            <a:pPr marL="0" lvl="0" indent="0" algn="l" rtl="0">
              <a:spcBef>
                <a:spcPts val="0"/>
              </a:spcBef>
              <a:spcAft>
                <a:spcPts val="0"/>
              </a:spcAft>
              <a:buNone/>
            </a:pPr>
            <a:r>
              <a:rPr lang="en-GB" sz="1800" b="1">
                <a:latin typeface="Avenir"/>
                <a:ea typeface="Avenir"/>
                <a:cs typeface="Avenir"/>
                <a:sym typeface="Avenir"/>
              </a:rPr>
              <a:t>Communication skills</a:t>
            </a:r>
            <a:r>
              <a:rPr lang="en-GB" sz="1800" b="0">
                <a:latin typeface="Avenir"/>
                <a:ea typeface="Avenir"/>
                <a:cs typeface="Avenir"/>
                <a:sym typeface="Avenir"/>
              </a:rPr>
              <a:t>: the ability to engage in active listening, to questioning effectively (inquisitiveness), to actively provide feedback, to give encouragement (reinforcement) and to reflect. </a:t>
            </a:r>
            <a:endParaRPr/>
          </a:p>
          <a:p>
            <a:pPr marL="0" lvl="0" indent="0" algn="l" rtl="0">
              <a:spcBef>
                <a:spcPts val="0"/>
              </a:spcBef>
              <a:spcAft>
                <a:spcPts val="0"/>
              </a:spcAft>
              <a:buNone/>
            </a:pPr>
            <a:endParaRPr sz="1800" b="1">
              <a:latin typeface="Avenir"/>
              <a:ea typeface="Avenir"/>
              <a:cs typeface="Avenir"/>
              <a:sym typeface="Avenir"/>
            </a:endParaRPr>
          </a:p>
          <a:p>
            <a:pPr marL="0" lvl="0" indent="0" algn="l" rtl="0">
              <a:spcBef>
                <a:spcPts val="0"/>
              </a:spcBef>
              <a:spcAft>
                <a:spcPts val="0"/>
              </a:spcAft>
              <a:buNone/>
            </a:pPr>
            <a:r>
              <a:rPr lang="en-GB" sz="1800" b="1">
                <a:latin typeface="Avenir"/>
                <a:ea typeface="Avenir"/>
                <a:cs typeface="Avenir"/>
                <a:sym typeface="Avenir"/>
              </a:rPr>
              <a:t>Relational skills: </a:t>
            </a:r>
            <a:r>
              <a:rPr lang="en-GB" sz="1800" b="0">
                <a:latin typeface="Avenir"/>
                <a:ea typeface="Avenir"/>
                <a:cs typeface="Avenir"/>
                <a:sym typeface="Avenir"/>
              </a:rPr>
              <a:t>the ability to establish and maintain relationships, to foster a sense of belonging and trust and to develop networking (specially for the mentor side?.</a:t>
            </a:r>
            <a:endParaRPr/>
          </a:p>
          <a:p>
            <a:pPr marL="0" lvl="0" indent="0" algn="l" rtl="0">
              <a:spcBef>
                <a:spcPts val="0"/>
              </a:spcBef>
              <a:spcAft>
                <a:spcPts val="0"/>
              </a:spcAft>
              <a:buNone/>
            </a:pPr>
            <a:endParaRPr b="1"/>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16009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a:latin typeface="Open Sans Light"/>
                <a:ea typeface="Open Sans Light"/>
                <a:cs typeface="Open Sans Light"/>
                <a:sym typeface="Open Sans Light"/>
              </a:rPr>
              <a:t>Participants will have to complete the tasks indicated in “</a:t>
            </a:r>
            <a:r>
              <a:rPr lang="en-GB" sz="1800" b="1">
                <a:latin typeface="Open Sans Light"/>
                <a:ea typeface="Open Sans Light"/>
                <a:cs typeface="Open Sans Light"/>
                <a:sym typeface="Open Sans Light"/>
              </a:rPr>
              <a:t>Scenario 1: How to start a mentoring programme?</a:t>
            </a:r>
            <a:r>
              <a:rPr lang="en-GB" sz="1800">
                <a:latin typeface="Open Sans Light"/>
                <a:ea typeface="Open Sans Light"/>
                <a:cs typeface="Open Sans Light"/>
                <a:sym typeface="Open Sans Light"/>
              </a:rPr>
              <a:t>”. In face-to-face training the main objective is to complete at least tasks 1 to 4. Task 5 can be assigned as autonomous learning to be done after the training session. </a:t>
            </a:r>
            <a:endParaRPr/>
          </a:p>
        </p:txBody>
      </p:sp>
      <p:sp>
        <p:nvSpPr>
          <p:cNvPr id="232" name="Google Shape;23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775499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36A6F"/>
              </a:buClr>
              <a:buSzPts val="1800"/>
              <a:buFont typeface="Open Sans Light"/>
              <a:buNone/>
            </a:pPr>
            <a:r>
              <a:rPr lang="en-GB" sz="1800">
                <a:solidFill>
                  <a:srgbClr val="636A6F"/>
                </a:solidFill>
                <a:latin typeface="Open Sans Light"/>
                <a:ea typeface="Open Sans Light"/>
                <a:cs typeface="Open Sans Light"/>
                <a:sym typeface="Open Sans Light"/>
              </a:rPr>
              <a:t>To close the activity, the facilitator will ask participants to give their insights about how they have solved Scenario 1. The facilitator will use participants' contributions to summarise the basics of mentoring.</a:t>
            </a:r>
            <a:endParaRPr/>
          </a:p>
          <a:p>
            <a:pPr marL="0" lvl="0" indent="0" algn="l" rtl="0">
              <a:spcBef>
                <a:spcPts val="0"/>
              </a:spcBef>
              <a:spcAft>
                <a:spcPts val="0"/>
              </a:spcAft>
              <a:buNone/>
            </a:pPr>
            <a:endParaRPr/>
          </a:p>
        </p:txBody>
      </p:sp>
      <p:sp>
        <p:nvSpPr>
          <p:cNvPr id="242" name="Google Shape;24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81885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159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8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15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059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48838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87846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3D4CC"/>
              </a:buClr>
              <a:buSzPts val="1800"/>
              <a:buFont typeface="Open Sans Light"/>
              <a:buNone/>
            </a:pPr>
            <a:r>
              <a:rPr lang="en-GB" sz="1800" b="1">
                <a:solidFill>
                  <a:srgbClr val="93D4CC"/>
                </a:solidFill>
                <a:latin typeface="Open Sans Light"/>
                <a:ea typeface="Open Sans Light"/>
                <a:cs typeface="Open Sans Light"/>
                <a:sym typeface="Open Sans Light"/>
              </a:rPr>
              <a:t>Theory</a:t>
            </a:r>
            <a:r>
              <a:rPr lang="en-GB" sz="1800">
                <a:solidFill>
                  <a:srgbClr val="636A6F"/>
                </a:solidFill>
                <a:latin typeface="Open Sans Light"/>
                <a:ea typeface="Open Sans Light"/>
                <a:cs typeface="Open Sans Light"/>
                <a:sym typeface="Open Sans Light"/>
              </a:rPr>
              <a:t> [approx. 15 minutes]</a:t>
            </a:r>
            <a:endParaRPr sz="1800">
              <a:latin typeface="Open Sans Light"/>
              <a:ea typeface="Open Sans Light"/>
              <a:cs typeface="Open Sans Light"/>
              <a:sym typeface="Open Sans Light"/>
            </a:endParaRPr>
          </a:p>
          <a:p>
            <a:pPr marL="0" lvl="0" indent="0" algn="l" rtl="0">
              <a:spcBef>
                <a:spcPts val="0"/>
              </a:spcBef>
              <a:spcAft>
                <a:spcPts val="0"/>
              </a:spcAft>
              <a:buNone/>
            </a:pPr>
            <a:r>
              <a:rPr lang="en-GB" sz="1800">
                <a:latin typeface="Open Sans Light"/>
                <a:ea typeface="Open Sans Light"/>
                <a:cs typeface="Open Sans Light"/>
                <a:sym typeface="Open Sans Light"/>
              </a:rPr>
              <a:t>The facilitator will use </a:t>
            </a:r>
            <a:r>
              <a:rPr lang="en-GB" sz="1800">
                <a:solidFill>
                  <a:srgbClr val="636A6F"/>
                </a:solidFill>
                <a:latin typeface="Open Sans Light"/>
                <a:ea typeface="Open Sans Light"/>
                <a:cs typeface="Open Sans Light"/>
                <a:sym typeface="Open Sans Light"/>
              </a:rPr>
              <a:t>participants' answers</a:t>
            </a:r>
            <a:r>
              <a:rPr lang="en-GB" sz="1800">
                <a:latin typeface="Open Sans Light"/>
                <a:ea typeface="Open Sans Light"/>
                <a:cs typeface="Open Sans Light"/>
                <a:sym typeface="Open Sans Light"/>
              </a:rPr>
              <a:t> to introduce the basics of mentoring.</a:t>
            </a:r>
            <a:endParaRPr/>
          </a:p>
          <a:p>
            <a:pPr marL="0" lvl="0" indent="0" algn="l" rtl="0">
              <a:spcBef>
                <a:spcPts val="0"/>
              </a:spcBef>
              <a:spcAft>
                <a:spcPts val="0"/>
              </a:spcAft>
              <a:buNone/>
            </a:pPr>
            <a:endParaRPr sz="1800">
              <a:latin typeface="Open Sans Light"/>
              <a:ea typeface="Open Sans Light"/>
              <a:cs typeface="Open Sans Light"/>
              <a:sym typeface="Open Sans Light"/>
            </a:endParaRPr>
          </a:p>
          <a:p>
            <a:pPr marL="0" lvl="0" indent="0" algn="l" rtl="0">
              <a:spcBef>
                <a:spcPts val="0"/>
              </a:spcBef>
              <a:spcAft>
                <a:spcPts val="0"/>
              </a:spcAft>
              <a:buNone/>
            </a:pPr>
            <a:r>
              <a:rPr lang="en-GB" sz="1800" b="1">
                <a:latin typeface="Open Sans Light"/>
                <a:ea typeface="Open Sans Light"/>
                <a:cs typeface="Open Sans Light"/>
                <a:sym typeface="Open Sans Light"/>
              </a:rPr>
              <a:t>Additional reading (facilitator):</a:t>
            </a:r>
            <a:endParaRPr/>
          </a:p>
          <a:p>
            <a:pPr marL="0" marR="0" lvl="0" indent="0" algn="l" rtl="0">
              <a:lnSpc>
                <a:spcPct val="100000"/>
              </a:lnSpc>
              <a:spcBef>
                <a:spcPts val="0"/>
              </a:spcBef>
              <a:spcAft>
                <a:spcPts val="0"/>
              </a:spcAft>
              <a:buClr>
                <a:srgbClr val="050505"/>
              </a:buClr>
              <a:buSzPts val="1200"/>
              <a:buFont typeface="Arial"/>
              <a:buNone/>
            </a:pPr>
            <a:r>
              <a:rPr lang="en-GB" b="0" i="0">
                <a:solidFill>
                  <a:srgbClr val="050505"/>
                </a:solidFill>
                <a:latin typeface="Arial"/>
                <a:ea typeface="Arial"/>
                <a:cs typeface="Arial"/>
                <a:sym typeface="Arial"/>
              </a:rPr>
              <a:t>What is Mentoring?: https://www.skillsyouneed.com/learn/mentoring.html </a:t>
            </a:r>
            <a:endParaRPr/>
          </a:p>
          <a:p>
            <a:pPr marL="0" marR="0" lvl="0" indent="0" algn="l" rtl="0">
              <a:lnSpc>
                <a:spcPct val="100000"/>
              </a:lnSpc>
              <a:spcBef>
                <a:spcPts val="0"/>
              </a:spcBef>
              <a:spcAft>
                <a:spcPts val="0"/>
              </a:spcAft>
              <a:buClr>
                <a:srgbClr val="008C7D"/>
              </a:buClr>
              <a:buSzPts val="1200"/>
              <a:buFont typeface="Lucida Sans"/>
              <a:buNone/>
            </a:pPr>
            <a:r>
              <a:rPr lang="en-GB" b="0" i="0">
                <a:solidFill>
                  <a:srgbClr val="008C7D"/>
                </a:solidFill>
                <a:latin typeface="Lucida Sans"/>
                <a:ea typeface="Lucida Sans"/>
                <a:cs typeface="Lucida Sans"/>
                <a:sym typeface="Lucida Sans"/>
              </a:rPr>
              <a:t>Mentoring: definitions and principles: https://www.reading.ac.uk/engageinmentoring/what-is-mentoring/eim-definitions.aspx</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050505"/>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a:solidFill>
                <a:srgbClr val="050505"/>
              </a:solidFill>
              <a:latin typeface="Arial"/>
              <a:ea typeface="Arial"/>
              <a:cs typeface="Arial"/>
              <a:sym typeface="Arial"/>
            </a:endParaRPr>
          </a:p>
          <a:p>
            <a:pPr marL="0" lvl="0" indent="0" algn="l" rtl="0">
              <a:spcBef>
                <a:spcPts val="0"/>
              </a:spcBef>
              <a:spcAft>
                <a:spcPts val="0"/>
              </a:spcAft>
              <a:buNone/>
            </a:pPr>
            <a:endParaRPr/>
          </a:p>
        </p:txBody>
      </p:sp>
      <p:sp>
        <p:nvSpPr>
          <p:cNvPr id="105" name="Google Shape;10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85516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sz="1200" b="1"/>
              <a:t>Suggestion of topics/subjects to introduce:</a:t>
            </a:r>
            <a:endParaRPr/>
          </a:p>
          <a:p>
            <a:pPr marL="0" lvl="0" indent="0" algn="l" rtl="0">
              <a:spcBef>
                <a:spcPts val="0"/>
              </a:spcBef>
              <a:spcAft>
                <a:spcPts val="0"/>
              </a:spcAft>
              <a:buClr>
                <a:schemeClr val="dk1"/>
              </a:buClr>
              <a:buSzPts val="1200"/>
              <a:buFont typeface="Calibri"/>
              <a:buNone/>
            </a:pPr>
            <a:endParaRPr sz="1200" b="1"/>
          </a:p>
          <a:p>
            <a:pPr marL="0" lvl="0" indent="0" algn="l" rtl="0">
              <a:spcBef>
                <a:spcPts val="0"/>
              </a:spcBef>
              <a:spcAft>
                <a:spcPts val="0"/>
              </a:spcAft>
              <a:buClr>
                <a:schemeClr val="dk1"/>
              </a:buClr>
              <a:buSzPts val="1200"/>
              <a:buFont typeface="Calibri"/>
              <a:buNone/>
            </a:pPr>
            <a:r>
              <a:rPr lang="en-GB" sz="1200" b="1"/>
              <a:t>Mentoring relationships </a:t>
            </a:r>
            <a:r>
              <a:rPr lang="en-GB" sz="1200"/>
              <a:t>are focused on personal and professional development. Designed to build confidence in the mentee, a mentoring relationship is based on: honesty; trust; exchange of knowledge, encouragement and empowerment. Regardless of the context and purpose, all mentoring programmes should place the mentee at the centre. There are different </a:t>
            </a:r>
            <a:r>
              <a:rPr lang="en-GB" sz="1200" b="1"/>
              <a:t>mentoring models</a:t>
            </a:r>
            <a:r>
              <a:rPr lang="en-GB" sz="1200"/>
              <a:t>: one-to-one peer mentoring; group peer mentoring; team peer mentoring.</a:t>
            </a:r>
            <a:endParaRPr/>
          </a:p>
          <a:p>
            <a:pPr marL="0" lvl="0" indent="0" algn="l" rtl="0">
              <a:spcBef>
                <a:spcPts val="0"/>
              </a:spcBef>
              <a:spcAft>
                <a:spcPts val="0"/>
              </a:spcAft>
              <a:buClr>
                <a:schemeClr val="dk1"/>
              </a:buClr>
              <a:buSzPts val="1200"/>
              <a:buFont typeface="Calibri"/>
              <a:buNone/>
            </a:pPr>
            <a:r>
              <a:rPr lang="en-GB" sz="1200"/>
              <a:t>All models require a formal setting up for the mentoring relationship.</a:t>
            </a:r>
            <a:endParaRPr/>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a:p>
        </p:txBody>
      </p:sp>
      <p:sp>
        <p:nvSpPr>
          <p:cNvPr id="126" name="Google Shape;1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75276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Suggestion of topics/subjects to introduce:</a:t>
            </a:r>
            <a:endParaRPr/>
          </a:p>
          <a:p>
            <a:pPr marL="0" marR="0" lvl="0" indent="0" algn="l" rtl="0">
              <a:lnSpc>
                <a:spcPct val="100000"/>
              </a:lnSpc>
              <a:spcBef>
                <a:spcPts val="0"/>
              </a:spcBef>
              <a:spcAft>
                <a:spcPts val="0"/>
              </a:spcAft>
              <a:buClr>
                <a:schemeClr val="dk1"/>
              </a:buClr>
              <a:buSzPts val="1200"/>
              <a:buFont typeface="Calibri"/>
              <a:buNone/>
            </a:pPr>
            <a:r>
              <a:rPr lang="en-GB" sz="1200"/>
              <a:t>The initial </a:t>
            </a:r>
            <a:r>
              <a:rPr lang="en-GB" sz="1200" b="1"/>
              <a:t>preparation phase </a:t>
            </a:r>
            <a:r>
              <a:rPr lang="en-GB" sz="1200"/>
              <a:t>is crucial for any mentoring relationship. It is crucial that the mentor designs its mentoring programme with some level of formality. This will have a pedagogical influence on the mentee and can easily be transferred to their professional practices. </a:t>
            </a:r>
            <a:endParaRPr/>
          </a:p>
          <a:p>
            <a:pPr marL="0" marR="0" lvl="0" indent="0" algn="l" rtl="0">
              <a:lnSpc>
                <a:spcPct val="100000"/>
              </a:lnSpc>
              <a:spcBef>
                <a:spcPts val="0"/>
              </a:spcBef>
              <a:spcAft>
                <a:spcPts val="0"/>
              </a:spcAft>
              <a:buClr>
                <a:schemeClr val="dk1"/>
              </a:buClr>
              <a:buSzPts val="1200"/>
              <a:buFont typeface="Calibri"/>
              <a:buNone/>
            </a:pPr>
            <a:endParaRPr sz="1200" b="1"/>
          </a:p>
          <a:p>
            <a:pPr marL="0" marR="0" lvl="0" indent="0" algn="l" rtl="0">
              <a:lnSpc>
                <a:spcPct val="100000"/>
              </a:lnSpc>
              <a:spcBef>
                <a:spcPts val="0"/>
              </a:spcBef>
              <a:spcAft>
                <a:spcPts val="0"/>
              </a:spcAft>
              <a:buClr>
                <a:schemeClr val="dk1"/>
              </a:buClr>
              <a:buSzPts val="1200"/>
              <a:buFont typeface="Calibri"/>
              <a:buNone/>
            </a:pPr>
            <a:r>
              <a:rPr lang="en-GB" sz="1200" b="1"/>
              <a:t>Mentoring</a:t>
            </a:r>
            <a:r>
              <a:rPr lang="en-GB" sz="1200"/>
              <a:t> </a:t>
            </a:r>
            <a:r>
              <a:rPr lang="en-GB" sz="1200" b="1"/>
              <a:t>meetings</a:t>
            </a:r>
            <a:r>
              <a:rPr lang="en-GB" sz="1200"/>
              <a:t> should happen on a regular basis and follow a formal structure. </a:t>
            </a:r>
            <a:endParaRPr/>
          </a:p>
          <a:p>
            <a:pPr marL="0" marR="0" lvl="0" indent="0" algn="l" rtl="0">
              <a:lnSpc>
                <a:spcPct val="100000"/>
              </a:lnSpc>
              <a:spcBef>
                <a:spcPts val="0"/>
              </a:spcBef>
              <a:spcAft>
                <a:spcPts val="0"/>
              </a:spcAft>
              <a:buClr>
                <a:schemeClr val="dk1"/>
              </a:buClr>
              <a:buSzPts val="1200"/>
              <a:buFont typeface="Calibri"/>
              <a:buNone/>
            </a:pPr>
            <a:endParaRPr sz="1200" b="1"/>
          </a:p>
          <a:p>
            <a:pPr marL="0" marR="0" lvl="0" indent="0" algn="l" rtl="0">
              <a:lnSpc>
                <a:spcPct val="100000"/>
              </a:lnSpc>
              <a:spcBef>
                <a:spcPts val="0"/>
              </a:spcBef>
              <a:spcAft>
                <a:spcPts val="0"/>
              </a:spcAft>
              <a:buClr>
                <a:schemeClr val="dk1"/>
              </a:buClr>
              <a:buSzPts val="1200"/>
              <a:buFont typeface="Calibri"/>
              <a:buNone/>
            </a:pPr>
            <a:r>
              <a:rPr lang="en-GB" sz="1200" b="1"/>
              <a:t>Mentors</a:t>
            </a:r>
            <a:r>
              <a:rPr lang="en-GB" sz="1200"/>
              <a:t> can be flexible in the conversations but must have clear objectives and actions for each mentoring session/meeting. Keeping records of the </a:t>
            </a:r>
            <a:r>
              <a:rPr lang="en-GB" sz="1200" b="1"/>
              <a:t>mentee progression </a:t>
            </a:r>
            <a:r>
              <a:rPr lang="en-GB" sz="1200"/>
              <a:t>by confronting them to initial goals established and with the outcomes must also be considered in this formal process.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GB" sz="1200"/>
              <a:t>At the beginning a mentoring relationship, the mentor must define how and when the mentorship programme will </a:t>
            </a:r>
            <a:r>
              <a:rPr lang="en-GB" sz="1200" b="1"/>
              <a:t>end. </a:t>
            </a:r>
            <a:r>
              <a:rPr lang="en-GB" sz="1200" b="0"/>
              <a:t>The </a:t>
            </a:r>
            <a:r>
              <a:rPr lang="en-GB" sz="1200" b="1"/>
              <a:t>end of the mentoring programme </a:t>
            </a:r>
            <a:r>
              <a:rPr lang="en-GB" sz="1200" b="0"/>
              <a:t>is the beginning of something new for both mentor and mentee. This doesn´t mean that both mentor or mentee will no longer contact each other. It means that they have </a:t>
            </a:r>
            <a:r>
              <a:rPr lang="en-GB" sz="1200" b="1"/>
              <a:t>completed a timely framed programme</a:t>
            </a:r>
            <a:r>
              <a:rPr lang="en-GB" sz="1200" b="0"/>
              <a:t>.</a:t>
            </a:r>
            <a:endParaRPr/>
          </a:p>
          <a:p>
            <a:pPr marL="0" marR="0" lvl="0" indent="0" algn="l" rtl="0">
              <a:lnSpc>
                <a:spcPct val="100000"/>
              </a:lnSpc>
              <a:spcBef>
                <a:spcPts val="0"/>
              </a:spcBef>
              <a:spcAft>
                <a:spcPts val="0"/>
              </a:spcAft>
              <a:buClr>
                <a:schemeClr val="dk1"/>
              </a:buClr>
              <a:buSzPts val="1200"/>
              <a:buFont typeface="Calibri"/>
              <a:buNone/>
            </a:pPr>
            <a:endParaRPr sz="1200" b="1"/>
          </a:p>
          <a:p>
            <a:pPr marL="0" marR="0" lvl="0" indent="0" algn="l" rtl="0">
              <a:lnSpc>
                <a:spcPct val="100000"/>
              </a:lnSpc>
              <a:spcBef>
                <a:spcPts val="0"/>
              </a:spcBef>
              <a:spcAft>
                <a:spcPts val="0"/>
              </a:spcAft>
              <a:buClr>
                <a:schemeClr val="dk1"/>
              </a:buClr>
              <a:buSzPts val="1200"/>
              <a:buFont typeface="Calibri"/>
              <a:buNone/>
            </a:pPr>
            <a:endParaRPr sz="1200" b="1">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200"/>
              <a:buFont typeface="Open Sans Light"/>
              <a:buNone/>
            </a:pPr>
            <a:r>
              <a:rPr lang="en-GB" sz="1200" b="1">
                <a:latin typeface="Open Sans Light"/>
                <a:ea typeface="Open Sans Light"/>
                <a:cs typeface="Open Sans Light"/>
                <a:sym typeface="Open Sans Light"/>
              </a:rPr>
              <a:t>Additional reading (facilitator):</a:t>
            </a:r>
            <a:endParaRPr/>
          </a:p>
          <a:p>
            <a:pPr marL="0" lvl="0" indent="0" algn="l" rtl="0">
              <a:spcBef>
                <a:spcPts val="0"/>
              </a:spcBef>
              <a:spcAft>
                <a:spcPts val="0"/>
              </a:spcAft>
              <a:buNone/>
            </a:pPr>
            <a:r>
              <a:rPr lang="en-GB"/>
              <a:t>Mentor handbook: https://hr.un.org/sites/hr.un.org/files/Mentor-Handbook-05_0.pdf </a:t>
            </a:r>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533682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5"/>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a:ea typeface="Open Sans"/>
              <a:cs typeface="Open Sans"/>
              <a:sym typeface="Open Sans"/>
            </a:endParaRPr>
          </a:p>
        </p:txBody>
      </p:sp>
      <p:pic>
        <p:nvPicPr>
          <p:cNvPr id="17" name="Google Shape;17;p15"/>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5"/>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5"/>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5"/>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smtClean="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smtClean="0">
              <a:solidFill>
                <a:srgbClr val="000000"/>
              </a:solidFill>
              <a:latin typeface="Arial"/>
              <a:ea typeface="Arial"/>
              <a:cs typeface="Arial"/>
              <a:sym typeface="Arial"/>
            </a:endParaRP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21" name="Google Shape;21;p15"/>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5"/>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5"/>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9"/>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6" name="Google Shape;26;p19"/>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9"/>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22"/>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0" name="Google Shape;30;p22"/>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 name="Google Shape;31;p22"/>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22"/>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22"/>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smtClean="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smtClean="0">
              <a:solidFill>
                <a:srgbClr val="000000"/>
              </a:solidFill>
              <a:latin typeface="Arial"/>
              <a:ea typeface="Arial"/>
              <a:cs typeface="Arial"/>
              <a:sym typeface="Arial"/>
            </a:endParaRPr>
          </a:p>
          <a:p>
            <a:pPr marL="0" marR="0" lvl="0" indent="0" algn="l" rtl="0">
              <a:spcBef>
                <a:spcPts val="0"/>
              </a:spcBef>
              <a:spcAft>
                <a:spcPts val="0"/>
              </a:spcAft>
              <a:buNone/>
            </a:pPr>
            <a:endParaRPr sz="1000" dirty="0">
              <a:solidFill>
                <a:schemeClr val="lt1"/>
              </a:solidFill>
              <a:latin typeface="Open Sans"/>
              <a:ea typeface="Open Sans"/>
              <a:cs typeface="Open Sans"/>
              <a:sym typeface="Open Sans"/>
            </a:endParaRPr>
          </a:p>
        </p:txBody>
      </p:sp>
      <p:sp>
        <p:nvSpPr>
          <p:cNvPr id="34" name="Google Shape;34;p22"/>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1"/>
        <p:cNvGrpSpPr/>
        <p:nvPr/>
      </p:nvGrpSpPr>
      <p:grpSpPr>
        <a:xfrm>
          <a:off x="0" y="0"/>
          <a:ext cx="0" cy="0"/>
          <a:chOff x="0" y="0"/>
          <a:chExt cx="0" cy="0"/>
        </a:xfrm>
      </p:grpSpPr>
      <p:sp>
        <p:nvSpPr>
          <p:cNvPr id="42" name="Google Shape;42;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8"/>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4" name="Google Shape;44;p18"/>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20"/>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9" name="Google Shape;49;p20"/>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1"/>
        <p:cNvGrpSpPr/>
        <p:nvPr/>
      </p:nvGrpSpPr>
      <p:grpSpPr>
        <a:xfrm>
          <a:off x="0" y="0"/>
          <a:ext cx="0" cy="0"/>
          <a:chOff x="0" y="0"/>
          <a:chExt cx="0" cy="0"/>
        </a:xfrm>
      </p:grpSpPr>
      <p:sp>
        <p:nvSpPr>
          <p:cNvPr id="52" name="Google Shape;52;p2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3"/>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4" name="Google Shape;54;p23"/>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14"/>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14"/>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EB3B5"/>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1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EB3B5"/>
                </a:solidFill>
                <a:latin typeface="Open Sans"/>
                <a:ea typeface="Open Sans"/>
                <a:cs typeface="Open Sans"/>
                <a:sym typeface="Open Sans"/>
              </a:defRPr>
            </a:lvl1pPr>
            <a:lvl2pPr marL="0" marR="0" lvl="1" indent="0" algn="r" rtl="0">
              <a:spcBef>
                <a:spcPts val="0"/>
              </a:spcBef>
              <a:buNone/>
              <a:defRPr sz="1200" b="0" i="0" u="none" strike="noStrike" cap="none">
                <a:solidFill>
                  <a:srgbClr val="AEB3B5"/>
                </a:solidFill>
                <a:latin typeface="Open Sans"/>
                <a:ea typeface="Open Sans"/>
                <a:cs typeface="Open Sans"/>
                <a:sym typeface="Open Sans"/>
              </a:defRPr>
            </a:lvl2pPr>
            <a:lvl3pPr marL="0" marR="0" lvl="2" indent="0" algn="r" rtl="0">
              <a:spcBef>
                <a:spcPts val="0"/>
              </a:spcBef>
              <a:buNone/>
              <a:defRPr sz="1200" b="0" i="0" u="none" strike="noStrike" cap="none">
                <a:solidFill>
                  <a:srgbClr val="AEB3B5"/>
                </a:solidFill>
                <a:latin typeface="Open Sans"/>
                <a:ea typeface="Open Sans"/>
                <a:cs typeface="Open Sans"/>
                <a:sym typeface="Open Sans"/>
              </a:defRPr>
            </a:lvl3pPr>
            <a:lvl4pPr marL="0" marR="0" lvl="3" indent="0" algn="r" rtl="0">
              <a:spcBef>
                <a:spcPts val="0"/>
              </a:spcBef>
              <a:buNone/>
              <a:defRPr sz="1200" b="0" i="0" u="none" strike="noStrike" cap="none">
                <a:solidFill>
                  <a:srgbClr val="AEB3B5"/>
                </a:solidFill>
                <a:latin typeface="Open Sans"/>
                <a:ea typeface="Open Sans"/>
                <a:cs typeface="Open Sans"/>
                <a:sym typeface="Open Sans"/>
              </a:defRPr>
            </a:lvl4pPr>
            <a:lvl5pPr marL="0" marR="0" lvl="4" indent="0" algn="r" rtl="0">
              <a:spcBef>
                <a:spcPts val="0"/>
              </a:spcBef>
              <a:buNone/>
              <a:defRPr sz="1200" b="0" i="0" u="none" strike="noStrike" cap="none">
                <a:solidFill>
                  <a:srgbClr val="AEB3B5"/>
                </a:solidFill>
                <a:latin typeface="Open Sans"/>
                <a:ea typeface="Open Sans"/>
                <a:cs typeface="Open Sans"/>
                <a:sym typeface="Open Sans"/>
              </a:defRPr>
            </a:lvl5pPr>
            <a:lvl6pPr marL="0" marR="0" lvl="5" indent="0" algn="r" rtl="0">
              <a:spcBef>
                <a:spcPts val="0"/>
              </a:spcBef>
              <a:buNone/>
              <a:defRPr sz="1200" b="0" i="0" u="none" strike="noStrike" cap="none">
                <a:solidFill>
                  <a:srgbClr val="AEB3B5"/>
                </a:solidFill>
                <a:latin typeface="Open Sans"/>
                <a:ea typeface="Open Sans"/>
                <a:cs typeface="Open Sans"/>
                <a:sym typeface="Open Sans"/>
              </a:defRPr>
            </a:lvl6pPr>
            <a:lvl7pPr marL="0" marR="0" lvl="6" indent="0" algn="r" rtl="0">
              <a:spcBef>
                <a:spcPts val="0"/>
              </a:spcBef>
              <a:buNone/>
              <a:defRPr sz="1200" b="0" i="0" u="none" strike="noStrike" cap="none">
                <a:solidFill>
                  <a:srgbClr val="AEB3B5"/>
                </a:solidFill>
                <a:latin typeface="Open Sans"/>
                <a:ea typeface="Open Sans"/>
                <a:cs typeface="Open Sans"/>
                <a:sym typeface="Open Sans"/>
              </a:defRPr>
            </a:lvl7pPr>
            <a:lvl8pPr marL="0" marR="0" lvl="7" indent="0" algn="r" rtl="0">
              <a:spcBef>
                <a:spcPts val="0"/>
              </a:spcBef>
              <a:buNone/>
              <a:defRPr sz="1200" b="0" i="0" u="none" strike="noStrike" cap="none">
                <a:solidFill>
                  <a:srgbClr val="AEB3B5"/>
                </a:solidFill>
                <a:latin typeface="Open Sans"/>
                <a:ea typeface="Open Sans"/>
                <a:cs typeface="Open Sans"/>
                <a:sym typeface="Open Sans"/>
              </a:defRPr>
            </a:lvl8pPr>
            <a:lvl9pPr marL="0" marR="0" lvl="8" indent="0" algn="r" rtl="0">
              <a:spcBef>
                <a:spcPts val="0"/>
              </a:spcBef>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6"/>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37" name="Google Shape;37;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mindshift.p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mailto:geral@mindshift.p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GB">
                <a:latin typeface="Open Sans"/>
                <a:ea typeface="Open Sans"/>
                <a:cs typeface="Open Sans"/>
                <a:sym typeface="Open Sans"/>
              </a:rPr>
              <a:t>Intergenerational Learning Curriculum</a:t>
            </a:r>
            <a:endParaRPr/>
          </a:p>
        </p:txBody>
      </p:sp>
      <p:sp>
        <p:nvSpPr>
          <p:cNvPr id="61" name="Google Shape;61;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1600"/>
              <a:buNone/>
            </a:pPr>
            <a:r>
              <a:rPr lang="en-GB"/>
              <a:t>Module 5 – Train the mentor programme</a:t>
            </a:r>
            <a:endParaRPr/>
          </a:p>
          <a:p>
            <a:pPr marL="0" lvl="0" indent="0" algn="l" rtl="0">
              <a:lnSpc>
                <a:spcPct val="90000"/>
              </a:lnSpc>
              <a:spcBef>
                <a:spcPts val="1000"/>
              </a:spcBef>
              <a:spcAft>
                <a:spcPts val="0"/>
              </a:spcAft>
              <a:buClr>
                <a:schemeClr val="accent1"/>
              </a:buClr>
              <a:buSzPts val="1600"/>
              <a:buNone/>
            </a:pPr>
            <a:r>
              <a:rPr lang="en-GB"/>
              <a:t>Unit 1: The basics of mentoring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p:nvPr/>
        </p:nvSpPr>
        <p:spPr>
          <a:xfrm>
            <a:off x="5455933" y="5348178"/>
            <a:ext cx="1358954" cy="143464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75" name="Google Shape;175;p10"/>
          <p:cNvSpPr/>
          <p:nvPr/>
        </p:nvSpPr>
        <p:spPr>
          <a:xfrm>
            <a:off x="3856304" y="3261404"/>
            <a:ext cx="1767380" cy="17673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sp>
        <p:nvSpPr>
          <p:cNvPr id="176" name="Google Shape;176;p10"/>
          <p:cNvSpPr/>
          <p:nvPr/>
        </p:nvSpPr>
        <p:spPr>
          <a:xfrm>
            <a:off x="6568317" y="3261404"/>
            <a:ext cx="1767380" cy="176738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sp>
        <p:nvSpPr>
          <p:cNvPr id="177" name="Google Shape;177;p10"/>
          <p:cNvSpPr/>
          <p:nvPr/>
        </p:nvSpPr>
        <p:spPr>
          <a:xfrm>
            <a:off x="5505381" y="3647383"/>
            <a:ext cx="965548" cy="342811"/>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sp>
        <p:nvSpPr>
          <p:cNvPr id="178" name="Google Shape;178;p10"/>
          <p:cNvSpPr/>
          <p:nvPr/>
        </p:nvSpPr>
        <p:spPr>
          <a:xfrm rot="10800000">
            <a:off x="5721074" y="4226353"/>
            <a:ext cx="931042" cy="342811"/>
          </a:xfrm>
          <a:prstGeom prst="right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cxnSp>
        <p:nvCxnSpPr>
          <p:cNvPr id="179" name="Google Shape;179;p10"/>
          <p:cNvCxnSpPr/>
          <p:nvPr/>
        </p:nvCxnSpPr>
        <p:spPr>
          <a:xfrm rot="10800000" flipH="1">
            <a:off x="5198236" y="2286139"/>
            <a:ext cx="521519" cy="1005369"/>
          </a:xfrm>
          <a:prstGeom prst="straightConnector1">
            <a:avLst/>
          </a:prstGeom>
          <a:noFill/>
          <a:ln w="38100" cap="rnd" cmpd="sng">
            <a:solidFill>
              <a:srgbClr val="7F7F7F"/>
            </a:solidFill>
            <a:prstDash val="solid"/>
            <a:round/>
            <a:headEnd type="none" w="sm" len="sm"/>
            <a:tailEnd type="triangle" w="med" len="med"/>
          </a:ln>
        </p:spPr>
      </p:cxnSp>
      <p:sp>
        <p:nvSpPr>
          <p:cNvPr id="180" name="Google Shape;180;p10"/>
          <p:cNvSpPr/>
          <p:nvPr/>
        </p:nvSpPr>
        <p:spPr>
          <a:xfrm>
            <a:off x="9906776" y="3556123"/>
            <a:ext cx="1472660" cy="147266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cxnSp>
        <p:nvCxnSpPr>
          <p:cNvPr id="181" name="Google Shape;181;p10"/>
          <p:cNvCxnSpPr/>
          <p:nvPr/>
        </p:nvCxnSpPr>
        <p:spPr>
          <a:xfrm rot="10800000">
            <a:off x="4701901" y="2444964"/>
            <a:ext cx="40632" cy="727953"/>
          </a:xfrm>
          <a:prstGeom prst="straightConnector1">
            <a:avLst/>
          </a:prstGeom>
          <a:noFill/>
          <a:ln w="38100" cap="rnd" cmpd="sng">
            <a:solidFill>
              <a:srgbClr val="7F7F7F"/>
            </a:solidFill>
            <a:prstDash val="solid"/>
            <a:round/>
            <a:headEnd type="none" w="sm" len="sm"/>
            <a:tailEnd type="triangle" w="med" len="med"/>
          </a:ln>
        </p:spPr>
      </p:cxnSp>
      <p:cxnSp>
        <p:nvCxnSpPr>
          <p:cNvPr id="182" name="Google Shape;182;p10"/>
          <p:cNvCxnSpPr/>
          <p:nvPr/>
        </p:nvCxnSpPr>
        <p:spPr>
          <a:xfrm rot="10800000">
            <a:off x="3461958" y="2271155"/>
            <a:ext cx="780325" cy="1035339"/>
          </a:xfrm>
          <a:prstGeom prst="straightConnector1">
            <a:avLst/>
          </a:prstGeom>
          <a:noFill/>
          <a:ln w="38100" cap="rnd" cmpd="sng">
            <a:solidFill>
              <a:srgbClr val="7F7F7F"/>
            </a:solidFill>
            <a:prstDash val="solid"/>
            <a:round/>
            <a:headEnd type="none" w="sm" len="sm"/>
            <a:tailEnd type="triangle" w="med" len="med"/>
          </a:ln>
        </p:spPr>
      </p:cxnSp>
      <p:cxnSp>
        <p:nvCxnSpPr>
          <p:cNvPr id="183" name="Google Shape;183;p10"/>
          <p:cNvCxnSpPr/>
          <p:nvPr/>
        </p:nvCxnSpPr>
        <p:spPr>
          <a:xfrm rot="10800000">
            <a:off x="2454125" y="2812719"/>
            <a:ext cx="1402178" cy="829624"/>
          </a:xfrm>
          <a:prstGeom prst="straightConnector1">
            <a:avLst/>
          </a:prstGeom>
          <a:noFill/>
          <a:ln w="38100" cap="rnd" cmpd="sng">
            <a:solidFill>
              <a:srgbClr val="7F7F7F"/>
            </a:solidFill>
            <a:prstDash val="solid"/>
            <a:round/>
            <a:headEnd type="none" w="sm" len="sm"/>
            <a:tailEnd type="triangle" w="med" len="med"/>
          </a:ln>
        </p:spPr>
      </p:cxnSp>
      <p:cxnSp>
        <p:nvCxnSpPr>
          <p:cNvPr id="184" name="Google Shape;184;p10"/>
          <p:cNvCxnSpPr/>
          <p:nvPr/>
        </p:nvCxnSpPr>
        <p:spPr>
          <a:xfrm flipH="1">
            <a:off x="2279226" y="4096169"/>
            <a:ext cx="1472550" cy="41504"/>
          </a:xfrm>
          <a:prstGeom prst="straightConnector1">
            <a:avLst/>
          </a:prstGeom>
          <a:noFill/>
          <a:ln w="38100" cap="rnd" cmpd="sng">
            <a:solidFill>
              <a:srgbClr val="7F7F7F"/>
            </a:solidFill>
            <a:prstDash val="solid"/>
            <a:round/>
            <a:headEnd type="none" w="sm" len="sm"/>
            <a:tailEnd type="triangle" w="med" len="med"/>
          </a:ln>
        </p:spPr>
      </p:cxnSp>
      <p:cxnSp>
        <p:nvCxnSpPr>
          <p:cNvPr id="185" name="Google Shape;185;p10"/>
          <p:cNvCxnSpPr/>
          <p:nvPr/>
        </p:nvCxnSpPr>
        <p:spPr>
          <a:xfrm flipH="1">
            <a:off x="1698741" y="4642806"/>
            <a:ext cx="2157561" cy="884975"/>
          </a:xfrm>
          <a:prstGeom prst="straightConnector1">
            <a:avLst/>
          </a:prstGeom>
          <a:noFill/>
          <a:ln w="38100" cap="rnd" cmpd="sng">
            <a:solidFill>
              <a:srgbClr val="7F7F7F"/>
            </a:solidFill>
            <a:prstDash val="solid"/>
            <a:round/>
            <a:headEnd type="none" w="sm" len="sm"/>
            <a:tailEnd type="triangle" w="med" len="med"/>
          </a:ln>
        </p:spPr>
      </p:cxnSp>
      <p:cxnSp>
        <p:nvCxnSpPr>
          <p:cNvPr id="186" name="Google Shape;186;p10"/>
          <p:cNvCxnSpPr/>
          <p:nvPr/>
        </p:nvCxnSpPr>
        <p:spPr>
          <a:xfrm flipH="1">
            <a:off x="3678825" y="4930352"/>
            <a:ext cx="460037" cy="597430"/>
          </a:xfrm>
          <a:prstGeom prst="straightConnector1">
            <a:avLst/>
          </a:prstGeom>
          <a:noFill/>
          <a:ln w="38100" cap="rnd" cmpd="sng">
            <a:solidFill>
              <a:srgbClr val="7F7F7F"/>
            </a:solidFill>
            <a:prstDash val="solid"/>
            <a:round/>
            <a:headEnd type="none" w="sm" len="sm"/>
            <a:tailEnd type="triangle" w="med" len="med"/>
          </a:ln>
        </p:spPr>
      </p:cxnSp>
      <p:cxnSp>
        <p:nvCxnSpPr>
          <p:cNvPr id="187" name="Google Shape;187;p10"/>
          <p:cNvCxnSpPr/>
          <p:nvPr/>
        </p:nvCxnSpPr>
        <p:spPr>
          <a:xfrm flipH="1">
            <a:off x="4632205" y="5095227"/>
            <a:ext cx="23233" cy="557620"/>
          </a:xfrm>
          <a:prstGeom prst="straightConnector1">
            <a:avLst/>
          </a:prstGeom>
          <a:noFill/>
          <a:ln w="38100" cap="rnd" cmpd="sng">
            <a:solidFill>
              <a:srgbClr val="7F7F7F"/>
            </a:solidFill>
            <a:prstDash val="solid"/>
            <a:round/>
            <a:headEnd type="none" w="sm" len="sm"/>
            <a:tailEnd type="triangle" w="med" len="med"/>
          </a:ln>
        </p:spPr>
      </p:cxnSp>
      <p:cxnSp>
        <p:nvCxnSpPr>
          <p:cNvPr id="188" name="Google Shape;188;p10"/>
          <p:cNvCxnSpPr/>
          <p:nvPr/>
        </p:nvCxnSpPr>
        <p:spPr>
          <a:xfrm rot="10800000" flipH="1">
            <a:off x="7672585" y="2309024"/>
            <a:ext cx="71564" cy="877402"/>
          </a:xfrm>
          <a:prstGeom prst="straightConnector1">
            <a:avLst/>
          </a:prstGeom>
          <a:noFill/>
          <a:ln w="38100" cap="rnd" cmpd="sng">
            <a:solidFill>
              <a:srgbClr val="7F7F7F"/>
            </a:solidFill>
            <a:prstDash val="solid"/>
            <a:round/>
            <a:headEnd type="none" w="sm" len="sm"/>
            <a:tailEnd type="triangle" w="med" len="med"/>
          </a:ln>
        </p:spPr>
      </p:cxnSp>
      <p:cxnSp>
        <p:nvCxnSpPr>
          <p:cNvPr id="189" name="Google Shape;189;p10"/>
          <p:cNvCxnSpPr/>
          <p:nvPr/>
        </p:nvCxnSpPr>
        <p:spPr>
          <a:xfrm rot="10800000" flipH="1">
            <a:off x="8046692" y="2113521"/>
            <a:ext cx="1113394" cy="1246298"/>
          </a:xfrm>
          <a:prstGeom prst="straightConnector1">
            <a:avLst/>
          </a:prstGeom>
          <a:noFill/>
          <a:ln w="38100" cap="rnd" cmpd="sng">
            <a:solidFill>
              <a:srgbClr val="7F7F7F"/>
            </a:solidFill>
            <a:prstDash val="solid"/>
            <a:round/>
            <a:headEnd type="none" w="sm" len="sm"/>
            <a:tailEnd type="triangle" w="med" len="med"/>
          </a:ln>
        </p:spPr>
      </p:cxnSp>
      <p:cxnSp>
        <p:nvCxnSpPr>
          <p:cNvPr id="190" name="Google Shape;190;p10"/>
          <p:cNvCxnSpPr/>
          <p:nvPr/>
        </p:nvCxnSpPr>
        <p:spPr>
          <a:xfrm rot="10800000" flipH="1">
            <a:off x="8280311" y="3306494"/>
            <a:ext cx="902629" cy="415987"/>
          </a:xfrm>
          <a:prstGeom prst="straightConnector1">
            <a:avLst/>
          </a:prstGeom>
          <a:noFill/>
          <a:ln w="38100" cap="rnd" cmpd="sng">
            <a:solidFill>
              <a:srgbClr val="7F7F7F"/>
            </a:solidFill>
            <a:prstDash val="solid"/>
            <a:round/>
            <a:headEnd type="none" w="sm" len="sm"/>
            <a:tailEnd type="triangle" w="med" len="med"/>
          </a:ln>
        </p:spPr>
      </p:cxnSp>
      <p:cxnSp>
        <p:nvCxnSpPr>
          <p:cNvPr id="191" name="Google Shape;191;p10"/>
          <p:cNvCxnSpPr/>
          <p:nvPr/>
        </p:nvCxnSpPr>
        <p:spPr>
          <a:xfrm>
            <a:off x="8368737" y="4159912"/>
            <a:ext cx="1365684" cy="38492"/>
          </a:xfrm>
          <a:prstGeom prst="straightConnector1">
            <a:avLst/>
          </a:prstGeom>
          <a:noFill/>
          <a:ln w="38100" cap="rnd" cmpd="sng">
            <a:solidFill>
              <a:srgbClr val="7F7F7F"/>
            </a:solidFill>
            <a:prstDash val="solid"/>
            <a:round/>
            <a:headEnd type="none" w="sm" len="sm"/>
            <a:tailEnd type="triangle" w="med" len="med"/>
          </a:ln>
        </p:spPr>
      </p:cxnSp>
      <p:cxnSp>
        <p:nvCxnSpPr>
          <p:cNvPr id="192" name="Google Shape;192;p10"/>
          <p:cNvCxnSpPr/>
          <p:nvPr/>
        </p:nvCxnSpPr>
        <p:spPr>
          <a:xfrm>
            <a:off x="8315382" y="4557585"/>
            <a:ext cx="1365684" cy="686903"/>
          </a:xfrm>
          <a:prstGeom prst="straightConnector1">
            <a:avLst/>
          </a:prstGeom>
          <a:noFill/>
          <a:ln w="38100" cap="rnd" cmpd="sng">
            <a:solidFill>
              <a:srgbClr val="7F7F7F"/>
            </a:solidFill>
            <a:prstDash val="solid"/>
            <a:round/>
            <a:headEnd type="none" w="sm" len="sm"/>
            <a:tailEnd type="triangle" w="med" len="med"/>
          </a:ln>
        </p:spPr>
      </p:cxnSp>
      <p:cxnSp>
        <p:nvCxnSpPr>
          <p:cNvPr id="193" name="Google Shape;193;p10"/>
          <p:cNvCxnSpPr/>
          <p:nvPr/>
        </p:nvCxnSpPr>
        <p:spPr>
          <a:xfrm>
            <a:off x="7842605" y="5031059"/>
            <a:ext cx="483198" cy="546071"/>
          </a:xfrm>
          <a:prstGeom prst="straightConnector1">
            <a:avLst/>
          </a:prstGeom>
          <a:noFill/>
          <a:ln w="38100" cap="rnd" cmpd="sng">
            <a:solidFill>
              <a:srgbClr val="7F7F7F"/>
            </a:solidFill>
            <a:prstDash val="solid"/>
            <a:round/>
            <a:headEnd type="none" w="sm" len="sm"/>
            <a:tailEnd type="triangle" w="med" len="med"/>
          </a:ln>
        </p:spPr>
      </p:cxnSp>
      <p:cxnSp>
        <p:nvCxnSpPr>
          <p:cNvPr id="194" name="Google Shape;194;p10"/>
          <p:cNvCxnSpPr/>
          <p:nvPr/>
        </p:nvCxnSpPr>
        <p:spPr>
          <a:xfrm>
            <a:off x="5172011" y="5071195"/>
            <a:ext cx="438594" cy="363882"/>
          </a:xfrm>
          <a:prstGeom prst="straightConnector1">
            <a:avLst/>
          </a:prstGeom>
          <a:noFill/>
          <a:ln w="38100" cap="rnd" cmpd="sng">
            <a:solidFill>
              <a:srgbClr val="7F7F7F"/>
            </a:solidFill>
            <a:prstDash val="solid"/>
            <a:round/>
            <a:headEnd type="none" w="sm" len="sm"/>
            <a:tailEnd type="triangle" w="med" len="med"/>
          </a:ln>
        </p:spPr>
      </p:cxnSp>
      <p:sp>
        <p:nvSpPr>
          <p:cNvPr id="195" name="Google Shape;195;p10"/>
          <p:cNvSpPr/>
          <p:nvPr/>
        </p:nvSpPr>
        <p:spPr>
          <a:xfrm>
            <a:off x="4178681" y="1259491"/>
            <a:ext cx="1053496" cy="1065977"/>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96" name="Google Shape;196;p10"/>
          <p:cNvSpPr/>
          <p:nvPr/>
        </p:nvSpPr>
        <p:spPr>
          <a:xfrm>
            <a:off x="5531967" y="878270"/>
            <a:ext cx="1358954" cy="143464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97" name="Google Shape;197;p10"/>
          <p:cNvSpPr/>
          <p:nvPr/>
        </p:nvSpPr>
        <p:spPr>
          <a:xfrm>
            <a:off x="892301" y="3523434"/>
            <a:ext cx="1312868" cy="131286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98" name="Google Shape;198;p10"/>
          <p:cNvSpPr/>
          <p:nvPr/>
        </p:nvSpPr>
        <p:spPr>
          <a:xfrm>
            <a:off x="2778077" y="5498596"/>
            <a:ext cx="978443" cy="978443"/>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199" name="Google Shape;199;p10"/>
          <p:cNvSpPr/>
          <p:nvPr/>
        </p:nvSpPr>
        <p:spPr>
          <a:xfrm>
            <a:off x="9223133" y="2521863"/>
            <a:ext cx="1128794" cy="112879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0" name="Google Shape;200;p10"/>
          <p:cNvSpPr/>
          <p:nvPr/>
        </p:nvSpPr>
        <p:spPr>
          <a:xfrm>
            <a:off x="9638690" y="5323884"/>
            <a:ext cx="1095176" cy="1153155"/>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1" name="Google Shape;201;p10"/>
          <p:cNvSpPr/>
          <p:nvPr/>
        </p:nvSpPr>
        <p:spPr>
          <a:xfrm>
            <a:off x="7367404" y="925067"/>
            <a:ext cx="1312868" cy="131286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2" name="Google Shape;202;p10"/>
          <p:cNvSpPr/>
          <p:nvPr/>
        </p:nvSpPr>
        <p:spPr>
          <a:xfrm>
            <a:off x="7989276" y="5654094"/>
            <a:ext cx="970027" cy="92575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3" name="Google Shape;203;p10"/>
          <p:cNvSpPr/>
          <p:nvPr/>
        </p:nvSpPr>
        <p:spPr>
          <a:xfrm>
            <a:off x="591036" y="1652144"/>
            <a:ext cx="1758561" cy="165435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4" name="Google Shape;204;p10"/>
          <p:cNvSpPr/>
          <p:nvPr/>
        </p:nvSpPr>
        <p:spPr>
          <a:xfrm>
            <a:off x="550012" y="5348178"/>
            <a:ext cx="1077615" cy="1065342"/>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599">
              <a:solidFill>
                <a:schemeClr val="lt1"/>
              </a:solidFill>
              <a:latin typeface="Lato Light"/>
              <a:ea typeface="Lato Light"/>
              <a:cs typeface="Lato Light"/>
              <a:sym typeface="Lato Light"/>
            </a:endParaRPr>
          </a:p>
        </p:txBody>
      </p:sp>
      <p:sp>
        <p:nvSpPr>
          <p:cNvPr id="205" name="Google Shape;205;p10"/>
          <p:cNvSpPr/>
          <p:nvPr/>
        </p:nvSpPr>
        <p:spPr>
          <a:xfrm>
            <a:off x="2543434" y="925067"/>
            <a:ext cx="1312868" cy="131286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6" name="Google Shape;206;p10"/>
          <p:cNvSpPr/>
          <p:nvPr/>
        </p:nvSpPr>
        <p:spPr>
          <a:xfrm>
            <a:off x="4170370" y="5712889"/>
            <a:ext cx="862667" cy="853374"/>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sp>
        <p:nvSpPr>
          <p:cNvPr id="207" name="Google Shape;207;p10"/>
          <p:cNvSpPr txBox="1"/>
          <p:nvPr/>
        </p:nvSpPr>
        <p:spPr>
          <a:xfrm>
            <a:off x="4176028" y="3914534"/>
            <a:ext cx="112793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Open Sans"/>
                <a:ea typeface="Open Sans"/>
                <a:cs typeface="Open Sans"/>
                <a:sym typeface="Open Sans"/>
              </a:rPr>
              <a:t>MENTOR </a:t>
            </a:r>
            <a:endParaRPr/>
          </a:p>
          <a:p>
            <a:pPr marL="0" marR="0" lvl="0" indent="0" algn="ctr" rtl="0">
              <a:spcBef>
                <a:spcPts val="0"/>
              </a:spcBef>
              <a:spcAft>
                <a:spcPts val="0"/>
              </a:spcAft>
              <a:buNone/>
            </a:pPr>
            <a:r>
              <a:rPr lang="en-GB" sz="1600" b="1">
                <a:solidFill>
                  <a:schemeClr val="dk1"/>
                </a:solidFill>
                <a:latin typeface="Open Sans"/>
                <a:ea typeface="Open Sans"/>
                <a:cs typeface="Open Sans"/>
                <a:sym typeface="Open Sans"/>
              </a:rPr>
              <a:t>PROFILE</a:t>
            </a:r>
            <a:endParaRPr/>
          </a:p>
        </p:txBody>
      </p:sp>
      <p:sp>
        <p:nvSpPr>
          <p:cNvPr id="208" name="Google Shape;208;p10"/>
          <p:cNvSpPr txBox="1"/>
          <p:nvPr/>
        </p:nvSpPr>
        <p:spPr>
          <a:xfrm>
            <a:off x="2846754" y="5710819"/>
            <a:ext cx="841089" cy="553998"/>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n-GB" sz="1100" b="1">
                <a:solidFill>
                  <a:srgbClr val="F47F5D"/>
                </a:solidFill>
                <a:latin typeface="Open Sans Light"/>
                <a:ea typeface="Open Sans Light"/>
                <a:cs typeface="Open Sans Light"/>
                <a:sym typeface="Open Sans Light"/>
              </a:rPr>
              <a:t>Providing corrective feedback</a:t>
            </a:r>
            <a:endParaRPr/>
          </a:p>
        </p:txBody>
      </p:sp>
      <p:sp>
        <p:nvSpPr>
          <p:cNvPr id="209" name="Google Shape;209;p10"/>
          <p:cNvSpPr txBox="1"/>
          <p:nvPr/>
        </p:nvSpPr>
        <p:spPr>
          <a:xfrm>
            <a:off x="743785" y="2233353"/>
            <a:ext cx="1451912" cy="553998"/>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n-GB" sz="1100" b="1">
                <a:solidFill>
                  <a:srgbClr val="F47F5D"/>
                </a:solidFill>
                <a:latin typeface="Open Sans Light"/>
                <a:ea typeface="Open Sans Light"/>
                <a:cs typeface="Open Sans Light"/>
                <a:sym typeface="Open Sans Light"/>
              </a:rPr>
              <a:t>Relevant technical, management and life experience to share</a:t>
            </a:r>
            <a:endParaRPr/>
          </a:p>
        </p:txBody>
      </p:sp>
      <p:sp>
        <p:nvSpPr>
          <p:cNvPr id="210" name="Google Shape;210;p10"/>
          <p:cNvSpPr txBox="1"/>
          <p:nvPr/>
        </p:nvSpPr>
        <p:spPr>
          <a:xfrm>
            <a:off x="5753023" y="5899371"/>
            <a:ext cx="841089" cy="38472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chemeClr val="lt1"/>
              </a:buClr>
              <a:buSzPts val="1100"/>
              <a:buFont typeface="Arial"/>
              <a:buNone/>
            </a:pPr>
            <a:r>
              <a:rPr lang="en-GB" sz="1100" b="1">
                <a:solidFill>
                  <a:schemeClr val="lt1"/>
                </a:solidFill>
                <a:latin typeface="Open Sans Light"/>
                <a:ea typeface="Open Sans Light"/>
                <a:cs typeface="Open Sans Light"/>
                <a:sym typeface="Open Sans Light"/>
              </a:rPr>
              <a:t>Relational skills</a:t>
            </a:r>
            <a:endParaRPr/>
          </a:p>
        </p:txBody>
      </p:sp>
      <p:sp>
        <p:nvSpPr>
          <p:cNvPr id="211" name="Google Shape;211;p10"/>
          <p:cNvSpPr txBox="1"/>
          <p:nvPr/>
        </p:nvSpPr>
        <p:spPr>
          <a:xfrm>
            <a:off x="9746849" y="5716859"/>
            <a:ext cx="841089" cy="38472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100"/>
              <a:buFont typeface="Arial"/>
              <a:buNone/>
            </a:pPr>
            <a:r>
              <a:rPr lang="en-GB" sz="1100" b="1">
                <a:solidFill>
                  <a:srgbClr val="93D4CC"/>
                </a:solidFill>
                <a:latin typeface="Open Sans Light"/>
                <a:ea typeface="Open Sans Light"/>
                <a:cs typeface="Open Sans Light"/>
                <a:sym typeface="Open Sans Light"/>
              </a:rPr>
              <a:t>Active listening</a:t>
            </a:r>
            <a:endParaRPr/>
          </a:p>
        </p:txBody>
      </p:sp>
      <p:sp>
        <p:nvSpPr>
          <p:cNvPr id="212" name="Google Shape;212;p10"/>
          <p:cNvSpPr txBox="1"/>
          <p:nvPr/>
        </p:nvSpPr>
        <p:spPr>
          <a:xfrm>
            <a:off x="9366985" y="2900647"/>
            <a:ext cx="841089" cy="369332"/>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000"/>
              <a:buFont typeface="Arial"/>
              <a:buNone/>
            </a:pPr>
            <a:r>
              <a:rPr lang="en-GB" sz="1000" b="1">
                <a:solidFill>
                  <a:srgbClr val="93D4CC"/>
                </a:solidFill>
                <a:latin typeface="Open Sans"/>
                <a:ea typeface="Open Sans"/>
                <a:cs typeface="Open Sans"/>
                <a:sym typeface="Open Sans"/>
              </a:rPr>
              <a:t>Active </a:t>
            </a:r>
            <a:r>
              <a:rPr lang="en-GB" sz="1100" b="1">
                <a:solidFill>
                  <a:srgbClr val="93D4CC"/>
                </a:solidFill>
                <a:latin typeface="Open Sans Light"/>
                <a:ea typeface="Open Sans Light"/>
                <a:cs typeface="Open Sans Light"/>
                <a:sym typeface="Open Sans Light"/>
              </a:rPr>
              <a:t>learning</a:t>
            </a:r>
            <a:endParaRPr sz="1000" b="1">
              <a:solidFill>
                <a:srgbClr val="93D4CC"/>
              </a:solidFill>
              <a:latin typeface="Open Sans Light"/>
              <a:ea typeface="Open Sans Light"/>
              <a:cs typeface="Open Sans Light"/>
              <a:sym typeface="Open Sans Light"/>
            </a:endParaRPr>
          </a:p>
        </p:txBody>
      </p:sp>
      <p:sp>
        <p:nvSpPr>
          <p:cNvPr id="213" name="Google Shape;213;p10"/>
          <p:cNvSpPr txBox="1"/>
          <p:nvPr/>
        </p:nvSpPr>
        <p:spPr>
          <a:xfrm>
            <a:off x="1016072" y="3921405"/>
            <a:ext cx="1058822" cy="553998"/>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n-GB" sz="1100" b="1">
                <a:solidFill>
                  <a:srgbClr val="F47F5D"/>
                </a:solidFill>
                <a:latin typeface="Open Sans Light"/>
                <a:ea typeface="Open Sans Light"/>
                <a:cs typeface="Open Sans Light"/>
                <a:sym typeface="Open Sans Light"/>
              </a:rPr>
              <a:t>Personal development skills</a:t>
            </a:r>
            <a:endParaRPr/>
          </a:p>
        </p:txBody>
      </p:sp>
      <p:sp>
        <p:nvSpPr>
          <p:cNvPr id="214" name="Google Shape;214;p10"/>
          <p:cNvSpPr txBox="1"/>
          <p:nvPr/>
        </p:nvSpPr>
        <p:spPr>
          <a:xfrm>
            <a:off x="2698330" y="1389140"/>
            <a:ext cx="1058822" cy="38472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n-GB" sz="1100" b="1">
                <a:solidFill>
                  <a:srgbClr val="F47F5D"/>
                </a:solidFill>
                <a:latin typeface="Open Sans Light"/>
                <a:ea typeface="Open Sans Light"/>
                <a:cs typeface="Open Sans Light"/>
                <a:sym typeface="Open Sans Light"/>
              </a:rPr>
              <a:t>Effective questioning</a:t>
            </a:r>
            <a:endParaRPr/>
          </a:p>
        </p:txBody>
      </p:sp>
      <p:sp>
        <p:nvSpPr>
          <p:cNvPr id="215" name="Google Shape;215;p10"/>
          <p:cNvSpPr txBox="1"/>
          <p:nvPr/>
        </p:nvSpPr>
        <p:spPr>
          <a:xfrm>
            <a:off x="7454046" y="1408274"/>
            <a:ext cx="1149343" cy="369332"/>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chemeClr val="lt1"/>
              </a:buClr>
              <a:buSzPts val="1050"/>
              <a:buFont typeface="Arial"/>
              <a:buNone/>
            </a:pPr>
            <a:r>
              <a:rPr lang="en-GB" sz="1050" b="1">
                <a:solidFill>
                  <a:schemeClr val="lt1"/>
                </a:solidFill>
                <a:latin typeface="Open Sans Light"/>
                <a:ea typeface="Open Sans Light"/>
                <a:cs typeface="Open Sans Light"/>
                <a:sym typeface="Open Sans Light"/>
              </a:rPr>
              <a:t>Communication skills</a:t>
            </a:r>
            <a:endParaRPr/>
          </a:p>
        </p:txBody>
      </p:sp>
      <p:sp>
        <p:nvSpPr>
          <p:cNvPr id="216" name="Google Shape;216;p10"/>
          <p:cNvSpPr txBox="1"/>
          <p:nvPr/>
        </p:nvSpPr>
        <p:spPr>
          <a:xfrm>
            <a:off x="3556610" y="136345"/>
            <a:ext cx="4927952"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800" b="1">
                <a:solidFill>
                  <a:schemeClr val="dk1"/>
                </a:solidFill>
                <a:latin typeface="Open Sans"/>
                <a:ea typeface="Open Sans"/>
                <a:cs typeface="Open Sans"/>
                <a:sym typeface="Open Sans"/>
              </a:rPr>
              <a:t>What is mentoring?</a:t>
            </a:r>
            <a:endParaRPr/>
          </a:p>
        </p:txBody>
      </p:sp>
      <p:sp>
        <p:nvSpPr>
          <p:cNvPr id="217" name="Google Shape;217;p10"/>
          <p:cNvSpPr txBox="1"/>
          <p:nvPr/>
        </p:nvSpPr>
        <p:spPr>
          <a:xfrm>
            <a:off x="6946483" y="3840572"/>
            <a:ext cx="106311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Open Sans"/>
                <a:ea typeface="Open Sans"/>
                <a:cs typeface="Open Sans"/>
                <a:sym typeface="Open Sans"/>
              </a:rPr>
              <a:t>MENTEE </a:t>
            </a:r>
            <a:endParaRPr/>
          </a:p>
          <a:p>
            <a:pPr marL="0" marR="0" lvl="0" indent="0" algn="ctr" rtl="0">
              <a:spcBef>
                <a:spcPts val="0"/>
              </a:spcBef>
              <a:spcAft>
                <a:spcPts val="0"/>
              </a:spcAft>
              <a:buNone/>
            </a:pPr>
            <a:r>
              <a:rPr lang="en-GB" sz="1600" b="1">
                <a:solidFill>
                  <a:schemeClr val="dk1"/>
                </a:solidFill>
                <a:latin typeface="Open Sans"/>
                <a:ea typeface="Open Sans"/>
                <a:cs typeface="Open Sans"/>
                <a:sym typeface="Open Sans"/>
              </a:rPr>
              <a:t>PROFILE</a:t>
            </a:r>
            <a:endParaRPr/>
          </a:p>
        </p:txBody>
      </p:sp>
      <p:sp>
        <p:nvSpPr>
          <p:cNvPr id="218" name="Google Shape;218;p10"/>
          <p:cNvSpPr txBox="1"/>
          <p:nvPr/>
        </p:nvSpPr>
        <p:spPr>
          <a:xfrm>
            <a:off x="4340199" y="6032333"/>
            <a:ext cx="554500" cy="215444"/>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chemeClr val="lt1"/>
              </a:buClr>
              <a:buSzPts val="1100"/>
              <a:buFont typeface="Arial"/>
              <a:buNone/>
            </a:pPr>
            <a:r>
              <a:rPr lang="en-GB" sz="1100" b="1">
                <a:solidFill>
                  <a:schemeClr val="lt1"/>
                </a:solidFill>
                <a:latin typeface="Open Sans Light"/>
                <a:ea typeface="Open Sans Light"/>
                <a:cs typeface="Open Sans Light"/>
                <a:sym typeface="Open Sans Light"/>
              </a:rPr>
              <a:t>Trust</a:t>
            </a:r>
            <a:endParaRPr sz="1200" b="1">
              <a:solidFill>
                <a:schemeClr val="lt1"/>
              </a:solidFill>
              <a:latin typeface="Open Sans Light"/>
              <a:ea typeface="Open Sans Light"/>
              <a:cs typeface="Open Sans Light"/>
              <a:sym typeface="Open Sans Light"/>
            </a:endParaRPr>
          </a:p>
        </p:txBody>
      </p:sp>
      <p:sp>
        <p:nvSpPr>
          <p:cNvPr id="219" name="Google Shape;219;p10"/>
          <p:cNvSpPr txBox="1"/>
          <p:nvPr/>
        </p:nvSpPr>
        <p:spPr>
          <a:xfrm>
            <a:off x="8166272" y="6034936"/>
            <a:ext cx="554500" cy="215444"/>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chemeClr val="lt1"/>
              </a:buClr>
              <a:buSzPts val="1100"/>
              <a:buFont typeface="Arial"/>
              <a:buNone/>
            </a:pPr>
            <a:r>
              <a:rPr lang="en-GB" sz="1100" b="1">
                <a:solidFill>
                  <a:schemeClr val="lt1"/>
                </a:solidFill>
                <a:latin typeface="Open Sans Light"/>
                <a:ea typeface="Open Sans Light"/>
                <a:cs typeface="Open Sans Light"/>
                <a:sym typeface="Open Sans Light"/>
              </a:rPr>
              <a:t>Trust</a:t>
            </a:r>
            <a:endParaRPr/>
          </a:p>
        </p:txBody>
      </p:sp>
      <p:cxnSp>
        <p:nvCxnSpPr>
          <p:cNvPr id="220" name="Google Shape;220;p10"/>
          <p:cNvCxnSpPr/>
          <p:nvPr/>
        </p:nvCxnSpPr>
        <p:spPr>
          <a:xfrm flipH="1">
            <a:off x="6729196" y="5071195"/>
            <a:ext cx="342626" cy="490352"/>
          </a:xfrm>
          <a:prstGeom prst="straightConnector1">
            <a:avLst/>
          </a:prstGeom>
          <a:noFill/>
          <a:ln w="38100" cap="rnd" cmpd="sng">
            <a:solidFill>
              <a:srgbClr val="7F7F7F"/>
            </a:solidFill>
            <a:prstDash val="solid"/>
            <a:round/>
            <a:headEnd type="none" w="sm" len="sm"/>
            <a:tailEnd type="triangle" w="med" len="med"/>
          </a:ln>
        </p:spPr>
      </p:cxnSp>
      <p:sp>
        <p:nvSpPr>
          <p:cNvPr id="221" name="Google Shape;221;p10"/>
          <p:cNvSpPr txBox="1"/>
          <p:nvPr/>
        </p:nvSpPr>
        <p:spPr>
          <a:xfrm>
            <a:off x="657903" y="5716860"/>
            <a:ext cx="841089" cy="38472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n-GB" sz="1100" b="1">
                <a:solidFill>
                  <a:srgbClr val="F47F5D"/>
                </a:solidFill>
                <a:latin typeface="Open Sans Light"/>
                <a:ea typeface="Open Sans Light"/>
                <a:cs typeface="Open Sans Light"/>
                <a:sym typeface="Open Sans Light"/>
              </a:rPr>
              <a:t>Active listening</a:t>
            </a:r>
            <a:endParaRPr/>
          </a:p>
        </p:txBody>
      </p:sp>
      <p:sp>
        <p:nvSpPr>
          <p:cNvPr id="222" name="Google Shape;222;p10"/>
          <p:cNvSpPr txBox="1"/>
          <p:nvPr/>
        </p:nvSpPr>
        <p:spPr>
          <a:xfrm>
            <a:off x="4292973" y="1687000"/>
            <a:ext cx="841089" cy="215444"/>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n-GB" sz="1100" b="1">
                <a:solidFill>
                  <a:srgbClr val="F47F5D"/>
                </a:solidFill>
                <a:latin typeface="Open Sans Light"/>
                <a:ea typeface="Open Sans Light"/>
                <a:cs typeface="Open Sans Light"/>
                <a:sym typeface="Open Sans Light"/>
              </a:rPr>
              <a:t>Inspiring</a:t>
            </a:r>
            <a:endParaRPr/>
          </a:p>
        </p:txBody>
      </p:sp>
      <p:sp>
        <p:nvSpPr>
          <p:cNvPr id="223" name="Google Shape;223;p10"/>
          <p:cNvSpPr txBox="1"/>
          <p:nvPr/>
        </p:nvSpPr>
        <p:spPr>
          <a:xfrm>
            <a:off x="9345990" y="1444892"/>
            <a:ext cx="841089" cy="38472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000"/>
              <a:buFont typeface="Arial"/>
              <a:buNone/>
            </a:pPr>
            <a:r>
              <a:rPr lang="en-GB" sz="1000" b="1">
                <a:solidFill>
                  <a:srgbClr val="93D4CC"/>
                </a:solidFill>
                <a:latin typeface="Open Sans"/>
                <a:ea typeface="Open Sans"/>
                <a:cs typeface="Open Sans"/>
                <a:sym typeface="Open Sans"/>
              </a:rPr>
              <a:t>Initiative</a:t>
            </a:r>
            <a:endParaRPr/>
          </a:p>
          <a:p>
            <a:pPr marL="0" marR="0" lvl="0" indent="0" algn="ctr" rtl="0">
              <a:lnSpc>
                <a:spcPct val="100000"/>
              </a:lnSpc>
              <a:spcBef>
                <a:spcPts val="200"/>
              </a:spcBef>
              <a:spcAft>
                <a:spcPts val="0"/>
              </a:spcAft>
              <a:buClr>
                <a:srgbClr val="93D4CC"/>
              </a:buClr>
              <a:buSzPts val="1000"/>
              <a:buFont typeface="Arial"/>
              <a:buNone/>
            </a:pPr>
            <a:r>
              <a:rPr lang="en-GB" sz="1000" b="1">
                <a:solidFill>
                  <a:srgbClr val="93D4CC"/>
                </a:solidFill>
                <a:latin typeface="Open Sans"/>
                <a:ea typeface="Open Sans"/>
                <a:cs typeface="Open Sans"/>
                <a:sym typeface="Open Sans"/>
              </a:rPr>
              <a:t>taking</a:t>
            </a:r>
            <a:endParaRPr/>
          </a:p>
        </p:txBody>
      </p:sp>
      <p:sp>
        <p:nvSpPr>
          <p:cNvPr id="224" name="Google Shape;224;p10"/>
          <p:cNvSpPr txBox="1"/>
          <p:nvPr/>
        </p:nvSpPr>
        <p:spPr>
          <a:xfrm>
            <a:off x="10222561" y="4122171"/>
            <a:ext cx="841089" cy="38472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100"/>
              <a:buFont typeface="Arial"/>
              <a:buNone/>
            </a:pPr>
            <a:r>
              <a:rPr lang="en-GB" sz="1100" b="1">
                <a:solidFill>
                  <a:srgbClr val="93D4CC"/>
                </a:solidFill>
                <a:latin typeface="Open Sans Light"/>
                <a:ea typeface="Open Sans Light"/>
                <a:cs typeface="Open Sans Light"/>
                <a:sym typeface="Open Sans Light"/>
              </a:rPr>
              <a:t>Follow through</a:t>
            </a:r>
            <a:endParaRPr/>
          </a:p>
        </p:txBody>
      </p:sp>
      <p:sp>
        <p:nvSpPr>
          <p:cNvPr id="225" name="Google Shape;225;p10"/>
          <p:cNvSpPr/>
          <p:nvPr/>
        </p:nvSpPr>
        <p:spPr>
          <a:xfrm>
            <a:off x="9275070" y="1113477"/>
            <a:ext cx="1312868" cy="1312868"/>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lt1"/>
              </a:solidFill>
              <a:latin typeface="Open Sans Light"/>
              <a:ea typeface="Open Sans Light"/>
              <a:cs typeface="Open Sans Light"/>
              <a:sym typeface="Open Sans Light"/>
            </a:endParaRPr>
          </a:p>
        </p:txBody>
      </p:sp>
      <p:cxnSp>
        <p:nvCxnSpPr>
          <p:cNvPr id="226" name="Google Shape;226;p10"/>
          <p:cNvCxnSpPr/>
          <p:nvPr/>
        </p:nvCxnSpPr>
        <p:spPr>
          <a:xfrm rot="10800000" flipH="1">
            <a:off x="5689741" y="2121948"/>
            <a:ext cx="1688719" cy="1415781"/>
          </a:xfrm>
          <a:prstGeom prst="straightConnector1">
            <a:avLst/>
          </a:prstGeom>
          <a:noFill/>
          <a:ln w="38100" cap="rnd" cmpd="sng">
            <a:solidFill>
              <a:srgbClr val="7F7F7F"/>
            </a:solidFill>
            <a:prstDash val="solid"/>
            <a:round/>
            <a:headEnd type="none" w="sm" len="sm"/>
            <a:tailEnd type="triangle" w="med" len="med"/>
          </a:ln>
        </p:spPr>
      </p:cxnSp>
      <p:sp>
        <p:nvSpPr>
          <p:cNvPr id="227" name="Google Shape;227;p10"/>
          <p:cNvSpPr txBox="1"/>
          <p:nvPr/>
        </p:nvSpPr>
        <p:spPr>
          <a:xfrm>
            <a:off x="5719755" y="1396010"/>
            <a:ext cx="1058822" cy="384721"/>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F47F5D"/>
              </a:buClr>
              <a:buSzPts val="1100"/>
              <a:buFont typeface="Arial"/>
              <a:buNone/>
            </a:pPr>
            <a:r>
              <a:rPr lang="en-GB" sz="1100" b="1">
                <a:solidFill>
                  <a:srgbClr val="F47F5D"/>
                </a:solidFill>
                <a:latin typeface="Open Sans Light"/>
                <a:ea typeface="Open Sans Light"/>
                <a:cs typeface="Open Sans Light"/>
                <a:sym typeface="Open Sans Light"/>
              </a:rPr>
              <a:t>Resolution skills</a:t>
            </a:r>
            <a:endParaRPr/>
          </a:p>
        </p:txBody>
      </p:sp>
      <p:sp>
        <p:nvSpPr>
          <p:cNvPr id="228" name="Google Shape;228;p10"/>
          <p:cNvSpPr txBox="1"/>
          <p:nvPr/>
        </p:nvSpPr>
        <p:spPr>
          <a:xfrm>
            <a:off x="9526734" y="1504731"/>
            <a:ext cx="841089" cy="538609"/>
          </a:xfrm>
          <a:prstGeom prst="rect">
            <a:avLst/>
          </a:prstGeom>
          <a:noFill/>
          <a:ln>
            <a:noFill/>
          </a:ln>
        </p:spPr>
        <p:txBody>
          <a:bodyPr spcFirstLastPara="1" wrap="square" lIns="45700" tIns="22850" rIns="45700" bIns="22850" anchor="ctr" anchorCtr="0">
            <a:spAutoFit/>
          </a:bodyPr>
          <a:lstStyle/>
          <a:p>
            <a:pPr marL="0" marR="0" lvl="0" indent="0" algn="ctr" rtl="0">
              <a:lnSpc>
                <a:spcPct val="100000"/>
              </a:lnSpc>
              <a:spcBef>
                <a:spcPts val="0"/>
              </a:spcBef>
              <a:spcAft>
                <a:spcPts val="0"/>
              </a:spcAft>
              <a:buClr>
                <a:srgbClr val="93D4CC"/>
              </a:buClr>
              <a:buSzPts val="1050"/>
              <a:buFont typeface="Arial"/>
              <a:buNone/>
            </a:pPr>
            <a:r>
              <a:rPr lang="en-GB" sz="1050" b="1">
                <a:solidFill>
                  <a:srgbClr val="93D4CC"/>
                </a:solidFill>
                <a:latin typeface="Open Sans Light"/>
                <a:ea typeface="Open Sans Light"/>
                <a:cs typeface="Open Sans Light"/>
                <a:sym typeface="Open Sans Light"/>
              </a:rPr>
              <a:t>Adaptable and </a:t>
            </a:r>
            <a:r>
              <a:rPr lang="en-GB" sz="1100" b="1">
                <a:solidFill>
                  <a:srgbClr val="93D4CC"/>
                </a:solidFill>
                <a:latin typeface="Open Sans Light"/>
                <a:ea typeface="Open Sans Light"/>
                <a:cs typeface="Open Sans Light"/>
                <a:sym typeface="Open Sans Light"/>
              </a:rPr>
              <a:t>open</a:t>
            </a:r>
            <a:r>
              <a:rPr lang="en-GB" sz="1050" b="1">
                <a:solidFill>
                  <a:srgbClr val="93D4CC"/>
                </a:solidFill>
                <a:latin typeface="Open Sans Light"/>
                <a:ea typeface="Open Sans Light"/>
                <a:cs typeface="Open Sans Light"/>
                <a:sym typeface="Open Sans Light"/>
              </a:rPr>
              <a:t> to learn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1"/>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n-GB" sz="1800" b="1">
                <a:solidFill>
                  <a:srgbClr val="93D4CC"/>
                </a:solidFill>
                <a:latin typeface="Open Sans Light"/>
                <a:ea typeface="Open Sans Light"/>
                <a:cs typeface="Open Sans Light"/>
                <a:sym typeface="Open Sans Light"/>
              </a:rPr>
              <a:t>Hands-on session </a:t>
            </a:r>
            <a:endParaRPr/>
          </a:p>
          <a:p>
            <a:pPr marL="0" lvl="0" indent="0" algn="just" rtl="0">
              <a:lnSpc>
                <a:spcPct val="90000"/>
              </a:lnSpc>
              <a:spcBef>
                <a:spcPts val="1000"/>
              </a:spcBef>
              <a:spcAft>
                <a:spcPts val="0"/>
              </a:spcAft>
              <a:buClr>
                <a:schemeClr val="lt2"/>
              </a:buClr>
              <a:buSzPts val="1800"/>
              <a:buNone/>
            </a:pPr>
            <a:r>
              <a:rPr lang="en-GB" b="1"/>
              <a:t>Scenario 1: How to start a mentoring programme?</a:t>
            </a:r>
            <a:endParaRPr/>
          </a:p>
          <a:p>
            <a:pPr marL="0" lvl="0" indent="0" algn="just" rtl="0">
              <a:lnSpc>
                <a:spcPct val="90000"/>
              </a:lnSpc>
              <a:spcBef>
                <a:spcPts val="1000"/>
              </a:spcBef>
              <a:spcAft>
                <a:spcPts val="0"/>
              </a:spcAft>
              <a:buClr>
                <a:schemeClr val="lt2"/>
              </a:buClr>
              <a:buSzPts val="1800"/>
              <a:buNone/>
            </a:pPr>
            <a:r>
              <a:rPr lang="en-GB"/>
              <a:t>Objective: to complete the following tasks:</a:t>
            </a:r>
            <a:endParaRPr/>
          </a:p>
          <a:p>
            <a:pPr marL="342900" lvl="0" indent="-342900" algn="just" rtl="0">
              <a:lnSpc>
                <a:spcPct val="107000"/>
              </a:lnSpc>
              <a:spcBef>
                <a:spcPts val="12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Research three companies that have their own mentoring programme.</a:t>
            </a:r>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Select only one as a good example you can learn from.</a:t>
            </a:r>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List the benefits of having a mentoring programme for that company.</a:t>
            </a:r>
            <a:endParaRPr/>
          </a:p>
          <a:p>
            <a:pPr marL="342900" lvl="0" indent="-342900" algn="just" rtl="0">
              <a:lnSpc>
                <a:spcPct val="107000"/>
              </a:lnSpc>
              <a:spcBef>
                <a:spcPts val="1800"/>
              </a:spcBef>
              <a:spcAft>
                <a:spcPts val="0"/>
              </a:spcAft>
              <a:buClr>
                <a:srgbClr val="93D4CC"/>
              </a:buClr>
              <a:buSzPts val="1800"/>
              <a:buFont typeface="Calibri"/>
              <a:buAutoNum type="arabicPeriod"/>
            </a:pPr>
            <a:r>
              <a:rPr lang="en-GB" sz="1800">
                <a:solidFill>
                  <a:srgbClr val="636A6F"/>
                </a:solidFill>
                <a:latin typeface="Open Sans Light"/>
                <a:ea typeface="Open Sans Light"/>
                <a:cs typeface="Open Sans Light"/>
                <a:sym typeface="Open Sans Light"/>
              </a:rPr>
              <a:t>List, if applicable, the disadvantages of having a mentoring programme for that company.</a:t>
            </a:r>
            <a:endParaRPr/>
          </a:p>
          <a:p>
            <a:pPr marL="0" lvl="0" indent="0" algn="just" rtl="0">
              <a:lnSpc>
                <a:spcPct val="90000"/>
              </a:lnSpc>
              <a:spcBef>
                <a:spcPts val="1800"/>
              </a:spcBef>
              <a:spcAft>
                <a:spcPts val="0"/>
              </a:spcAft>
              <a:buClr>
                <a:schemeClr val="lt2"/>
              </a:buClr>
              <a:buSzPts val="1800"/>
              <a:buNone/>
            </a:pPr>
            <a:endParaRPr/>
          </a:p>
        </p:txBody>
      </p:sp>
      <p:pic>
        <p:nvPicPr>
          <p:cNvPr id="235" name="Google Shape;235;p11"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36" name="Google Shape;236;p11"/>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1.1.: How to start a mentoring programme?</a:t>
            </a:r>
            <a:endParaRPr/>
          </a:p>
        </p:txBody>
      </p:sp>
      <p:sp>
        <p:nvSpPr>
          <p:cNvPr id="237" name="Google Shape;237;p11"/>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t>Unit 1: The basics of mentoring </a:t>
            </a:r>
            <a:endParaRPr/>
          </a:p>
        </p:txBody>
      </p:sp>
      <p:sp>
        <p:nvSpPr>
          <p:cNvPr id="238" name="Google Shape;238;p11"/>
          <p:cNvSpPr txBox="1"/>
          <p:nvPr/>
        </p:nvSpPr>
        <p:spPr>
          <a:xfrm>
            <a:off x="8303517" y="4937123"/>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accent6"/>
                </a:solidFill>
                <a:latin typeface="Open Sans Light"/>
                <a:ea typeface="Open Sans Light"/>
                <a:cs typeface="Open Sans Light"/>
                <a:sym typeface="Open Sans Light"/>
              </a:rPr>
              <a:t>[25 minutes]</a:t>
            </a:r>
            <a:endParaRPr sz="2000" b="1">
              <a:solidFill>
                <a:schemeClr val="accent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2"/>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n-GB" sz="1800" b="1">
                <a:solidFill>
                  <a:srgbClr val="93D4CC"/>
                </a:solidFill>
                <a:latin typeface="Open Sans Light"/>
                <a:ea typeface="Open Sans Light"/>
                <a:cs typeface="Open Sans Light"/>
                <a:sym typeface="Open Sans Light"/>
              </a:rPr>
              <a:t>Debriefing</a:t>
            </a:r>
            <a:endParaRPr/>
          </a:p>
          <a:p>
            <a:pPr marL="0" lvl="0" indent="0" algn="just" rtl="0">
              <a:lnSpc>
                <a:spcPct val="90000"/>
              </a:lnSpc>
              <a:spcBef>
                <a:spcPts val="1000"/>
              </a:spcBef>
              <a:spcAft>
                <a:spcPts val="0"/>
              </a:spcAft>
              <a:buClr>
                <a:schemeClr val="lt2"/>
              </a:buClr>
              <a:buSzPts val="1800"/>
              <a:buNone/>
            </a:pPr>
            <a:endParaRPr/>
          </a:p>
        </p:txBody>
      </p:sp>
      <p:pic>
        <p:nvPicPr>
          <p:cNvPr id="245" name="Google Shape;245;p12"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246" name="Google Shape;246;p12"/>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1.1.: How to start a mentoring programme?</a:t>
            </a:r>
            <a:endParaRPr/>
          </a:p>
        </p:txBody>
      </p:sp>
      <p:sp>
        <p:nvSpPr>
          <p:cNvPr id="247" name="Google Shape;247;p1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t>Unit 1: The basics of mentoring </a:t>
            </a:r>
            <a:endParaRPr/>
          </a:p>
        </p:txBody>
      </p:sp>
      <p:sp>
        <p:nvSpPr>
          <p:cNvPr id="248" name="Google Shape;248;p12"/>
          <p:cNvSpPr txBox="1"/>
          <p:nvPr/>
        </p:nvSpPr>
        <p:spPr>
          <a:xfrm>
            <a:off x="8303517" y="4937123"/>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accent6"/>
                </a:solidFill>
                <a:latin typeface="Open Sans Light"/>
                <a:ea typeface="Open Sans Light"/>
                <a:cs typeface="Open Sans Light"/>
                <a:sym typeface="Open Sans Light"/>
              </a:rPr>
              <a:t>[15 minutes]</a:t>
            </a:r>
            <a:endParaRPr sz="2000" b="1">
              <a:solidFill>
                <a:schemeClr val="accent6"/>
              </a:solidFill>
              <a:latin typeface="Calibri"/>
              <a:ea typeface="Calibri"/>
              <a:cs typeface="Calibri"/>
              <a:sym typeface="Calibri"/>
            </a:endParaRPr>
          </a:p>
        </p:txBody>
      </p:sp>
      <p:sp>
        <p:nvSpPr>
          <p:cNvPr id="249" name="Google Shape;249;p12"/>
          <p:cNvSpPr/>
          <p:nvPr/>
        </p:nvSpPr>
        <p:spPr>
          <a:xfrm>
            <a:off x="97970" y="3200455"/>
            <a:ext cx="5910944" cy="1838130"/>
          </a:xfrm>
          <a:prstGeom prst="rect">
            <a:avLst/>
          </a:prstGeom>
          <a:solidFill>
            <a:srgbClr val="F3EDF7"/>
          </a:solidFill>
          <a:ln w="12700" cap="flat" cmpd="sng">
            <a:solidFill>
              <a:srgbClr val="9868B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i="1">
                <a:solidFill>
                  <a:srgbClr val="663B88"/>
                </a:solidFill>
                <a:latin typeface="Open Sans Light"/>
                <a:ea typeface="Open Sans Light"/>
                <a:cs typeface="Open Sans Light"/>
                <a:sym typeface="Open Sans Light"/>
              </a:rPr>
              <a:t>“Mentoring is a brain to pick, an ear to listen, and a push in the right direction.” — John Crosby</a:t>
            </a:r>
            <a:endParaRPr sz="1600" i="1">
              <a:solidFill>
                <a:srgbClr val="663B88"/>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GB"/>
              <a:t>Content developer</a:t>
            </a:r>
            <a:br>
              <a:rPr lang="en-GB"/>
            </a:br>
            <a:r>
              <a:rPr lang="en-GB" b="0"/>
              <a:t> Mindshift Talent Advisory, Portugal</a:t>
            </a:r>
            <a:br>
              <a:rPr lang="en-GB" b="0"/>
            </a:br>
            <a:r>
              <a:rPr lang="en-GB" b="0" u="sng">
                <a:solidFill>
                  <a:schemeClr val="hlink"/>
                </a:solidFill>
                <a:hlinkClick r:id="rId3"/>
              </a:rPr>
              <a:t>www.mindshift.pt</a:t>
            </a:r>
            <a:r>
              <a:rPr lang="en-GB" b="0"/>
              <a:t> </a:t>
            </a:r>
            <a:r>
              <a:rPr lang="en-GB"/>
              <a:t/>
            </a:r>
            <a:br>
              <a:rPr lang="en-GB"/>
            </a:br>
            <a:r>
              <a:rPr lang="en-GB" b="0" u="sng">
                <a:solidFill>
                  <a:schemeClr val="hlink"/>
                </a:solidFill>
                <a:hlinkClick r:id="rId4"/>
              </a:rPr>
              <a:t>geral@mindshift.pt</a:t>
            </a:r>
            <a:r>
              <a:rPr lang="en-GB" b="0"/>
              <a:t> </a:t>
            </a:r>
            <a:endParaRPr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latin typeface="Open Sans"/>
                <a:ea typeface="Open Sans"/>
                <a:cs typeface="Open Sans"/>
                <a:sym typeface="Open Sans"/>
              </a:rPr>
              <a:t>Aims and outline</a:t>
            </a:r>
            <a:endParaRPr>
              <a:latin typeface="Open Sans"/>
              <a:ea typeface="Open Sans"/>
              <a:cs typeface="Open Sans"/>
              <a:sym typeface="Open Sans"/>
            </a:endParaRPr>
          </a:p>
        </p:txBody>
      </p:sp>
      <p:sp>
        <p:nvSpPr>
          <p:cNvPr id="67" name="Google Shape;67;p2"/>
          <p:cNvSpPr txBox="1">
            <a:spLocks noGrp="1"/>
          </p:cNvSpPr>
          <p:nvPr>
            <p:ph type="body" idx="1"/>
          </p:nvPr>
        </p:nvSpPr>
        <p:spPr>
          <a:xfrm>
            <a:off x="97971" y="881743"/>
            <a:ext cx="11693979" cy="587012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rgbClr val="636A6F"/>
              </a:buClr>
              <a:buSzPts val="1800"/>
              <a:buNone/>
            </a:pPr>
            <a:r>
              <a:rPr lang="en-GB" sz="1800">
                <a:solidFill>
                  <a:srgbClr val="636A6F"/>
                </a:solidFill>
                <a:latin typeface="Open Sans Light"/>
                <a:ea typeface="Open Sans Light"/>
                <a:cs typeface="Open Sans Light"/>
                <a:sym typeface="Open Sans Light"/>
              </a:rPr>
              <a:t>This module intends to provide managers, HR professional and in-service trainers with relevant knowledge, tools, and material to design a Train-the-Mentor programme.</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This module is divided into three learning units, comprising a total of four main activities:</a:t>
            </a:r>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1: The basics of mentoring</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1.1. : How to start a mentoring programme?</a:t>
            </a:r>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2: Building positive attitudes towards reverse mentoring</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2.1. : Questioning concepts</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2.2. : The power of a good e-portfolio</a:t>
            </a:r>
            <a:endParaRPr b="1">
              <a:solidFill>
                <a:schemeClr val="accent6"/>
              </a:solidFill>
            </a:endParaRPr>
          </a:p>
          <a:p>
            <a:pPr marL="0" lvl="0" indent="0" algn="just" rtl="0">
              <a:lnSpc>
                <a:spcPct val="150000"/>
              </a:lnSpc>
              <a:spcBef>
                <a:spcPts val="1000"/>
              </a:spcBef>
              <a:spcAft>
                <a:spcPts val="0"/>
              </a:spcAft>
              <a:buClr>
                <a:schemeClr val="accent6"/>
              </a:buClr>
              <a:buSzPts val="1800"/>
              <a:buNone/>
            </a:pPr>
            <a:r>
              <a:rPr lang="en-GB" b="1">
                <a:solidFill>
                  <a:schemeClr val="accent6"/>
                </a:solidFill>
              </a:rPr>
              <a:t>Unit 3: Checklist for a Train-the-Mentor programme</a:t>
            </a:r>
            <a:endParaRPr/>
          </a:p>
          <a:p>
            <a:pPr marL="0" lvl="0" indent="0" algn="just" rtl="0">
              <a:lnSpc>
                <a:spcPct val="150000"/>
              </a:lnSpc>
              <a:spcBef>
                <a:spcPts val="1000"/>
              </a:spcBef>
              <a:spcAft>
                <a:spcPts val="0"/>
              </a:spcAft>
              <a:buClr>
                <a:srgbClr val="636A6F"/>
              </a:buClr>
              <a:buSzPts val="1800"/>
              <a:buNone/>
            </a:pPr>
            <a:r>
              <a:rPr lang="en-GB">
                <a:solidFill>
                  <a:srgbClr val="636A6F"/>
                </a:solidFill>
              </a:rPr>
              <a:t>Activity 3.1.: Taking action</a:t>
            </a:r>
            <a:endParaRPr/>
          </a:p>
          <a:p>
            <a:pPr marL="0" lvl="0" indent="0" algn="just" rtl="0">
              <a:lnSpc>
                <a:spcPct val="90000"/>
              </a:lnSpc>
              <a:spcBef>
                <a:spcPts val="1000"/>
              </a:spcBef>
              <a:spcAft>
                <a:spcPts val="0"/>
              </a:spcAft>
              <a:buClr>
                <a:schemeClr val="lt2"/>
              </a:buClr>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After the completion of this module learners will be able to:</a:t>
            </a:r>
            <a:endParaRPr>
              <a:latin typeface="Open Sans Light"/>
              <a:ea typeface="Open Sans Light"/>
              <a:cs typeface="Open Sans Light"/>
              <a:sym typeface="Open Sans Light"/>
            </a:endParaRPr>
          </a:p>
        </p:txBody>
      </p:sp>
      <p:sp>
        <p:nvSpPr>
          <p:cNvPr id="73" name="Google Shape;73;p3"/>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p>
            <a:pPr marL="285750" lvl="0" indent="-285750" algn="just" rtl="0">
              <a:lnSpc>
                <a:spcPct val="150000"/>
              </a:lnSpc>
              <a:spcBef>
                <a:spcPts val="0"/>
              </a:spcBef>
              <a:spcAft>
                <a:spcPts val="0"/>
              </a:spcAft>
              <a:buClr>
                <a:srgbClr val="93D4CC"/>
              </a:buClr>
              <a:buSzPts val="1800"/>
              <a:buFont typeface="Arial"/>
              <a:buChar char="•"/>
            </a:pPr>
            <a:r>
              <a:rPr lang="en-GB">
                <a:solidFill>
                  <a:srgbClr val="636A6F"/>
                </a:solidFill>
              </a:rPr>
              <a:t>Define the following concepts: mentoring; intergenerational mentoring; intergenerational learning; reverse mentoring.</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Distinguish mentoring from reverse mentoring.</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List the benefits and disadvantages of having a mentoring programme in the workplace.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Define strategies to prepare an intergenerational mentoring programme.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Conceptualise a Train-the-Mentor programme.</a:t>
            </a:r>
            <a:endParaRPr/>
          </a:p>
          <a:p>
            <a:pPr marL="285750" lvl="0" indent="-285750" algn="just" rtl="0">
              <a:lnSpc>
                <a:spcPct val="150000"/>
              </a:lnSpc>
              <a:spcBef>
                <a:spcPts val="1800"/>
              </a:spcBef>
              <a:spcAft>
                <a:spcPts val="0"/>
              </a:spcAft>
              <a:buClr>
                <a:srgbClr val="93D4CC"/>
              </a:buClr>
              <a:buSzPts val="1800"/>
              <a:buFont typeface="Arial"/>
              <a:buChar char="•"/>
            </a:pPr>
            <a:r>
              <a:rPr lang="en-GB">
                <a:solidFill>
                  <a:srgbClr val="636A6F"/>
                </a:solidFill>
              </a:rPr>
              <a:t>Implement a Train-the-Mentor programme.</a:t>
            </a:r>
            <a:endParaRPr/>
          </a:p>
          <a:p>
            <a:pPr marL="0" lvl="0" indent="0" algn="just" rtl="0">
              <a:lnSpc>
                <a:spcPct val="90000"/>
              </a:lnSpc>
              <a:spcBef>
                <a:spcPts val="1800"/>
              </a:spcBef>
              <a:spcAft>
                <a:spcPts val="0"/>
              </a:spcAft>
              <a:buClr>
                <a:schemeClr val="lt2"/>
              </a:buClr>
              <a:buSzPts val="1800"/>
              <a:buNone/>
            </a:pPr>
            <a:endParaRPr/>
          </a:p>
        </p:txBody>
      </p:sp>
      <p:sp>
        <p:nvSpPr>
          <p:cNvPr id="74" name="Google Shape;74;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t>Learning outcomes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2BAAD"/>
              </a:buClr>
              <a:buSzPts val="2000"/>
              <a:buFont typeface="Open Sans"/>
              <a:buNone/>
            </a:pPr>
            <a:r>
              <a:rPr lang="en-GB"/>
              <a:t>Unit 1: The basics of mentoring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body" idx="2"/>
          </p:nvPr>
        </p:nvSpPr>
        <p:spPr>
          <a:xfrm>
            <a:off x="6372225" y="1462685"/>
            <a:ext cx="5670096" cy="531367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endParaRPr/>
          </a:p>
          <a:p>
            <a:pPr marL="0" lvl="0" indent="0" algn="just" rtl="0">
              <a:lnSpc>
                <a:spcPct val="90000"/>
              </a:lnSpc>
              <a:spcBef>
                <a:spcPts val="1000"/>
              </a:spcBef>
              <a:spcAft>
                <a:spcPts val="0"/>
              </a:spcAft>
              <a:buClr>
                <a:schemeClr val="lt2"/>
              </a:buClr>
              <a:buSzPts val="1800"/>
              <a:buNone/>
            </a:pPr>
            <a:r>
              <a:rPr lang="en-GB"/>
              <a:t> </a:t>
            </a:r>
            <a:endParaRPr/>
          </a:p>
        </p:txBody>
      </p:sp>
      <p:sp>
        <p:nvSpPr>
          <p:cNvPr id="86" name="Google Shape;86;p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1.1.: How to start a mentoring programme? </a:t>
            </a:r>
            <a:endParaRPr/>
          </a:p>
        </p:txBody>
      </p:sp>
      <p:sp>
        <p:nvSpPr>
          <p:cNvPr id="87" name="Google Shape;87;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t>Unit 1: The basics of mentoring</a:t>
            </a:r>
            <a:endParaRPr/>
          </a:p>
        </p:txBody>
      </p:sp>
      <p:pic>
        <p:nvPicPr>
          <p:cNvPr id="88" name="Google Shape;88;p5"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89" name="Google Shape;89;p5"/>
          <p:cNvSpPr txBox="1"/>
          <p:nvPr/>
        </p:nvSpPr>
        <p:spPr>
          <a:xfrm>
            <a:off x="6543675" y="2724085"/>
            <a:ext cx="5400675" cy="236410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800" b="1">
                <a:solidFill>
                  <a:srgbClr val="636A6F"/>
                </a:solidFill>
                <a:latin typeface="Open Sans Light"/>
                <a:ea typeface="Open Sans Light"/>
                <a:cs typeface="Open Sans Light"/>
                <a:sym typeface="Open Sans Light"/>
              </a:rPr>
              <a:t>In this activity you will practice the following skills: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Research </a:t>
            </a:r>
            <a:r>
              <a:rPr lang="en-GB" sz="1800">
                <a:solidFill>
                  <a:srgbClr val="636A6F"/>
                </a:solidFill>
                <a:latin typeface="Open Sans Light"/>
                <a:ea typeface="Open Sans Light"/>
                <a:cs typeface="Open Sans Light"/>
                <a:sym typeface="Open Sans Light"/>
              </a:rPr>
              <a:t>(source searching and selecting; analysis)</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Report writing</a:t>
            </a:r>
            <a:r>
              <a:rPr lang="en-GB" sz="1800">
                <a:solidFill>
                  <a:srgbClr val="636A6F"/>
                </a:solidFill>
                <a:latin typeface="Open Sans Light"/>
                <a:ea typeface="Open Sans Light"/>
                <a:cs typeface="Open Sans Light"/>
                <a:sym typeface="Open Sans Light"/>
              </a:rPr>
              <a:t> (summary)</a:t>
            </a:r>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Critical thinking</a:t>
            </a:r>
            <a:endParaRPr sz="1800">
              <a:solidFill>
                <a:srgbClr val="636A6F"/>
              </a:solidFill>
              <a:latin typeface="Open Sans Light"/>
              <a:ea typeface="Open Sans Light"/>
              <a:cs typeface="Open Sans Light"/>
              <a:sym typeface="Open Sans Light"/>
            </a:endParaRPr>
          </a:p>
          <a:p>
            <a:pPr marL="0" marR="0" lvl="0" indent="0" algn="l" rtl="0">
              <a:lnSpc>
                <a:spcPct val="107000"/>
              </a:lnSpc>
              <a:spcBef>
                <a:spcPts val="800"/>
              </a:spcBef>
              <a:spcAft>
                <a:spcPts val="0"/>
              </a:spcAft>
              <a:buNone/>
            </a:pPr>
            <a:r>
              <a:rPr lang="en-GB" sz="1800" b="1">
                <a:solidFill>
                  <a:srgbClr val="636A6F"/>
                </a:solidFill>
                <a:latin typeface="Open Sans Light"/>
                <a:ea typeface="Open Sans Light"/>
                <a:cs typeface="Open Sans Light"/>
                <a:sym typeface="Open Sans Light"/>
              </a:rPr>
              <a:t>Problem-solving</a:t>
            </a:r>
            <a:endParaRPr sz="1800">
              <a:solidFill>
                <a:srgbClr val="636A6F"/>
              </a:solidFill>
              <a:latin typeface="Open Sans Light"/>
              <a:ea typeface="Open Sans Light"/>
              <a:cs typeface="Open Sans Light"/>
              <a:sym typeface="Open Sans Light"/>
            </a:endParaRPr>
          </a:p>
          <a:p>
            <a:pPr marL="0" marR="0" lvl="0" indent="0" algn="l" rtl="0">
              <a:spcBef>
                <a:spcPts val="800"/>
              </a:spcBef>
              <a:spcAft>
                <a:spcPts val="0"/>
              </a:spcAft>
              <a:buNone/>
            </a:pPr>
            <a:r>
              <a:rPr lang="en-GB" sz="1800" b="1">
                <a:solidFill>
                  <a:srgbClr val="636A6F"/>
                </a:solidFill>
                <a:latin typeface="Open Sans Light"/>
                <a:ea typeface="Open Sans Light"/>
                <a:cs typeface="Open Sans Light"/>
                <a:sym typeface="Open Sans Light"/>
              </a:rPr>
              <a:t>Creativity</a:t>
            </a:r>
            <a:endParaRPr sz="1800">
              <a:solidFill>
                <a:schemeClr val="lt1"/>
              </a:solidFill>
              <a:latin typeface="Calibri"/>
              <a:ea typeface="Calibri"/>
              <a:cs typeface="Calibri"/>
              <a:sym typeface="Calibri"/>
            </a:endParaRPr>
          </a:p>
        </p:txBody>
      </p:sp>
      <p:sp>
        <p:nvSpPr>
          <p:cNvPr id="90" name="Google Shape;90;p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solidFill>
                <a:srgbClr val="868E93"/>
              </a:solidFill>
            </a:endParaRPr>
          </a:p>
          <a:p>
            <a:pPr marL="0" lvl="0" indent="0" algn="just" rtl="0">
              <a:lnSpc>
                <a:spcPct val="90000"/>
              </a:lnSpc>
              <a:spcBef>
                <a:spcPts val="100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i="0" u="none" strike="noStrike" cap="none">
              <a:solidFill>
                <a:srgbClr val="868E93"/>
              </a:solidFill>
              <a:latin typeface="Open Sans Light"/>
              <a:ea typeface="Open Sans Light"/>
              <a:cs typeface="Open Sans Light"/>
              <a:sym typeface="Open Sans Light"/>
            </a:endParaRPr>
          </a:p>
          <a:p>
            <a:pPr marL="2057349" lvl="4" indent="-228594" algn="l" rtl="0">
              <a:lnSpc>
                <a:spcPct val="90000"/>
              </a:lnSpc>
              <a:spcBef>
                <a:spcPts val="500"/>
              </a:spcBef>
              <a:spcAft>
                <a:spcPts val="0"/>
              </a:spcAft>
              <a:buClr>
                <a:srgbClr val="868E93"/>
              </a:buClr>
              <a:buSzPts val="2200"/>
              <a:buChar char="•"/>
            </a:pPr>
            <a:r>
              <a:rPr lang="en-GB" b="1" i="1" u="none" strike="noStrike" cap="none">
                <a:solidFill>
                  <a:srgbClr val="868E93"/>
                </a:solidFill>
                <a:latin typeface="Open Sans Light"/>
                <a:ea typeface="Open Sans Light"/>
                <a:cs typeface="Open Sans Light"/>
                <a:sym typeface="Open Sans Light"/>
              </a:rPr>
              <a:t>The aim of this activity is to introduce the learners to the basics of mentoring</a:t>
            </a:r>
            <a:endParaRPr b="1" i="1" u="none" strike="noStrike" cap="none">
              <a:solidFill>
                <a:srgbClr val="868E93"/>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chemeClr val="lt2"/>
              </a:buClr>
              <a:buSzPts val="1800"/>
              <a:buNone/>
            </a:pPr>
            <a:endParaRPr/>
          </a:p>
        </p:txBody>
      </p:sp>
      <p:pic>
        <p:nvPicPr>
          <p:cNvPr id="91" name="Google Shape;91;p5"/>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body" idx="1"/>
          </p:nvPr>
        </p:nvSpPr>
        <p:spPr>
          <a:xfrm>
            <a:off x="97971" y="1462684"/>
            <a:ext cx="5910944" cy="531367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2"/>
              </a:buClr>
              <a:buSzPts val="1800"/>
              <a:buNone/>
            </a:pPr>
            <a:endParaRPr sz="1800" b="1">
              <a:solidFill>
                <a:srgbClr val="93D4CC"/>
              </a:solidFill>
              <a:latin typeface="Open Sans Light"/>
              <a:ea typeface="Open Sans Light"/>
              <a:cs typeface="Open Sans Light"/>
              <a:sym typeface="Open Sans Light"/>
            </a:endParaRPr>
          </a:p>
          <a:p>
            <a:pPr marL="0" lvl="0" indent="0" algn="just" rtl="0">
              <a:lnSpc>
                <a:spcPct val="90000"/>
              </a:lnSpc>
              <a:spcBef>
                <a:spcPts val="1000"/>
              </a:spcBef>
              <a:spcAft>
                <a:spcPts val="0"/>
              </a:spcAft>
              <a:buClr>
                <a:srgbClr val="93D4CC"/>
              </a:buClr>
              <a:buSzPts val="1800"/>
              <a:buNone/>
            </a:pPr>
            <a:r>
              <a:rPr lang="en-GB" sz="1800" b="1">
                <a:solidFill>
                  <a:srgbClr val="93D4CC"/>
                </a:solidFill>
                <a:latin typeface="Open Sans Light"/>
                <a:ea typeface="Open Sans Light"/>
                <a:cs typeface="Open Sans Light"/>
                <a:sym typeface="Open Sans Light"/>
              </a:rPr>
              <a:t>Brainwriting exercise</a:t>
            </a:r>
            <a:endParaRPr b="1"/>
          </a:p>
          <a:p>
            <a:pPr marL="0" lvl="0" indent="0" algn="just" rtl="0">
              <a:lnSpc>
                <a:spcPct val="90000"/>
              </a:lnSpc>
              <a:spcBef>
                <a:spcPts val="1000"/>
              </a:spcBef>
              <a:spcAft>
                <a:spcPts val="0"/>
              </a:spcAft>
              <a:buClr>
                <a:schemeClr val="lt2"/>
              </a:buClr>
              <a:buSzPts val="1800"/>
              <a:buNone/>
            </a:pPr>
            <a:r>
              <a:rPr lang="en-GB" b="1"/>
              <a:t>Round 1) </a:t>
            </a:r>
            <a:endParaRPr/>
          </a:p>
          <a:p>
            <a:pPr marL="0" lvl="0" indent="0" algn="just" rtl="0">
              <a:lnSpc>
                <a:spcPct val="90000"/>
              </a:lnSpc>
              <a:spcBef>
                <a:spcPts val="1000"/>
              </a:spcBef>
              <a:spcAft>
                <a:spcPts val="0"/>
              </a:spcAft>
              <a:buClr>
                <a:schemeClr val="lt2"/>
              </a:buClr>
              <a:buSzPts val="1800"/>
              <a:buNone/>
            </a:pPr>
            <a:r>
              <a:rPr lang="en-GB"/>
              <a:t>What is mentoring for you? </a:t>
            </a:r>
            <a:endParaRPr/>
          </a:p>
          <a:p>
            <a:pPr marL="0" lvl="0" indent="0" algn="just" rtl="0">
              <a:lnSpc>
                <a:spcPct val="90000"/>
              </a:lnSpc>
              <a:spcBef>
                <a:spcPts val="1000"/>
              </a:spcBef>
              <a:spcAft>
                <a:spcPts val="0"/>
              </a:spcAft>
              <a:buClr>
                <a:schemeClr val="lt2"/>
              </a:buClr>
              <a:buSzPts val="1800"/>
              <a:buNone/>
            </a:pPr>
            <a:endParaRPr b="1"/>
          </a:p>
          <a:p>
            <a:pPr marL="0" lvl="0" indent="0" algn="just" rtl="0">
              <a:lnSpc>
                <a:spcPct val="90000"/>
              </a:lnSpc>
              <a:spcBef>
                <a:spcPts val="1000"/>
              </a:spcBef>
              <a:spcAft>
                <a:spcPts val="0"/>
              </a:spcAft>
              <a:buClr>
                <a:schemeClr val="lt2"/>
              </a:buClr>
              <a:buSzPts val="1800"/>
              <a:buNone/>
            </a:pPr>
            <a:r>
              <a:rPr lang="en-GB" b="1"/>
              <a:t>Round 2) </a:t>
            </a:r>
            <a:endParaRPr/>
          </a:p>
          <a:p>
            <a:pPr marL="0" lvl="0" indent="0" algn="just" rtl="0">
              <a:lnSpc>
                <a:spcPct val="90000"/>
              </a:lnSpc>
              <a:spcBef>
                <a:spcPts val="1000"/>
              </a:spcBef>
              <a:spcAft>
                <a:spcPts val="0"/>
              </a:spcAft>
              <a:buClr>
                <a:schemeClr val="lt2"/>
              </a:buClr>
              <a:buSzPts val="1800"/>
              <a:buNone/>
            </a:pPr>
            <a:r>
              <a:rPr lang="en-GB"/>
              <a:t>Can anyone be a mentor? </a:t>
            </a:r>
            <a:endParaRPr/>
          </a:p>
          <a:p>
            <a:pPr marL="0" lvl="0" indent="0" algn="just" rtl="0">
              <a:lnSpc>
                <a:spcPct val="90000"/>
              </a:lnSpc>
              <a:spcBef>
                <a:spcPts val="1000"/>
              </a:spcBef>
              <a:spcAft>
                <a:spcPts val="0"/>
              </a:spcAft>
              <a:buClr>
                <a:schemeClr val="lt2"/>
              </a:buClr>
              <a:buSzPts val="1800"/>
              <a:buNone/>
            </a:pPr>
            <a:r>
              <a:rPr lang="en-GB"/>
              <a:t>What does it take to be a mentor? </a:t>
            </a:r>
            <a:endParaRPr/>
          </a:p>
          <a:p>
            <a:pPr marL="0" lvl="0" indent="0" algn="just" rtl="0">
              <a:lnSpc>
                <a:spcPct val="90000"/>
              </a:lnSpc>
              <a:spcBef>
                <a:spcPts val="1000"/>
              </a:spcBef>
              <a:spcAft>
                <a:spcPts val="0"/>
              </a:spcAft>
              <a:buClr>
                <a:schemeClr val="lt2"/>
              </a:buClr>
              <a:buSzPts val="1800"/>
              <a:buNone/>
            </a:pPr>
            <a:endParaRPr b="1"/>
          </a:p>
          <a:p>
            <a:pPr marL="0" lvl="0" indent="0" algn="just" rtl="0">
              <a:lnSpc>
                <a:spcPct val="90000"/>
              </a:lnSpc>
              <a:spcBef>
                <a:spcPts val="1000"/>
              </a:spcBef>
              <a:spcAft>
                <a:spcPts val="0"/>
              </a:spcAft>
              <a:buClr>
                <a:schemeClr val="lt2"/>
              </a:buClr>
              <a:buSzPts val="1800"/>
              <a:buNone/>
            </a:pPr>
            <a:r>
              <a:rPr lang="en-GB" b="1"/>
              <a:t>Round 3) </a:t>
            </a:r>
            <a:endParaRPr/>
          </a:p>
          <a:p>
            <a:pPr marL="0" lvl="0" indent="0" algn="just" rtl="0">
              <a:lnSpc>
                <a:spcPct val="90000"/>
              </a:lnSpc>
              <a:spcBef>
                <a:spcPts val="1000"/>
              </a:spcBef>
              <a:spcAft>
                <a:spcPts val="0"/>
              </a:spcAft>
              <a:buClr>
                <a:schemeClr val="lt2"/>
              </a:buClr>
              <a:buSzPts val="1800"/>
              <a:buNone/>
            </a:pPr>
            <a:r>
              <a:rPr lang="en-GB"/>
              <a:t>Can anyone be a mentee? </a:t>
            </a:r>
            <a:endParaRPr/>
          </a:p>
          <a:p>
            <a:pPr marL="0" lvl="0" indent="0" algn="just" rtl="0">
              <a:lnSpc>
                <a:spcPct val="90000"/>
              </a:lnSpc>
              <a:spcBef>
                <a:spcPts val="1000"/>
              </a:spcBef>
              <a:spcAft>
                <a:spcPts val="0"/>
              </a:spcAft>
              <a:buClr>
                <a:schemeClr val="lt2"/>
              </a:buClr>
              <a:buSzPts val="1800"/>
              <a:buNone/>
            </a:pPr>
            <a:r>
              <a:rPr lang="en-GB"/>
              <a:t>What does it take to be a mentee?</a:t>
            </a:r>
            <a:endParaRPr/>
          </a:p>
          <a:p>
            <a:pPr marL="0" lvl="0" indent="0" algn="just" rtl="0">
              <a:lnSpc>
                <a:spcPct val="90000"/>
              </a:lnSpc>
              <a:spcBef>
                <a:spcPts val="1000"/>
              </a:spcBef>
              <a:spcAft>
                <a:spcPts val="0"/>
              </a:spcAft>
              <a:buClr>
                <a:schemeClr val="lt2"/>
              </a:buClr>
              <a:buSzPts val="1800"/>
              <a:buNone/>
            </a:pPr>
            <a:endParaRPr/>
          </a:p>
        </p:txBody>
      </p:sp>
      <p:pic>
        <p:nvPicPr>
          <p:cNvPr id="98" name="Google Shape;98;p6" descr="Ampulheta 90% com preenchimento sólido"/>
          <p:cNvPicPr preferRelativeResize="0">
            <a:picLocks noGrp="1"/>
          </p:cNvPicPr>
          <p:nvPr>
            <p:ph type="body" idx="2"/>
          </p:nvPr>
        </p:nvPicPr>
        <p:blipFill rotWithShape="1">
          <a:blip r:embed="rId3">
            <a:alphaModFix/>
          </a:blip>
          <a:srcRect/>
          <a:stretch/>
        </p:blipFill>
        <p:spPr>
          <a:xfrm>
            <a:off x="7410451" y="1637338"/>
            <a:ext cx="3476624" cy="3476624"/>
          </a:xfrm>
          <a:prstGeom prst="rect">
            <a:avLst/>
          </a:prstGeom>
          <a:noFill/>
          <a:ln>
            <a:noFill/>
          </a:ln>
        </p:spPr>
      </p:pic>
      <p:sp>
        <p:nvSpPr>
          <p:cNvPr id="99" name="Google Shape;99;p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Activity 1.1.: How to start a mentoring programme?</a:t>
            </a:r>
            <a:endParaRPr/>
          </a:p>
        </p:txBody>
      </p:sp>
      <p:sp>
        <p:nvSpPr>
          <p:cNvPr id="100" name="Google Shape;100;p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chemeClr val="dk1"/>
              </a:buClr>
              <a:buSzPts val="3800"/>
              <a:buFont typeface="Open Sans"/>
              <a:buNone/>
            </a:pPr>
            <a:r>
              <a:rPr lang="en-GB"/>
              <a:t>Unit 1: The basics of mentoring </a:t>
            </a:r>
            <a:endParaRPr/>
          </a:p>
        </p:txBody>
      </p:sp>
      <p:sp>
        <p:nvSpPr>
          <p:cNvPr id="101" name="Google Shape;101;p6"/>
          <p:cNvSpPr txBox="1"/>
          <p:nvPr/>
        </p:nvSpPr>
        <p:spPr>
          <a:xfrm>
            <a:off x="8303517" y="4937123"/>
            <a:ext cx="188833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accent6"/>
                </a:solidFill>
                <a:latin typeface="Open Sans Light"/>
                <a:ea typeface="Open Sans Light"/>
                <a:cs typeface="Open Sans Light"/>
                <a:sym typeface="Open Sans Light"/>
              </a:rPr>
              <a:t>[10 minutes]</a:t>
            </a:r>
            <a:endParaRPr sz="2000" b="1">
              <a:solidFill>
                <a:schemeClr val="accent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p:nvPr/>
        </p:nvSpPr>
        <p:spPr>
          <a:xfrm>
            <a:off x="1657692" y="1488625"/>
            <a:ext cx="1988467" cy="1996302"/>
          </a:xfrm>
          <a:custGeom>
            <a:avLst/>
            <a:gdLst/>
            <a:ahLst/>
            <a:cxnLst/>
            <a:rect l="l" t="t" r="r" b="b"/>
            <a:pathLst>
              <a:path w="2922853" h="2934371" extrusionOk="0">
                <a:moveTo>
                  <a:pt x="1461426" y="0"/>
                </a:moveTo>
                <a:cubicBezTo>
                  <a:pt x="2266942" y="0"/>
                  <a:pt x="2922853" y="654905"/>
                  <a:pt x="2922853" y="1460640"/>
                </a:cubicBezTo>
                <a:cubicBezTo>
                  <a:pt x="2922853" y="1708759"/>
                  <a:pt x="2864709" y="1926190"/>
                  <a:pt x="2728170" y="2188675"/>
                </a:cubicBezTo>
                <a:cubicBezTo>
                  <a:pt x="2627236" y="2382599"/>
                  <a:pt x="2571501" y="2545305"/>
                  <a:pt x="2549943" y="2715908"/>
                </a:cubicBezTo>
                <a:lnTo>
                  <a:pt x="2543922" y="2815359"/>
                </a:lnTo>
                <a:lnTo>
                  <a:pt x="2656380" y="2701723"/>
                </a:lnTo>
                <a:lnTo>
                  <a:pt x="2698189" y="2743784"/>
                </a:lnTo>
                <a:lnTo>
                  <a:pt x="2508742" y="2934371"/>
                </a:lnTo>
                <a:lnTo>
                  <a:pt x="2318642" y="2743784"/>
                </a:lnTo>
                <a:lnTo>
                  <a:pt x="2360451" y="2701723"/>
                </a:lnTo>
                <a:lnTo>
                  <a:pt x="2483955" y="2825971"/>
                </a:lnTo>
                <a:lnTo>
                  <a:pt x="2491238" y="2709430"/>
                </a:lnTo>
                <a:cubicBezTo>
                  <a:pt x="2514175" y="2531512"/>
                  <a:pt x="2572849" y="2359746"/>
                  <a:pt x="2675253" y="2161904"/>
                </a:cubicBezTo>
                <a:cubicBezTo>
                  <a:pt x="2809179" y="1904643"/>
                  <a:pt x="2864056" y="1701577"/>
                  <a:pt x="2864056" y="1460640"/>
                </a:cubicBezTo>
                <a:cubicBezTo>
                  <a:pt x="2864056" y="687552"/>
                  <a:pt x="2234930" y="58765"/>
                  <a:pt x="1461426" y="58765"/>
                </a:cubicBezTo>
                <a:cubicBezTo>
                  <a:pt x="687922" y="58765"/>
                  <a:pt x="59450" y="687552"/>
                  <a:pt x="59450" y="1460640"/>
                </a:cubicBezTo>
                <a:cubicBezTo>
                  <a:pt x="59450" y="2232422"/>
                  <a:pt x="687922" y="2861862"/>
                  <a:pt x="1461426" y="2861862"/>
                </a:cubicBezTo>
                <a:cubicBezTo>
                  <a:pt x="1708373" y="2861862"/>
                  <a:pt x="1950746" y="2796567"/>
                  <a:pt x="2162414" y="2673813"/>
                </a:cubicBezTo>
                <a:lnTo>
                  <a:pt x="2192466" y="2724743"/>
                </a:lnTo>
                <a:cubicBezTo>
                  <a:pt x="1970998" y="2852721"/>
                  <a:pt x="1718172" y="2919974"/>
                  <a:pt x="1461426" y="2919974"/>
                </a:cubicBezTo>
                <a:cubicBezTo>
                  <a:pt x="655910" y="2919974"/>
                  <a:pt x="0" y="2265069"/>
                  <a:pt x="0" y="1460640"/>
                </a:cubicBezTo>
                <a:cubicBezTo>
                  <a:pt x="0" y="654905"/>
                  <a:pt x="655910" y="0"/>
                  <a:pt x="146142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08" name="Google Shape;108;p7"/>
          <p:cNvSpPr/>
          <p:nvPr/>
        </p:nvSpPr>
        <p:spPr>
          <a:xfrm>
            <a:off x="3380108" y="2452707"/>
            <a:ext cx="1953196" cy="1996305"/>
          </a:xfrm>
          <a:custGeom>
            <a:avLst/>
            <a:gdLst/>
            <a:ahLst/>
            <a:cxnLst/>
            <a:rect l="l" t="t" r="r" b="b"/>
            <a:pathLst>
              <a:path w="2871009" h="2934376" extrusionOk="0">
                <a:moveTo>
                  <a:pt x="1410694" y="11522"/>
                </a:moveTo>
                <a:cubicBezTo>
                  <a:pt x="1667636" y="11522"/>
                  <a:pt x="1920655" y="79494"/>
                  <a:pt x="2142291" y="207596"/>
                </a:cubicBezTo>
                <a:lnTo>
                  <a:pt x="2112217" y="258575"/>
                </a:lnTo>
                <a:cubicBezTo>
                  <a:pt x="1900387" y="135702"/>
                  <a:pt x="1657175" y="70344"/>
                  <a:pt x="1410694" y="70344"/>
                </a:cubicBezTo>
                <a:cubicBezTo>
                  <a:pt x="1164213" y="70344"/>
                  <a:pt x="921001" y="135702"/>
                  <a:pt x="709172" y="258575"/>
                </a:cubicBezTo>
                <a:lnTo>
                  <a:pt x="679751" y="207596"/>
                </a:lnTo>
                <a:cubicBezTo>
                  <a:pt x="900734" y="79494"/>
                  <a:pt x="1153753" y="11522"/>
                  <a:pt x="1410694" y="11522"/>
                </a:cubicBezTo>
                <a:close/>
                <a:moveTo>
                  <a:pt x="2456571" y="0"/>
                </a:moveTo>
                <a:lnTo>
                  <a:pt x="2646344" y="190587"/>
                </a:lnTo>
                <a:lnTo>
                  <a:pt x="2605117" y="232648"/>
                </a:lnTo>
                <a:lnTo>
                  <a:pt x="2492154" y="119200"/>
                </a:lnTo>
                <a:lnTo>
                  <a:pt x="2498128" y="217913"/>
                </a:lnTo>
                <a:cubicBezTo>
                  <a:pt x="2519686" y="388519"/>
                  <a:pt x="2575416" y="551136"/>
                  <a:pt x="2676342" y="744610"/>
                </a:cubicBezTo>
                <a:cubicBezTo>
                  <a:pt x="2812870" y="1007800"/>
                  <a:pt x="2871009" y="1225274"/>
                  <a:pt x="2871009" y="1473443"/>
                </a:cubicBezTo>
                <a:cubicBezTo>
                  <a:pt x="2871009" y="2279340"/>
                  <a:pt x="2215152" y="2934376"/>
                  <a:pt x="1409701" y="2934376"/>
                </a:cubicBezTo>
                <a:cubicBezTo>
                  <a:pt x="751884" y="2934376"/>
                  <a:pt x="172456" y="2491590"/>
                  <a:pt x="0" y="1858105"/>
                </a:cubicBezTo>
                <a:lnTo>
                  <a:pt x="56832" y="1842432"/>
                </a:lnTo>
                <a:cubicBezTo>
                  <a:pt x="222103" y="2451099"/>
                  <a:pt x="778667" y="2875599"/>
                  <a:pt x="1409701" y="2875599"/>
                </a:cubicBezTo>
                <a:cubicBezTo>
                  <a:pt x="2183142" y="2875599"/>
                  <a:pt x="2811564" y="2246686"/>
                  <a:pt x="2811564" y="1473443"/>
                </a:cubicBezTo>
                <a:cubicBezTo>
                  <a:pt x="2811564" y="1232458"/>
                  <a:pt x="2757344" y="1028698"/>
                  <a:pt x="2624082" y="771386"/>
                </a:cubicBezTo>
                <a:cubicBezTo>
                  <a:pt x="2521196" y="573993"/>
                  <a:pt x="2462404" y="402316"/>
                  <a:pt x="2439439" y="224393"/>
                </a:cubicBezTo>
                <a:lnTo>
                  <a:pt x="2432166" y="108083"/>
                </a:lnTo>
                <a:lnTo>
                  <a:pt x="2308679" y="232648"/>
                </a:lnTo>
                <a:lnTo>
                  <a:pt x="2266798" y="19058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09" name="Google Shape;109;p7"/>
          <p:cNvSpPr/>
          <p:nvPr/>
        </p:nvSpPr>
        <p:spPr>
          <a:xfrm>
            <a:off x="5067254" y="1488624"/>
            <a:ext cx="1953195" cy="1996303"/>
          </a:xfrm>
          <a:custGeom>
            <a:avLst/>
            <a:gdLst/>
            <a:ahLst/>
            <a:cxnLst/>
            <a:rect l="l" t="t" r="r" b="b"/>
            <a:pathLst>
              <a:path w="2871007" h="2934372" extrusionOk="0">
                <a:moveTo>
                  <a:pt x="709127" y="2672922"/>
                </a:moveTo>
                <a:cubicBezTo>
                  <a:pt x="920634" y="2796120"/>
                  <a:pt x="1163475" y="2861651"/>
                  <a:pt x="1409581" y="2861651"/>
                </a:cubicBezTo>
                <a:cubicBezTo>
                  <a:pt x="1655033" y="2861651"/>
                  <a:pt x="1897222" y="2796120"/>
                  <a:pt x="2109381" y="2672922"/>
                </a:cubicBezTo>
                <a:lnTo>
                  <a:pt x="2139410" y="2724036"/>
                </a:lnTo>
                <a:cubicBezTo>
                  <a:pt x="1918111" y="2852476"/>
                  <a:pt x="1665478" y="2919973"/>
                  <a:pt x="1409581" y="2919973"/>
                </a:cubicBezTo>
                <a:cubicBezTo>
                  <a:pt x="1153030" y="2919973"/>
                  <a:pt x="900397" y="2852476"/>
                  <a:pt x="679751" y="2724036"/>
                </a:cubicBezTo>
                <a:close/>
                <a:moveTo>
                  <a:pt x="1410021" y="0"/>
                </a:moveTo>
                <a:cubicBezTo>
                  <a:pt x="2215655" y="0"/>
                  <a:pt x="2871007" y="655036"/>
                  <a:pt x="2871007" y="1460933"/>
                </a:cubicBezTo>
                <a:cubicBezTo>
                  <a:pt x="2871007" y="1709102"/>
                  <a:pt x="2812202" y="1926576"/>
                  <a:pt x="2675643" y="2189113"/>
                </a:cubicBezTo>
                <a:cubicBezTo>
                  <a:pt x="2575184" y="2383077"/>
                  <a:pt x="2519197" y="2545816"/>
                  <a:pt x="2497482" y="2716453"/>
                </a:cubicBezTo>
                <a:lnTo>
                  <a:pt x="2491408" y="2815921"/>
                </a:lnTo>
                <a:lnTo>
                  <a:pt x="2605116" y="2701724"/>
                </a:lnTo>
                <a:lnTo>
                  <a:pt x="2646343" y="2743785"/>
                </a:lnTo>
                <a:lnTo>
                  <a:pt x="2456570" y="2934372"/>
                </a:lnTo>
                <a:lnTo>
                  <a:pt x="2266797" y="2743785"/>
                </a:lnTo>
                <a:lnTo>
                  <a:pt x="2308678" y="2701724"/>
                </a:lnTo>
                <a:lnTo>
                  <a:pt x="2432071" y="2826195"/>
                </a:lnTo>
                <a:lnTo>
                  <a:pt x="2439339" y="2709973"/>
                </a:lnTo>
                <a:cubicBezTo>
                  <a:pt x="2462310" y="2532019"/>
                  <a:pt x="2521116" y="2360219"/>
                  <a:pt x="2624025" y="2162337"/>
                </a:cubicBezTo>
                <a:cubicBezTo>
                  <a:pt x="2757317" y="1905025"/>
                  <a:pt x="2812202" y="1701918"/>
                  <a:pt x="2812202" y="1460933"/>
                </a:cubicBezTo>
                <a:cubicBezTo>
                  <a:pt x="2812202" y="687690"/>
                  <a:pt x="2182985" y="58777"/>
                  <a:pt x="1410021" y="58777"/>
                </a:cubicBezTo>
                <a:cubicBezTo>
                  <a:pt x="778844" y="58777"/>
                  <a:pt x="222154" y="483277"/>
                  <a:pt x="56845" y="1091944"/>
                </a:cubicBezTo>
                <a:lnTo>
                  <a:pt x="0" y="1076270"/>
                </a:lnTo>
                <a:cubicBezTo>
                  <a:pt x="172496" y="442133"/>
                  <a:pt x="752055" y="0"/>
                  <a:pt x="1410021" y="0"/>
                </a:cubicBezTo>
                <a:close/>
              </a:path>
            </a:pathLst>
          </a:custGeom>
          <a:solidFill>
            <a:schemeClr val="accent3"/>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10" name="Google Shape;110;p7"/>
          <p:cNvSpPr/>
          <p:nvPr/>
        </p:nvSpPr>
        <p:spPr>
          <a:xfrm>
            <a:off x="6752440" y="2452707"/>
            <a:ext cx="1953196" cy="1996305"/>
          </a:xfrm>
          <a:custGeom>
            <a:avLst/>
            <a:gdLst/>
            <a:ahLst/>
            <a:cxnLst/>
            <a:rect l="l" t="t" r="r" b="b"/>
            <a:pathLst>
              <a:path w="2871008" h="2934376" extrusionOk="0">
                <a:moveTo>
                  <a:pt x="1410694" y="11522"/>
                </a:moveTo>
                <a:cubicBezTo>
                  <a:pt x="1668290" y="11522"/>
                  <a:pt x="1920655" y="79494"/>
                  <a:pt x="2142291" y="207596"/>
                </a:cubicBezTo>
                <a:lnTo>
                  <a:pt x="2112870" y="258575"/>
                </a:lnTo>
                <a:cubicBezTo>
                  <a:pt x="1900387" y="135702"/>
                  <a:pt x="1657829" y="70344"/>
                  <a:pt x="1410694" y="70344"/>
                </a:cubicBezTo>
                <a:cubicBezTo>
                  <a:pt x="1164213" y="70344"/>
                  <a:pt x="921655" y="135702"/>
                  <a:pt x="709172" y="258575"/>
                </a:cubicBezTo>
                <a:lnTo>
                  <a:pt x="679751" y="207596"/>
                </a:lnTo>
                <a:cubicBezTo>
                  <a:pt x="900734" y="79494"/>
                  <a:pt x="1153753" y="11522"/>
                  <a:pt x="1410694" y="11522"/>
                </a:cubicBezTo>
                <a:close/>
                <a:moveTo>
                  <a:pt x="2459778" y="0"/>
                </a:moveTo>
                <a:lnTo>
                  <a:pt x="2649225" y="190587"/>
                </a:lnTo>
                <a:lnTo>
                  <a:pt x="2607416" y="232648"/>
                </a:lnTo>
                <a:lnTo>
                  <a:pt x="2491958" y="115981"/>
                </a:lnTo>
                <a:lnTo>
                  <a:pt x="2498128" y="217913"/>
                </a:lnTo>
                <a:cubicBezTo>
                  <a:pt x="2519685" y="388519"/>
                  <a:pt x="2575415" y="551136"/>
                  <a:pt x="2676341" y="744610"/>
                </a:cubicBezTo>
                <a:cubicBezTo>
                  <a:pt x="2812869" y="1007800"/>
                  <a:pt x="2871008" y="1225274"/>
                  <a:pt x="2871008" y="1473443"/>
                </a:cubicBezTo>
                <a:cubicBezTo>
                  <a:pt x="2871008" y="2279340"/>
                  <a:pt x="2215151" y="2934376"/>
                  <a:pt x="1409701" y="2934376"/>
                </a:cubicBezTo>
                <a:cubicBezTo>
                  <a:pt x="752537" y="2934376"/>
                  <a:pt x="172456" y="2491590"/>
                  <a:pt x="0" y="1858105"/>
                </a:cubicBezTo>
                <a:lnTo>
                  <a:pt x="56832" y="1842432"/>
                </a:lnTo>
                <a:cubicBezTo>
                  <a:pt x="222103" y="2451099"/>
                  <a:pt x="778667" y="2875599"/>
                  <a:pt x="1409701" y="2875599"/>
                </a:cubicBezTo>
                <a:cubicBezTo>
                  <a:pt x="2183142" y="2875599"/>
                  <a:pt x="2812216" y="2246686"/>
                  <a:pt x="2812216" y="1473443"/>
                </a:cubicBezTo>
                <a:cubicBezTo>
                  <a:pt x="2812216" y="1232458"/>
                  <a:pt x="2757343" y="1028698"/>
                  <a:pt x="2624081" y="771386"/>
                </a:cubicBezTo>
                <a:cubicBezTo>
                  <a:pt x="2521195" y="573993"/>
                  <a:pt x="2462403" y="402316"/>
                  <a:pt x="2439438" y="224393"/>
                </a:cubicBezTo>
                <a:lnTo>
                  <a:pt x="2432351" y="111057"/>
                </a:lnTo>
                <a:lnTo>
                  <a:pt x="2311487" y="232648"/>
                </a:lnTo>
                <a:lnTo>
                  <a:pt x="2269678" y="19058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11" name="Google Shape;111;p7"/>
          <p:cNvSpPr/>
          <p:nvPr/>
        </p:nvSpPr>
        <p:spPr>
          <a:xfrm>
            <a:off x="8439584" y="1347540"/>
            <a:ext cx="2094726" cy="2129997"/>
          </a:xfrm>
          <a:custGeom>
            <a:avLst/>
            <a:gdLst/>
            <a:ahLst/>
            <a:cxnLst/>
            <a:rect l="l" t="t" r="r" b="b"/>
            <a:pathLst>
              <a:path w="4712" h="4794" extrusionOk="0">
                <a:moveTo>
                  <a:pt x="2157" y="4788"/>
                </a:moveTo>
                <a:lnTo>
                  <a:pt x="2157" y="4788"/>
                </a:lnTo>
                <a:cubicBezTo>
                  <a:pt x="1771" y="4788"/>
                  <a:pt x="1385" y="4689"/>
                  <a:pt x="1039" y="4490"/>
                </a:cubicBezTo>
                <a:lnTo>
                  <a:pt x="1084" y="4412"/>
                </a:lnTo>
                <a:lnTo>
                  <a:pt x="1084" y="4412"/>
                </a:lnTo>
                <a:cubicBezTo>
                  <a:pt x="1747" y="4793"/>
                  <a:pt x="2570" y="4793"/>
                  <a:pt x="3231" y="4412"/>
                </a:cubicBezTo>
                <a:lnTo>
                  <a:pt x="3231" y="4412"/>
                </a:lnTo>
                <a:cubicBezTo>
                  <a:pt x="3727" y="4125"/>
                  <a:pt x="4083" y="3662"/>
                  <a:pt x="4231" y="3109"/>
                </a:cubicBezTo>
                <a:lnTo>
                  <a:pt x="4231" y="3109"/>
                </a:lnTo>
                <a:cubicBezTo>
                  <a:pt x="4379" y="2556"/>
                  <a:pt x="4303" y="1977"/>
                  <a:pt x="4017" y="1480"/>
                </a:cubicBezTo>
                <a:lnTo>
                  <a:pt x="4017" y="1480"/>
                </a:lnTo>
                <a:cubicBezTo>
                  <a:pt x="3425" y="455"/>
                  <a:pt x="2109" y="103"/>
                  <a:pt x="1084" y="695"/>
                </a:cubicBezTo>
                <a:lnTo>
                  <a:pt x="1084" y="695"/>
                </a:lnTo>
                <a:cubicBezTo>
                  <a:pt x="591" y="980"/>
                  <a:pt x="237" y="1439"/>
                  <a:pt x="87" y="1988"/>
                </a:cubicBezTo>
                <a:lnTo>
                  <a:pt x="0" y="1965"/>
                </a:lnTo>
                <a:lnTo>
                  <a:pt x="0" y="1965"/>
                </a:lnTo>
                <a:cubicBezTo>
                  <a:pt x="156" y="1392"/>
                  <a:pt x="525" y="913"/>
                  <a:pt x="1039" y="617"/>
                </a:cubicBezTo>
                <a:lnTo>
                  <a:pt x="1039" y="617"/>
                </a:lnTo>
                <a:cubicBezTo>
                  <a:pt x="2107" y="0"/>
                  <a:pt x="3478" y="367"/>
                  <a:pt x="4094" y="1435"/>
                </a:cubicBezTo>
                <a:lnTo>
                  <a:pt x="4094" y="1435"/>
                </a:lnTo>
                <a:cubicBezTo>
                  <a:pt x="4711" y="2503"/>
                  <a:pt x="4344" y="3873"/>
                  <a:pt x="3276" y="4490"/>
                </a:cubicBezTo>
                <a:lnTo>
                  <a:pt x="3276" y="4490"/>
                </a:lnTo>
                <a:cubicBezTo>
                  <a:pt x="2932" y="4689"/>
                  <a:pt x="2544" y="4788"/>
                  <a:pt x="2157" y="4788"/>
                </a:cubicBezTo>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Calibri"/>
              <a:ea typeface="Calibri"/>
              <a:cs typeface="Calibri"/>
              <a:sym typeface="Calibri"/>
            </a:endParaRPr>
          </a:p>
        </p:txBody>
      </p:sp>
      <p:sp>
        <p:nvSpPr>
          <p:cNvPr id="112" name="Google Shape;112;p7"/>
          <p:cNvSpPr txBox="1"/>
          <p:nvPr/>
        </p:nvSpPr>
        <p:spPr>
          <a:xfrm>
            <a:off x="3403424" y="54148"/>
            <a:ext cx="4927952"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800" b="1">
                <a:solidFill>
                  <a:schemeClr val="dk1"/>
                </a:solidFill>
                <a:latin typeface="Open Sans"/>
                <a:ea typeface="Open Sans"/>
                <a:cs typeface="Open Sans"/>
                <a:sym typeface="Open Sans"/>
              </a:rPr>
              <a:t>What is mentoring?</a:t>
            </a:r>
            <a:endParaRPr/>
          </a:p>
        </p:txBody>
      </p:sp>
      <p:sp>
        <p:nvSpPr>
          <p:cNvPr id="113" name="Google Shape;113;p7"/>
          <p:cNvSpPr txBox="1"/>
          <p:nvPr/>
        </p:nvSpPr>
        <p:spPr>
          <a:xfrm>
            <a:off x="1666563" y="3695927"/>
            <a:ext cx="1979700" cy="78510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GOAL SETTING</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&amp;</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ACHIEVEMENT</a:t>
            </a:r>
            <a:endParaRPr/>
          </a:p>
        </p:txBody>
      </p:sp>
      <p:sp>
        <p:nvSpPr>
          <p:cNvPr id="114" name="Google Shape;114;p7"/>
          <p:cNvSpPr txBox="1"/>
          <p:nvPr/>
        </p:nvSpPr>
        <p:spPr>
          <a:xfrm>
            <a:off x="5053074" y="3656160"/>
            <a:ext cx="1979595" cy="1015663"/>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TRAINING</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&amp;</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KNOWLEDGE SHARING</a:t>
            </a:r>
            <a:endParaRPr/>
          </a:p>
        </p:txBody>
      </p:sp>
      <p:sp>
        <p:nvSpPr>
          <p:cNvPr id="115" name="Google Shape;115;p7"/>
          <p:cNvSpPr txBox="1"/>
          <p:nvPr/>
        </p:nvSpPr>
        <p:spPr>
          <a:xfrm>
            <a:off x="8497149" y="3668631"/>
            <a:ext cx="1979595" cy="78483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GUIDANCE</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&amp;</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SUPPORT</a:t>
            </a:r>
            <a:endParaRPr/>
          </a:p>
        </p:txBody>
      </p:sp>
      <p:sp>
        <p:nvSpPr>
          <p:cNvPr id="116" name="Google Shape;116;p7"/>
          <p:cNvSpPr txBox="1"/>
          <p:nvPr/>
        </p:nvSpPr>
        <p:spPr>
          <a:xfrm>
            <a:off x="6752440" y="4665344"/>
            <a:ext cx="1979595" cy="78483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LEADERSHIP</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&amp;</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NETWORK</a:t>
            </a:r>
            <a:endParaRPr/>
          </a:p>
        </p:txBody>
      </p:sp>
      <p:sp>
        <p:nvSpPr>
          <p:cNvPr id="117" name="Google Shape;117;p7"/>
          <p:cNvSpPr txBox="1"/>
          <p:nvPr/>
        </p:nvSpPr>
        <p:spPr>
          <a:xfrm>
            <a:off x="3359819" y="4612697"/>
            <a:ext cx="1979595" cy="78483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MOTIVATION</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&amp;</a:t>
            </a:r>
            <a:endParaRPr/>
          </a:p>
          <a:p>
            <a:pPr marL="0" marR="0" lvl="0" indent="0" algn="ctr" rtl="0">
              <a:spcBef>
                <a:spcPts val="0"/>
              </a:spcBef>
              <a:spcAft>
                <a:spcPts val="0"/>
              </a:spcAft>
              <a:buNone/>
            </a:pPr>
            <a:r>
              <a:rPr lang="en-GB" sz="1500" b="1">
                <a:solidFill>
                  <a:schemeClr val="lt2"/>
                </a:solidFill>
                <a:latin typeface="Open Sans"/>
                <a:ea typeface="Open Sans"/>
                <a:cs typeface="Open Sans"/>
                <a:sym typeface="Open Sans"/>
              </a:rPr>
              <a:t>SUCCESS</a:t>
            </a:r>
            <a:endParaRPr/>
          </a:p>
        </p:txBody>
      </p:sp>
      <p:pic>
        <p:nvPicPr>
          <p:cNvPr id="118" name="Google Shape;118;p7" descr="Sala de Aulas destaque"/>
          <p:cNvPicPr preferRelativeResize="0"/>
          <p:nvPr/>
        </p:nvPicPr>
        <p:blipFill rotWithShape="1">
          <a:blip r:embed="rId3">
            <a:alphaModFix/>
          </a:blip>
          <a:srcRect/>
          <a:stretch/>
        </p:blipFill>
        <p:spPr>
          <a:xfrm>
            <a:off x="5584693" y="2036159"/>
            <a:ext cx="914400" cy="914400"/>
          </a:xfrm>
          <a:prstGeom prst="rect">
            <a:avLst/>
          </a:prstGeom>
          <a:noFill/>
          <a:ln>
            <a:noFill/>
          </a:ln>
        </p:spPr>
      </p:pic>
      <p:pic>
        <p:nvPicPr>
          <p:cNvPr id="119" name="Google Shape;119;p7" descr="Ambição com preenchimento sólido"/>
          <p:cNvPicPr preferRelativeResize="0"/>
          <p:nvPr/>
        </p:nvPicPr>
        <p:blipFill rotWithShape="1">
          <a:blip r:embed="rId4">
            <a:alphaModFix/>
          </a:blip>
          <a:srcRect/>
          <a:stretch/>
        </p:blipFill>
        <p:spPr>
          <a:xfrm>
            <a:off x="3901465" y="3091199"/>
            <a:ext cx="914400" cy="914400"/>
          </a:xfrm>
          <a:prstGeom prst="rect">
            <a:avLst/>
          </a:prstGeom>
          <a:noFill/>
          <a:ln>
            <a:noFill/>
          </a:ln>
        </p:spPr>
      </p:pic>
      <p:pic>
        <p:nvPicPr>
          <p:cNvPr id="120" name="Google Shape;120;p7" descr="Crescimento Empresarial destaque"/>
          <p:cNvPicPr preferRelativeResize="0"/>
          <p:nvPr/>
        </p:nvPicPr>
        <p:blipFill rotWithShape="1">
          <a:blip r:embed="rId5">
            <a:alphaModFix/>
          </a:blip>
          <a:srcRect/>
          <a:stretch/>
        </p:blipFill>
        <p:spPr>
          <a:xfrm>
            <a:off x="8927905" y="1974013"/>
            <a:ext cx="1249231" cy="1249231"/>
          </a:xfrm>
          <a:prstGeom prst="rect">
            <a:avLst/>
          </a:prstGeom>
          <a:noFill/>
          <a:ln>
            <a:noFill/>
          </a:ln>
        </p:spPr>
      </p:pic>
      <p:pic>
        <p:nvPicPr>
          <p:cNvPr id="121" name="Google Shape;121;p7" descr="Debate de ideias em grupo com preenchimento sólido"/>
          <p:cNvPicPr preferRelativeResize="0"/>
          <p:nvPr/>
        </p:nvPicPr>
        <p:blipFill rotWithShape="1">
          <a:blip r:embed="rId6">
            <a:alphaModFix/>
          </a:blip>
          <a:srcRect/>
          <a:stretch/>
        </p:blipFill>
        <p:spPr>
          <a:xfrm>
            <a:off x="7101340" y="2788349"/>
            <a:ext cx="1269135" cy="1269135"/>
          </a:xfrm>
          <a:prstGeom prst="rect">
            <a:avLst/>
          </a:prstGeom>
          <a:noFill/>
          <a:ln>
            <a:noFill/>
          </a:ln>
        </p:spPr>
      </p:pic>
      <p:pic>
        <p:nvPicPr>
          <p:cNvPr id="122" name="Google Shape;122;p7" descr="Alvo destaque"/>
          <p:cNvPicPr preferRelativeResize="0"/>
          <p:nvPr/>
        </p:nvPicPr>
        <p:blipFill rotWithShape="1">
          <a:blip r:embed="rId7">
            <a:alphaModFix/>
          </a:blip>
          <a:srcRect/>
          <a:stretch/>
        </p:blipFill>
        <p:spPr>
          <a:xfrm rot="-5400000">
            <a:off x="1997442" y="1902021"/>
            <a:ext cx="1232666" cy="12326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p:nvPr/>
        </p:nvSpPr>
        <p:spPr>
          <a:xfrm>
            <a:off x="269426" y="1537165"/>
            <a:ext cx="5631667" cy="1075794"/>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29" name="Google Shape;129;p8"/>
          <p:cNvSpPr/>
          <p:nvPr/>
        </p:nvSpPr>
        <p:spPr>
          <a:xfrm>
            <a:off x="269426" y="2875285"/>
            <a:ext cx="5631667" cy="1077233"/>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0" name="Google Shape;130;p8"/>
          <p:cNvSpPr/>
          <p:nvPr/>
        </p:nvSpPr>
        <p:spPr>
          <a:xfrm>
            <a:off x="263029" y="4218085"/>
            <a:ext cx="5631667" cy="1075793"/>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1" name="Google Shape;131;p8"/>
          <p:cNvSpPr/>
          <p:nvPr/>
        </p:nvSpPr>
        <p:spPr>
          <a:xfrm>
            <a:off x="6297306" y="4272929"/>
            <a:ext cx="5631667" cy="1077233"/>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2" name="Google Shape;132;p8"/>
          <p:cNvSpPr txBox="1"/>
          <p:nvPr/>
        </p:nvSpPr>
        <p:spPr>
          <a:xfrm>
            <a:off x="423731" y="1965550"/>
            <a:ext cx="4898896" cy="300595"/>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n-GB" sz="2800">
                <a:solidFill>
                  <a:schemeClr val="dk1"/>
                </a:solidFill>
                <a:latin typeface="Lato Light"/>
                <a:ea typeface="Lato Light"/>
                <a:cs typeface="Lato Light"/>
                <a:sym typeface="Lato Light"/>
              </a:rPr>
              <a:t>SKILLS DEVELOPMENT</a:t>
            </a:r>
            <a:endParaRPr/>
          </a:p>
        </p:txBody>
      </p:sp>
      <p:sp>
        <p:nvSpPr>
          <p:cNvPr id="133" name="Google Shape;133;p8"/>
          <p:cNvSpPr txBox="1"/>
          <p:nvPr/>
        </p:nvSpPr>
        <p:spPr>
          <a:xfrm>
            <a:off x="6290908" y="2814238"/>
            <a:ext cx="1089978" cy="338554"/>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GB" sz="1600" b="1">
                <a:solidFill>
                  <a:schemeClr val="dk1"/>
                </a:solidFill>
                <a:latin typeface="Poppins"/>
                <a:ea typeface="Poppins"/>
                <a:cs typeface="Poppins"/>
                <a:sym typeface="Poppins"/>
              </a:rPr>
              <a:t>OBJECTIVE</a:t>
            </a:r>
            <a:endParaRPr/>
          </a:p>
        </p:txBody>
      </p:sp>
      <p:sp>
        <p:nvSpPr>
          <p:cNvPr id="134" name="Google Shape;134;p8"/>
          <p:cNvSpPr/>
          <p:nvPr/>
        </p:nvSpPr>
        <p:spPr>
          <a:xfrm>
            <a:off x="8133716" y="2974084"/>
            <a:ext cx="569734" cy="571445"/>
          </a:xfrm>
          <a:custGeom>
            <a:avLst/>
            <a:gdLst/>
            <a:ahLst/>
            <a:cxnLst/>
            <a:rect l="l" t="t" r="r" b="b"/>
            <a:pathLst>
              <a:path w="811" h="811" extrusionOk="0">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900">
              <a:solidFill>
                <a:schemeClr val="lt1"/>
              </a:solidFill>
              <a:latin typeface="Calibri"/>
              <a:ea typeface="Calibri"/>
              <a:cs typeface="Calibri"/>
              <a:sym typeface="Calibri"/>
            </a:endParaRPr>
          </a:p>
        </p:txBody>
      </p:sp>
      <p:sp>
        <p:nvSpPr>
          <p:cNvPr id="135" name="Google Shape;135;p8"/>
          <p:cNvSpPr txBox="1"/>
          <p:nvPr/>
        </p:nvSpPr>
        <p:spPr>
          <a:xfrm>
            <a:off x="3403424" y="54148"/>
            <a:ext cx="4927952"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800" b="1">
                <a:solidFill>
                  <a:schemeClr val="dk1"/>
                </a:solidFill>
                <a:latin typeface="Open Sans"/>
                <a:ea typeface="Open Sans"/>
                <a:cs typeface="Open Sans"/>
                <a:sym typeface="Open Sans"/>
              </a:rPr>
              <a:t>What is mentoring?</a:t>
            </a:r>
            <a:endParaRPr/>
          </a:p>
        </p:txBody>
      </p:sp>
      <p:sp>
        <p:nvSpPr>
          <p:cNvPr id="136" name="Google Shape;136;p8"/>
          <p:cNvSpPr/>
          <p:nvPr/>
        </p:nvSpPr>
        <p:spPr>
          <a:xfrm>
            <a:off x="6290906" y="2875285"/>
            <a:ext cx="5631667" cy="1075794"/>
          </a:xfrm>
          <a:prstGeom prst="roundRect">
            <a:avLst>
              <a:gd name="adj" fmla="val 16667"/>
            </a:avLst>
          </a:prstGeom>
          <a:solidFill>
            <a:srgbClr val="858AA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7" name="Google Shape;137;p8"/>
          <p:cNvSpPr/>
          <p:nvPr/>
        </p:nvSpPr>
        <p:spPr>
          <a:xfrm>
            <a:off x="6290907" y="1507839"/>
            <a:ext cx="5631667" cy="1077233"/>
          </a:xfrm>
          <a:prstGeom prst="roundRect">
            <a:avLst>
              <a:gd name="adj" fmla="val 16667"/>
            </a:avLst>
          </a:prstGeom>
          <a:solidFill>
            <a:srgbClr val="59B0B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266">
              <a:solidFill>
                <a:schemeClr val="lt1"/>
              </a:solidFill>
              <a:latin typeface="Open Sans Light"/>
              <a:ea typeface="Open Sans Light"/>
              <a:cs typeface="Open Sans Light"/>
              <a:sym typeface="Open Sans Light"/>
            </a:endParaRPr>
          </a:p>
        </p:txBody>
      </p:sp>
      <p:sp>
        <p:nvSpPr>
          <p:cNvPr id="138" name="Google Shape;138;p8"/>
          <p:cNvSpPr txBox="1"/>
          <p:nvPr/>
        </p:nvSpPr>
        <p:spPr>
          <a:xfrm>
            <a:off x="423731" y="3391788"/>
            <a:ext cx="4898896" cy="300595"/>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n-GB" sz="2800">
                <a:solidFill>
                  <a:schemeClr val="dk1"/>
                </a:solidFill>
                <a:latin typeface="Lato Light"/>
                <a:ea typeface="Lato Light"/>
                <a:cs typeface="Lato Light"/>
                <a:sym typeface="Lato Light"/>
              </a:rPr>
              <a:t>MAXIMISE POTENTIAL</a:t>
            </a:r>
            <a:endParaRPr/>
          </a:p>
        </p:txBody>
      </p:sp>
      <p:sp>
        <p:nvSpPr>
          <p:cNvPr id="139" name="Google Shape;139;p8"/>
          <p:cNvSpPr txBox="1"/>
          <p:nvPr/>
        </p:nvSpPr>
        <p:spPr>
          <a:xfrm>
            <a:off x="6512908" y="1966883"/>
            <a:ext cx="4898896" cy="300595"/>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n-GB" sz="2800">
                <a:solidFill>
                  <a:schemeClr val="dk1"/>
                </a:solidFill>
                <a:latin typeface="Lato Light"/>
                <a:ea typeface="Lato Light"/>
                <a:cs typeface="Lato Light"/>
                <a:sym typeface="Lato Light"/>
              </a:rPr>
              <a:t>FEEDBACK SYSTEM</a:t>
            </a:r>
            <a:endParaRPr/>
          </a:p>
        </p:txBody>
      </p:sp>
      <p:sp>
        <p:nvSpPr>
          <p:cNvPr id="140" name="Google Shape;140;p8"/>
          <p:cNvSpPr txBox="1"/>
          <p:nvPr/>
        </p:nvSpPr>
        <p:spPr>
          <a:xfrm>
            <a:off x="423731" y="4729129"/>
            <a:ext cx="4898896" cy="300595"/>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n-GB" sz="2800">
                <a:solidFill>
                  <a:schemeClr val="dk1"/>
                </a:solidFill>
                <a:latin typeface="Lato Light"/>
                <a:ea typeface="Lato Light"/>
                <a:cs typeface="Lato Light"/>
                <a:sym typeface="Lato Light"/>
              </a:rPr>
              <a:t>IMPROVE PERFORMANCE</a:t>
            </a:r>
            <a:endParaRPr/>
          </a:p>
        </p:txBody>
      </p:sp>
      <p:sp>
        <p:nvSpPr>
          <p:cNvPr id="141" name="Google Shape;141;p8"/>
          <p:cNvSpPr txBox="1"/>
          <p:nvPr/>
        </p:nvSpPr>
        <p:spPr>
          <a:xfrm>
            <a:off x="6512908" y="3384550"/>
            <a:ext cx="4898896" cy="300595"/>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n-GB" sz="2800">
                <a:solidFill>
                  <a:schemeClr val="dk1"/>
                </a:solidFill>
                <a:latin typeface="Lato Light"/>
                <a:ea typeface="Lato Light"/>
                <a:cs typeface="Lato Light"/>
                <a:sym typeface="Lato Light"/>
              </a:rPr>
              <a:t>ACTIVE LISTENING</a:t>
            </a:r>
            <a:endParaRPr/>
          </a:p>
        </p:txBody>
      </p:sp>
      <p:sp>
        <p:nvSpPr>
          <p:cNvPr id="142" name="Google Shape;142;p8"/>
          <p:cNvSpPr txBox="1"/>
          <p:nvPr/>
        </p:nvSpPr>
        <p:spPr>
          <a:xfrm>
            <a:off x="423731" y="6027289"/>
            <a:ext cx="4898896" cy="300595"/>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n-GB" sz="2800">
                <a:solidFill>
                  <a:schemeClr val="dk1"/>
                </a:solidFill>
                <a:latin typeface="Lato Light"/>
                <a:ea typeface="Lato Light"/>
                <a:cs typeface="Lato Light"/>
                <a:sym typeface="Lato Light"/>
              </a:rPr>
              <a:t>OPENNESS</a:t>
            </a:r>
            <a:endParaRPr/>
          </a:p>
        </p:txBody>
      </p:sp>
      <p:sp>
        <p:nvSpPr>
          <p:cNvPr id="143" name="Google Shape;143;p8"/>
          <p:cNvSpPr txBox="1"/>
          <p:nvPr/>
        </p:nvSpPr>
        <p:spPr>
          <a:xfrm>
            <a:off x="6512908" y="4690351"/>
            <a:ext cx="4898896" cy="300595"/>
          </a:xfrm>
          <a:prstGeom prst="rect">
            <a:avLst/>
          </a:prstGeom>
          <a:noFill/>
          <a:ln>
            <a:noFill/>
          </a:ln>
        </p:spPr>
        <p:txBody>
          <a:bodyPr spcFirstLastPara="1" wrap="square" lIns="45700" tIns="22850" rIns="45700" bIns="22850" anchor="t" anchorCtr="0">
            <a:spAutoFit/>
          </a:bodyPr>
          <a:lstStyle/>
          <a:p>
            <a:pPr marL="0" marR="0" lvl="0" indent="0" algn="l" rtl="0">
              <a:lnSpc>
                <a:spcPct val="62500"/>
              </a:lnSpc>
              <a:spcBef>
                <a:spcPts val="0"/>
              </a:spcBef>
              <a:spcAft>
                <a:spcPts val="0"/>
              </a:spcAft>
              <a:buClr>
                <a:schemeClr val="dk1"/>
              </a:buClr>
              <a:buSzPts val="2800"/>
              <a:buFont typeface="Arial"/>
              <a:buNone/>
            </a:pPr>
            <a:r>
              <a:rPr lang="en-GB" sz="2800">
                <a:solidFill>
                  <a:schemeClr val="dk1"/>
                </a:solidFill>
                <a:latin typeface="Lato Light"/>
                <a:ea typeface="Lato Light"/>
                <a:cs typeface="Lato Light"/>
                <a:sym typeface="Lato Light"/>
              </a:rPr>
              <a:t>QUESTIONING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p:nvPr/>
        </p:nvSpPr>
        <p:spPr>
          <a:xfrm>
            <a:off x="3141666" y="787593"/>
            <a:ext cx="590867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lt1"/>
                </a:solidFill>
                <a:latin typeface="Open Sans"/>
                <a:ea typeface="Open Sans"/>
                <a:cs typeface="Open Sans"/>
                <a:sym typeface="Open Sans"/>
              </a:rPr>
              <a:t>Formal setting up for the mentoring relationship</a:t>
            </a:r>
            <a:endParaRPr sz="2000">
              <a:solidFill>
                <a:srgbClr val="A5A5A5"/>
              </a:solidFill>
              <a:latin typeface="Open Sans"/>
              <a:ea typeface="Open Sans"/>
              <a:cs typeface="Open Sans"/>
              <a:sym typeface="Open Sans"/>
            </a:endParaRPr>
          </a:p>
        </p:txBody>
      </p:sp>
      <p:sp>
        <p:nvSpPr>
          <p:cNvPr id="150" name="Google Shape;150;p9"/>
          <p:cNvSpPr/>
          <p:nvPr/>
        </p:nvSpPr>
        <p:spPr>
          <a:xfrm>
            <a:off x="2046982" y="1608783"/>
            <a:ext cx="2979832" cy="922405"/>
          </a:xfrm>
          <a:prstGeom prst="rect">
            <a:avLst/>
          </a:prstGeom>
          <a:solidFill>
            <a:schemeClr val="accen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1" name="Google Shape;151;p9"/>
          <p:cNvSpPr/>
          <p:nvPr/>
        </p:nvSpPr>
        <p:spPr>
          <a:xfrm>
            <a:off x="1312699" y="1481658"/>
            <a:ext cx="1176655" cy="117665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2" name="Google Shape;152;p9"/>
          <p:cNvSpPr txBox="1"/>
          <p:nvPr/>
        </p:nvSpPr>
        <p:spPr>
          <a:xfrm>
            <a:off x="1662820" y="1677571"/>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4500" b="1">
                <a:solidFill>
                  <a:schemeClr val="dk1"/>
                </a:solidFill>
                <a:latin typeface="Poppins"/>
                <a:ea typeface="Poppins"/>
                <a:cs typeface="Poppins"/>
                <a:sym typeface="Poppins"/>
              </a:rPr>
              <a:t>1</a:t>
            </a:r>
            <a:endParaRPr/>
          </a:p>
        </p:txBody>
      </p:sp>
      <p:sp>
        <p:nvSpPr>
          <p:cNvPr id="153" name="Google Shape;153;p9"/>
          <p:cNvSpPr txBox="1"/>
          <p:nvPr/>
        </p:nvSpPr>
        <p:spPr>
          <a:xfrm>
            <a:off x="2653184" y="1716043"/>
            <a:ext cx="2209800"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cap="none">
                <a:solidFill>
                  <a:schemeClr val="dk1"/>
                </a:solidFill>
                <a:latin typeface="Open Sans"/>
                <a:ea typeface="Open Sans"/>
                <a:cs typeface="Open Sans"/>
                <a:sym typeface="Open Sans"/>
              </a:rPr>
              <a:t>MENTORSHIP AGREEMENT </a:t>
            </a:r>
            <a:endParaRPr sz="2000" b="1" cap="none">
              <a:solidFill>
                <a:schemeClr val="dk1"/>
              </a:solidFill>
              <a:latin typeface="Open Sans"/>
              <a:ea typeface="Open Sans"/>
              <a:cs typeface="Open Sans"/>
              <a:sym typeface="Open Sans"/>
            </a:endParaRPr>
          </a:p>
        </p:txBody>
      </p:sp>
      <p:sp>
        <p:nvSpPr>
          <p:cNvPr id="154" name="Google Shape;154;p9"/>
          <p:cNvSpPr/>
          <p:nvPr/>
        </p:nvSpPr>
        <p:spPr>
          <a:xfrm>
            <a:off x="5296591" y="1348645"/>
            <a:ext cx="5582712" cy="1442682"/>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5" name="Google Shape;155;p9"/>
          <p:cNvSpPr/>
          <p:nvPr/>
        </p:nvSpPr>
        <p:spPr>
          <a:xfrm>
            <a:off x="2046982" y="3395942"/>
            <a:ext cx="2979832" cy="922405"/>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6" name="Google Shape;156;p9"/>
          <p:cNvSpPr/>
          <p:nvPr/>
        </p:nvSpPr>
        <p:spPr>
          <a:xfrm>
            <a:off x="1312699" y="3268817"/>
            <a:ext cx="1176655" cy="117665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57" name="Google Shape;157;p9"/>
          <p:cNvSpPr txBox="1"/>
          <p:nvPr/>
        </p:nvSpPr>
        <p:spPr>
          <a:xfrm>
            <a:off x="1662820" y="3464730"/>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4500" b="1">
                <a:solidFill>
                  <a:schemeClr val="dk1"/>
                </a:solidFill>
                <a:latin typeface="Poppins"/>
                <a:ea typeface="Poppins"/>
                <a:cs typeface="Poppins"/>
                <a:sym typeface="Poppins"/>
              </a:rPr>
              <a:t>2</a:t>
            </a:r>
            <a:endParaRPr/>
          </a:p>
        </p:txBody>
      </p:sp>
      <p:sp>
        <p:nvSpPr>
          <p:cNvPr id="158" name="Google Shape;158;p9"/>
          <p:cNvSpPr txBox="1"/>
          <p:nvPr/>
        </p:nvSpPr>
        <p:spPr>
          <a:xfrm>
            <a:off x="2653184" y="3503202"/>
            <a:ext cx="2209800"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a:solidFill>
                  <a:schemeClr val="dk1"/>
                </a:solidFill>
                <a:latin typeface="Open Sans"/>
                <a:ea typeface="Open Sans"/>
                <a:cs typeface="Open Sans"/>
                <a:sym typeface="Open Sans"/>
              </a:rPr>
              <a:t>MENTORING MEETINGS</a:t>
            </a:r>
            <a:endParaRPr/>
          </a:p>
        </p:txBody>
      </p:sp>
      <p:sp>
        <p:nvSpPr>
          <p:cNvPr id="159" name="Google Shape;159;p9"/>
          <p:cNvSpPr/>
          <p:nvPr/>
        </p:nvSpPr>
        <p:spPr>
          <a:xfrm>
            <a:off x="5296591" y="3135803"/>
            <a:ext cx="5582712" cy="1442682"/>
          </a:xfrm>
          <a:prstGeom prst="roundRect">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60" name="Google Shape;160;p9"/>
          <p:cNvSpPr/>
          <p:nvPr/>
        </p:nvSpPr>
        <p:spPr>
          <a:xfrm>
            <a:off x="2046982" y="5183101"/>
            <a:ext cx="2979832" cy="922405"/>
          </a:xfrm>
          <a:prstGeom prst="rect">
            <a:avLst/>
          </a:prstGeom>
          <a:solidFill>
            <a:schemeClr val="accent3">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61" name="Google Shape;161;p9"/>
          <p:cNvSpPr/>
          <p:nvPr/>
        </p:nvSpPr>
        <p:spPr>
          <a:xfrm>
            <a:off x="1312699" y="5055976"/>
            <a:ext cx="1176655" cy="1176655"/>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62" name="Google Shape;162;p9"/>
          <p:cNvSpPr txBox="1"/>
          <p:nvPr/>
        </p:nvSpPr>
        <p:spPr>
          <a:xfrm>
            <a:off x="1662820" y="5251889"/>
            <a:ext cx="476412" cy="78483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4500" b="1">
                <a:solidFill>
                  <a:schemeClr val="dk1"/>
                </a:solidFill>
                <a:latin typeface="Poppins"/>
                <a:ea typeface="Poppins"/>
                <a:cs typeface="Poppins"/>
                <a:sym typeface="Poppins"/>
              </a:rPr>
              <a:t>3</a:t>
            </a:r>
            <a:endParaRPr/>
          </a:p>
        </p:txBody>
      </p:sp>
      <p:sp>
        <p:nvSpPr>
          <p:cNvPr id="163" name="Google Shape;163;p9"/>
          <p:cNvSpPr txBox="1"/>
          <p:nvPr/>
        </p:nvSpPr>
        <p:spPr>
          <a:xfrm>
            <a:off x="2653184" y="5290360"/>
            <a:ext cx="2209800"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a:solidFill>
                  <a:schemeClr val="dk1"/>
                </a:solidFill>
                <a:latin typeface="Open Sans"/>
                <a:ea typeface="Open Sans"/>
                <a:cs typeface="Open Sans"/>
                <a:sym typeface="Open Sans"/>
              </a:rPr>
              <a:t>FORMAL ENDING</a:t>
            </a:r>
            <a:endParaRPr/>
          </a:p>
        </p:txBody>
      </p:sp>
      <p:sp>
        <p:nvSpPr>
          <p:cNvPr id="164" name="Google Shape;164;p9"/>
          <p:cNvSpPr/>
          <p:nvPr/>
        </p:nvSpPr>
        <p:spPr>
          <a:xfrm>
            <a:off x="5296591" y="4922962"/>
            <a:ext cx="5582712" cy="1442682"/>
          </a:xfrm>
          <a:prstGeom prst="roundRect">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165" name="Google Shape;165;p9"/>
          <p:cNvSpPr txBox="1"/>
          <p:nvPr/>
        </p:nvSpPr>
        <p:spPr>
          <a:xfrm>
            <a:off x="5545188" y="1815107"/>
            <a:ext cx="5085516" cy="509755"/>
          </a:xfrm>
          <a:prstGeom prst="rect">
            <a:avLst/>
          </a:prstGeom>
          <a:noFill/>
          <a:ln>
            <a:noFill/>
          </a:ln>
        </p:spPr>
        <p:txBody>
          <a:bodyPr spcFirstLastPara="1" wrap="square" lIns="45700" tIns="22850" rIns="45700" bIns="22850" anchor="ctr" anchorCtr="0">
            <a:spAutoFit/>
          </a:bodyPr>
          <a:lstStyle/>
          <a:p>
            <a:pPr marL="0" marR="0" lvl="0" indent="0" algn="l" rtl="0">
              <a:lnSpc>
                <a:spcPct val="97222"/>
              </a:lnSpc>
              <a:spcBef>
                <a:spcPts val="0"/>
              </a:spcBef>
              <a:spcAft>
                <a:spcPts val="0"/>
              </a:spcAft>
              <a:buClr>
                <a:schemeClr val="dk1"/>
              </a:buClr>
              <a:buSzPts val="1800"/>
              <a:buFont typeface="Arial"/>
              <a:buNone/>
            </a:pPr>
            <a:r>
              <a:rPr lang="en-GB" sz="1800">
                <a:solidFill>
                  <a:schemeClr val="dk1"/>
                </a:solidFill>
                <a:latin typeface="Open Sans"/>
                <a:ea typeface="Open Sans"/>
                <a:cs typeface="Open Sans"/>
                <a:sym typeface="Open Sans"/>
              </a:rPr>
              <a:t>Establishment of clear aims and objectives; rules and boundaries; designing an action plan</a:t>
            </a:r>
            <a:endParaRPr/>
          </a:p>
        </p:txBody>
      </p:sp>
      <p:sp>
        <p:nvSpPr>
          <p:cNvPr id="166" name="Google Shape;166;p9"/>
          <p:cNvSpPr txBox="1"/>
          <p:nvPr/>
        </p:nvSpPr>
        <p:spPr>
          <a:xfrm>
            <a:off x="3403424" y="54148"/>
            <a:ext cx="4927952"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800" b="1">
                <a:solidFill>
                  <a:schemeClr val="dk1"/>
                </a:solidFill>
                <a:latin typeface="Open Sans"/>
                <a:ea typeface="Open Sans"/>
                <a:cs typeface="Open Sans"/>
                <a:sym typeface="Open Sans"/>
              </a:rPr>
              <a:t>What is mentoring?</a:t>
            </a:r>
            <a:endParaRPr/>
          </a:p>
        </p:txBody>
      </p:sp>
      <p:sp>
        <p:nvSpPr>
          <p:cNvPr id="167" name="Google Shape;167;p9"/>
          <p:cNvSpPr txBox="1"/>
          <p:nvPr/>
        </p:nvSpPr>
        <p:spPr>
          <a:xfrm>
            <a:off x="5558836" y="3371434"/>
            <a:ext cx="5085600" cy="1123500"/>
          </a:xfrm>
          <a:prstGeom prst="rect">
            <a:avLst/>
          </a:prstGeom>
          <a:noFill/>
          <a:ln>
            <a:noFill/>
          </a:ln>
        </p:spPr>
        <p:txBody>
          <a:bodyPr spcFirstLastPara="1" wrap="square" lIns="45700" tIns="22850" rIns="45700" bIns="22850" anchor="ctr" anchorCtr="0">
            <a:spAutoFit/>
          </a:bodyPr>
          <a:lstStyle/>
          <a:p>
            <a:pPr marL="0" marR="0" lvl="0" indent="0" algn="l" rtl="0">
              <a:lnSpc>
                <a:spcPct val="97222"/>
              </a:lnSpc>
              <a:spcBef>
                <a:spcPts val="0"/>
              </a:spcBef>
              <a:spcAft>
                <a:spcPts val="0"/>
              </a:spcAft>
              <a:buClr>
                <a:schemeClr val="dk1"/>
              </a:buClr>
              <a:buSzPts val="1800"/>
              <a:buFont typeface="Arial"/>
              <a:buNone/>
            </a:pPr>
            <a:r>
              <a:rPr lang="en-GB" sz="1800">
                <a:solidFill>
                  <a:schemeClr val="dk1"/>
                </a:solidFill>
                <a:latin typeface="Open Sans"/>
                <a:ea typeface="Open Sans"/>
                <a:cs typeface="Open Sans"/>
                <a:sym typeface="Open Sans"/>
              </a:rPr>
              <a:t>Agreeing on the number of meetings according to the aims and objectives of the mentoring relation. All meetings must have a clear structure and a purpose</a:t>
            </a:r>
            <a:endParaRPr/>
          </a:p>
        </p:txBody>
      </p:sp>
      <p:sp>
        <p:nvSpPr>
          <p:cNvPr id="168" name="Google Shape;168;p9"/>
          <p:cNvSpPr txBox="1"/>
          <p:nvPr/>
        </p:nvSpPr>
        <p:spPr>
          <a:xfrm>
            <a:off x="5558836" y="5389425"/>
            <a:ext cx="5209200" cy="585000"/>
          </a:xfrm>
          <a:prstGeom prst="rect">
            <a:avLst/>
          </a:prstGeom>
          <a:noFill/>
          <a:ln>
            <a:noFill/>
          </a:ln>
        </p:spPr>
        <p:txBody>
          <a:bodyPr spcFirstLastPara="1" wrap="square" lIns="45700" tIns="22850" rIns="45700" bIns="22850" anchor="ctr" anchorCtr="0">
            <a:spAutoFit/>
          </a:bodyPr>
          <a:lstStyle/>
          <a:p>
            <a:pPr marL="0" marR="0" lvl="0" indent="0" algn="l" rtl="0">
              <a:lnSpc>
                <a:spcPct val="97222"/>
              </a:lnSpc>
              <a:spcBef>
                <a:spcPts val="0"/>
              </a:spcBef>
              <a:spcAft>
                <a:spcPts val="0"/>
              </a:spcAft>
              <a:buClr>
                <a:schemeClr val="dk1"/>
              </a:buClr>
              <a:buSzPts val="1800"/>
              <a:buFont typeface="Arial"/>
              <a:buNone/>
            </a:pPr>
            <a:r>
              <a:rPr lang="en-GB" sz="1800">
                <a:solidFill>
                  <a:schemeClr val="dk1"/>
                </a:solidFill>
                <a:latin typeface="Open Sans"/>
                <a:ea typeface="Open Sans"/>
                <a:cs typeface="Open Sans"/>
                <a:sym typeface="Open Sans"/>
              </a:rPr>
              <a:t>Revise initial goals and compare them with the final outcomes</a:t>
            </a:r>
            <a:endParaRPr sz="18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Widescreen</PresentationFormat>
  <Paragraphs>176</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Poppins</vt:lpstr>
      <vt:lpstr>Open Sans</vt:lpstr>
      <vt:lpstr>Open Sans Light</vt:lpstr>
      <vt:lpstr>Arial</vt:lpstr>
      <vt:lpstr>Lucida Sans</vt:lpstr>
      <vt:lpstr>Avenir</vt:lpstr>
      <vt:lpstr>Calibri</vt:lpstr>
      <vt:lpstr>Lato Light</vt:lpstr>
      <vt:lpstr>CARDET Course template - Cover page</vt:lpstr>
      <vt:lpstr>CARDET Course template</vt:lpstr>
      <vt:lpstr>Intergenerational Learning Curriculum</vt:lpstr>
      <vt:lpstr>Aims and outline</vt:lpstr>
      <vt:lpstr>Learning outcomes</vt:lpstr>
      <vt:lpstr>Unit 1: The basics of mentoring</vt:lpstr>
      <vt:lpstr>Unit 1: The basics of mentoring</vt:lpstr>
      <vt:lpstr>Unit 1: The basics of mentoring </vt:lpstr>
      <vt:lpstr>PowerPoint Presentation</vt:lpstr>
      <vt:lpstr>PowerPoint Presentation</vt:lpstr>
      <vt:lpstr>PowerPoint Presentation</vt:lpstr>
      <vt:lpstr>PowerPoint Presentation</vt:lpstr>
      <vt:lpstr>Unit 1: The basics of mentoring </vt:lpstr>
      <vt:lpstr>Unit 1: The basics of mentoring </vt:lpstr>
      <vt:lpstr>Content developer  Mindshift Talent Advisory, Portugal www.mindshift.pt  geral@mindshift.pt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Intergenerational Learning Curriculum</dc:title>
  <dc:creator>2Fast4u</dc:creator>
  <cp:lastModifiedBy>Eleni Nicolaou</cp:lastModifiedBy>
  <cp:revision>1</cp:revision>
  <dcterms:created xsi:type="dcterms:W3CDTF">2014-07-11T09:12:14Z</dcterms:created>
  <dcterms:modified xsi:type="dcterms:W3CDTF">2021-07-28T15:36:09Z</dcterms:modified>
</cp:coreProperties>
</file>