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embeddedFontLst>
    <p:embeddedFont>
      <p:font typeface="Open Sans" panose="020B0606030504020204" pitchFamily="34" charset="0"/>
      <p:regular r:id="rId43"/>
      <p:bold r:id="rId44"/>
      <p:italic r:id="rId45"/>
      <p:boldItalic r:id="rId46"/>
    </p:embeddedFont>
    <p:embeddedFont>
      <p:font typeface="Open Sans Light" panose="020B0306030504020204" pitchFamily="34" charset="0"/>
      <p:regular r:id="rId47"/>
      <p:italic r:id="rId48"/>
    </p:embeddedFont>
    <p:embeddedFont>
      <p:font typeface="Quattrocento Sans"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LsBvBW8J4ShOpqVhLVgIUEDns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0A6F70-3A33-466E-9DBC-E5483C5463CA}">
  <a:tblStyle styleId="{AF0A6F70-3A33-466E-9DBC-E5483C5463C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55843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27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59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65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52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5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21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376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98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79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65530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10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739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51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458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997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772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41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392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52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06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84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581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12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972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817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646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45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26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83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128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818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43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78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05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513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299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9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725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41"/>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41"/>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41"/>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41"/>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41"/>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r>
              <a:rPr lang="en-US" sz="1000" b="0" i="0" u="none" strike="noStrike" cap="none" dirty="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4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41"/>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4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4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4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4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4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4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4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r>
              <a:rPr lang="en-US" sz="1000" b="0" i="0" u="none" strike="noStrike" cap="none" dirty="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4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1" name="Google Shape;41;p43"/>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2" name="Google Shape;42;p4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3"/>
        <p:cNvGrpSpPr/>
        <p:nvPr/>
      </p:nvGrpSpPr>
      <p:grpSpPr>
        <a:xfrm>
          <a:off x="0" y="0"/>
          <a:ext cx="0" cy="0"/>
          <a:chOff x="0" y="0"/>
          <a:chExt cx="0" cy="0"/>
        </a:xfrm>
      </p:grpSpPr>
      <p:sp>
        <p:nvSpPr>
          <p:cNvPr id="44" name="Google Shape;44;p4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6" name="Google Shape;46;p44"/>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0" name="Google Shape;50;p45"/>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42"/>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4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bL2k9rGqWU&amp;ab_channel=GreggU"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www.youtube.com/watch?v=wRKsQtfjJ38&amp;ab_channel=GRCSolutionsTV" TargetMode="External"/><Relationship Id="rId4" Type="http://schemas.openxmlformats.org/officeDocument/2006/relationships/hyperlink" Target="https://www.youtube.com/watch?v=-CSEtFSngLc&amp;ab_channel=Telani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oercommons.org/courseware/lesson/72511"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structionaldesign.org/models/addie/"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elearningindustry.com/training-needs-analysis-5-step-guide-conducting-successfu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bit.ly/31NmryL"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welcometothejungle.com/en/articles/job-interviews-how-to-spot-toxic-management" TargetMode="External"/><Relationship Id="rId5" Type="http://schemas.openxmlformats.org/officeDocument/2006/relationships/hyperlink" Target="https://elearningindustry.com/training-needs-analysis-5-step-guide-conducting-successful" TargetMode="External"/><Relationship Id="rId4" Type="http://schemas.openxmlformats.org/officeDocument/2006/relationships/hyperlink" Target="https://www.knowledgeanywhere.com/resources/article-detail/how-to-effectively-train-different-generation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US">
                <a:latin typeface="Open Sans"/>
                <a:ea typeface="Open Sans"/>
                <a:cs typeface="Open Sans"/>
                <a:sym typeface="Open Sans"/>
              </a:rPr>
              <a:t>IO1: Intergenerational Learning Curriculum</a:t>
            </a:r>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a:t>Module 2: Needs Analysis to identify Intergenerational Needs in Businesses, EUROTraining, Greece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pSp>
        <p:nvGrpSpPr>
          <p:cNvPr id="129" name="Google Shape;129;p10"/>
          <p:cNvGrpSpPr/>
          <p:nvPr/>
        </p:nvGrpSpPr>
        <p:grpSpPr>
          <a:xfrm>
            <a:off x="97971" y="1681354"/>
            <a:ext cx="6755906" cy="4054265"/>
            <a:chOff x="0" y="218670"/>
            <a:chExt cx="6755906" cy="4054265"/>
          </a:xfrm>
        </p:grpSpPr>
        <p:sp>
          <p:nvSpPr>
            <p:cNvPr id="130" name="Google Shape;130;p10"/>
            <p:cNvSpPr/>
            <p:nvPr/>
          </p:nvSpPr>
          <p:spPr>
            <a:xfrm>
              <a:off x="3072667" y="3144943"/>
              <a:ext cx="613873" cy="659913"/>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C16449"/>
              </a:solidFill>
              <a:prstDash val="solid"/>
              <a:miter lim="800000"/>
              <a:headEnd type="none" w="sm" len="sm"/>
              <a:tailEnd type="none" w="sm" len="sm"/>
            </a:ln>
          </p:spPr>
        </p:sp>
        <p:sp>
          <p:nvSpPr>
            <p:cNvPr id="131" name="Google Shape;131;p10"/>
            <p:cNvSpPr/>
            <p:nvPr/>
          </p:nvSpPr>
          <p:spPr>
            <a:xfrm>
              <a:off x="3072667" y="2485030"/>
              <a:ext cx="613873" cy="659913"/>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C16449"/>
              </a:solidFill>
              <a:prstDash val="solid"/>
              <a:miter lim="800000"/>
              <a:headEnd type="none" w="sm" len="sm"/>
              <a:tailEnd type="none" w="sm" len="sm"/>
            </a:ln>
          </p:spPr>
        </p:sp>
        <p:sp>
          <p:nvSpPr>
            <p:cNvPr id="132" name="Google Shape;132;p10"/>
            <p:cNvSpPr/>
            <p:nvPr/>
          </p:nvSpPr>
          <p:spPr>
            <a:xfrm>
              <a:off x="0" y="218670"/>
              <a:ext cx="3069366" cy="936156"/>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txBox="1"/>
            <p:nvPr/>
          </p:nvSpPr>
          <p:spPr>
            <a:xfrm>
              <a:off x="0" y="218670"/>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151617"/>
                </a:buClr>
                <a:buSzPts val="1400"/>
                <a:buFont typeface="Open Sans"/>
                <a:buNone/>
              </a:pPr>
              <a:r>
                <a:rPr lang="en-US" sz="1400">
                  <a:solidFill>
                    <a:srgbClr val="151617"/>
                  </a:solidFill>
                  <a:latin typeface="Open Sans"/>
                  <a:ea typeface="Open Sans"/>
                  <a:cs typeface="Open Sans"/>
                  <a:sym typeface="Open Sans"/>
                </a:rPr>
                <a:t>This activity can be implemented as follows (Heathfield, 2020): </a:t>
              </a:r>
              <a:endParaRPr/>
            </a:p>
          </p:txBody>
        </p:sp>
        <p:sp>
          <p:nvSpPr>
            <p:cNvPr id="134" name="Google Shape;134;p10"/>
            <p:cNvSpPr/>
            <p:nvPr/>
          </p:nvSpPr>
          <p:spPr>
            <a:xfrm>
              <a:off x="3300" y="2676865"/>
              <a:ext cx="3069366" cy="936156"/>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txBox="1"/>
            <p:nvPr/>
          </p:nvSpPr>
          <p:spPr>
            <a:xfrm>
              <a:off x="3300" y="2676865"/>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338076"/>
                </a:buClr>
                <a:buSzPts val="1400"/>
                <a:buFont typeface="Open Sans"/>
                <a:buNone/>
              </a:pPr>
              <a:r>
                <a:rPr lang="en-US" sz="1400" b="1" i="0">
                  <a:solidFill>
                    <a:srgbClr val="338076"/>
                  </a:solidFill>
                  <a:latin typeface="Open Sans"/>
                  <a:ea typeface="Open Sans"/>
                  <a:cs typeface="Open Sans"/>
                  <a:sym typeface="Open Sans"/>
                </a:rPr>
                <a:t>Step 1</a:t>
              </a:r>
              <a:r>
                <a:rPr lang="en-US" sz="1400" b="0" i="0">
                  <a:solidFill>
                    <a:srgbClr val="338076"/>
                  </a:solidFill>
                  <a:latin typeface="Open Sans"/>
                  <a:ea typeface="Open Sans"/>
                  <a:cs typeface="Open Sans"/>
                  <a:sym typeface="Open Sans"/>
                </a:rPr>
                <a:t> </a:t>
              </a:r>
              <a:endParaRPr sz="1400">
                <a:solidFill>
                  <a:srgbClr val="338076"/>
                </a:solidFill>
                <a:latin typeface="Open Sans"/>
                <a:ea typeface="Open Sans"/>
                <a:cs typeface="Open Sans"/>
                <a:sym typeface="Open Sans"/>
              </a:endParaRPr>
            </a:p>
          </p:txBody>
        </p:sp>
        <p:sp>
          <p:nvSpPr>
            <p:cNvPr id="136" name="Google Shape;136;p10"/>
            <p:cNvSpPr/>
            <p:nvPr/>
          </p:nvSpPr>
          <p:spPr>
            <a:xfrm>
              <a:off x="3686540" y="2016951"/>
              <a:ext cx="3069366" cy="936156"/>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0"/>
            <p:cNvSpPr txBox="1"/>
            <p:nvPr/>
          </p:nvSpPr>
          <p:spPr>
            <a:xfrm>
              <a:off x="3686540" y="2016951"/>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151617"/>
                </a:buClr>
                <a:buSzPts val="1400"/>
                <a:buFont typeface="Open Sans"/>
                <a:buNone/>
              </a:pPr>
              <a:r>
                <a:rPr lang="en-US" sz="1400">
                  <a:solidFill>
                    <a:srgbClr val="151617"/>
                  </a:solidFill>
                  <a:latin typeface="Open Sans"/>
                  <a:ea typeface="Open Sans"/>
                  <a:cs typeface="Open Sans"/>
                  <a:sym typeface="Open Sans"/>
                </a:rPr>
                <a:t>The facilitator gathers all employees who have the same job in a conference room with a whiteboard or flip charts and markers</a:t>
              </a:r>
              <a:r>
                <a:rPr lang="en-US" sz="1400">
                  <a:solidFill>
                    <a:srgbClr val="151617"/>
                  </a:solidFill>
                  <a:latin typeface="Calibri"/>
                  <a:ea typeface="Calibri"/>
                  <a:cs typeface="Calibri"/>
                  <a:sym typeface="Calibri"/>
                </a:rPr>
                <a:t>.  </a:t>
              </a:r>
              <a:endParaRPr/>
            </a:p>
          </p:txBody>
        </p:sp>
        <p:sp>
          <p:nvSpPr>
            <p:cNvPr id="138" name="Google Shape;138;p10"/>
            <p:cNvSpPr/>
            <p:nvPr/>
          </p:nvSpPr>
          <p:spPr>
            <a:xfrm>
              <a:off x="3686540" y="3336779"/>
              <a:ext cx="3069366" cy="936156"/>
            </a:xfrm>
            <a:prstGeom prst="rect">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txBox="1"/>
            <p:nvPr/>
          </p:nvSpPr>
          <p:spPr>
            <a:xfrm>
              <a:off x="3686540" y="3336779"/>
              <a:ext cx="3069366" cy="93615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151617"/>
                </a:buClr>
                <a:buSzPts val="1400"/>
                <a:buFont typeface="Open Sans"/>
                <a:buNone/>
              </a:pPr>
              <a:r>
                <a:rPr lang="en-US" sz="1400">
                  <a:solidFill>
                    <a:srgbClr val="151617"/>
                  </a:solidFill>
                  <a:latin typeface="Open Sans"/>
                  <a:ea typeface="Open Sans"/>
                  <a:cs typeface="Open Sans"/>
                  <a:sym typeface="Open Sans"/>
                </a:rPr>
                <a:t>Tips for online implementation: You could use a program like Google Docs, Miro or another online shared access service. </a:t>
              </a:r>
              <a:endParaRPr/>
            </a:p>
          </p:txBody>
        </p:sp>
      </p:grpSp>
      <p:sp>
        <p:nvSpPr>
          <p:cNvPr id="140" name="Google Shape;140;p1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sp>
        <p:nvSpPr>
          <p:cNvPr id="141" name="Google Shape;141;p10"/>
          <p:cNvSpPr txBox="1"/>
          <p:nvPr/>
        </p:nvSpPr>
        <p:spPr>
          <a:xfrm>
            <a:off x="6285795" y="1462684"/>
            <a:ext cx="49640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pic>
        <p:nvPicPr>
          <p:cNvPr id="142" name="Google Shape;142;p10" descr="People in an office"/>
          <p:cNvPicPr preferRelativeResize="0">
            <a:picLocks noGrp="1"/>
          </p:cNvPicPr>
          <p:nvPr>
            <p:ph type="body" idx="2"/>
          </p:nvPr>
        </p:nvPicPr>
        <p:blipFill rotWithShape="1">
          <a:blip r:embed="rId3">
            <a:alphaModFix/>
          </a:blip>
          <a:srcRect/>
          <a:stretch/>
        </p:blipFill>
        <p:spPr>
          <a:xfrm>
            <a:off x="7439265" y="2637597"/>
            <a:ext cx="4071548" cy="26907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pSp>
        <p:nvGrpSpPr>
          <p:cNvPr id="148" name="Google Shape;148;p11"/>
          <p:cNvGrpSpPr/>
          <p:nvPr/>
        </p:nvGrpSpPr>
        <p:grpSpPr>
          <a:xfrm>
            <a:off x="262572" y="1319764"/>
            <a:ext cx="5449373" cy="5597161"/>
            <a:chOff x="164601" y="-142920"/>
            <a:chExt cx="5449373" cy="5597161"/>
          </a:xfrm>
        </p:grpSpPr>
        <p:sp>
          <p:nvSpPr>
            <p:cNvPr id="149" name="Google Shape;149;p11"/>
            <p:cNvSpPr/>
            <p:nvPr/>
          </p:nvSpPr>
          <p:spPr>
            <a:xfrm>
              <a:off x="3613318" y="-24068"/>
              <a:ext cx="1881804" cy="18818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txBox="1"/>
            <p:nvPr/>
          </p:nvSpPr>
          <p:spPr>
            <a:xfrm>
              <a:off x="3613318" y="-24068"/>
              <a:ext cx="1881804" cy="1881804"/>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lt1"/>
                </a:buClr>
                <a:buSzPts val="6500"/>
                <a:buFont typeface="Calibri"/>
                <a:buNone/>
              </a:pPr>
              <a:endParaRPr sz="6500">
                <a:solidFill>
                  <a:schemeClr val="lt1"/>
                </a:solidFill>
                <a:latin typeface="Calibri"/>
                <a:ea typeface="Calibri"/>
                <a:cs typeface="Calibri"/>
                <a:sym typeface="Calibri"/>
              </a:endParaRPr>
            </a:p>
          </p:txBody>
        </p:sp>
        <p:sp>
          <p:nvSpPr>
            <p:cNvPr id="151" name="Google Shape;151;p11"/>
            <p:cNvSpPr/>
            <p:nvPr/>
          </p:nvSpPr>
          <p:spPr>
            <a:xfrm>
              <a:off x="296968" y="-142920"/>
              <a:ext cx="5317006" cy="5317006"/>
            </a:xfrm>
            <a:custGeom>
              <a:avLst/>
              <a:gdLst/>
              <a:ahLst/>
              <a:cxnLst/>
              <a:rect l="l" t="t" r="r" b="b"/>
              <a:pathLst>
                <a:path w="120000" h="120000" extrusionOk="0">
                  <a:moveTo>
                    <a:pt x="112121" y="44149"/>
                  </a:moveTo>
                  <a:cubicBezTo>
                    <a:pt x="113629" y="49108"/>
                    <a:pt x="114422" y="54257"/>
                    <a:pt x="114475" y="59440"/>
                  </a:cubicBezTo>
                  <a:lnTo>
                    <a:pt x="119926" y="60068"/>
                  </a:lnTo>
                  <a:lnTo>
                    <a:pt x="110007" y="65763"/>
                  </a:lnTo>
                  <a:lnTo>
                    <a:pt x="100728" y="57856"/>
                  </a:lnTo>
                  <a:lnTo>
                    <a:pt x="106172" y="58483"/>
                  </a:lnTo>
                  <a:cubicBezTo>
                    <a:pt x="106039" y="54439"/>
                    <a:pt x="105376" y="50430"/>
                    <a:pt x="104198" y="46559"/>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3613318" y="2774420"/>
              <a:ext cx="1881804" cy="26798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txBox="1"/>
            <p:nvPr/>
          </p:nvSpPr>
          <p:spPr>
            <a:xfrm>
              <a:off x="3613318" y="2774420"/>
              <a:ext cx="1881804" cy="2679821"/>
            </a:xfrm>
            <a:prstGeom prst="rect">
              <a:avLst/>
            </a:prstGeom>
            <a:noFill/>
            <a:ln>
              <a:noFill/>
            </a:ln>
          </p:spPr>
          <p:txBody>
            <a:bodyPr spcFirstLastPara="1" wrap="square" lIns="25400" tIns="25400" rIns="25400" bIns="25400" anchor="ctr" anchorCtr="0">
              <a:noAutofit/>
            </a:bodyPr>
            <a:lstStyle/>
            <a:p>
              <a:pPr marL="0" marR="0" lvl="0" indent="0" algn="l" rtl="0">
                <a:lnSpc>
                  <a:spcPct val="90000"/>
                </a:lnSpc>
                <a:spcBef>
                  <a:spcPts val="0"/>
                </a:spcBef>
                <a:spcAft>
                  <a:spcPts val="0"/>
                </a:spcAft>
                <a:buClr>
                  <a:srgbClr val="52BAAD"/>
                </a:buClr>
                <a:buSzPts val="2000"/>
                <a:buFont typeface="Open Sans"/>
                <a:buNone/>
              </a:pPr>
              <a:r>
                <a:rPr lang="en-US" sz="2000" b="1" i="0">
                  <a:solidFill>
                    <a:srgbClr val="52BAAD"/>
                  </a:solidFill>
                  <a:latin typeface="Open Sans"/>
                  <a:ea typeface="Open Sans"/>
                  <a:cs typeface="Open Sans"/>
                  <a:sym typeface="Open Sans"/>
                </a:rPr>
                <a:t>Step 2</a:t>
              </a:r>
              <a:r>
                <a:rPr lang="en-US" sz="2000" b="0" i="0">
                  <a:solidFill>
                    <a:srgbClr val="52BAAD"/>
                  </a:solidFill>
                  <a:latin typeface="Open Sans"/>
                  <a:ea typeface="Open Sans"/>
                  <a:cs typeface="Open Sans"/>
                  <a:sym typeface="Open Sans"/>
                </a:rPr>
                <a:t> </a:t>
              </a:r>
              <a:endParaRPr sz="2000">
                <a:solidFill>
                  <a:srgbClr val="52BAAD"/>
                </a:solidFill>
                <a:latin typeface="Open Sans"/>
                <a:ea typeface="Open Sans"/>
                <a:cs typeface="Open Sans"/>
                <a:sym typeface="Open Sans"/>
              </a:endParaRPr>
            </a:p>
            <a:p>
              <a:pPr marL="114300" marR="0" lvl="1" indent="-114300" algn="l" rtl="0">
                <a:lnSpc>
                  <a:spcPct val="90000"/>
                </a:lnSpc>
                <a:spcBef>
                  <a:spcPts val="700"/>
                </a:spcBef>
                <a:spcAft>
                  <a:spcPts val="0"/>
                </a:spcAft>
                <a:buClr>
                  <a:schemeClr val="lt1"/>
                </a:buClr>
                <a:buSzPts val="1400"/>
                <a:buFont typeface="Open Sans"/>
                <a:buNone/>
              </a:pPr>
              <a:r>
                <a:rPr lang="en-US" sz="1400" b="0" i="0" u="none" strike="noStrike" cap="none">
                  <a:solidFill>
                    <a:schemeClr val="lt1"/>
                  </a:solidFill>
                  <a:latin typeface="Open Sans"/>
                  <a:ea typeface="Open Sans"/>
                  <a:cs typeface="Open Sans"/>
                  <a:sym typeface="Open Sans"/>
                </a:rPr>
                <a:t>  </a:t>
              </a:r>
              <a:r>
                <a:rPr lang="en-US" sz="1600" b="0" i="0" u="none" strike="noStrike" cap="none">
                  <a:solidFill>
                    <a:schemeClr val="lt1"/>
                  </a:solidFill>
                  <a:latin typeface="Open Sans"/>
                  <a:ea typeface="Open Sans"/>
                  <a:cs typeface="Open Sans"/>
                  <a:sym typeface="Open Sans"/>
                </a:rPr>
                <a:t>Ask each employee to write down their ten most important training needs</a:t>
              </a:r>
              <a:endParaRPr sz="1600" b="0" i="0" u="none" strike="noStrike" cap="none">
                <a:solidFill>
                  <a:schemeClr val="lt1"/>
                </a:solidFill>
                <a:latin typeface="Open Sans"/>
                <a:ea typeface="Open Sans"/>
                <a:cs typeface="Open Sans"/>
                <a:sym typeface="Open Sans"/>
              </a:endParaRPr>
            </a:p>
          </p:txBody>
        </p:sp>
        <p:sp>
          <p:nvSpPr>
            <p:cNvPr id="154" name="Google Shape;154;p11"/>
            <p:cNvSpPr/>
            <p:nvPr/>
          </p:nvSpPr>
          <p:spPr>
            <a:xfrm>
              <a:off x="164601" y="-98152"/>
              <a:ext cx="5317006" cy="5317006"/>
            </a:xfrm>
            <a:custGeom>
              <a:avLst/>
              <a:gdLst/>
              <a:ahLst/>
              <a:cxnLst/>
              <a:rect l="l" t="t" r="r" b="b"/>
              <a:pathLst>
                <a:path w="120000" h="120000" extrusionOk="0">
                  <a:moveTo>
                    <a:pt x="79040" y="111043"/>
                  </a:moveTo>
                  <a:cubicBezTo>
                    <a:pt x="71065" y="114017"/>
                    <a:pt x="62504" y="115082"/>
                    <a:pt x="54044" y="114152"/>
                  </a:cubicBezTo>
                  <a:lnTo>
                    <a:pt x="52769" y="119488"/>
                  </a:lnTo>
                  <a:lnTo>
                    <a:pt x="48301" y="108959"/>
                  </a:lnTo>
                  <a:lnTo>
                    <a:pt x="57260" y="100692"/>
                  </a:lnTo>
                  <a:lnTo>
                    <a:pt x="55986" y="106022"/>
                  </a:lnTo>
                  <a:cubicBezTo>
                    <a:pt x="62826" y="106619"/>
                    <a:pt x="69713" y="105683"/>
                    <a:pt x="76146" y="103284"/>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415821" y="3281001"/>
              <a:ext cx="1881804" cy="18818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txBox="1"/>
            <p:nvPr/>
          </p:nvSpPr>
          <p:spPr>
            <a:xfrm>
              <a:off x="415821" y="3281001"/>
              <a:ext cx="1881804" cy="188180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a:solidFill>
                    <a:schemeClr val="lt1"/>
                  </a:solidFill>
                  <a:latin typeface="Open Sans"/>
                  <a:ea typeface="Open Sans"/>
                  <a:cs typeface="Open Sans"/>
                  <a:sym typeface="Open Sans"/>
                </a:rPr>
                <a:t>Emphasize that the employees should write specific needs or problems they encounter in their daily lives.  </a:t>
              </a:r>
              <a:endParaRPr sz="1600">
                <a:solidFill>
                  <a:schemeClr val="lt1"/>
                </a:solidFill>
                <a:latin typeface="Open Sans"/>
                <a:ea typeface="Open Sans"/>
                <a:cs typeface="Open Sans"/>
                <a:sym typeface="Open Sans"/>
              </a:endParaRPr>
            </a:p>
          </p:txBody>
        </p:sp>
        <p:sp>
          <p:nvSpPr>
            <p:cNvPr id="157" name="Google Shape;157;p11"/>
            <p:cNvSpPr/>
            <p:nvPr/>
          </p:nvSpPr>
          <p:spPr>
            <a:xfrm>
              <a:off x="255468" y="-19369"/>
              <a:ext cx="5317006" cy="5317006"/>
            </a:xfrm>
            <a:custGeom>
              <a:avLst/>
              <a:gdLst/>
              <a:ahLst/>
              <a:cxnLst/>
              <a:rect l="l" t="t" r="r" b="b"/>
              <a:pathLst>
                <a:path w="120000" h="120000" extrusionOk="0">
                  <a:moveTo>
                    <a:pt x="7763" y="75466"/>
                  </a:moveTo>
                  <a:lnTo>
                    <a:pt x="7763" y="75466"/>
                  </a:lnTo>
                  <a:cubicBezTo>
                    <a:pt x="5090" y="66436"/>
                    <a:pt x="4803" y="56867"/>
                    <a:pt x="6930" y="47693"/>
                  </a:cubicBezTo>
                  <a:lnTo>
                    <a:pt x="1782" y="45797"/>
                  </a:lnTo>
                  <a:lnTo>
                    <a:pt x="12764" y="42603"/>
                  </a:lnTo>
                  <a:lnTo>
                    <a:pt x="19916" y="52476"/>
                  </a:lnTo>
                  <a:lnTo>
                    <a:pt x="14773" y="50582"/>
                  </a:lnTo>
                  <a:lnTo>
                    <a:pt x="14773" y="50582"/>
                  </a:lnTo>
                  <a:cubicBezTo>
                    <a:pt x="13217" y="58054"/>
                    <a:pt x="13537" y="65796"/>
                    <a:pt x="15704" y="73115"/>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a:off x="415821" y="-24068"/>
              <a:ext cx="1881804" cy="188180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txBox="1"/>
            <p:nvPr/>
          </p:nvSpPr>
          <p:spPr>
            <a:xfrm>
              <a:off x="415821" y="-24068"/>
              <a:ext cx="1881804" cy="188180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a:solidFill>
                    <a:schemeClr val="lt1"/>
                  </a:solidFill>
                  <a:latin typeface="Open Sans"/>
                  <a:ea typeface="Open Sans"/>
                  <a:cs typeface="Open Sans"/>
                  <a:sym typeface="Open Sans"/>
                </a:rPr>
                <a:t>The points they write need to be in comparison with problems they encounter during the delivery of their tasks</a:t>
              </a:r>
              <a:r>
                <a:rPr lang="en-US" sz="1400" b="0" i="0">
                  <a:solidFill>
                    <a:schemeClr val="lt1"/>
                  </a:solidFill>
                  <a:latin typeface="Open Sans"/>
                  <a:ea typeface="Open Sans"/>
                  <a:cs typeface="Open Sans"/>
                  <a:sym typeface="Open Sans"/>
                </a:rPr>
                <a:t>. </a:t>
              </a:r>
              <a:endParaRPr sz="1400">
                <a:solidFill>
                  <a:schemeClr val="lt1"/>
                </a:solidFill>
                <a:latin typeface="Open Sans"/>
                <a:ea typeface="Open Sans"/>
                <a:cs typeface="Open Sans"/>
                <a:sym typeface="Open Sans"/>
              </a:endParaRPr>
            </a:p>
          </p:txBody>
        </p:sp>
        <p:sp>
          <p:nvSpPr>
            <p:cNvPr id="160" name="Google Shape;160;p11"/>
            <p:cNvSpPr/>
            <p:nvPr/>
          </p:nvSpPr>
          <p:spPr>
            <a:xfrm>
              <a:off x="296968" y="-142920"/>
              <a:ext cx="5317006" cy="5317006"/>
            </a:xfrm>
            <a:custGeom>
              <a:avLst/>
              <a:gdLst/>
              <a:ahLst/>
              <a:cxnLst/>
              <a:rect l="l" t="t" r="r" b="b"/>
              <a:pathLst>
                <a:path w="120000" h="120000" extrusionOk="0">
                  <a:moveTo>
                    <a:pt x="44149" y="7879"/>
                  </a:moveTo>
                  <a:lnTo>
                    <a:pt x="44149" y="7879"/>
                  </a:lnTo>
                  <a:cubicBezTo>
                    <a:pt x="52272" y="5408"/>
                    <a:pt x="60861" y="4871"/>
                    <a:pt x="69229" y="6309"/>
                  </a:cubicBezTo>
                  <a:lnTo>
                    <a:pt x="70825" y="1060"/>
                  </a:lnTo>
                  <a:lnTo>
                    <a:pt x="74646" y="11840"/>
                  </a:lnTo>
                  <a:lnTo>
                    <a:pt x="65202" y="19549"/>
                  </a:lnTo>
                  <a:lnTo>
                    <a:pt x="66797" y="14306"/>
                  </a:lnTo>
                  <a:lnTo>
                    <a:pt x="66797" y="14306"/>
                  </a:lnTo>
                  <a:cubicBezTo>
                    <a:pt x="60023" y="13298"/>
                    <a:pt x="53110" y="13809"/>
                    <a:pt x="46559" y="15802"/>
                  </a:cubicBezTo>
                  <a:close/>
                </a:path>
              </a:pathLst>
            </a:cu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pic>
        <p:nvPicPr>
          <p:cNvPr id="162" name="Google Shape;162;p11" descr="One big red thumbtack in front of many smaller black thumbtacks"/>
          <p:cNvPicPr preferRelativeResize="0">
            <a:picLocks noGrp="1"/>
          </p:cNvPicPr>
          <p:nvPr>
            <p:ph type="body" idx="2"/>
          </p:nvPr>
        </p:nvPicPr>
        <p:blipFill rotWithShape="1">
          <a:blip r:embed="rId3">
            <a:alphaModFix/>
          </a:blip>
          <a:srcRect/>
          <a:stretch/>
        </p:blipFill>
        <p:spPr>
          <a:xfrm>
            <a:off x="4819426" y="1699707"/>
            <a:ext cx="5663255" cy="30186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168" name="Google Shape;168;p1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l" rtl="0">
              <a:lnSpc>
                <a:spcPct val="90000"/>
              </a:lnSpc>
              <a:spcBef>
                <a:spcPts val="1000"/>
              </a:spcBef>
              <a:spcAft>
                <a:spcPts val="0"/>
              </a:spcAft>
              <a:buClr>
                <a:schemeClr val="lt2"/>
              </a:buClr>
              <a:buSzPts val="2000"/>
              <a:buNone/>
            </a:pPr>
            <a:endParaRPr sz="2000" b="0" i="0">
              <a:solidFill>
                <a:srgbClr val="93D4CC"/>
              </a:solidFill>
              <a:latin typeface="Open Sans"/>
              <a:ea typeface="Open Sans"/>
              <a:cs typeface="Open Sans"/>
              <a:sym typeface="Open Sans"/>
            </a:endParaRPr>
          </a:p>
          <a:p>
            <a:pPr marL="0" lvl="0" indent="0" algn="l" rtl="0">
              <a:lnSpc>
                <a:spcPct val="90000"/>
              </a:lnSpc>
              <a:spcBef>
                <a:spcPts val="1000"/>
              </a:spcBef>
              <a:spcAft>
                <a:spcPts val="0"/>
              </a:spcAft>
              <a:buClr>
                <a:srgbClr val="338076"/>
              </a:buClr>
              <a:buSzPts val="1600"/>
              <a:buNone/>
            </a:pPr>
            <a:r>
              <a:rPr lang="en-US" sz="1600" b="1">
                <a:solidFill>
                  <a:srgbClr val="338076"/>
                </a:solidFill>
                <a:latin typeface="Open Sans"/>
                <a:ea typeface="Open Sans"/>
                <a:cs typeface="Open Sans"/>
                <a:sym typeface="Open Sans"/>
              </a:rPr>
              <a:t>Step 3 </a:t>
            </a:r>
            <a:endParaRPr/>
          </a:p>
          <a:p>
            <a:pPr marL="285750" lvl="0" indent="-285750" algn="l" rtl="0">
              <a:lnSpc>
                <a:spcPct val="90000"/>
              </a:lnSpc>
              <a:spcBef>
                <a:spcPts val="1000"/>
              </a:spcBef>
              <a:spcAft>
                <a:spcPts val="0"/>
              </a:spcAft>
              <a:buClr>
                <a:schemeClr val="lt2"/>
              </a:buClr>
              <a:buSzPts val="1600"/>
              <a:buFont typeface="Noto Sans Symbols"/>
              <a:buChar char="ü"/>
            </a:pPr>
            <a:r>
              <a:rPr lang="en-US" sz="1600"/>
              <a:t>As they list the training needs, capture the stated training needs on the whiteboard or flipchart. </a:t>
            </a:r>
            <a:endParaRPr/>
          </a:p>
          <a:p>
            <a:pPr marL="285750" lvl="0" indent="-285750" algn="l" rtl="0">
              <a:lnSpc>
                <a:spcPct val="90000"/>
              </a:lnSpc>
              <a:spcBef>
                <a:spcPts val="1000"/>
              </a:spcBef>
              <a:spcAft>
                <a:spcPts val="0"/>
              </a:spcAft>
              <a:buClr>
                <a:schemeClr val="lt2"/>
              </a:buClr>
              <a:buSzPts val="1600"/>
              <a:buFont typeface="Noto Sans Symbols"/>
              <a:buChar char="ü"/>
            </a:pPr>
            <a:r>
              <a:rPr lang="en-US" sz="1600"/>
              <a:t>Do not write the same value twice but reassure participants that all points mentioned are taken into account from all age groups. </a:t>
            </a:r>
            <a:endParaRPr/>
          </a:p>
          <a:p>
            <a:pPr marL="285750" lvl="0" indent="-285750" algn="l" rtl="0">
              <a:lnSpc>
                <a:spcPct val="90000"/>
              </a:lnSpc>
              <a:spcBef>
                <a:spcPts val="1000"/>
              </a:spcBef>
              <a:spcAft>
                <a:spcPts val="0"/>
              </a:spcAft>
              <a:buClr>
                <a:schemeClr val="lt2"/>
              </a:buClr>
              <a:buSzPts val="1600"/>
              <a:buFont typeface="Noto Sans Symbols"/>
              <a:buChar char="ü"/>
            </a:pPr>
            <a:r>
              <a:rPr lang="en-US" sz="1600"/>
              <a:t>Remember to ask participants to reflect on the ways their training needs arise also due to their age, experience or digital competencies. </a:t>
            </a:r>
            <a:r>
              <a:rPr lang="en-US" sz="1600">
                <a:solidFill>
                  <a:srgbClr val="636A6F"/>
                </a:solidFill>
              </a:rPr>
              <a:t> </a:t>
            </a:r>
            <a:endParaRPr sz="1600"/>
          </a:p>
        </p:txBody>
      </p:sp>
      <p:sp>
        <p:nvSpPr>
          <p:cNvPr id="169" name="Google Shape;169;p1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pic>
        <p:nvPicPr>
          <p:cNvPr id="170" name="Google Shape;170;p12" descr="Long ladder glowing among shorter dull ladders"/>
          <p:cNvPicPr preferRelativeResize="0">
            <a:picLocks noGrp="1"/>
          </p:cNvPicPr>
          <p:nvPr>
            <p:ph type="body" idx="2"/>
          </p:nvPr>
        </p:nvPicPr>
        <p:blipFill rotWithShape="1">
          <a:blip r:embed="rId3">
            <a:alphaModFix/>
          </a:blip>
          <a:srcRect/>
          <a:stretch/>
        </p:blipFill>
        <p:spPr>
          <a:xfrm>
            <a:off x="7595860" y="2624221"/>
            <a:ext cx="2734454" cy="2032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176" name="Google Shape;176;p13"/>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b="0" i="0">
              <a:solidFill>
                <a:srgbClr val="93D4CC"/>
              </a:solidFill>
              <a:latin typeface="Open Sans"/>
              <a:ea typeface="Open Sans"/>
              <a:cs typeface="Open Sans"/>
              <a:sym typeface="Open Sans"/>
            </a:endParaRPr>
          </a:p>
          <a:p>
            <a:pPr marL="0" lvl="0" indent="0" algn="just" rtl="0">
              <a:lnSpc>
                <a:spcPct val="90000"/>
              </a:lnSpc>
              <a:spcBef>
                <a:spcPts val="1000"/>
              </a:spcBef>
              <a:spcAft>
                <a:spcPts val="0"/>
              </a:spcAft>
              <a:buClr>
                <a:schemeClr val="lt2"/>
              </a:buClr>
              <a:buSzPts val="1800"/>
              <a:buNone/>
            </a:pPr>
            <a:endParaRPr/>
          </a:p>
        </p:txBody>
      </p:sp>
      <p:sp>
        <p:nvSpPr>
          <p:cNvPr id="177" name="Google Shape;177;p13"/>
          <p:cNvSpPr txBox="1">
            <a:spLocks noGrp="1"/>
          </p:cNvSpPr>
          <p:nvPr>
            <p:ph type="body" idx="2"/>
          </p:nvPr>
        </p:nvSpPr>
        <p:spPr>
          <a:xfrm>
            <a:off x="682358" y="1822118"/>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Open Sans"/>
                <a:ea typeface="Open Sans"/>
                <a:cs typeface="Open Sans"/>
                <a:sym typeface="Open Sans"/>
              </a:rPr>
              <a:t>Step 4</a:t>
            </a:r>
            <a:r>
              <a:rPr lang="en-US" sz="1800" b="0" i="0">
                <a:solidFill>
                  <a:srgbClr val="338076"/>
                </a:solidFill>
                <a:latin typeface="Open Sans"/>
                <a:ea typeface="Open Sans"/>
                <a:cs typeface="Open Sans"/>
                <a:sym typeface="Open Sans"/>
              </a:rPr>
              <a:t> </a:t>
            </a:r>
            <a:endParaRPr b="0" i="0">
              <a:solidFill>
                <a:srgbClr val="338076"/>
              </a:solidFill>
              <a:latin typeface="Quattrocento Sans"/>
              <a:ea typeface="Quattrocento Sans"/>
              <a:cs typeface="Quattrocento Sans"/>
              <a:sym typeface="Quattrocento Sans"/>
            </a:endParaRPr>
          </a:p>
          <a:p>
            <a:pPr marL="285750" lvl="0" indent="-171450" algn="l" rtl="0">
              <a:lnSpc>
                <a:spcPct val="90000"/>
              </a:lnSpc>
              <a:spcBef>
                <a:spcPts val="1000"/>
              </a:spcBef>
              <a:spcAft>
                <a:spcPts val="0"/>
              </a:spcAft>
              <a:buClr>
                <a:schemeClr val="lt2"/>
              </a:buClr>
              <a:buSzPts val="1800"/>
              <a:buFont typeface="Noto Sans Symbols"/>
              <a:buNone/>
            </a:pPr>
            <a:endParaRPr sz="1800" b="0" i="0">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chemeClr val="lt2"/>
              </a:buClr>
              <a:buSzPts val="1800"/>
              <a:buFont typeface="Noto Sans Symbols"/>
              <a:buNone/>
            </a:pP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After all training needs have been mentioned, voting could take place. Through the voting process, you can use sticky dots to vote and prioritize the above-mentioned needs. </a:t>
            </a: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Give the participants ten to fifteen minutes so they can reply as intuitively as possible at this stage. Make sure that all participants have understood the process.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178" name="Google Shape;178;p1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pic>
        <p:nvPicPr>
          <p:cNvPr id="179" name="Google Shape;179;p13"/>
          <p:cNvPicPr preferRelativeResize="0"/>
          <p:nvPr/>
        </p:nvPicPr>
        <p:blipFill rotWithShape="1">
          <a:blip r:embed="rId3">
            <a:alphaModFix/>
          </a:blip>
          <a:srcRect/>
          <a:stretch/>
        </p:blipFill>
        <p:spPr>
          <a:xfrm>
            <a:off x="8216187" y="2992613"/>
            <a:ext cx="1905000" cy="25041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185" name="Google Shape;185;p14"/>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Open Sans"/>
                <a:ea typeface="Open Sans"/>
                <a:cs typeface="Open Sans"/>
                <a:sym typeface="Open Sans"/>
              </a:rPr>
              <a:t>Step 5</a:t>
            </a:r>
            <a:r>
              <a:rPr lang="en-US" sz="1800" b="0" i="0">
                <a:solidFill>
                  <a:srgbClr val="338076"/>
                </a:solidFill>
                <a:latin typeface="Open Sans"/>
                <a:ea typeface="Open Sans"/>
                <a:cs typeface="Open Sans"/>
                <a:sym typeface="Open Sans"/>
              </a:rPr>
              <a:t> </a:t>
            </a:r>
            <a:endParaRPr b="0" i="0">
              <a:solidFill>
                <a:srgbClr val="338076"/>
              </a:solidFill>
              <a:latin typeface="Quattrocento Sans"/>
              <a:ea typeface="Quattrocento Sans"/>
              <a:cs typeface="Quattrocento Sans"/>
              <a:sym typeface="Quattrocento Sans"/>
            </a:endParaRPr>
          </a:p>
          <a:p>
            <a:pPr marL="285750" lvl="0" indent="-171450" algn="l" rtl="0">
              <a:lnSpc>
                <a:spcPct val="90000"/>
              </a:lnSpc>
              <a:spcBef>
                <a:spcPts val="1000"/>
              </a:spcBef>
              <a:spcAft>
                <a:spcPts val="0"/>
              </a:spcAft>
              <a:buClr>
                <a:schemeClr val="lt2"/>
              </a:buClr>
              <a:buSzPts val="1800"/>
              <a:buFont typeface="Noto Sans Symbols"/>
              <a:buNone/>
            </a:pPr>
            <a:endParaRPr sz="1800" b="0" i="0">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chemeClr val="lt2"/>
              </a:buClr>
              <a:buSzPts val="1800"/>
              <a:buFont typeface="Noto Sans Symbols"/>
              <a:buNone/>
            </a:pP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List the training needs in order of importance, with the number of points assigned as votes determining priority, as determined by the sticky dot voting process. Make sure you have taken notes (best to assign to a colleague to take notes throughout the process) or the flip chart pages to maintain a record of the training needs assessment session. Or, if this takes place online, use modern technology like a Miro board.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186" name="Google Shape;186;p1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pic>
        <p:nvPicPr>
          <p:cNvPr id="187" name="Google Shape;187;p14"/>
          <p:cNvPicPr preferRelativeResize="0"/>
          <p:nvPr/>
        </p:nvPicPr>
        <p:blipFill rotWithShape="1">
          <a:blip r:embed="rId3">
            <a:alphaModFix/>
          </a:blip>
          <a:srcRect/>
          <a:stretch/>
        </p:blipFill>
        <p:spPr>
          <a:xfrm>
            <a:off x="7912231" y="2806787"/>
            <a:ext cx="2895677" cy="19265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193" name="Google Shape;193;p1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Open Sans"/>
                <a:ea typeface="Open Sans"/>
                <a:cs typeface="Open Sans"/>
                <a:sym typeface="Open Sans"/>
              </a:rPr>
              <a:t>Step 6</a:t>
            </a:r>
            <a:r>
              <a:rPr lang="en-US" sz="1800" b="0" i="0">
                <a:solidFill>
                  <a:srgbClr val="338076"/>
                </a:solidFill>
                <a:latin typeface="Open Sans"/>
                <a:ea typeface="Open Sans"/>
                <a:cs typeface="Open Sans"/>
                <a:sym typeface="Open Sans"/>
              </a:rPr>
              <a:t> </a:t>
            </a:r>
            <a:endParaRPr b="0" i="0">
              <a:solidFill>
                <a:srgbClr val="33807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endParaRPr sz="1800" b="0" i="0">
              <a:latin typeface="Open Sans Light"/>
              <a:ea typeface="Open Sans Light"/>
              <a:cs typeface="Open Sans Light"/>
              <a:sym typeface="Open Sans Light"/>
            </a:endParaRPr>
          </a:p>
          <a:p>
            <a:pPr marL="285750" lvl="0" indent="-171450" algn="l" rtl="0">
              <a:lnSpc>
                <a:spcPct val="90000"/>
              </a:lnSpc>
              <a:spcBef>
                <a:spcPts val="1000"/>
              </a:spcBef>
              <a:spcAft>
                <a:spcPts val="0"/>
              </a:spcAft>
              <a:buClr>
                <a:schemeClr val="lt2"/>
              </a:buClr>
              <a:buSzPts val="1800"/>
              <a:buFont typeface="Noto Sans Symbols"/>
              <a:buNone/>
            </a:pPr>
            <a:endParaRPr sz="1800" b="0" i="0">
              <a:latin typeface="Open Sans Light"/>
              <a:ea typeface="Open Sans Light"/>
              <a:cs typeface="Open Sans Light"/>
              <a:sym typeface="Open Sans Light"/>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Take time, or schedule another session, to brainstorm the needed outcomes or goals from the first three to five training sessions identified in the needs’ assessment process. </a:t>
            </a: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This will help as you seek and schedule training to meet the employees' needs. You can schedule more brainstorming later, including different generations of employees to also encourage intergenerational dialogue and exchange at the workplace, but you will generally find that you need to redo the needs assessment process after the first few training sessions.  </a:t>
            </a:r>
            <a:endParaRPr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endParaRPr b="0" i="0">
              <a:solidFill>
                <a:srgbClr val="000000"/>
              </a:solidFill>
              <a:latin typeface="Quattrocento Sans"/>
              <a:ea typeface="Quattrocento Sans"/>
              <a:cs typeface="Quattrocento Sans"/>
              <a:sym typeface="Quattrocento Sans"/>
            </a:endParaRPr>
          </a:p>
        </p:txBody>
      </p:sp>
      <p:pic>
        <p:nvPicPr>
          <p:cNvPr id="194" name="Google Shape;194;p15" descr="People working on ideas"/>
          <p:cNvPicPr preferRelativeResize="0">
            <a:picLocks noGrp="1"/>
          </p:cNvPicPr>
          <p:nvPr>
            <p:ph type="body" idx="2"/>
          </p:nvPr>
        </p:nvPicPr>
        <p:blipFill rotWithShape="1">
          <a:blip r:embed="rId3">
            <a:alphaModFix/>
          </a:blip>
          <a:srcRect/>
          <a:stretch/>
        </p:blipFill>
        <p:spPr>
          <a:xfrm>
            <a:off x="7105286" y="3099923"/>
            <a:ext cx="3441221" cy="2251567"/>
          </a:xfrm>
          <a:prstGeom prst="rect">
            <a:avLst/>
          </a:prstGeom>
          <a:noFill/>
          <a:ln>
            <a:noFill/>
          </a:ln>
        </p:spPr>
      </p:pic>
      <p:sp>
        <p:nvSpPr>
          <p:cNvPr id="195" name="Google Shape;195;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aphicFrame>
        <p:nvGraphicFramePr>
          <p:cNvPr id="201" name="Google Shape;201;p16"/>
          <p:cNvGraphicFramePr/>
          <p:nvPr/>
        </p:nvGraphicFramePr>
        <p:xfrm>
          <a:off x="2536134" y="2002685"/>
          <a:ext cx="3000000" cy="3000000"/>
        </p:xfrm>
        <a:graphic>
          <a:graphicData uri="http://schemas.openxmlformats.org/drawingml/2006/table">
            <a:tbl>
              <a:tblPr>
                <a:noFill/>
                <a:tableStyleId>{AF0A6F70-3A33-466E-9DBC-E5483C5463CA}</a:tableStyleId>
              </a:tblPr>
              <a:tblGrid>
                <a:gridCol w="1705950"/>
                <a:gridCol w="5051825"/>
              </a:tblGrid>
              <a:tr h="60810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Implementation:</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This activity is designed to be implemented face-to-face but it can be easily adapted to an online environment.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137360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Objective: </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The objectives are the following: </a:t>
                      </a:r>
                      <a:endParaRPr sz="1400" b="0" i="0" u="none" strike="noStrike" cap="none"/>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organizational goals </a:t>
                      </a:r>
                      <a:endParaRPr sz="1400" b="0" i="0" u="none" strike="noStrike" cap="none">
                        <a:latin typeface="Open Sans Light"/>
                        <a:ea typeface="Open Sans Light"/>
                        <a:cs typeface="Open Sans Light"/>
                        <a:sym typeface="Open Sans Light"/>
                      </a:endParaRPr>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relevant job behaviors  </a:t>
                      </a:r>
                      <a:endParaRPr sz="1400" b="0" i="0" u="none" strike="noStrike" cap="none">
                        <a:latin typeface="Open Sans Light"/>
                        <a:ea typeface="Open Sans Light"/>
                        <a:cs typeface="Open Sans Light"/>
                        <a:sym typeface="Open Sans Light"/>
                      </a:endParaRPr>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gaps between organizational goals and key staff competencies </a:t>
                      </a:r>
                      <a:endParaRPr sz="1400" b="0" i="0" u="none" strike="noStrike" cap="none">
                        <a:latin typeface="Open Sans Light"/>
                        <a:ea typeface="Open Sans Light"/>
                        <a:cs typeface="Open Sans Light"/>
                        <a:sym typeface="Open Sans Light"/>
                      </a:endParaRPr>
                    </a:p>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116375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Competency/ies: </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88900" algn="just" rtl="0">
                        <a:spcBef>
                          <a:spcPts val="0"/>
                        </a:spcBef>
                        <a:spcAft>
                          <a:spcPts val="0"/>
                        </a:spcAft>
                        <a:buClr>
                          <a:srgbClr val="636A6F"/>
                        </a:buClr>
                        <a:buSzPts val="1400"/>
                        <a:buFont typeface="Arial"/>
                        <a:buChar char="•"/>
                      </a:pPr>
                      <a:r>
                        <a:rPr lang="en-US" sz="1400" b="1" i="0" u="none" strike="noStrike" cap="none">
                          <a:solidFill>
                            <a:srgbClr val="636A6F"/>
                          </a:solidFill>
                          <a:latin typeface="Open Sans Light"/>
                          <a:ea typeface="Open Sans Light"/>
                          <a:cs typeface="Open Sans Light"/>
                          <a:sym typeface="Open Sans Light"/>
                        </a:rPr>
                        <a:t>Problem solving</a:t>
                      </a:r>
                      <a:r>
                        <a:rPr lang="en-US" sz="1400" b="0" i="0" u="none" strike="noStrike" cap="none">
                          <a:solidFill>
                            <a:srgbClr val="636A6F"/>
                          </a:solidFill>
                          <a:latin typeface="Open Sans Light"/>
                          <a:ea typeface="Open Sans Light"/>
                          <a:cs typeface="Open Sans Light"/>
                          <a:sym typeface="Open Sans Light"/>
                        </a:rPr>
                        <a:t> quickly identifying the underlying issue and implementing a solution </a:t>
                      </a:r>
                      <a:endParaRPr sz="1400" b="0" i="0" u="none" strike="noStrike" cap="none">
                        <a:latin typeface="Open Sans Light"/>
                        <a:ea typeface="Open Sans Light"/>
                        <a:cs typeface="Open Sans Light"/>
                        <a:sym typeface="Open Sans Light"/>
                      </a:endParaRPr>
                    </a:p>
                    <a:p>
                      <a:pPr marL="0" marR="0" lvl="0" indent="-88900" algn="just" rtl="0">
                        <a:spcBef>
                          <a:spcPts val="0"/>
                        </a:spcBef>
                        <a:spcAft>
                          <a:spcPts val="0"/>
                        </a:spcAft>
                        <a:buClr>
                          <a:srgbClr val="636A6F"/>
                        </a:buClr>
                        <a:buSzPts val="1400"/>
                        <a:buFont typeface="Arial"/>
                        <a:buChar char="•"/>
                      </a:pPr>
                      <a:r>
                        <a:rPr lang="en-US" sz="1400" b="1" i="0" u="none" strike="noStrike" cap="none">
                          <a:solidFill>
                            <a:srgbClr val="636A6F"/>
                          </a:solidFill>
                          <a:latin typeface="Open Sans Light"/>
                          <a:ea typeface="Open Sans Light"/>
                          <a:cs typeface="Open Sans Light"/>
                          <a:sym typeface="Open Sans Light"/>
                        </a:rPr>
                        <a:t>Strategic thinking</a:t>
                      </a:r>
                      <a:r>
                        <a:rPr lang="en-US" sz="1400" b="0" i="0" u="none" strike="noStrike" cap="none">
                          <a:solidFill>
                            <a:srgbClr val="636A6F"/>
                          </a:solidFill>
                          <a:latin typeface="Open Sans Light"/>
                          <a:ea typeface="Open Sans Light"/>
                          <a:cs typeface="Open Sans Light"/>
                          <a:sym typeface="Open Sans Light"/>
                        </a:rPr>
                        <a:t>: a mental or thinking process applied by an individual in the context of achieving a goal or set of goals in various types of endeavors </a:t>
                      </a:r>
                      <a:endParaRPr sz="1400" b="0" i="0" u="none" strike="noStrike" cap="none">
                        <a:latin typeface="Open Sans Light"/>
                        <a:ea typeface="Open Sans Light"/>
                        <a:cs typeface="Open Sans Light"/>
                        <a:sym typeface="Open Sans Light"/>
                      </a:endParaRPr>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60810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Duration:</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1 hour</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bl>
          </a:graphicData>
        </a:graphic>
      </p:graphicFrame>
      <p:sp>
        <p:nvSpPr>
          <p:cNvPr id="202" name="Google Shape;202;p1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1.2 Understanding the Organisation’s Learning Needs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pSp>
        <p:nvGrpSpPr>
          <p:cNvPr id="208" name="Google Shape;208;p17"/>
          <p:cNvGrpSpPr/>
          <p:nvPr/>
        </p:nvGrpSpPr>
        <p:grpSpPr>
          <a:xfrm>
            <a:off x="2354699" y="2479363"/>
            <a:ext cx="7616102" cy="3735906"/>
            <a:chOff x="64285" y="890065"/>
            <a:chExt cx="7616102" cy="3735906"/>
          </a:xfrm>
        </p:grpSpPr>
        <p:sp>
          <p:nvSpPr>
            <p:cNvPr id="209" name="Google Shape;209;p17"/>
            <p:cNvSpPr/>
            <p:nvPr/>
          </p:nvSpPr>
          <p:spPr>
            <a:xfrm rot="-5400000">
              <a:off x="64285" y="920043"/>
              <a:ext cx="3705928" cy="3705928"/>
            </a:xfrm>
            <a:prstGeom prst="downArrow">
              <a:avLst>
                <a:gd name="adj1" fmla="val 50000"/>
                <a:gd name="adj2" fmla="val 35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txBox="1"/>
            <p:nvPr/>
          </p:nvSpPr>
          <p:spPr>
            <a:xfrm>
              <a:off x="64286" y="1846525"/>
              <a:ext cx="3057391" cy="1852964"/>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151617"/>
                </a:buClr>
                <a:buSzPts val="1800"/>
                <a:buFont typeface="Open Sans Light"/>
                <a:buNone/>
              </a:pPr>
              <a:r>
                <a:rPr lang="en-US" sz="1800">
                  <a:solidFill>
                    <a:srgbClr val="151617"/>
                  </a:solidFill>
                  <a:latin typeface="Open Sans Light"/>
                  <a:ea typeface="Open Sans Light"/>
                  <a:cs typeface="Open Sans Light"/>
                  <a:sym typeface="Open Sans Light"/>
                </a:rPr>
                <a:t>This activity will be implemented through the following steps:</a:t>
              </a:r>
              <a:endParaRPr/>
            </a:p>
          </p:txBody>
        </p:sp>
        <p:sp>
          <p:nvSpPr>
            <p:cNvPr id="211" name="Google Shape;211;p17"/>
            <p:cNvSpPr/>
            <p:nvPr/>
          </p:nvSpPr>
          <p:spPr>
            <a:xfrm rot="5400000">
              <a:off x="3974458" y="890065"/>
              <a:ext cx="3705928" cy="3705928"/>
            </a:xfrm>
            <a:prstGeom prst="downArrow">
              <a:avLst>
                <a:gd name="adj1" fmla="val 50000"/>
                <a:gd name="adj2" fmla="val 35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txBox="1"/>
            <p:nvPr/>
          </p:nvSpPr>
          <p:spPr>
            <a:xfrm>
              <a:off x="4622996" y="1816547"/>
              <a:ext cx="3057391" cy="1852964"/>
            </a:xfrm>
            <a:prstGeom prst="rect">
              <a:avLst/>
            </a:prstGeom>
            <a:noFill/>
            <a:ln>
              <a:noFill/>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Clr>
                  <a:srgbClr val="338076"/>
                </a:buClr>
                <a:buSzPts val="1800"/>
                <a:buFont typeface="Open Sans"/>
                <a:buNone/>
              </a:pPr>
              <a:r>
                <a:rPr lang="en-US" sz="1800" b="1" i="0">
                  <a:solidFill>
                    <a:srgbClr val="338076"/>
                  </a:solidFill>
                  <a:latin typeface="Open Sans"/>
                  <a:ea typeface="Open Sans"/>
                  <a:cs typeface="Open Sans"/>
                  <a:sym typeface="Open Sans"/>
                </a:rPr>
                <a:t>Step 1: </a:t>
              </a:r>
              <a:r>
                <a:rPr lang="en-US" sz="1800" b="1" i="0">
                  <a:solidFill>
                    <a:srgbClr val="151617"/>
                  </a:solidFill>
                  <a:latin typeface="Open Sans Light"/>
                  <a:ea typeface="Open Sans Light"/>
                  <a:cs typeface="Open Sans Light"/>
                  <a:sym typeface="Open Sans Light"/>
                </a:rPr>
                <a:t>Think About Business Goals</a:t>
              </a:r>
              <a:r>
                <a:rPr lang="en-US" sz="1800" b="0" i="0">
                  <a:solidFill>
                    <a:srgbClr val="151617"/>
                  </a:solidFill>
                  <a:latin typeface="Open Sans Light"/>
                  <a:ea typeface="Open Sans Light"/>
                  <a:cs typeface="Open Sans Light"/>
                  <a:sym typeface="Open Sans Light"/>
                </a:rPr>
                <a:t> </a:t>
              </a:r>
              <a:endParaRPr sz="1800">
                <a:solidFill>
                  <a:srgbClr val="151617"/>
                </a:solidFill>
                <a:latin typeface="Open Sans Light"/>
                <a:ea typeface="Open Sans Light"/>
                <a:cs typeface="Open Sans Light"/>
                <a:sym typeface="Open Sans Light"/>
              </a:endParaRPr>
            </a:p>
            <a:p>
              <a:pPr marL="171450" marR="0" lvl="1" indent="-171450" algn="l" rtl="0">
                <a:lnSpc>
                  <a:spcPct val="90000"/>
                </a:lnSpc>
                <a:spcBef>
                  <a:spcPts val="630"/>
                </a:spcBef>
                <a:spcAft>
                  <a:spcPts val="0"/>
                </a:spcAft>
                <a:buClr>
                  <a:srgbClr val="151617"/>
                </a:buClr>
                <a:buSzPts val="1800"/>
                <a:buFont typeface="Open Sans Light"/>
                <a:buNone/>
              </a:pPr>
              <a:r>
                <a:rPr lang="en-US" sz="1800" b="0" i="0" u="none" strike="noStrike" cap="none">
                  <a:solidFill>
                    <a:srgbClr val="151617"/>
                  </a:solidFill>
                  <a:latin typeface="Open Sans Light"/>
                  <a:ea typeface="Open Sans Light"/>
                  <a:cs typeface="Open Sans Light"/>
                  <a:sym typeface="Open Sans Light"/>
                </a:rPr>
                <a:t>   Focus on the goals of the  business, either at organizational or department-specific level</a:t>
              </a:r>
              <a:endParaRPr sz="1800" b="0" i="0" u="none" strike="noStrike" cap="none">
                <a:solidFill>
                  <a:srgbClr val="151617"/>
                </a:solidFill>
                <a:latin typeface="Calibri"/>
                <a:ea typeface="Calibri"/>
                <a:cs typeface="Calibri"/>
                <a:sym typeface="Calibri"/>
              </a:endParaRPr>
            </a:p>
          </p:txBody>
        </p:sp>
      </p:grpSp>
      <p:sp>
        <p:nvSpPr>
          <p:cNvPr id="213" name="Google Shape;213;p1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chemeClr val="lt2"/>
              </a:buClr>
              <a:buSzPts val="1800"/>
              <a:buFont typeface="Noto Sans Symbols"/>
              <a:buNone/>
            </a:pPr>
            <a:endParaRPr/>
          </a:p>
          <a:p>
            <a:pPr marL="0" lvl="0" indent="0" algn="just" rtl="0">
              <a:lnSpc>
                <a:spcPct val="90000"/>
              </a:lnSpc>
              <a:spcBef>
                <a:spcPts val="1000"/>
              </a:spcBef>
              <a:spcAft>
                <a:spcPts val="0"/>
              </a:spcAft>
              <a:buClr>
                <a:schemeClr val="lt2"/>
              </a:buClr>
              <a:buSzPts val="1800"/>
              <a:buNone/>
            </a:pPr>
            <a:endParaRPr/>
          </a:p>
        </p:txBody>
      </p:sp>
      <p:sp>
        <p:nvSpPr>
          <p:cNvPr id="214" name="Google Shape;214;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pSp>
        <p:nvGrpSpPr>
          <p:cNvPr id="220" name="Google Shape;220;p18"/>
          <p:cNvGrpSpPr/>
          <p:nvPr/>
        </p:nvGrpSpPr>
        <p:grpSpPr>
          <a:xfrm>
            <a:off x="4768263" y="1724235"/>
            <a:ext cx="3078232" cy="4616578"/>
            <a:chOff x="1087642" y="25"/>
            <a:chExt cx="3078232" cy="4616578"/>
          </a:xfrm>
        </p:grpSpPr>
        <p:sp>
          <p:nvSpPr>
            <p:cNvPr id="221" name="Google Shape;221;p18"/>
            <p:cNvSpPr/>
            <p:nvPr/>
          </p:nvSpPr>
          <p:spPr>
            <a:xfrm>
              <a:off x="2427126" y="1759235"/>
              <a:ext cx="91440" cy="805727"/>
            </a:xfrm>
            <a:custGeom>
              <a:avLst/>
              <a:gdLst/>
              <a:ahLst/>
              <a:cxnLst/>
              <a:rect l="l" t="t" r="r" b="b"/>
              <a:pathLst>
                <a:path w="120000" h="120000" extrusionOk="0">
                  <a:moveTo>
                    <a:pt x="60000" y="0"/>
                  </a:moveTo>
                  <a:lnTo>
                    <a:pt x="60000" y="120000"/>
                  </a:lnTo>
                </a:path>
              </a:pathLst>
            </a:custGeom>
            <a:noFill/>
            <a:ln w="12700" cap="flat" cmpd="sng">
              <a:solidFill>
                <a:srgbClr val="C16449"/>
              </a:solidFill>
              <a:prstDash val="solid"/>
              <a:miter lim="800000"/>
              <a:headEnd type="none" w="sm" len="sm"/>
              <a:tailEnd type="none" w="sm" len="sm"/>
            </a:ln>
          </p:spPr>
        </p:sp>
        <p:sp>
          <p:nvSpPr>
            <p:cNvPr id="222" name="Google Shape;222;p18"/>
            <p:cNvSpPr/>
            <p:nvPr/>
          </p:nvSpPr>
          <p:spPr>
            <a:xfrm>
              <a:off x="1087642" y="25"/>
              <a:ext cx="2770409" cy="1759209"/>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a:off x="1395465" y="292457"/>
              <a:ext cx="2770409" cy="1759209"/>
            </a:xfrm>
            <a:prstGeom prst="roundRect">
              <a:avLst>
                <a:gd name="adj" fmla="val 10000"/>
              </a:avLst>
            </a:prstGeom>
            <a:solidFill>
              <a:schemeClr val="lt1">
                <a:alpha val="89803"/>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p:nvPr/>
          </p:nvSpPr>
          <p:spPr>
            <a:xfrm>
              <a:off x="1446990" y="343982"/>
              <a:ext cx="2667359" cy="1656159"/>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338076"/>
                </a:buClr>
                <a:buSzPts val="1500"/>
                <a:buFont typeface="Open Sans"/>
                <a:buNone/>
              </a:pPr>
              <a:r>
                <a:rPr lang="en-US" sz="1500" b="1" i="0">
                  <a:solidFill>
                    <a:srgbClr val="338076"/>
                  </a:solidFill>
                  <a:latin typeface="Open Sans"/>
                  <a:ea typeface="Open Sans"/>
                  <a:cs typeface="Open Sans"/>
                  <a:sym typeface="Open Sans"/>
                </a:rPr>
                <a:t>Step 2:</a:t>
              </a:r>
              <a:r>
                <a:rPr lang="en-US" sz="1500" b="1" i="0">
                  <a:solidFill>
                    <a:schemeClr val="lt1"/>
                  </a:solidFill>
                  <a:latin typeface="Open Sans"/>
                  <a:ea typeface="Open Sans"/>
                  <a:cs typeface="Open Sans"/>
                  <a:sym typeface="Open Sans"/>
                </a:rPr>
                <a:t> </a:t>
              </a:r>
              <a:r>
                <a:rPr lang="en-US" sz="1500" b="1" i="0">
                  <a:solidFill>
                    <a:schemeClr val="dk1"/>
                  </a:solidFill>
                  <a:latin typeface="Open Sans"/>
                  <a:ea typeface="Open Sans"/>
                  <a:cs typeface="Open Sans"/>
                  <a:sym typeface="Open Sans"/>
                </a:rPr>
                <a:t>Think About Skills That Will Help You Reach These Goals</a:t>
              </a:r>
              <a:r>
                <a:rPr lang="en-US" sz="1500" b="0" i="0">
                  <a:solidFill>
                    <a:schemeClr val="dk1"/>
                  </a:solidFill>
                  <a:latin typeface="Open Sans"/>
                  <a:ea typeface="Open Sans"/>
                  <a:cs typeface="Open Sans"/>
                  <a:sym typeface="Open Sans"/>
                </a:rPr>
                <a:t> </a:t>
              </a:r>
              <a:endParaRPr sz="1500">
                <a:solidFill>
                  <a:schemeClr val="dk1"/>
                </a:solidFill>
                <a:latin typeface="Open Sans"/>
                <a:ea typeface="Open Sans"/>
                <a:cs typeface="Open Sans"/>
                <a:sym typeface="Open Sans"/>
              </a:endParaRPr>
            </a:p>
          </p:txBody>
        </p:sp>
        <p:sp>
          <p:nvSpPr>
            <p:cNvPr id="225" name="Google Shape;225;p18"/>
            <p:cNvSpPr/>
            <p:nvPr/>
          </p:nvSpPr>
          <p:spPr>
            <a:xfrm>
              <a:off x="1087642" y="2564962"/>
              <a:ext cx="2770409" cy="1759209"/>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a:off x="1395465" y="2857394"/>
              <a:ext cx="2770409" cy="1759209"/>
            </a:xfrm>
            <a:prstGeom prst="roundRect">
              <a:avLst>
                <a:gd name="adj" fmla="val 10000"/>
              </a:avLst>
            </a:prstGeom>
            <a:solidFill>
              <a:schemeClr val="lt1">
                <a:alpha val="89803"/>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txBox="1"/>
            <p:nvPr/>
          </p:nvSpPr>
          <p:spPr>
            <a:xfrm>
              <a:off x="1446990" y="2908919"/>
              <a:ext cx="2667359" cy="1656159"/>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0" i="0">
                  <a:solidFill>
                    <a:schemeClr val="dk1"/>
                  </a:solidFill>
                  <a:latin typeface="Calibri"/>
                  <a:ea typeface="Calibri"/>
                  <a:cs typeface="Calibri"/>
                  <a:sym typeface="Calibri"/>
                </a:rPr>
                <a:t>Focus on the needed skills that will lead to the achievement of those goals. For instance, if you wish to bring in more leads through your sales team, then you need to ensure that their skills are up-to-date. </a:t>
              </a:r>
              <a:endParaRPr sz="1500">
                <a:solidFill>
                  <a:schemeClr val="dk1"/>
                </a:solidFill>
                <a:latin typeface="Calibri"/>
                <a:ea typeface="Calibri"/>
                <a:cs typeface="Calibri"/>
                <a:sym typeface="Calibri"/>
              </a:endParaRPr>
            </a:p>
          </p:txBody>
        </p:sp>
      </p:grpSp>
      <p:sp>
        <p:nvSpPr>
          <p:cNvPr id="228" name="Google Shape;228;p18"/>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285750" lvl="0" indent="-171450" algn="l" rtl="0">
              <a:lnSpc>
                <a:spcPct val="90000"/>
              </a:lnSpc>
              <a:spcBef>
                <a:spcPts val="0"/>
              </a:spcBef>
              <a:spcAft>
                <a:spcPts val="0"/>
              </a:spcAft>
              <a:buClr>
                <a:schemeClr val="lt2"/>
              </a:buClr>
              <a:buSzPts val="1800"/>
              <a:buFont typeface="Noto Sans Symbols"/>
              <a:buNone/>
            </a:pPr>
            <a:endParaRPr/>
          </a:p>
          <a:p>
            <a:pPr marL="0" lvl="0" indent="0" algn="just" rtl="0">
              <a:lnSpc>
                <a:spcPct val="90000"/>
              </a:lnSpc>
              <a:spcBef>
                <a:spcPts val="1000"/>
              </a:spcBef>
              <a:spcAft>
                <a:spcPts val="0"/>
              </a:spcAft>
              <a:buClr>
                <a:schemeClr val="lt2"/>
              </a:buClr>
              <a:buSzPts val="1800"/>
              <a:buNone/>
            </a:pPr>
            <a:endParaRPr/>
          </a:p>
        </p:txBody>
      </p:sp>
      <p:sp>
        <p:nvSpPr>
          <p:cNvPr id="229" name="Google Shape;229;p1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pSp>
        <p:nvGrpSpPr>
          <p:cNvPr id="236" name="Google Shape;236;p19"/>
          <p:cNvGrpSpPr/>
          <p:nvPr/>
        </p:nvGrpSpPr>
        <p:grpSpPr>
          <a:xfrm>
            <a:off x="1367851" y="1464140"/>
            <a:ext cx="4763529" cy="5149387"/>
            <a:chOff x="1269880" y="1456"/>
            <a:chExt cx="4763529" cy="5149387"/>
          </a:xfrm>
        </p:grpSpPr>
        <p:sp>
          <p:nvSpPr>
            <p:cNvPr id="237" name="Google Shape;237;p19"/>
            <p:cNvSpPr/>
            <p:nvPr/>
          </p:nvSpPr>
          <p:spPr>
            <a:xfrm>
              <a:off x="3428870" y="2025193"/>
              <a:ext cx="91440" cy="765509"/>
            </a:xfrm>
            <a:custGeom>
              <a:avLst/>
              <a:gdLst/>
              <a:ahLst/>
              <a:cxnLst/>
              <a:rect l="l" t="t" r="r" b="b"/>
              <a:pathLst>
                <a:path w="120000" h="120000" extrusionOk="0">
                  <a:moveTo>
                    <a:pt x="60000" y="0"/>
                  </a:moveTo>
                  <a:lnTo>
                    <a:pt x="60000" y="73719"/>
                  </a:lnTo>
                  <a:lnTo>
                    <a:pt x="107512" y="73719"/>
                  </a:lnTo>
                  <a:lnTo>
                    <a:pt x="107512" y="120000"/>
                  </a:lnTo>
                </a:path>
              </a:pathLst>
            </a:custGeom>
            <a:noFill/>
            <a:ln w="12700" cap="flat" cmpd="sng">
              <a:solidFill>
                <a:srgbClr val="C16449"/>
              </a:solidFill>
              <a:prstDash val="solid"/>
              <a:miter lim="800000"/>
              <a:headEnd type="none" w="sm" len="sm"/>
              <a:tailEnd type="none" w="sm" len="sm"/>
            </a:ln>
          </p:spPr>
        </p:sp>
        <p:sp>
          <p:nvSpPr>
            <p:cNvPr id="238" name="Google Shape;238;p19"/>
            <p:cNvSpPr/>
            <p:nvPr/>
          </p:nvSpPr>
          <p:spPr>
            <a:xfrm>
              <a:off x="1269880" y="1456"/>
              <a:ext cx="4409420" cy="2023737"/>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1623989" y="337860"/>
              <a:ext cx="4409420" cy="2023737"/>
            </a:xfrm>
            <a:prstGeom prst="roundRect">
              <a:avLst>
                <a:gd name="adj" fmla="val 10000"/>
              </a:avLst>
            </a:prstGeom>
            <a:solidFill>
              <a:schemeClr val="lt1">
                <a:alpha val="89803"/>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txBox="1"/>
            <p:nvPr/>
          </p:nvSpPr>
          <p:spPr>
            <a:xfrm>
              <a:off x="1683262" y="397133"/>
              <a:ext cx="4290874" cy="190519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338076"/>
                </a:buClr>
                <a:buSzPts val="1800"/>
                <a:buFont typeface="Open Sans"/>
                <a:buNone/>
              </a:pPr>
              <a:r>
                <a:rPr lang="en-US" sz="1800" b="1" i="0">
                  <a:solidFill>
                    <a:srgbClr val="338076"/>
                  </a:solidFill>
                  <a:latin typeface="Open Sans"/>
                  <a:ea typeface="Open Sans"/>
                  <a:cs typeface="Open Sans"/>
                  <a:sym typeface="Open Sans"/>
                </a:rPr>
                <a:t>Step 3:</a:t>
              </a:r>
              <a:endParaRPr/>
            </a:p>
            <a:p>
              <a:pPr marL="0" marR="0" lvl="0" indent="0" algn="ctr" rtl="0">
                <a:lnSpc>
                  <a:spcPct val="90000"/>
                </a:lnSpc>
                <a:spcBef>
                  <a:spcPts val="630"/>
                </a:spcBef>
                <a:spcAft>
                  <a:spcPts val="0"/>
                </a:spcAft>
                <a:buClr>
                  <a:schemeClr val="lt1"/>
                </a:buClr>
                <a:buSzPts val="1400"/>
                <a:buFont typeface="Open Sans"/>
                <a:buNone/>
              </a:pPr>
              <a:r>
                <a:rPr lang="en-US" sz="1400" b="1" i="0">
                  <a:solidFill>
                    <a:schemeClr val="lt1"/>
                  </a:solidFill>
                  <a:latin typeface="Open Sans"/>
                  <a:ea typeface="Open Sans"/>
                  <a:cs typeface="Open Sans"/>
                  <a:sym typeface="Open Sans"/>
                </a:rPr>
                <a:t> Audit the Skills</a:t>
              </a:r>
              <a:r>
                <a:rPr lang="en-US" sz="1400" b="0" i="0">
                  <a:solidFill>
                    <a:schemeClr val="lt1"/>
                  </a:solidFill>
                  <a:latin typeface="Open Sans"/>
                  <a:ea typeface="Open Sans"/>
                  <a:cs typeface="Open Sans"/>
                  <a:sym typeface="Open Sans"/>
                </a:rPr>
                <a:t> </a:t>
              </a:r>
              <a:endParaRPr sz="1400">
                <a:solidFill>
                  <a:schemeClr val="lt1"/>
                </a:solidFill>
                <a:latin typeface="Open Sans"/>
                <a:ea typeface="Open Sans"/>
                <a:cs typeface="Open Sans"/>
                <a:sym typeface="Open Sans"/>
              </a:endParaRPr>
            </a:p>
          </p:txBody>
        </p:sp>
        <p:sp>
          <p:nvSpPr>
            <p:cNvPr id="241" name="Google Shape;241;p19"/>
            <p:cNvSpPr/>
            <p:nvPr/>
          </p:nvSpPr>
          <p:spPr>
            <a:xfrm>
              <a:off x="1546207" y="2790702"/>
              <a:ext cx="3929173" cy="2023737"/>
            </a:xfrm>
            <a:prstGeom prst="roundRect">
              <a:avLst>
                <a:gd name="adj" fmla="val 10000"/>
              </a:avLst>
            </a:prstGeom>
            <a:solidFill>
              <a:srgbClr val="F27E5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1900317" y="3127106"/>
              <a:ext cx="3929173" cy="2023737"/>
            </a:xfrm>
            <a:prstGeom prst="roundRect">
              <a:avLst>
                <a:gd name="adj" fmla="val 10000"/>
              </a:avLst>
            </a:prstGeom>
            <a:solidFill>
              <a:schemeClr val="lt1">
                <a:alpha val="89803"/>
              </a:schemeClr>
            </a:solidFill>
            <a:ln w="12700" cap="flat" cmpd="sng">
              <a:solidFill>
                <a:srgbClr val="F27E5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txBox="1"/>
            <p:nvPr/>
          </p:nvSpPr>
          <p:spPr>
            <a:xfrm>
              <a:off x="1959590" y="3186379"/>
              <a:ext cx="3810627" cy="190519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Open Sans"/>
                <a:buNone/>
              </a:pPr>
              <a:r>
                <a:rPr lang="en-US" sz="1400" b="1" i="0">
                  <a:solidFill>
                    <a:schemeClr val="dk1"/>
                  </a:solidFill>
                  <a:latin typeface="Open Sans"/>
                  <a:ea typeface="Open Sans"/>
                  <a:cs typeface="Open Sans"/>
                  <a:sym typeface="Open Sans"/>
                </a:rPr>
                <a:t>After defining the skills that your business needs to thrive, it is time to evaluate all the skills each member of staff currently holds. This can be made either through the examination of past training they have completed or through discussions with team managers to ensure you have a full picture of all the skills available to you</a:t>
              </a:r>
              <a:r>
                <a:rPr lang="en-US" sz="1200" b="1" i="0">
                  <a:solidFill>
                    <a:schemeClr val="dk1"/>
                  </a:solidFill>
                  <a:latin typeface="Open Sans"/>
                  <a:ea typeface="Open Sans"/>
                  <a:cs typeface="Open Sans"/>
                  <a:sym typeface="Open Sans"/>
                </a:rPr>
                <a:t>.</a:t>
              </a:r>
              <a:r>
                <a:rPr lang="en-US" sz="1200" b="1" i="0">
                  <a:solidFill>
                    <a:schemeClr val="lt1"/>
                  </a:solidFill>
                  <a:latin typeface="Open Sans"/>
                  <a:ea typeface="Open Sans"/>
                  <a:cs typeface="Open Sans"/>
                  <a:sym typeface="Open Sans"/>
                </a:rPr>
                <a:t> </a:t>
              </a:r>
              <a:endParaRPr sz="1200" b="1">
                <a:solidFill>
                  <a:schemeClr val="lt1"/>
                </a:solidFill>
                <a:latin typeface="Open Sans"/>
                <a:ea typeface="Open Sans"/>
                <a:cs typeface="Open Sans"/>
                <a:sym typeface="Open Sans"/>
              </a:endParaRPr>
            </a:p>
          </p:txBody>
        </p:sp>
      </p:grpSp>
      <p:sp>
        <p:nvSpPr>
          <p:cNvPr id="244" name="Google Shape;244;p19"/>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chemeClr val="lt2"/>
              </a:buClr>
              <a:buSzPts val="1800"/>
              <a:buFont typeface="Noto Sans Symbols"/>
              <a:buNone/>
            </a:pPr>
            <a:endParaRPr sz="1800" b="0" i="0">
              <a:latin typeface="Open Sans Light"/>
              <a:ea typeface="Open Sans Light"/>
              <a:cs typeface="Open Sans Light"/>
              <a:sym typeface="Open Sans Light"/>
            </a:endParaRPr>
          </a:p>
          <a:p>
            <a:pPr marL="285750" lvl="0" indent="-171450" algn="just" rtl="0">
              <a:lnSpc>
                <a:spcPct val="90000"/>
              </a:lnSpc>
              <a:spcBef>
                <a:spcPts val="1000"/>
              </a:spcBef>
              <a:spcAft>
                <a:spcPts val="0"/>
              </a:spcAft>
              <a:buClr>
                <a:schemeClr val="lt2"/>
              </a:buClr>
              <a:buSzPts val="1800"/>
              <a:buFont typeface="Noto Sans Symbols"/>
              <a:buNone/>
            </a:pPr>
            <a:endParaRPr/>
          </a:p>
          <a:p>
            <a:pPr marL="285750" lvl="0" indent="-171450" algn="just" rtl="0">
              <a:lnSpc>
                <a:spcPct val="90000"/>
              </a:lnSpc>
              <a:spcBef>
                <a:spcPts val="1000"/>
              </a:spcBef>
              <a:spcAft>
                <a:spcPts val="0"/>
              </a:spcAft>
              <a:buClr>
                <a:schemeClr val="lt2"/>
              </a:buClr>
              <a:buSzPts val="1800"/>
              <a:buFont typeface="Noto Sans Symbols"/>
              <a:buNone/>
            </a:pPr>
            <a:endParaRPr sz="1800" b="0" i="0">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sz="1800" b="0" i="0">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sp>
        <p:nvSpPr>
          <p:cNvPr id="245" name="Google Shape;245;p1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just" rtl="0">
              <a:lnSpc>
                <a:spcPct val="90000"/>
              </a:lnSpc>
              <a:spcBef>
                <a:spcPts val="1000"/>
              </a:spcBef>
              <a:spcAft>
                <a:spcPts val="0"/>
              </a:spcAft>
              <a:buClr>
                <a:schemeClr val="accent6"/>
              </a:buClr>
              <a:buSzPts val="2400"/>
              <a:buNone/>
            </a:pPr>
            <a:endParaRPr>
              <a:latin typeface="Open Sans Light"/>
              <a:ea typeface="Open Sans Light"/>
              <a:cs typeface="Open Sans Light"/>
              <a:sym typeface="Open Sans Light"/>
            </a:endParaRPr>
          </a:p>
        </p:txBody>
      </p:sp>
      <p:pic>
        <p:nvPicPr>
          <p:cNvPr id="246" name="Google Shape;246;p19"/>
          <p:cNvPicPr preferRelativeResize="0"/>
          <p:nvPr/>
        </p:nvPicPr>
        <p:blipFill rotWithShape="1">
          <a:blip r:embed="rId3">
            <a:alphaModFix/>
          </a:blip>
          <a:srcRect/>
          <a:stretch/>
        </p:blipFill>
        <p:spPr>
          <a:xfrm>
            <a:off x="7477722" y="2937523"/>
            <a:ext cx="2673247" cy="20110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Introduction</a:t>
            </a:r>
            <a:endParaRPr/>
          </a:p>
        </p:txBody>
      </p:sp>
      <p:sp>
        <p:nvSpPr>
          <p:cNvPr id="65" name="Google Shape;65;p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r>
              <a:rPr lang="en-US">
                <a:latin typeface="Open Sans Light"/>
                <a:ea typeface="Open Sans Light"/>
                <a:cs typeface="Open Sans Light"/>
                <a:sym typeface="Open Sans Light"/>
              </a:rPr>
              <a:t>This module is intended to equip the target group of the training material with the knowledge and techniques needed to identify intergenerational learning needs in business. </a:t>
            </a: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US">
                <a:latin typeface="Open Sans Light"/>
                <a:ea typeface="Open Sans Light"/>
                <a:cs typeface="Open Sans Light"/>
                <a:sym typeface="Open Sans Light"/>
              </a:rPr>
              <a:t>Target group:</a:t>
            </a:r>
            <a:endParaRPr/>
          </a:p>
          <a:p>
            <a:pPr marL="0" lvl="0" indent="0" algn="just" rtl="0">
              <a:lnSpc>
                <a:spcPct val="90000"/>
              </a:lnSpc>
              <a:spcBef>
                <a:spcPts val="1000"/>
              </a:spcBef>
              <a:spcAft>
                <a:spcPts val="0"/>
              </a:spcAft>
              <a:buClr>
                <a:schemeClr val="lt2"/>
              </a:buClr>
              <a:buSzPts val="1800"/>
              <a:buNone/>
            </a:pPr>
            <a:endParaRPr/>
          </a:p>
          <a:p>
            <a:pPr marL="285750" lvl="0" indent="-285750" algn="just" rtl="0">
              <a:lnSpc>
                <a:spcPct val="90000"/>
              </a:lnSpc>
              <a:spcBef>
                <a:spcPts val="1000"/>
              </a:spcBef>
              <a:spcAft>
                <a:spcPts val="0"/>
              </a:spcAft>
              <a:buClr>
                <a:schemeClr val="lt2"/>
              </a:buClr>
              <a:buSzPts val="1800"/>
              <a:buChar char="•"/>
            </a:pPr>
            <a:r>
              <a:rPr lang="en-US">
                <a:latin typeface="Open Sans Light"/>
                <a:ea typeface="Open Sans Light"/>
                <a:cs typeface="Open Sans Light"/>
                <a:sym typeface="Open Sans Light"/>
              </a:rPr>
              <a:t>Managers, </a:t>
            </a:r>
            <a:endParaRPr/>
          </a:p>
          <a:p>
            <a:pPr marL="285750" lvl="0" indent="-285750" algn="just" rtl="0">
              <a:lnSpc>
                <a:spcPct val="90000"/>
              </a:lnSpc>
              <a:spcBef>
                <a:spcPts val="1000"/>
              </a:spcBef>
              <a:spcAft>
                <a:spcPts val="0"/>
              </a:spcAft>
              <a:buClr>
                <a:schemeClr val="lt2"/>
              </a:buClr>
              <a:buSzPts val="1800"/>
              <a:buChar char="•"/>
            </a:pPr>
            <a:r>
              <a:rPr lang="en-US">
                <a:latin typeface="Open Sans Light"/>
                <a:ea typeface="Open Sans Light"/>
                <a:cs typeface="Open Sans Light"/>
                <a:sym typeface="Open Sans Light"/>
              </a:rPr>
              <a:t>HR managers and </a:t>
            </a:r>
            <a:endParaRPr/>
          </a:p>
          <a:p>
            <a:pPr marL="285750" lvl="0" indent="-285750" algn="just" rtl="0">
              <a:lnSpc>
                <a:spcPct val="90000"/>
              </a:lnSpc>
              <a:spcBef>
                <a:spcPts val="1000"/>
              </a:spcBef>
              <a:spcAft>
                <a:spcPts val="0"/>
              </a:spcAft>
              <a:buClr>
                <a:schemeClr val="lt2"/>
              </a:buClr>
              <a:buSzPts val="1800"/>
              <a:buChar char="•"/>
            </a:pPr>
            <a:r>
              <a:rPr lang="en-US">
                <a:latin typeface="Open Sans Light"/>
                <a:ea typeface="Open Sans Light"/>
                <a:cs typeface="Open Sans Light"/>
                <a:sym typeface="Open Sans Light"/>
              </a:rPr>
              <a:t>VET providers </a:t>
            </a: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66" name="Google Shape;66;p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67" name="Google Shape;67;p2"/>
          <p:cNvSpPr txBox="1">
            <a:spLocks noGrp="1"/>
          </p:cNvSpPr>
          <p:nvPr>
            <p:ph type="body" idx="3"/>
          </p:nvPr>
        </p:nvSpPr>
        <p:spPr>
          <a:xfrm>
            <a:off x="97970" y="840295"/>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Identifying Intergenerational Learning Needs in Business</a:t>
            </a:r>
            <a:endParaRPr/>
          </a:p>
        </p:txBody>
      </p:sp>
      <p:pic>
        <p:nvPicPr>
          <p:cNvPr id="68" name="Google Shape;68;p2"/>
          <p:cNvPicPr preferRelativeResize="0"/>
          <p:nvPr/>
        </p:nvPicPr>
        <p:blipFill rotWithShape="1">
          <a:blip r:embed="rId3">
            <a:alphaModFix/>
          </a:blip>
          <a:srcRect/>
          <a:stretch/>
        </p:blipFill>
        <p:spPr>
          <a:xfrm>
            <a:off x="6859248" y="3120906"/>
            <a:ext cx="4548820" cy="22744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252" name="Google Shape;252;p20"/>
          <p:cNvSpPr txBox="1">
            <a:spLocks noGrp="1"/>
          </p:cNvSpPr>
          <p:nvPr>
            <p:ph type="body" idx="1"/>
          </p:nvPr>
        </p:nvSpPr>
        <p:spPr>
          <a:xfrm>
            <a:off x="97970" y="1462684"/>
            <a:ext cx="11594357"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Open Sans"/>
                <a:ea typeface="Open Sans"/>
                <a:cs typeface="Open Sans"/>
                <a:sym typeface="Open Sans"/>
              </a:rPr>
              <a:t>Step 4: </a:t>
            </a:r>
            <a:r>
              <a:rPr lang="en-US" sz="1800" b="1" i="0">
                <a:solidFill>
                  <a:srgbClr val="93D4CC"/>
                </a:solidFill>
                <a:latin typeface="Open Sans"/>
                <a:ea typeface="Open Sans"/>
                <a:cs typeface="Open Sans"/>
                <a:sym typeface="Open Sans"/>
              </a:rPr>
              <a:t>Identify Knowledge Gaps of Staff</a:t>
            </a:r>
            <a:r>
              <a:rPr lang="en-US" sz="1800" b="0" i="0">
                <a:solidFill>
                  <a:srgbClr val="93D4CC"/>
                </a:solidFill>
                <a:latin typeface="Open Sans"/>
                <a:ea typeface="Open Sans"/>
                <a:cs typeface="Open Sans"/>
                <a:sym typeface="Open Sans"/>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 </a:t>
            </a:r>
            <a:endParaRPr/>
          </a:p>
          <a:p>
            <a:pPr marL="285750" lvl="0" indent="-171450" algn="l" rtl="0">
              <a:lnSpc>
                <a:spcPct val="90000"/>
              </a:lnSpc>
              <a:spcBef>
                <a:spcPts val="1000"/>
              </a:spcBef>
              <a:spcAft>
                <a:spcPts val="0"/>
              </a:spcAft>
              <a:buClr>
                <a:schemeClr val="lt2"/>
              </a:buClr>
              <a:buSzPts val="1800"/>
              <a:buFont typeface="Noto Sans Symbols"/>
              <a:buNone/>
            </a:pPr>
            <a:endParaRPr/>
          </a:p>
          <a:p>
            <a:pPr marL="0" lvl="0" indent="0" algn="ctr" rtl="0">
              <a:lnSpc>
                <a:spcPct val="90000"/>
              </a:lnSpc>
              <a:spcBef>
                <a:spcPts val="1000"/>
              </a:spcBef>
              <a:spcAft>
                <a:spcPts val="0"/>
              </a:spcAft>
              <a:buClr>
                <a:schemeClr val="lt2"/>
              </a:buClr>
              <a:buSzPts val="1800"/>
              <a:buNone/>
            </a:pPr>
            <a:endParaRPr sz="1800" b="0" i="0">
              <a:latin typeface="Open Sans Light"/>
              <a:ea typeface="Open Sans Light"/>
              <a:cs typeface="Open Sans Light"/>
              <a:sym typeface="Open Sans Light"/>
            </a:endParaRPr>
          </a:p>
          <a:p>
            <a:pPr marL="0" lvl="0" indent="0" algn="l" rtl="0">
              <a:lnSpc>
                <a:spcPct val="90000"/>
              </a:lnSpc>
              <a:spcBef>
                <a:spcPts val="1000"/>
              </a:spcBef>
              <a:spcAft>
                <a:spcPts val="0"/>
              </a:spcAft>
              <a:buClr>
                <a:schemeClr val="lt2"/>
              </a:buClr>
              <a:buSzPts val="1800"/>
              <a:buNone/>
            </a:pPr>
            <a:endParaRPr sz="1800" b="0" i="0">
              <a:latin typeface="Open Sans Light"/>
              <a:ea typeface="Open Sans Light"/>
              <a:cs typeface="Open Sans Light"/>
              <a:sym typeface="Open Sans Light"/>
            </a:endParaRPr>
          </a:p>
        </p:txBody>
      </p:sp>
      <p:sp>
        <p:nvSpPr>
          <p:cNvPr id="253" name="Google Shape;253;p2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l" rtl="0">
              <a:lnSpc>
                <a:spcPct val="90000"/>
              </a:lnSpc>
              <a:spcBef>
                <a:spcPts val="1000"/>
              </a:spcBef>
              <a:spcAft>
                <a:spcPts val="0"/>
              </a:spcAft>
              <a:buClr>
                <a:schemeClr val="accent6"/>
              </a:buClr>
              <a:buSzPts val="2400"/>
              <a:buNone/>
            </a:pPr>
            <a:endParaRPr>
              <a:latin typeface="Open Sans Light"/>
              <a:ea typeface="Open Sans Light"/>
              <a:cs typeface="Open Sans Light"/>
              <a:sym typeface="Open Sans Light"/>
            </a:endParaRPr>
          </a:p>
        </p:txBody>
      </p:sp>
      <p:sp>
        <p:nvSpPr>
          <p:cNvPr id="254" name="Google Shape;254;p20"/>
          <p:cNvSpPr txBox="1"/>
          <p:nvPr/>
        </p:nvSpPr>
        <p:spPr>
          <a:xfrm>
            <a:off x="3177915" y="2451136"/>
            <a:ext cx="614596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chemeClr val="lt2"/>
                </a:solidFill>
                <a:latin typeface="Open Sans Light"/>
                <a:ea typeface="Open Sans Light"/>
                <a:cs typeface="Open Sans Light"/>
                <a:sym typeface="Open Sans Light"/>
              </a:rPr>
              <a:t>“Especially in the case of intergenerational learning, training on new systems or software which the organization wishes to implement to achieve the company goals, is essential. Many times, formal training may not be needed and employees can benefit from work aid, constructive feedback and even a job tasks redesign” (Morrison, 2017). </a:t>
            </a:r>
            <a:endParaRPr sz="1800">
              <a:solidFill>
                <a:schemeClr val="lt2"/>
              </a:solidFill>
              <a:latin typeface="Open Sans"/>
              <a:ea typeface="Open Sans"/>
              <a:cs typeface="Open Sans"/>
              <a:sym typeface="Open Sans"/>
            </a:endParaRPr>
          </a:p>
        </p:txBody>
      </p:sp>
      <p:pic>
        <p:nvPicPr>
          <p:cNvPr id="255" name="Google Shape;255;p20"/>
          <p:cNvPicPr preferRelativeResize="0"/>
          <p:nvPr/>
        </p:nvPicPr>
        <p:blipFill rotWithShape="1">
          <a:blip r:embed="rId3">
            <a:alphaModFix/>
          </a:blip>
          <a:srcRect/>
          <a:stretch/>
        </p:blipFill>
        <p:spPr>
          <a:xfrm>
            <a:off x="6250898" y="4699388"/>
            <a:ext cx="1843224" cy="13039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261" name="Google Shape;261;p21"/>
          <p:cNvSpPr txBox="1">
            <a:spLocks noGrp="1"/>
          </p:cNvSpPr>
          <p:nvPr>
            <p:ph type="body" idx="1"/>
          </p:nvPr>
        </p:nvSpPr>
        <p:spPr>
          <a:xfrm>
            <a:off x="97971" y="1462684"/>
            <a:ext cx="11275882"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38076"/>
              </a:buClr>
              <a:buSzPts val="1800"/>
              <a:buNone/>
            </a:pPr>
            <a:r>
              <a:rPr lang="en-US" sz="1800" b="1" i="0">
                <a:solidFill>
                  <a:srgbClr val="338076"/>
                </a:solidFill>
                <a:latin typeface="Open Sans"/>
                <a:ea typeface="Open Sans"/>
                <a:cs typeface="Open Sans"/>
                <a:sym typeface="Open Sans"/>
              </a:rPr>
              <a:t>Step 5: </a:t>
            </a:r>
            <a:r>
              <a:rPr lang="en-US" sz="1800" b="1" i="0">
                <a:solidFill>
                  <a:srgbClr val="93D4CC"/>
                </a:solidFill>
                <a:latin typeface="Open Sans"/>
                <a:ea typeface="Open Sans"/>
                <a:cs typeface="Open Sans"/>
                <a:sym typeface="Open Sans"/>
              </a:rPr>
              <a:t>Plan Your Training</a:t>
            </a:r>
            <a:r>
              <a:rPr lang="en-US" sz="1800" b="0" i="0">
                <a:solidFill>
                  <a:srgbClr val="93D4CC"/>
                </a:solidFill>
                <a:latin typeface="Open Sans"/>
                <a:ea typeface="Open Sans"/>
                <a:cs typeface="Open Sans"/>
                <a:sym typeface="Open Sans"/>
              </a:rPr>
              <a:t> </a:t>
            </a:r>
            <a:endParaRPr b="0" i="0">
              <a:solidFill>
                <a:srgbClr val="000000"/>
              </a:solidFill>
              <a:latin typeface="Open Sans Light"/>
              <a:ea typeface="Open Sans Light"/>
              <a:cs typeface="Open Sans Light"/>
              <a:sym typeface="Open Sans Light"/>
            </a:endParaRPr>
          </a:p>
          <a:p>
            <a:pPr marL="285750" lvl="0" indent="-285750" algn="l" rtl="0">
              <a:lnSpc>
                <a:spcPct val="90000"/>
              </a:lnSpc>
              <a:spcBef>
                <a:spcPts val="1000"/>
              </a:spcBef>
              <a:spcAft>
                <a:spcPts val="0"/>
              </a:spcAft>
              <a:buClr>
                <a:srgbClr val="636A6F"/>
              </a:buClr>
              <a:buSzPts val="1800"/>
              <a:buFont typeface="Noto Sans Symbols"/>
              <a:buChar char="✔"/>
            </a:pPr>
            <a:r>
              <a:rPr lang="en-US">
                <a:solidFill>
                  <a:srgbClr val="636A6F"/>
                </a:solidFill>
              </a:rPr>
              <a:t>P</a:t>
            </a:r>
            <a:r>
              <a:rPr lang="en-US" sz="1800" b="0" i="0">
                <a:solidFill>
                  <a:srgbClr val="636A6F"/>
                </a:solidFill>
                <a:latin typeface="Open Sans Light"/>
                <a:ea typeface="Open Sans Light"/>
                <a:cs typeface="Open Sans Light"/>
                <a:sym typeface="Open Sans Light"/>
              </a:rPr>
              <a:t>rioritize the training activities that will be organized. For instance, if the organization wishes to use a certain kind of digital tools and techniques, it should offer its employees targeted training on that either by creating new toolkits and resources or by making great use of already available training resources that have not been properly used.</a:t>
            </a:r>
            <a:endParaRPr/>
          </a:p>
          <a:p>
            <a:pPr marL="285750" lvl="0" indent="-285750" algn="l" rtl="0">
              <a:lnSpc>
                <a:spcPct val="90000"/>
              </a:lnSpc>
              <a:spcBef>
                <a:spcPts val="1000"/>
              </a:spcBef>
              <a:spcAft>
                <a:spcPts val="0"/>
              </a:spcAft>
              <a:buClr>
                <a:srgbClr val="636A6F"/>
              </a:buClr>
              <a:buSzPts val="1800"/>
              <a:buFont typeface="Noto Sans Symbols"/>
              <a:buChar char="✔"/>
            </a:pPr>
            <a:r>
              <a:rPr lang="en-US" sz="1800" b="0" i="0">
                <a:solidFill>
                  <a:srgbClr val="636A6F"/>
                </a:solidFill>
                <a:latin typeface="Open Sans Light"/>
                <a:ea typeface="Open Sans Light"/>
                <a:cs typeface="Open Sans Light"/>
                <a:sym typeface="Open Sans Light"/>
              </a:rPr>
              <a:t>Do not forget to cater to different learning styles of employees of different ages. Each generation may respond differently to different learning style, including e-learning, face-to-face or blended learning.</a:t>
            </a:r>
            <a:endParaRPr/>
          </a:p>
          <a:p>
            <a:pPr marL="285750" lvl="0" indent="-285750" algn="l" rtl="0">
              <a:lnSpc>
                <a:spcPct val="90000"/>
              </a:lnSpc>
              <a:spcBef>
                <a:spcPts val="1000"/>
              </a:spcBef>
              <a:spcAft>
                <a:spcPts val="0"/>
              </a:spcAft>
              <a:buClr>
                <a:srgbClr val="636A6F"/>
              </a:buClr>
              <a:buSzPts val="1800"/>
              <a:buFont typeface="Noto Sans Symbols"/>
              <a:buChar char="✔"/>
            </a:pPr>
            <a:r>
              <a:rPr lang="en-US" sz="1800" b="0" i="0">
                <a:solidFill>
                  <a:srgbClr val="636A6F"/>
                </a:solidFill>
                <a:latin typeface="Open Sans Light"/>
                <a:ea typeface="Open Sans Light"/>
                <a:cs typeface="Open Sans Light"/>
                <a:sym typeface="Open Sans Light"/>
              </a:rPr>
              <a:t>For more mature workers, it would be good to include a keynote speaker or a person in a position of authority from your organization. </a:t>
            </a:r>
            <a:endParaRPr/>
          </a:p>
          <a:p>
            <a:pPr marL="285750" lvl="0" indent="-171450" algn="l" rtl="0">
              <a:lnSpc>
                <a:spcPct val="90000"/>
              </a:lnSpc>
              <a:spcBef>
                <a:spcPts val="1000"/>
              </a:spcBef>
              <a:spcAft>
                <a:spcPts val="0"/>
              </a:spcAft>
              <a:buClr>
                <a:schemeClr val="lt2"/>
              </a:buClr>
              <a:buSzPts val="1800"/>
              <a:buFont typeface="Noto Sans Symbols"/>
              <a:buNone/>
            </a:pPr>
            <a:endParaRPr/>
          </a:p>
        </p:txBody>
      </p:sp>
      <p:sp>
        <p:nvSpPr>
          <p:cNvPr id="262" name="Google Shape;262;p2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just" rtl="0">
              <a:lnSpc>
                <a:spcPct val="90000"/>
              </a:lnSpc>
              <a:spcBef>
                <a:spcPts val="1000"/>
              </a:spcBef>
              <a:spcAft>
                <a:spcPts val="0"/>
              </a:spcAft>
              <a:buClr>
                <a:schemeClr val="accent6"/>
              </a:buClr>
              <a:buSzPts val="2400"/>
              <a:buNone/>
            </a:pPr>
            <a:endParaRPr>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pic>
        <p:nvPicPr>
          <p:cNvPr id="268" name="Google Shape;268;p22" descr="Chart&#10;&#10;Description automatically generated"/>
          <p:cNvPicPr preferRelativeResize="0">
            <a:picLocks noGrp="1"/>
          </p:cNvPicPr>
          <p:nvPr>
            <p:ph type="body" idx="1"/>
          </p:nvPr>
        </p:nvPicPr>
        <p:blipFill rotWithShape="1">
          <a:blip r:embed="rId3">
            <a:alphaModFix/>
          </a:blip>
          <a:srcRect l="29657" t="31438" r="29591" b="22872"/>
          <a:stretch/>
        </p:blipFill>
        <p:spPr>
          <a:xfrm>
            <a:off x="2368444" y="1741804"/>
            <a:ext cx="7405143" cy="4667834"/>
          </a:xfrm>
          <a:prstGeom prst="rect">
            <a:avLst/>
          </a:prstGeom>
          <a:noFill/>
          <a:ln>
            <a:noFill/>
          </a:ln>
        </p:spPr>
      </p:pic>
      <p:sp>
        <p:nvSpPr>
          <p:cNvPr id="269" name="Google Shape;269;p2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275" name="Google Shape;275;p2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a:p>
          <a:p>
            <a:pPr marL="0" lvl="0" indent="0" algn="just" rtl="0">
              <a:lnSpc>
                <a:spcPct val="90000"/>
              </a:lnSpc>
              <a:spcBef>
                <a:spcPts val="1000"/>
              </a:spcBef>
              <a:spcAft>
                <a:spcPts val="0"/>
              </a:spcAft>
              <a:buClr>
                <a:schemeClr val="accent6"/>
              </a:buClr>
              <a:buSzPts val="2400"/>
              <a:buNone/>
            </a:pPr>
            <a:r>
              <a:rPr lang="en-US"/>
              <a:t>Activity 1.2 Understanding the Organisation’s Learning Needs</a:t>
            </a:r>
            <a:endParaRPr/>
          </a:p>
          <a:p>
            <a:pPr marL="0" lvl="0" indent="0" algn="just" rtl="0">
              <a:lnSpc>
                <a:spcPct val="90000"/>
              </a:lnSpc>
              <a:spcBef>
                <a:spcPts val="1000"/>
              </a:spcBef>
              <a:spcAft>
                <a:spcPts val="0"/>
              </a:spcAft>
              <a:buClr>
                <a:schemeClr val="accent6"/>
              </a:buClr>
              <a:buSzPts val="2400"/>
              <a:buNone/>
            </a:pPr>
            <a:endParaRPr/>
          </a:p>
        </p:txBody>
      </p:sp>
      <p:sp>
        <p:nvSpPr>
          <p:cNvPr id="276" name="Google Shape;276;p23"/>
          <p:cNvSpPr txBox="1">
            <a:spLocks noGrp="1"/>
          </p:cNvSpPr>
          <p:nvPr>
            <p:ph type="body" idx="1"/>
          </p:nvPr>
        </p:nvSpPr>
        <p:spPr>
          <a:xfrm>
            <a:off x="97971" y="1462684"/>
            <a:ext cx="11549386"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3D4CC"/>
              </a:buClr>
              <a:buSzPts val="1800"/>
              <a:buNone/>
            </a:pPr>
            <a:r>
              <a:rPr lang="en-US" sz="1800" b="1" i="0">
                <a:solidFill>
                  <a:srgbClr val="93D4CC"/>
                </a:solidFill>
                <a:latin typeface="Open Sans"/>
                <a:ea typeface="Open Sans"/>
                <a:cs typeface="Open Sans"/>
                <a:sym typeface="Open Sans"/>
              </a:rPr>
              <a:t>Links</a:t>
            </a:r>
            <a:r>
              <a:rPr lang="en-US" sz="1800" b="0" i="0">
                <a:solidFill>
                  <a:srgbClr val="93D4CC"/>
                </a:solidFill>
                <a:latin typeface="Open Sans"/>
                <a:ea typeface="Open Sans"/>
                <a:cs typeface="Open Sans"/>
                <a:sym typeface="Open Sans"/>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Needs Assessment Process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93D4CC"/>
              </a:buClr>
              <a:buSzPts val="1800"/>
              <a:buNone/>
            </a:pPr>
            <a:r>
              <a:rPr lang="en-US" sz="1800" b="0" i="0" u="sng" strike="noStrike">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https://www.youtube.com/watch?v=YbL2k9rGqWU&amp;ab_channel=GreggU</a:t>
            </a:r>
            <a:r>
              <a:rPr lang="en-US" sz="1800" b="0" i="0">
                <a:solidFill>
                  <a:srgbClr val="636A6F"/>
                </a:solidFill>
                <a:latin typeface="Open Sans Light"/>
                <a:ea typeface="Open Sans Light"/>
                <a:cs typeface="Open Sans Light"/>
                <a:sym typeface="Open Sans Light"/>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6 steps to conducting a training needs analysis and assessment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93D4CC"/>
              </a:buClr>
              <a:buSzPts val="1800"/>
              <a:buNone/>
            </a:pPr>
            <a:r>
              <a:rPr lang="en-US" sz="1800" b="0" i="0" u="sng" strike="noStrike">
                <a:solidFill>
                  <a:srgbClr val="93D4CC"/>
                </a:solidFill>
                <a:latin typeface="Open Sans Light"/>
                <a:ea typeface="Open Sans Light"/>
                <a:cs typeface="Open Sans Light"/>
                <a:sym typeface="Open Sa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https://www.youtube.com/watch?v=-CSEtFSngLc&amp;ab_channel=Telania</a:t>
            </a:r>
            <a:r>
              <a:rPr lang="en-US" sz="1800" b="0" i="0">
                <a:solidFill>
                  <a:srgbClr val="636A6F"/>
                </a:solidFill>
                <a:latin typeface="Open Sans Light"/>
                <a:ea typeface="Open Sans Light"/>
                <a:cs typeface="Open Sans Light"/>
                <a:sym typeface="Open Sans Light"/>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Expert insight: How to conduct an effective training needs analysis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93D4CC"/>
              </a:buClr>
              <a:buSzPts val="1800"/>
              <a:buNone/>
            </a:pPr>
            <a:r>
              <a:rPr lang="en-US" sz="1800" b="0" i="0" u="sng" strike="noStrike">
                <a:solidFill>
                  <a:srgbClr val="93D4CC"/>
                </a:solidFill>
                <a:latin typeface="Open Sans Light"/>
                <a:ea typeface="Open Sans Light"/>
                <a:cs typeface="Open Sans Light"/>
                <a:sym typeface="Open Sans 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https://www.youtube.com/watch?v=wRKsQtfjJ38&amp;ab_channel=GRCSolutionsTV</a:t>
            </a:r>
            <a:endParaRPr b="0" i="0">
              <a:solidFill>
                <a:srgbClr val="000000"/>
              </a:solidFill>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pic>
        <p:nvPicPr>
          <p:cNvPr id="277" name="Google Shape;277;p23"/>
          <p:cNvPicPr preferRelativeResize="0"/>
          <p:nvPr/>
        </p:nvPicPr>
        <p:blipFill rotWithShape="1">
          <a:blip r:embed="rId6">
            <a:alphaModFix/>
          </a:blip>
          <a:srcRect/>
          <a:stretch/>
        </p:blipFill>
        <p:spPr>
          <a:xfrm>
            <a:off x="6557338" y="4430344"/>
            <a:ext cx="2526702" cy="19299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graphicFrame>
        <p:nvGraphicFramePr>
          <p:cNvPr id="283" name="Google Shape;283;p24"/>
          <p:cNvGraphicFramePr/>
          <p:nvPr/>
        </p:nvGraphicFramePr>
        <p:xfrm>
          <a:off x="2797630" y="2131476"/>
          <a:ext cx="3000000" cy="3000000"/>
        </p:xfrm>
        <a:graphic>
          <a:graphicData uri="http://schemas.openxmlformats.org/drawingml/2006/table">
            <a:tbl>
              <a:tblPr>
                <a:noFill/>
                <a:tableStyleId>{AF0A6F70-3A33-466E-9DBC-E5483C5463CA}</a:tableStyleId>
              </a:tblPr>
              <a:tblGrid>
                <a:gridCol w="1658850"/>
                <a:gridCol w="4912375"/>
              </a:tblGrid>
              <a:tr h="546875">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Implementation:</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This activity is designed to be implemented face-to-face and online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144765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Objective: </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The objectives are the following: </a:t>
                      </a:r>
                      <a:endParaRPr sz="1400" b="0" i="0" u="none" strike="noStrike" cap="none"/>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Learning Needs’ Analysis </a:t>
                      </a:r>
                      <a:endParaRPr sz="1400" b="0" i="0" u="none" strike="noStrike" cap="none">
                        <a:latin typeface="Open Sans Light"/>
                        <a:ea typeface="Open Sans Light"/>
                        <a:cs typeface="Open Sans Light"/>
                        <a:sym typeface="Open Sans Light"/>
                      </a:endParaRPr>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relevant tools and methodologies </a:t>
                      </a:r>
                      <a:endParaRPr sz="1400" b="0" i="0" u="none" strike="noStrike" cap="none">
                        <a:latin typeface="Open Sans Light"/>
                        <a:ea typeface="Open Sans Light"/>
                        <a:cs typeface="Open Sans Light"/>
                        <a:sym typeface="Open Sans Light"/>
                      </a:endParaRPr>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ways to facilitate the Needs’ Analysis Process </a:t>
                      </a:r>
                      <a:endParaRPr sz="1400" b="0" i="0" u="none" strike="noStrike" cap="none">
                        <a:latin typeface="Open Sans Light"/>
                        <a:ea typeface="Open Sans Light"/>
                        <a:cs typeface="Open Sans Light"/>
                        <a:sym typeface="Open Sans Light"/>
                      </a:endParaRPr>
                    </a:p>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122245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Competency/ies: </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88900" algn="just" rtl="0">
                        <a:spcBef>
                          <a:spcPts val="0"/>
                        </a:spcBef>
                        <a:spcAft>
                          <a:spcPts val="0"/>
                        </a:spcAft>
                        <a:buClr>
                          <a:srgbClr val="636A6F"/>
                        </a:buClr>
                        <a:buSzPts val="1400"/>
                        <a:buFont typeface="Arial"/>
                        <a:buChar char="•"/>
                      </a:pPr>
                      <a:r>
                        <a:rPr lang="en-US" sz="1400" b="1" i="0" u="none" strike="noStrike" cap="none">
                          <a:solidFill>
                            <a:srgbClr val="636A6F"/>
                          </a:solidFill>
                          <a:latin typeface="Open Sans Light"/>
                          <a:ea typeface="Open Sans Light"/>
                          <a:cs typeface="Open Sans Light"/>
                          <a:sym typeface="Open Sans Light"/>
                        </a:rPr>
                        <a:t>Problem solving</a:t>
                      </a:r>
                      <a:r>
                        <a:rPr lang="en-US" sz="1400" b="0" i="0" u="none" strike="noStrike" cap="none">
                          <a:solidFill>
                            <a:srgbClr val="636A6F"/>
                          </a:solidFill>
                          <a:latin typeface="Open Sans Light"/>
                          <a:ea typeface="Open Sans Light"/>
                          <a:cs typeface="Open Sans Light"/>
                          <a:sym typeface="Open Sans Light"/>
                        </a:rPr>
                        <a:t> quickly identifying the underlying issue and implementing a solution </a:t>
                      </a:r>
                      <a:endParaRPr sz="1400" b="0" i="0" u="none" strike="noStrike" cap="none">
                        <a:latin typeface="Open Sans Light"/>
                        <a:ea typeface="Open Sans Light"/>
                        <a:cs typeface="Open Sans Light"/>
                        <a:sym typeface="Open Sans Light"/>
                      </a:endParaRPr>
                    </a:p>
                    <a:p>
                      <a:pPr marL="0" marR="0" lvl="0" indent="-88900" algn="just" rtl="0">
                        <a:spcBef>
                          <a:spcPts val="0"/>
                        </a:spcBef>
                        <a:spcAft>
                          <a:spcPts val="0"/>
                        </a:spcAft>
                        <a:buClr>
                          <a:srgbClr val="636A6F"/>
                        </a:buClr>
                        <a:buSzPts val="1400"/>
                        <a:buFont typeface="Arial"/>
                        <a:buChar char="•"/>
                      </a:pPr>
                      <a:r>
                        <a:rPr lang="en-US" sz="1400" b="1" i="0" u="none" strike="noStrike" cap="none">
                          <a:solidFill>
                            <a:srgbClr val="636A6F"/>
                          </a:solidFill>
                          <a:latin typeface="Open Sans Light"/>
                          <a:ea typeface="Open Sans Light"/>
                          <a:cs typeface="Open Sans Light"/>
                          <a:sym typeface="Open Sans Light"/>
                        </a:rPr>
                        <a:t>Strategic thinking</a:t>
                      </a:r>
                      <a:r>
                        <a:rPr lang="en-US" sz="1400" b="0" i="0" u="none" strike="noStrike" cap="none">
                          <a:solidFill>
                            <a:srgbClr val="636A6F"/>
                          </a:solidFill>
                          <a:latin typeface="Open Sans Light"/>
                          <a:ea typeface="Open Sans Light"/>
                          <a:cs typeface="Open Sans Light"/>
                          <a:sym typeface="Open Sans Light"/>
                        </a:rPr>
                        <a:t>: a mental or thinking process applied by an individual in the context of achieving a goal or set of goals in various types of endeavors </a:t>
                      </a:r>
                      <a:endParaRPr sz="1400" b="0" i="0" u="none" strike="noStrike" cap="none">
                        <a:latin typeface="Open Sans Light"/>
                        <a:ea typeface="Open Sans Light"/>
                        <a:cs typeface="Open Sans Light"/>
                        <a:sym typeface="Open Sans Light"/>
                      </a:endParaRPr>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51270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Duration:</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1 hour</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bl>
          </a:graphicData>
        </a:graphic>
      </p:graphicFrame>
      <p:sp>
        <p:nvSpPr>
          <p:cNvPr id="284" name="Google Shape;284;p2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F2613A"/>
              </a:buClr>
              <a:buSzPts val="2400"/>
              <a:buNone/>
            </a:pPr>
            <a:r>
              <a:rPr lang="en-US" i="0">
                <a:solidFill>
                  <a:srgbClr val="F2613A"/>
                </a:solidFill>
              </a:rPr>
              <a:t>Activity 1.3 Introducing the ADDIE Model and Collaborative Learning Needs Activities </a:t>
            </a:r>
            <a:r>
              <a:rPr lang="en-US" b="1" i="0">
                <a:solidFill>
                  <a:srgbClr val="F2613A"/>
                </a:solidFil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290" name="Google Shape;290;p25"/>
          <p:cNvSpPr txBox="1">
            <a:spLocks noGrp="1"/>
          </p:cNvSpPr>
          <p:nvPr>
            <p:ph type="body" idx="1"/>
          </p:nvPr>
        </p:nvSpPr>
        <p:spPr>
          <a:xfrm>
            <a:off x="97971" y="1462684"/>
            <a:ext cx="11356092"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r>
              <a:rPr lang="en-US" sz="1800" b="0" i="0">
                <a:latin typeface="Open Sans Light"/>
                <a:ea typeface="Open Sans Light"/>
                <a:cs typeface="Open Sans Light"/>
                <a:sym typeface="Open Sans Light"/>
              </a:rPr>
              <a:t>This activity will be implemented through the following steps: </a:t>
            </a:r>
            <a:endParaRPr/>
          </a:p>
          <a:p>
            <a:pPr marL="0" lvl="0" indent="0" algn="l" rtl="0">
              <a:lnSpc>
                <a:spcPct val="90000"/>
              </a:lnSpc>
              <a:spcBef>
                <a:spcPts val="1000"/>
              </a:spcBef>
              <a:spcAft>
                <a:spcPts val="0"/>
              </a:spcAft>
              <a:buClr>
                <a:srgbClr val="93D4CC"/>
              </a:buClr>
              <a:buSzPts val="1800"/>
              <a:buNone/>
            </a:pPr>
            <a:r>
              <a:rPr lang="en-US" sz="1800" b="1" i="0">
                <a:solidFill>
                  <a:srgbClr val="93D4CC"/>
                </a:solidFill>
                <a:latin typeface="Open Sans"/>
                <a:ea typeface="Open Sans"/>
                <a:cs typeface="Open Sans"/>
                <a:sym typeface="Open Sans"/>
              </a:rPr>
              <a:t>Analysis:</a:t>
            </a:r>
            <a:r>
              <a:rPr lang="en-US" sz="1800" b="0" i="0">
                <a:solidFill>
                  <a:srgbClr val="93D4CC"/>
                </a:solidFill>
                <a:latin typeface="Open Sans"/>
                <a:ea typeface="Open Sans"/>
                <a:cs typeface="Open Sans"/>
                <a:sym typeface="Open Sans"/>
              </a:rPr>
              <a:t> </a:t>
            </a:r>
            <a:endParaRPr b="0" i="0">
              <a:solidFill>
                <a:srgbClr val="000000"/>
              </a:solidFill>
              <a:latin typeface="Open Sans Light"/>
              <a:ea typeface="Open Sans Light"/>
              <a:cs typeface="Open Sans Light"/>
              <a:sym typeface="Open Sans Light"/>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In the analysis stage, it would be good to consider the following: </a:t>
            </a:r>
            <a:endParaRPr b="0" i="0">
              <a:latin typeface="Open Sans Light"/>
              <a:ea typeface="Open Sans Light"/>
              <a:cs typeface="Open Sans Light"/>
              <a:sym typeface="Open Sans Light"/>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What is the target group and their educational goals, past knowledge levels, experiences, ages, interests, cultural background etc.  </a:t>
            </a: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What does the target group need to accomplish at the end of the program  </a:t>
            </a:r>
            <a:endParaRPr/>
          </a:p>
          <a:p>
            <a:pPr marL="285750" lvl="0" indent="-285750" algn="l" rtl="0">
              <a:lnSpc>
                <a:spcPct val="90000"/>
              </a:lnSpc>
              <a:spcBef>
                <a:spcPts val="1000"/>
              </a:spcBef>
              <a:spcAft>
                <a:spcPts val="0"/>
              </a:spcAft>
              <a:buClr>
                <a:schemeClr val="lt2"/>
              </a:buClr>
              <a:buSzPts val="1800"/>
              <a:buFont typeface="Noto Sans Symbols"/>
              <a:buChar char="✔"/>
            </a:pPr>
            <a:r>
              <a:rPr lang="en-US" sz="1800" b="0" i="0">
                <a:latin typeface="Open Sans Light"/>
                <a:ea typeface="Open Sans Light"/>
                <a:cs typeface="Open Sans Light"/>
                <a:sym typeface="Open Sans Light"/>
              </a:rPr>
              <a:t>What will be required in terms of skills, intelligence, outlook and physical/psychological action-reaction </a:t>
            </a:r>
            <a:endParaRPr/>
          </a:p>
          <a:p>
            <a:pPr marL="0" lvl="0" indent="0" algn="just" rtl="0">
              <a:lnSpc>
                <a:spcPct val="90000"/>
              </a:lnSpc>
              <a:spcBef>
                <a:spcPts val="1000"/>
              </a:spcBef>
              <a:spcAft>
                <a:spcPts val="0"/>
              </a:spcAft>
              <a:buClr>
                <a:schemeClr val="lt2"/>
              </a:buClr>
              <a:buSzPts val="1800"/>
              <a:buNone/>
            </a:pPr>
            <a:endParaRPr/>
          </a:p>
        </p:txBody>
      </p:sp>
      <p:sp>
        <p:nvSpPr>
          <p:cNvPr id="291" name="Google Shape;291;p2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F2613A"/>
              </a:buClr>
              <a:buSzPts val="2400"/>
              <a:buNone/>
            </a:pPr>
            <a:r>
              <a:rPr lang="en-US" i="0">
                <a:solidFill>
                  <a:srgbClr val="F2613A"/>
                </a:solidFill>
              </a:rPr>
              <a:t>Activity 1.3 Introducing the ADDIE Model and Collaborative Learning Needs Activities </a:t>
            </a:r>
            <a:endParaRPr/>
          </a:p>
        </p:txBody>
      </p:sp>
      <p:pic>
        <p:nvPicPr>
          <p:cNvPr id="292" name="Google Shape;292;p25"/>
          <p:cNvPicPr preferRelativeResize="0"/>
          <p:nvPr/>
        </p:nvPicPr>
        <p:blipFill rotWithShape="1">
          <a:blip r:embed="rId3">
            <a:alphaModFix/>
          </a:blip>
          <a:srcRect/>
          <a:stretch/>
        </p:blipFill>
        <p:spPr>
          <a:xfrm>
            <a:off x="6773779" y="4546003"/>
            <a:ext cx="2590800" cy="1457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298" name="Google Shape;298;p26"/>
          <p:cNvSpPr txBox="1">
            <a:spLocks noGrp="1"/>
          </p:cNvSpPr>
          <p:nvPr>
            <p:ph type="body" idx="1"/>
          </p:nvPr>
        </p:nvSpPr>
        <p:spPr>
          <a:xfrm>
            <a:off x="97971" y="1462684"/>
            <a:ext cx="5998030"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3D4CC"/>
              </a:buClr>
              <a:buSzPts val="1800"/>
              <a:buNone/>
            </a:pPr>
            <a:r>
              <a:rPr lang="en-US" sz="1800" b="1" i="0">
                <a:solidFill>
                  <a:srgbClr val="93D4CC"/>
                </a:solidFill>
                <a:latin typeface="Open Sans"/>
                <a:ea typeface="Open Sans"/>
                <a:cs typeface="Open Sans"/>
                <a:sym typeface="Open Sans"/>
              </a:rPr>
              <a:t>Design</a:t>
            </a:r>
            <a:r>
              <a:rPr lang="en-US" sz="1800" b="1" i="0">
                <a:solidFill>
                  <a:srgbClr val="636A6F"/>
                </a:solidFill>
                <a:latin typeface="Open Sans Light"/>
                <a:ea typeface="Open Sans Light"/>
                <a:cs typeface="Open Sans Light"/>
                <a:sym typeface="Open Sans Light"/>
              </a:rPr>
              <a:t> </a:t>
            </a:r>
            <a:r>
              <a:rPr lang="en-US" sz="1800" b="0" i="0">
                <a:solidFill>
                  <a:srgbClr val="636A6F"/>
                </a:solidFill>
                <a:latin typeface="Open Sans Light"/>
                <a:ea typeface="Open Sans Light"/>
                <a:cs typeface="Open Sans Light"/>
                <a:sym typeface="Open Sans Light"/>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When designing a training for a diverse and intergenerational audience it is important to </a:t>
            </a:r>
            <a:r>
              <a:rPr lang="en-US"/>
              <a:t>explore the learners‘ values.</a:t>
            </a:r>
            <a:endParaRPr/>
          </a:p>
          <a:p>
            <a:pPr marL="0" lvl="0" indent="0" algn="l" rtl="0">
              <a:lnSpc>
                <a:spcPct val="90000"/>
              </a:lnSpc>
              <a:spcBef>
                <a:spcPts val="1000"/>
              </a:spcBef>
              <a:spcAft>
                <a:spcPts val="0"/>
              </a:spcAft>
              <a:buClr>
                <a:schemeClr val="lt2"/>
              </a:buClr>
              <a:buSzPts val="1800"/>
              <a:buNone/>
            </a:pPr>
            <a:endParaRPr sz="1800" b="0" i="0">
              <a:latin typeface="Open Sans Light"/>
              <a:ea typeface="Open Sans Light"/>
              <a:cs typeface="Open Sans Light"/>
              <a:sym typeface="Open Sans Light"/>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Different generations have different values. It is important to use group exercises or team meetings to identify each generation’s values. The trainer could separate the learners in different age groups to explore their work values. </a:t>
            </a:r>
            <a:endParaRPr/>
          </a:p>
          <a:p>
            <a:pPr marL="0" lvl="0" indent="0" algn="l" rtl="0">
              <a:lnSpc>
                <a:spcPct val="90000"/>
              </a:lnSpc>
              <a:spcBef>
                <a:spcPts val="1000"/>
              </a:spcBef>
              <a:spcAft>
                <a:spcPts val="0"/>
              </a:spcAft>
              <a:buClr>
                <a:schemeClr val="lt2"/>
              </a:buClr>
              <a:buSzPts val="1800"/>
              <a:buNone/>
            </a:pPr>
            <a:endParaRPr sz="1800" b="0" i="0">
              <a:latin typeface="Open Sans Light"/>
              <a:ea typeface="Open Sans Light"/>
              <a:cs typeface="Open Sans Light"/>
              <a:sym typeface="Open Sans Light"/>
            </a:endParaRPr>
          </a:p>
          <a:p>
            <a:pPr marL="0" lvl="0" indent="0" algn="l" rtl="0">
              <a:lnSpc>
                <a:spcPct val="90000"/>
              </a:lnSpc>
              <a:spcBef>
                <a:spcPts val="1000"/>
              </a:spcBef>
              <a:spcAft>
                <a:spcPts val="0"/>
              </a:spcAft>
              <a:buClr>
                <a:schemeClr val="lt2"/>
              </a:buClr>
              <a:buSzPts val="1800"/>
              <a:buNone/>
            </a:pPr>
            <a:endParaRPr>
              <a:solidFill>
                <a:srgbClr val="636A6F"/>
              </a:solidFill>
            </a:endParaRPr>
          </a:p>
          <a:p>
            <a:pPr marL="0" lvl="0" indent="0" algn="just" rtl="0">
              <a:lnSpc>
                <a:spcPct val="90000"/>
              </a:lnSpc>
              <a:spcBef>
                <a:spcPts val="1000"/>
              </a:spcBef>
              <a:spcAft>
                <a:spcPts val="0"/>
              </a:spcAft>
              <a:buClr>
                <a:schemeClr val="lt2"/>
              </a:buClr>
              <a:buSzPts val="1800"/>
              <a:buNone/>
            </a:pPr>
            <a:endParaRPr/>
          </a:p>
        </p:txBody>
      </p:sp>
      <p:sp>
        <p:nvSpPr>
          <p:cNvPr id="299" name="Google Shape;299;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latin typeface="Open Sans Light"/>
              <a:ea typeface="Open Sans Light"/>
              <a:cs typeface="Open Sans Light"/>
              <a:sym typeface="Open Sans Light"/>
            </a:endParaRPr>
          </a:p>
        </p:txBody>
      </p:sp>
      <p:pic>
        <p:nvPicPr>
          <p:cNvPr id="300" name="Google Shape;300;p26"/>
          <p:cNvPicPr preferRelativeResize="0"/>
          <p:nvPr/>
        </p:nvPicPr>
        <p:blipFill rotWithShape="1">
          <a:blip r:embed="rId3">
            <a:alphaModFix/>
          </a:blip>
          <a:srcRect/>
          <a:stretch/>
        </p:blipFill>
        <p:spPr>
          <a:xfrm>
            <a:off x="7874093" y="2253916"/>
            <a:ext cx="2857500" cy="285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06" name="Google Shape;306;p27"/>
          <p:cNvSpPr txBox="1">
            <a:spLocks noGrp="1"/>
          </p:cNvSpPr>
          <p:nvPr>
            <p:ph type="body" idx="1"/>
          </p:nvPr>
        </p:nvSpPr>
        <p:spPr>
          <a:xfrm>
            <a:off x="2841171" y="2713969"/>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Step 1</a:t>
            </a:r>
            <a:r>
              <a:rPr lang="en-US" sz="1800" b="0" i="0">
                <a:solidFill>
                  <a:srgbClr val="A2D2D6"/>
                </a:solidFill>
                <a:latin typeface="Open Sans Light"/>
                <a:ea typeface="Open Sans Light"/>
                <a:cs typeface="Open Sans Light"/>
                <a:sym typeface="Open Sans Light"/>
              </a:rPr>
              <a:t>    </a:t>
            </a:r>
            <a:endParaRPr b="0" i="0">
              <a:solidFill>
                <a:srgbClr val="A2D2D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Give 3 minutes to the participants. On a piece of paper, ask participants to write down the ten things in their life they value the most in the form of a value. In other words, rather than the name of a specific person, they can put down, for example, “respect,” “family” or “honesty”.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307" name="Google Shape;307;p2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13" name="Google Shape;313;p28"/>
          <p:cNvSpPr txBox="1">
            <a:spLocks noGrp="1"/>
          </p:cNvSpPr>
          <p:nvPr>
            <p:ph type="body" idx="1"/>
          </p:nvPr>
        </p:nvSpPr>
        <p:spPr>
          <a:xfrm>
            <a:off x="2889298" y="1799569"/>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a:p>
            <a:pPr marL="0" lvl="0" indent="0" algn="l" rtl="0">
              <a:lnSpc>
                <a:spcPct val="90000"/>
              </a:lnSpc>
              <a:spcBef>
                <a:spcPts val="1000"/>
              </a:spcBef>
              <a:spcAft>
                <a:spcPts val="0"/>
              </a:spcAft>
              <a:buClr>
                <a:schemeClr val="lt2"/>
              </a:buClr>
              <a:buSzPts val="1800"/>
              <a:buNone/>
            </a:pPr>
            <a:endParaRPr sz="1800" b="1" i="0">
              <a:solidFill>
                <a:srgbClr val="A2D2D6"/>
              </a:solidFill>
              <a:latin typeface="Open Sans Light"/>
              <a:ea typeface="Open Sans Light"/>
              <a:cs typeface="Open Sans Light"/>
              <a:sym typeface="Open Sans Light"/>
            </a:endParaRPr>
          </a:p>
          <a:p>
            <a:pPr marL="0" lvl="0" indent="0" algn="l" rtl="0">
              <a:lnSpc>
                <a:spcPct val="90000"/>
              </a:lnSpc>
              <a:spcBef>
                <a:spcPts val="100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Step 2​</a:t>
            </a:r>
            <a:r>
              <a:rPr lang="en-US" sz="1800" b="0" i="0">
                <a:solidFill>
                  <a:srgbClr val="A2D2D6"/>
                </a:solidFill>
                <a:latin typeface="Open Sans Light"/>
                <a:ea typeface="Open Sans Light"/>
                <a:cs typeface="Open Sans Light"/>
                <a:sym typeface="Open Sans Light"/>
              </a:rPr>
              <a:t> </a:t>
            </a:r>
            <a:endParaRPr b="0" i="0">
              <a:solidFill>
                <a:srgbClr val="A2D2D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Give them 30 seconds to pick the three values that are the least important to them and instruct them to throw them away.​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14" name="Google Shape;314;p2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p>
        </p:txBody>
      </p:sp>
      <p:pic>
        <p:nvPicPr>
          <p:cNvPr id="315" name="Google Shape;315;p28"/>
          <p:cNvPicPr preferRelativeResize="0"/>
          <p:nvPr/>
        </p:nvPicPr>
        <p:blipFill rotWithShape="1">
          <a:blip r:embed="rId3">
            <a:alphaModFix/>
          </a:blip>
          <a:srcRect/>
          <a:stretch/>
        </p:blipFill>
        <p:spPr>
          <a:xfrm>
            <a:off x="6438328" y="4456405"/>
            <a:ext cx="3516503" cy="15469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21" name="Google Shape;321;p29"/>
          <p:cNvSpPr txBox="1">
            <a:spLocks noGrp="1"/>
          </p:cNvSpPr>
          <p:nvPr>
            <p:ph type="body" idx="2"/>
          </p:nvPr>
        </p:nvSpPr>
        <p:spPr>
          <a:xfrm>
            <a:off x="2954252" y="2603106"/>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Step 3​</a:t>
            </a:r>
            <a:r>
              <a:rPr lang="en-US" sz="1800" b="0" i="0">
                <a:solidFill>
                  <a:srgbClr val="A2D2D6"/>
                </a:solidFill>
                <a:latin typeface="Open Sans Light"/>
                <a:ea typeface="Open Sans Light"/>
                <a:cs typeface="Open Sans Light"/>
                <a:sym typeface="Open Sans Light"/>
              </a:rPr>
              <a:t> </a:t>
            </a:r>
            <a:endParaRPr b="0" i="0">
              <a:solidFill>
                <a:srgbClr val="A2D2D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Repeat the last step, but now use 20 seconds to throw away two more values.​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22" name="Google Shape;322;p2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p>
        </p:txBody>
      </p:sp>
      <p:pic>
        <p:nvPicPr>
          <p:cNvPr id="323" name="Google Shape;323;p29"/>
          <p:cNvPicPr preferRelativeResize="0"/>
          <p:nvPr/>
        </p:nvPicPr>
        <p:blipFill rotWithShape="1">
          <a:blip r:embed="rId3">
            <a:alphaModFix/>
          </a:blip>
          <a:srcRect/>
          <a:stretch/>
        </p:blipFill>
        <p:spPr>
          <a:xfrm>
            <a:off x="8075698" y="3887955"/>
            <a:ext cx="2324100" cy="155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Introduction</a:t>
            </a:r>
            <a:endParaRPr/>
          </a:p>
        </p:txBody>
      </p:sp>
      <p:sp>
        <p:nvSpPr>
          <p:cNvPr id="74" name="Google Shape;74;p3"/>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2"/>
              </a:buClr>
              <a:buSzPts val="1800"/>
              <a:buNone/>
            </a:pPr>
            <a:r>
              <a:rPr lang="en-US" b="1">
                <a:latin typeface="Open Sans Light"/>
                <a:ea typeface="Open Sans Light"/>
                <a:cs typeface="Open Sans Light"/>
                <a:sym typeface="Open Sans Light"/>
              </a:rPr>
              <a:t>Objectives:</a:t>
            </a:r>
            <a:endParaRPr/>
          </a:p>
          <a:p>
            <a:pPr marL="0" lvl="0" indent="0" algn="ctr" rtl="0">
              <a:lnSpc>
                <a:spcPct val="90000"/>
              </a:lnSpc>
              <a:spcBef>
                <a:spcPts val="1000"/>
              </a:spcBef>
              <a:spcAft>
                <a:spcPts val="0"/>
              </a:spcAft>
              <a:buClr>
                <a:schemeClr val="lt2"/>
              </a:buClr>
              <a:buSzPts val="1800"/>
              <a:buNone/>
            </a:pPr>
            <a:endParaRPr b="1">
              <a:latin typeface="Open Sans Light"/>
              <a:ea typeface="Open Sans Light"/>
              <a:cs typeface="Open Sans Light"/>
              <a:sym typeface="Open Sans Light"/>
            </a:endParaRPr>
          </a:p>
          <a:p>
            <a:pPr marL="0" lvl="0" indent="0" algn="ctr" rtl="0">
              <a:lnSpc>
                <a:spcPct val="90000"/>
              </a:lnSpc>
              <a:spcBef>
                <a:spcPts val="1000"/>
              </a:spcBef>
              <a:spcAft>
                <a:spcPts val="0"/>
              </a:spcAft>
              <a:buClr>
                <a:schemeClr val="lt2"/>
              </a:buClr>
              <a:buSzPts val="1800"/>
              <a:buNone/>
            </a:pPr>
            <a:endParaRPr b="1">
              <a:latin typeface="Open Sans Light"/>
              <a:ea typeface="Open Sans Light"/>
              <a:cs typeface="Open Sans Light"/>
              <a:sym typeface="Open Sans Light"/>
            </a:endParaRPr>
          </a:p>
          <a:p>
            <a:pPr marL="0" lvl="0" indent="0" algn="ctr" rtl="0">
              <a:lnSpc>
                <a:spcPct val="90000"/>
              </a:lnSpc>
              <a:spcBef>
                <a:spcPts val="1000"/>
              </a:spcBef>
              <a:spcAft>
                <a:spcPts val="0"/>
              </a:spcAft>
              <a:buClr>
                <a:schemeClr val="lt2"/>
              </a:buClr>
              <a:buSzPts val="1800"/>
              <a:buNone/>
            </a:pPr>
            <a:endParaRPr b="1">
              <a:latin typeface="Open Sans Light"/>
              <a:ea typeface="Open Sans Light"/>
              <a:cs typeface="Open Sans Light"/>
              <a:sym typeface="Open Sans Light"/>
            </a:endParaRPr>
          </a:p>
          <a:p>
            <a:pPr marL="285750" lvl="0" indent="-285750" algn="l" rtl="0">
              <a:lnSpc>
                <a:spcPct val="90000"/>
              </a:lnSpc>
              <a:spcBef>
                <a:spcPts val="1000"/>
              </a:spcBef>
              <a:spcAft>
                <a:spcPts val="0"/>
              </a:spcAft>
              <a:buClr>
                <a:schemeClr val="lt2"/>
              </a:buClr>
              <a:buSzPts val="1800"/>
              <a:buChar char="•"/>
            </a:pPr>
            <a:r>
              <a:rPr lang="en-US">
                <a:latin typeface="Open Sans Light"/>
                <a:ea typeface="Open Sans Light"/>
                <a:cs typeface="Open Sans Light"/>
                <a:sym typeface="Open Sans Light"/>
              </a:rPr>
              <a:t>For Managers, HR Managers and VET providers to be able to combat ageism at the workplace </a:t>
            </a:r>
            <a:endParaRPr/>
          </a:p>
          <a:p>
            <a:pPr marL="285750" lvl="0" indent="-285750" algn="l" rtl="0">
              <a:lnSpc>
                <a:spcPct val="90000"/>
              </a:lnSpc>
              <a:spcBef>
                <a:spcPts val="1000"/>
              </a:spcBef>
              <a:spcAft>
                <a:spcPts val="0"/>
              </a:spcAft>
              <a:buClr>
                <a:schemeClr val="lt2"/>
              </a:buClr>
              <a:buSzPts val="1800"/>
              <a:buChar char="•"/>
            </a:pPr>
            <a:r>
              <a:rPr lang="en-US">
                <a:latin typeface="Open Sans Light"/>
                <a:ea typeface="Open Sans Light"/>
                <a:cs typeface="Open Sans Light"/>
                <a:sym typeface="Open Sans Light"/>
              </a:rPr>
              <a:t>Constant development of all human resources no matter what their age and experience is</a:t>
            </a:r>
            <a:endParaRPr/>
          </a:p>
          <a:p>
            <a:pPr marL="285750" lvl="0" indent="-285750" algn="l" rtl="0">
              <a:lnSpc>
                <a:spcPct val="90000"/>
              </a:lnSpc>
              <a:spcBef>
                <a:spcPts val="1000"/>
              </a:spcBef>
              <a:spcAft>
                <a:spcPts val="0"/>
              </a:spcAft>
              <a:buClr>
                <a:schemeClr val="lt2"/>
              </a:buClr>
              <a:buSzPts val="1800"/>
              <a:buChar char="•"/>
            </a:pPr>
            <a:r>
              <a:rPr lang="en-US">
                <a:latin typeface="Open Sans Light"/>
                <a:ea typeface="Open Sans Light"/>
                <a:cs typeface="Open Sans Light"/>
                <a:sym typeface="Open Sans Light"/>
              </a:rPr>
              <a:t>Conduct of in-depth needs’ analysis which is aligned with the focus and goals of the organisation </a:t>
            </a: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i="1">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75" name="Google Shape;75;p3"/>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76" name="Google Shape;76;p3"/>
          <p:cNvSpPr txBox="1">
            <a:spLocks noGrp="1"/>
          </p:cNvSpPr>
          <p:nvPr>
            <p:ph type="body" idx="3"/>
          </p:nvPr>
        </p:nvSpPr>
        <p:spPr>
          <a:xfrm>
            <a:off x="40461" y="782785"/>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Identifying Intergenerational Learning Needs in Business</a:t>
            </a:r>
            <a:endParaRPr/>
          </a:p>
        </p:txBody>
      </p:sp>
      <p:pic>
        <p:nvPicPr>
          <p:cNvPr id="77" name="Google Shape;77;p3" descr="Text, whiteboard&#10;&#10;Description automatically generated"/>
          <p:cNvPicPr preferRelativeResize="0"/>
          <p:nvPr/>
        </p:nvPicPr>
        <p:blipFill rotWithShape="1">
          <a:blip r:embed="rId3">
            <a:alphaModFix/>
          </a:blip>
          <a:srcRect/>
          <a:stretch/>
        </p:blipFill>
        <p:spPr>
          <a:xfrm>
            <a:off x="7316458" y="2423124"/>
            <a:ext cx="3568819" cy="23568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29" name="Google Shape;329;p30"/>
          <p:cNvSpPr txBox="1">
            <a:spLocks noGrp="1"/>
          </p:cNvSpPr>
          <p:nvPr>
            <p:ph type="body" idx="2"/>
          </p:nvPr>
        </p:nvSpPr>
        <p:spPr>
          <a:xfrm>
            <a:off x="3002378" y="2537506"/>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Step 4​</a:t>
            </a:r>
            <a:r>
              <a:rPr lang="en-US" sz="1800" b="0" i="0">
                <a:solidFill>
                  <a:srgbClr val="A2D2D6"/>
                </a:solidFill>
                <a:latin typeface="Open Sans Light"/>
                <a:ea typeface="Open Sans Light"/>
                <a:cs typeface="Open Sans Light"/>
                <a:sym typeface="Open Sans Light"/>
              </a:rPr>
              <a:t> </a:t>
            </a:r>
            <a:endParaRPr b="0" i="0">
              <a:solidFill>
                <a:srgbClr val="A2D2D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Repeat the last step, but now use 20 seconds to throw away two more values. </a:t>
            </a:r>
            <a:endParaRPr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Once all participants finish writing, have a clear overview of the values that have been selected.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30" name="Google Shape;330;p3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36" name="Google Shape;336;p31"/>
          <p:cNvSpPr txBox="1">
            <a:spLocks noGrp="1"/>
          </p:cNvSpPr>
          <p:nvPr>
            <p:ph type="body" idx="2"/>
          </p:nvPr>
        </p:nvSpPr>
        <p:spPr>
          <a:xfrm>
            <a:off x="2842745" y="2136453"/>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Step 5​</a:t>
            </a:r>
            <a:r>
              <a:rPr lang="en-US" sz="1800" b="0" i="0">
                <a:solidFill>
                  <a:srgbClr val="A2D2D6"/>
                </a:solidFill>
                <a:latin typeface="Open Sans Light"/>
                <a:ea typeface="Open Sans Light"/>
                <a:cs typeface="Open Sans Light"/>
                <a:sym typeface="Open Sans Light"/>
              </a:rPr>
              <a:t> </a:t>
            </a:r>
            <a:endParaRPr b="0" i="0">
              <a:solidFill>
                <a:srgbClr val="A2D2D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1" i="0">
                <a:latin typeface="Open Sans Light"/>
                <a:ea typeface="Open Sans Light"/>
                <a:cs typeface="Open Sans Light"/>
                <a:sym typeface="Open Sans Light"/>
              </a:rPr>
              <a:t>Give the</a:t>
            </a:r>
            <a:r>
              <a:rPr lang="en-US" sz="1800" b="0" i="0">
                <a:latin typeface="Open Sans Light"/>
                <a:ea typeface="Open Sans Light"/>
                <a:cs typeface="Open Sans Light"/>
                <a:sym typeface="Open Sans Light"/>
              </a:rPr>
              <a:t>  participants 5 minutes to reflect on the values they have selected and decide how important they are to them, if they already live by them and what they could do to live by them.  </a:t>
            </a:r>
            <a:endParaRPr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r>
              <a:rPr lang="en-US" sz="1800" b="0" i="0">
                <a:latin typeface="Open Sans Light"/>
                <a:ea typeface="Open Sans Light"/>
                <a:cs typeface="Open Sans Light"/>
                <a:sym typeface="Open Sans Light"/>
              </a:rPr>
              <a:t>This short activity will give you an overview of the values that different generations of learners have. </a:t>
            </a:r>
            <a:endParaRPr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37" name="Google Shape;337;p3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43" name="Google Shape;343;p32"/>
          <p:cNvSpPr txBox="1">
            <a:spLocks noGrp="1"/>
          </p:cNvSpPr>
          <p:nvPr>
            <p:ph type="body" idx="1"/>
          </p:nvPr>
        </p:nvSpPr>
        <p:spPr>
          <a:xfrm>
            <a:off x="159201" y="2740567"/>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sz="1800" b="0" i="0">
              <a:solidFill>
                <a:srgbClr val="636A6F"/>
              </a:solidFill>
              <a:latin typeface="Open Sans Light"/>
              <a:ea typeface="Open Sans Light"/>
              <a:cs typeface="Open Sans Light"/>
              <a:sym typeface="Open Sans Light"/>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While a traditional lecture and a PowerPoint presentation may suffice for more mature generations, in order to engage the younger learners, you may need more interactive means such as an interactive learning management system and group activities. </a:t>
            </a:r>
            <a:endParaRPr b="0" i="0">
              <a:solidFill>
                <a:srgbClr val="000000"/>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pic>
        <p:nvPicPr>
          <p:cNvPr id="344" name="Google Shape;344;p32"/>
          <p:cNvPicPr preferRelativeResize="0">
            <a:picLocks noGrp="1"/>
          </p:cNvPicPr>
          <p:nvPr>
            <p:ph type="body" idx="2"/>
          </p:nvPr>
        </p:nvPicPr>
        <p:blipFill rotWithShape="1">
          <a:blip r:embed="rId3">
            <a:alphaModFix/>
          </a:blip>
          <a:srcRect/>
          <a:stretch/>
        </p:blipFill>
        <p:spPr>
          <a:xfrm>
            <a:off x="7390654" y="2625532"/>
            <a:ext cx="3341748" cy="2226440"/>
          </a:xfrm>
          <a:prstGeom prst="rect">
            <a:avLst/>
          </a:prstGeom>
          <a:noFill/>
          <a:ln>
            <a:noFill/>
          </a:ln>
        </p:spPr>
      </p:pic>
      <p:sp>
        <p:nvSpPr>
          <p:cNvPr id="345" name="Google Shape;345;p3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solidFill>
                <a:srgbClr val="A2D2D6"/>
              </a:solidFill>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accent6"/>
              </a:buClr>
              <a:buSzPts val="1800"/>
              <a:buNone/>
            </a:pPr>
            <a:endParaRPr sz="1800"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accent6"/>
              </a:buClr>
              <a:buSzPts val="1800"/>
              <a:buNone/>
            </a:pPr>
            <a:endParaRPr sz="1800">
              <a:solidFill>
                <a:srgbClr val="A2D2D6"/>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A2D2D6"/>
              </a:buClr>
              <a:buSzPts val="1800"/>
              <a:buNone/>
            </a:pPr>
            <a:r>
              <a:rPr lang="en-US" sz="1800">
                <a:solidFill>
                  <a:srgbClr val="A2D2D6"/>
                </a:solidFill>
                <a:latin typeface="Open Sans Light"/>
                <a:ea typeface="Open Sans Light"/>
                <a:cs typeface="Open Sans Light"/>
                <a:sym typeface="Open Sans Light"/>
              </a:rPr>
              <a:t>Integrate different learning styles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 </a:t>
            </a:r>
            <a:endParaRPr/>
          </a:p>
        </p:txBody>
      </p:sp>
      <p:sp>
        <p:nvSpPr>
          <p:cNvPr id="351" name="Google Shape;351;p33"/>
          <p:cNvSpPr txBox="1">
            <a:spLocks noGrp="1"/>
          </p:cNvSpPr>
          <p:nvPr>
            <p:ph type="body" idx="1"/>
          </p:nvPr>
        </p:nvSpPr>
        <p:spPr>
          <a:xfrm>
            <a:off x="867992" y="2652213"/>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Capture existing skills </a:t>
            </a:r>
            <a:r>
              <a:rPr lang="en-US" sz="1800" b="0" i="0">
                <a:solidFill>
                  <a:srgbClr val="A2D2D6"/>
                </a:solidFill>
                <a:latin typeface="Open Sans Light"/>
                <a:ea typeface="Open Sans Light"/>
                <a:cs typeface="Open Sans Light"/>
                <a:sym typeface="Open Sans Light"/>
              </a:rPr>
              <a:t> </a:t>
            </a:r>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Design training      in which all generations can make valuable contributions. For instance, tech-savvy generations can share tips on their competence on using certain technological tools and LMS systems while older generations can share industry knowledge.  </a:t>
            </a:r>
            <a:endParaRPr b="0" i="0">
              <a:solidFill>
                <a:srgbClr val="000000"/>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pic>
        <p:nvPicPr>
          <p:cNvPr id="352" name="Google Shape;352;p33"/>
          <p:cNvPicPr preferRelativeResize="0">
            <a:picLocks noGrp="1"/>
          </p:cNvPicPr>
          <p:nvPr>
            <p:ph type="body" idx="2"/>
          </p:nvPr>
        </p:nvPicPr>
        <p:blipFill rotWithShape="1">
          <a:blip r:embed="rId3">
            <a:alphaModFix/>
          </a:blip>
          <a:srcRect/>
          <a:stretch/>
        </p:blipFill>
        <p:spPr>
          <a:xfrm>
            <a:off x="7390654" y="2633538"/>
            <a:ext cx="3341748" cy="2210427"/>
          </a:xfrm>
          <a:prstGeom prst="rect">
            <a:avLst/>
          </a:prstGeom>
          <a:noFill/>
          <a:ln>
            <a:noFill/>
          </a:ln>
        </p:spPr>
      </p:pic>
      <p:sp>
        <p:nvSpPr>
          <p:cNvPr id="353" name="Google Shape;353;p33"/>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solidFill>
                <a:srgbClr val="A2D2D6"/>
              </a:solidFill>
            </a:endParaRPr>
          </a:p>
        </p:txBody>
      </p:sp>
      <p:sp>
        <p:nvSpPr>
          <p:cNvPr id="354" name="Google Shape;354;p33"/>
          <p:cNvSpPr txBox="1"/>
          <p:nvPr/>
        </p:nvSpPr>
        <p:spPr>
          <a:xfrm>
            <a:off x="7390654" y="4843965"/>
            <a:ext cx="334174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l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This Photo</a:t>
            </a:r>
            <a:r>
              <a:rPr lang="en-US" sz="900">
                <a:solidFill>
                  <a:schemeClr val="lt1"/>
                </a:solidFill>
                <a:latin typeface="Calibri"/>
                <a:ea typeface="Calibri"/>
                <a:cs typeface="Calibri"/>
                <a:sym typeface="Calibri"/>
              </a:rPr>
              <a:t> by Unknown Author is licensed under </a:t>
            </a:r>
            <a:r>
              <a:rPr lang="en-US" sz="900" u="sng">
                <a:solidFill>
                  <a:schemeClr val="l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a:t>
            </a:r>
            <a:endParaRPr sz="9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360" name="Google Shape;360;p34"/>
          <p:cNvSpPr txBox="1">
            <a:spLocks noGrp="1"/>
          </p:cNvSpPr>
          <p:nvPr>
            <p:ph type="body" idx="1"/>
          </p:nvPr>
        </p:nvSpPr>
        <p:spPr>
          <a:xfrm>
            <a:off x="2600538" y="1825604"/>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Development</a:t>
            </a:r>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This stage involves creating and testing the learning outcomes.  </a:t>
            </a:r>
            <a:endParaRPr b="0" i="0">
              <a:solidFill>
                <a:srgbClr val="000000"/>
              </a:solidFill>
              <a:latin typeface="Open Sans Light"/>
              <a:ea typeface="Open Sans Light"/>
              <a:cs typeface="Open Sans Light"/>
              <a:sym typeface="Open Sans Light"/>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It aims to address the following questions: </a:t>
            </a:r>
            <a:endParaRPr b="0" i="0">
              <a:solidFill>
                <a:srgbClr val="000000"/>
              </a:solidFill>
              <a:latin typeface="Open Sans Light"/>
              <a:ea typeface="Open Sans Light"/>
              <a:cs typeface="Open Sans Light"/>
              <a:sym typeface="Open Sans Light"/>
            </a:endParaRPr>
          </a:p>
          <a:p>
            <a:pPr marL="0" lvl="0" indent="-114300" algn="l" rtl="0">
              <a:lnSpc>
                <a:spcPct val="90000"/>
              </a:lnSpc>
              <a:spcBef>
                <a:spcPts val="1000"/>
              </a:spcBef>
              <a:spcAft>
                <a:spcPts val="0"/>
              </a:spcAft>
              <a:buClr>
                <a:srgbClr val="636A6F"/>
              </a:buClr>
              <a:buSzPts val="1800"/>
              <a:buFont typeface="Arial"/>
              <a:buChar char="•"/>
            </a:pPr>
            <a:r>
              <a:rPr lang="en-US" sz="1800" b="0" i="0">
                <a:solidFill>
                  <a:srgbClr val="636A6F"/>
                </a:solidFill>
                <a:latin typeface="Open Sans Light"/>
                <a:ea typeface="Open Sans Light"/>
                <a:cs typeface="Open Sans Light"/>
                <a:sym typeface="Open Sans Light"/>
              </a:rPr>
              <a:t>Is the time frame being adhered to in relation to the material that has been covered?  </a:t>
            </a:r>
            <a:endParaRPr sz="1800" b="0" i="0">
              <a:solidFill>
                <a:srgbClr val="000000"/>
              </a:solidFill>
              <a:latin typeface="Open Sans Light"/>
              <a:ea typeface="Open Sans Light"/>
              <a:cs typeface="Open Sans Light"/>
              <a:sym typeface="Open Sans Light"/>
            </a:endParaRPr>
          </a:p>
          <a:p>
            <a:pPr marL="0" lvl="0" indent="-114300" algn="l" rtl="0">
              <a:lnSpc>
                <a:spcPct val="90000"/>
              </a:lnSpc>
              <a:spcBef>
                <a:spcPts val="1000"/>
              </a:spcBef>
              <a:spcAft>
                <a:spcPts val="0"/>
              </a:spcAft>
              <a:buClr>
                <a:srgbClr val="636A6F"/>
              </a:buClr>
              <a:buSzPts val="1800"/>
              <a:buFont typeface="Arial"/>
              <a:buChar char="•"/>
            </a:pPr>
            <a:r>
              <a:rPr lang="en-US" sz="1800" b="0" i="0">
                <a:solidFill>
                  <a:srgbClr val="636A6F"/>
                </a:solidFill>
                <a:latin typeface="Open Sans Light"/>
                <a:ea typeface="Open Sans Light"/>
                <a:cs typeface="Open Sans Light"/>
                <a:sym typeface="Open Sans Light"/>
              </a:rPr>
              <a:t>Are the members of diverse teams working effectively together? </a:t>
            </a:r>
            <a:endParaRPr sz="1800" b="0" i="0">
              <a:solidFill>
                <a:srgbClr val="000000"/>
              </a:solidFill>
              <a:latin typeface="Open Sans Light"/>
              <a:ea typeface="Open Sans Light"/>
              <a:cs typeface="Open Sans Light"/>
              <a:sym typeface="Open Sans Light"/>
            </a:endParaRPr>
          </a:p>
          <a:p>
            <a:pPr marL="0" lvl="0" indent="-114300" algn="l" rtl="0">
              <a:lnSpc>
                <a:spcPct val="90000"/>
              </a:lnSpc>
              <a:spcBef>
                <a:spcPts val="1000"/>
              </a:spcBef>
              <a:spcAft>
                <a:spcPts val="0"/>
              </a:spcAft>
              <a:buClr>
                <a:srgbClr val="636A6F"/>
              </a:buClr>
              <a:buSzPts val="1800"/>
              <a:buFont typeface="Arial"/>
              <a:buChar char="•"/>
            </a:pPr>
            <a:r>
              <a:rPr lang="en-US" sz="1800" b="0" i="0">
                <a:solidFill>
                  <a:srgbClr val="636A6F"/>
                </a:solidFill>
                <a:latin typeface="Open Sans Light"/>
                <a:ea typeface="Open Sans Light"/>
                <a:cs typeface="Open Sans Light"/>
                <a:sym typeface="Open Sans Light"/>
              </a:rPr>
              <a:t>Are participants contributing the best they can? </a:t>
            </a:r>
            <a:endParaRPr sz="1800" b="0" i="0">
              <a:solidFill>
                <a:srgbClr val="000000"/>
              </a:solidFill>
              <a:latin typeface="Open Sans Light"/>
              <a:ea typeface="Open Sans Light"/>
              <a:cs typeface="Open Sans Light"/>
              <a:sym typeface="Open Sans Light"/>
            </a:endParaRPr>
          </a:p>
          <a:p>
            <a:pPr marL="0" lvl="0" indent="-114300" algn="l" rtl="0">
              <a:lnSpc>
                <a:spcPct val="90000"/>
              </a:lnSpc>
              <a:spcBef>
                <a:spcPts val="1000"/>
              </a:spcBef>
              <a:spcAft>
                <a:spcPts val="0"/>
              </a:spcAft>
              <a:buClr>
                <a:srgbClr val="636A6F"/>
              </a:buClr>
              <a:buSzPts val="1800"/>
              <a:buFont typeface="Arial"/>
              <a:buChar char="•"/>
            </a:pPr>
            <a:r>
              <a:rPr lang="en-US" sz="1800" b="0" i="0">
                <a:solidFill>
                  <a:srgbClr val="636A6F"/>
                </a:solidFill>
                <a:latin typeface="Open Sans Light"/>
                <a:ea typeface="Open Sans Light"/>
                <a:cs typeface="Open Sans Light"/>
                <a:sym typeface="Open Sans Light"/>
              </a:rPr>
              <a:t>Are the materials produced up to task on what they were intended for? </a:t>
            </a:r>
            <a:endParaRPr sz="1800" b="0" i="0">
              <a:solidFill>
                <a:srgbClr val="000000"/>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sp>
        <p:nvSpPr>
          <p:cNvPr id="361" name="Google Shape;361;p3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solidFill>
                <a:srgbClr val="A2D2D6"/>
              </a:solidFill>
              <a:latin typeface="Open Sans Light"/>
              <a:ea typeface="Open Sans Light"/>
              <a:cs typeface="Open Sans Light"/>
              <a:sym typeface="Open Sans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367" name="Google Shape;367;p35"/>
          <p:cNvSpPr txBox="1">
            <a:spLocks noGrp="1"/>
          </p:cNvSpPr>
          <p:nvPr>
            <p:ph type="body" idx="2"/>
          </p:nvPr>
        </p:nvSpPr>
        <p:spPr>
          <a:xfrm>
            <a:off x="2890872" y="1719358"/>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b="1">
              <a:solidFill>
                <a:srgbClr val="636A6F"/>
              </a:solidFill>
            </a:endParaRPr>
          </a:p>
          <a:p>
            <a:pPr marL="0" lvl="0" indent="0" algn="l" rtl="0">
              <a:lnSpc>
                <a:spcPct val="90000"/>
              </a:lnSpc>
              <a:spcBef>
                <a:spcPts val="1000"/>
              </a:spcBef>
              <a:spcAft>
                <a:spcPts val="0"/>
              </a:spcAft>
              <a:buClr>
                <a:srgbClr val="A2D2D6"/>
              </a:buClr>
              <a:buSzPts val="1800"/>
              <a:buNone/>
            </a:pPr>
            <a:r>
              <a:rPr lang="en-US" sz="1800" b="1" i="0">
                <a:solidFill>
                  <a:srgbClr val="A2D2D6"/>
                </a:solidFill>
                <a:latin typeface="Open Sans Light"/>
                <a:ea typeface="Open Sans Light"/>
                <a:cs typeface="Open Sans Light"/>
                <a:sym typeface="Open Sans Light"/>
              </a:rPr>
              <a:t>Implementation</a:t>
            </a:r>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During the implementation phase, a procedure for training the facilitators and the learners is developed. The facilitators’ training should cover the course curriculum, learning outcomes, method of delivery of training and testing procedures. Preparation of the learners include training them on new tools (software or hardware) and keeping them up-to-date regarding developments in their field.  </a:t>
            </a:r>
            <a:endParaRPr b="0" i="0">
              <a:solidFill>
                <a:srgbClr val="000000"/>
              </a:solidFill>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68" name="Google Shape;368;p3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solidFill>
                <a:srgbClr val="A2D2D6"/>
              </a:solidFill>
              <a:latin typeface="Open Sans Light"/>
              <a:ea typeface="Open Sans Light"/>
              <a:cs typeface="Open Sans Light"/>
              <a:sym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374" name="Google Shape;374;p36"/>
          <p:cNvSpPr txBox="1">
            <a:spLocks noGrp="1"/>
          </p:cNvSpPr>
          <p:nvPr>
            <p:ph type="body" idx="2"/>
          </p:nvPr>
        </p:nvSpPr>
        <p:spPr>
          <a:xfrm>
            <a:off x="2890871" y="1783527"/>
            <a:ext cx="5910944"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800"/>
              <a:buNone/>
            </a:pPr>
            <a:endParaRPr b="1">
              <a:solidFill>
                <a:srgbClr val="636A6F"/>
              </a:solidFill>
            </a:endParaRPr>
          </a:p>
          <a:p>
            <a:pPr marL="0" lvl="0" indent="0" algn="l" rtl="0">
              <a:lnSpc>
                <a:spcPct val="90000"/>
              </a:lnSpc>
              <a:spcBef>
                <a:spcPts val="1000"/>
              </a:spcBef>
              <a:spcAft>
                <a:spcPts val="0"/>
              </a:spcAft>
              <a:buClr>
                <a:srgbClr val="A2D2D6"/>
              </a:buClr>
              <a:buSzPts val="1800"/>
              <a:buNone/>
            </a:pPr>
            <a:r>
              <a:rPr lang="en-US" b="1">
                <a:solidFill>
                  <a:srgbClr val="A2D2D6"/>
                </a:solidFill>
              </a:rPr>
              <a:t>Evaluation</a:t>
            </a:r>
            <a:r>
              <a:rPr lang="en-US" sz="1800" b="1" i="0">
                <a:solidFill>
                  <a:srgbClr val="A2D2D6"/>
                </a:solidFill>
                <a:latin typeface="Open Sans Light"/>
                <a:ea typeface="Open Sans Light"/>
                <a:cs typeface="Open Sans Light"/>
                <a:sym typeface="Open Sans Light"/>
              </a:rPr>
              <a:t> </a:t>
            </a:r>
            <a:endParaRPr b="1" i="0">
              <a:solidFill>
                <a:srgbClr val="A2D2D6"/>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The evaluation phase consists of two parts: formative and summative. Formative evaluation is present in each stage of the ADDIE process. Summative evaluation consists of tests designed for domain specific criterion-related referenced items and providing opportunities for feedback from the users (Branch, 2009) </a:t>
            </a:r>
            <a:endParaRPr b="0" i="0">
              <a:solidFill>
                <a:srgbClr val="000000"/>
              </a:solidFill>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75" name="Google Shape;375;p3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solidFill>
                <a:srgbClr val="A2D2D6"/>
              </a:solidFill>
              <a:latin typeface="Open Sans Light"/>
              <a:ea typeface="Open Sans Light"/>
              <a:cs typeface="Open Sans Light"/>
              <a:sym typeface="Open Sans Light"/>
            </a:endParaRPr>
          </a:p>
        </p:txBody>
      </p:sp>
      <p:pic>
        <p:nvPicPr>
          <p:cNvPr id="376" name="Google Shape;376;p36"/>
          <p:cNvPicPr preferRelativeResize="0"/>
          <p:nvPr/>
        </p:nvPicPr>
        <p:blipFill rotWithShape="1">
          <a:blip r:embed="rId3">
            <a:alphaModFix/>
          </a:blip>
          <a:srcRect/>
          <a:stretch/>
        </p:blipFill>
        <p:spPr>
          <a:xfrm>
            <a:off x="7984456" y="4500521"/>
            <a:ext cx="2190750" cy="14573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382" name="Google Shape;382;p37"/>
          <p:cNvSpPr txBox="1">
            <a:spLocks noGrp="1"/>
          </p:cNvSpPr>
          <p:nvPr>
            <p:ph type="body" idx="1"/>
          </p:nvPr>
        </p:nvSpPr>
        <p:spPr>
          <a:xfrm>
            <a:off x="97971" y="1462684"/>
            <a:ext cx="10035380" cy="53136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93D4CC"/>
              </a:buClr>
              <a:buSzPts val="1800"/>
              <a:buNone/>
            </a:pPr>
            <a:r>
              <a:rPr lang="en-US" sz="1800" b="1" i="0">
                <a:solidFill>
                  <a:srgbClr val="93D4CC"/>
                </a:solidFill>
                <a:latin typeface="Open Sans"/>
                <a:ea typeface="Open Sans"/>
                <a:cs typeface="Open Sans"/>
                <a:sym typeface="Open Sans"/>
              </a:rPr>
              <a:t>Links</a:t>
            </a:r>
            <a:r>
              <a:rPr lang="en-US" sz="1800" b="0" i="0">
                <a:solidFill>
                  <a:srgbClr val="93D4CC"/>
                </a:solidFill>
                <a:latin typeface="Open Sans"/>
                <a:ea typeface="Open Sans"/>
                <a:cs typeface="Open Sans"/>
                <a:sym typeface="Open Sans"/>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The ADDIE Model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93D4CC"/>
              </a:buClr>
              <a:buSzPts val="1800"/>
              <a:buNone/>
            </a:pPr>
            <a:r>
              <a:rPr lang="en-US" sz="1800" b="0" i="0" u="sng" strike="noStrike">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https://www.instructionaldesign.org/models/addie/</a:t>
            </a:r>
            <a:r>
              <a:rPr lang="en-US" sz="1800" b="0" i="0">
                <a:solidFill>
                  <a:srgbClr val="636A6F"/>
                </a:solidFill>
                <a:latin typeface="Open Sans Light"/>
                <a:ea typeface="Open Sans Light"/>
                <a:cs typeface="Open Sans Light"/>
                <a:sym typeface="Open Sans Light"/>
              </a:rPr>
              <a:t>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800"/>
              <a:buNone/>
            </a:pPr>
            <a:endParaRPr sz="1800" b="1" i="0">
              <a:solidFill>
                <a:srgbClr val="93D4CC"/>
              </a:solidFill>
              <a:latin typeface="Open Sans"/>
              <a:ea typeface="Open Sans"/>
              <a:cs typeface="Open Sans"/>
              <a:sym typeface="Open Sans"/>
            </a:endParaRPr>
          </a:p>
          <a:p>
            <a:pPr marL="0" lvl="0" indent="0" algn="l" rtl="0">
              <a:lnSpc>
                <a:spcPct val="90000"/>
              </a:lnSpc>
              <a:spcBef>
                <a:spcPts val="1000"/>
              </a:spcBef>
              <a:spcAft>
                <a:spcPts val="0"/>
              </a:spcAft>
              <a:buClr>
                <a:srgbClr val="93D4CC"/>
              </a:buClr>
              <a:buSzPts val="1800"/>
              <a:buNone/>
            </a:pPr>
            <a:r>
              <a:rPr lang="en-US" sz="1800" b="1" i="0">
                <a:solidFill>
                  <a:srgbClr val="93D4CC"/>
                </a:solidFill>
                <a:latin typeface="Open Sans"/>
                <a:ea typeface="Open Sans"/>
                <a:cs typeface="Open Sans"/>
                <a:sym typeface="Open Sans"/>
              </a:rPr>
              <a:t>Resources</a:t>
            </a:r>
            <a:r>
              <a:rPr lang="en-US" sz="1800" b="0" i="0">
                <a:solidFill>
                  <a:srgbClr val="636A6F"/>
                </a:solidFill>
                <a:latin typeface="Open Sans Light"/>
                <a:ea typeface="Open Sans Light"/>
                <a:cs typeface="Open Sans Light"/>
                <a:sym typeface="Open Sans Light"/>
              </a:rPr>
              <a:t>     </a:t>
            </a:r>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Branch, R. M. (2009). Instructional design: The ADDIE approach (Vol. 722). Springer Science &amp; Business Media. </a:t>
            </a:r>
            <a:endParaRPr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636A6F"/>
              </a:buClr>
              <a:buSzPts val="1800"/>
              <a:buNone/>
            </a:pPr>
            <a:r>
              <a:rPr lang="en-US" sz="1800" b="0" i="0">
                <a:solidFill>
                  <a:srgbClr val="636A6F"/>
                </a:solidFill>
                <a:latin typeface="Open Sans Light"/>
                <a:ea typeface="Open Sans Light"/>
                <a:cs typeface="Open Sans Light"/>
                <a:sym typeface="Open Sans Light"/>
              </a:rPr>
              <a:t>Morrison, K. (2019). A 5-Step Guide For Conducting A Successful Training Needs Analysis, Corporate eLearning. Retrieved from </a:t>
            </a:r>
            <a:r>
              <a:rPr lang="en-US" sz="1800" b="0" i="0" u="sng" strike="noStrike">
                <a:solidFill>
                  <a:srgbClr val="93D4CC"/>
                </a:solidFill>
                <a:latin typeface="Open Sans Light"/>
                <a:ea typeface="Open Sans Light"/>
                <a:cs typeface="Open Sans Light"/>
                <a:sym typeface="Open Sa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https://elearningindustry.com/training-needs-analysis-5-step-guide-conducting-successful</a:t>
            </a:r>
            <a:r>
              <a:rPr lang="en-US" sz="1800" b="0" i="0">
                <a:solidFill>
                  <a:srgbClr val="636A6F"/>
                </a:solidFill>
                <a:latin typeface="Open Sans Light"/>
                <a:ea typeface="Open Sans Light"/>
                <a:cs typeface="Open Sans Light"/>
                <a:sym typeface="Open Sans Light"/>
              </a:rPr>
              <a:t>  </a:t>
            </a:r>
            <a:endParaRPr b="0" i="0">
              <a:solidFill>
                <a:srgbClr val="000000"/>
              </a:solidFill>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pic>
        <p:nvPicPr>
          <p:cNvPr id="383" name="Google Shape;383;p37"/>
          <p:cNvPicPr preferRelativeResize="0">
            <a:picLocks noGrp="1"/>
          </p:cNvPicPr>
          <p:nvPr>
            <p:ph type="body" idx="2"/>
          </p:nvPr>
        </p:nvPicPr>
        <p:blipFill rotWithShape="1">
          <a:blip r:embed="rId5">
            <a:alphaModFix/>
          </a:blip>
          <a:srcRect/>
          <a:stretch/>
        </p:blipFill>
        <p:spPr>
          <a:xfrm>
            <a:off x="5915026" y="4952872"/>
            <a:ext cx="4514850" cy="1514475"/>
          </a:xfrm>
          <a:prstGeom prst="rect">
            <a:avLst/>
          </a:prstGeom>
          <a:noFill/>
          <a:ln>
            <a:noFill/>
          </a:ln>
        </p:spPr>
      </p:pic>
      <p:sp>
        <p:nvSpPr>
          <p:cNvPr id="384" name="Google Shape;384;p3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endParaRPr i="0">
              <a:solidFill>
                <a:srgbClr val="F2613A"/>
              </a:solidFill>
            </a:endParaRPr>
          </a:p>
          <a:p>
            <a:pPr marL="0" lvl="0" indent="0" algn="just" rtl="0">
              <a:lnSpc>
                <a:spcPct val="90000"/>
              </a:lnSpc>
              <a:spcBef>
                <a:spcPts val="1000"/>
              </a:spcBef>
              <a:spcAft>
                <a:spcPts val="0"/>
              </a:spcAft>
              <a:buClr>
                <a:srgbClr val="F2613A"/>
              </a:buClr>
              <a:buSzPts val="2400"/>
              <a:buNone/>
            </a:pPr>
            <a:r>
              <a:rPr lang="en-US" i="0">
                <a:solidFill>
                  <a:srgbClr val="F2613A"/>
                </a:solidFill>
              </a:rPr>
              <a:t>Activity 1.3 Introducing the ADDIE Model and Collaborative Learning Needs Activities </a:t>
            </a:r>
            <a:endParaRPr/>
          </a:p>
          <a:p>
            <a:pPr marL="0" lvl="0" indent="0" algn="just" rtl="0">
              <a:lnSpc>
                <a:spcPct val="90000"/>
              </a:lnSpc>
              <a:spcBef>
                <a:spcPts val="1000"/>
              </a:spcBef>
              <a:spcAft>
                <a:spcPts val="0"/>
              </a:spcAft>
              <a:buClr>
                <a:schemeClr val="accent6"/>
              </a:buClr>
              <a:buSzPts val="2400"/>
              <a:buNone/>
            </a:pPr>
            <a:endParaRPr>
              <a:latin typeface="Open Sans Light"/>
              <a:ea typeface="Open Sans Light"/>
              <a:cs typeface="Open Sans Light"/>
              <a:sym typeface="Open Sans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Module 2 </a:t>
            </a:r>
            <a:endParaRPr/>
          </a:p>
        </p:txBody>
      </p:sp>
      <p:sp>
        <p:nvSpPr>
          <p:cNvPr id="390" name="Google Shape;390;p38"/>
          <p:cNvSpPr txBox="1">
            <a:spLocks noGrp="1"/>
          </p:cNvSpPr>
          <p:nvPr>
            <p:ph type="body" idx="1"/>
          </p:nvPr>
        </p:nvSpPr>
        <p:spPr>
          <a:xfrm>
            <a:off x="97970" y="1462684"/>
            <a:ext cx="11789229" cy="556770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1600"/>
              <a:buNone/>
            </a:pPr>
            <a:r>
              <a:rPr lang="en-US" sz="1600" b="0" i="0">
                <a:latin typeface="Open Sans Light"/>
                <a:ea typeface="Open Sans Light"/>
                <a:cs typeface="Open Sans Light"/>
                <a:sym typeface="Open Sans Light"/>
              </a:rPr>
              <a:t>Michael Beer, M., Finnstrom, M., Schrader, D. (2016).  The Great Training Robbery. Harvard Business School.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Branch, R. M. (2009). Instructional design: The ADDIE approach (Vol. 722). Springer Science &amp; Business Media.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Cedefop (2008). Terminology of European Education and Training Policy. Luxembourg: Office for Official Publications of the European Communities.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Heathfield, S.M. (2020). How to Conduct a Simple Training Needs Assessment in 7 Steps The balance careers, Human Resources: Training Tips, Retrieved from </a:t>
            </a:r>
            <a:r>
              <a:rPr lang="en-US" sz="1600" b="0" i="0" u="sng" strike="noStrike">
                <a:solidFill>
                  <a:srgbClr val="93D4CC"/>
                </a:solidFill>
                <a:latin typeface="Open Sans Light"/>
                <a:ea typeface="Open Sans Light"/>
                <a:cs typeface="Open Sans Light"/>
                <a:sym typeface="Open Sans 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https://bit.ly/</a:t>
            </a:r>
            <a:r>
              <a:rPr lang="en-US" sz="1600" b="0" i="0" u="sng" strike="noStrike">
                <a:solidFill>
                  <a:schemeClr val="hlink"/>
                </a:solidFill>
                <a:latin typeface="Open Sans Light"/>
                <a:ea typeface="Open Sans Light"/>
                <a:cs typeface="Open Sans Light"/>
                <a:sym typeface="Open Sans Light"/>
                <a:hlinkClick r:id="rId3"/>
              </a:rPr>
              <a:t>31NmryL</a:t>
            </a:r>
            <a:r>
              <a:rPr lang="en-US" sz="1600" b="0" i="0">
                <a:latin typeface="Open Sans Light"/>
                <a:ea typeface="Open Sans Light"/>
                <a:cs typeface="Open Sans Light"/>
                <a:sym typeface="Open Sans Light"/>
              </a:rPr>
              <a:t>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Johnson, S. (2017). Finding Common Ground: How to Effectively Train Different Generations, Knowledge Anywhere. Retrieved from </a:t>
            </a:r>
            <a:r>
              <a:rPr lang="en-US" sz="1600" b="0" i="0" u="sng" strike="noStrike">
                <a:solidFill>
                  <a:srgbClr val="93D4CC"/>
                </a:solidFill>
                <a:latin typeface="Open Sans Light"/>
                <a:ea typeface="Open Sans Light"/>
                <a:cs typeface="Open Sans Light"/>
                <a:sym typeface="Open Sans 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https://www.knowledgeanywhere.com</a:t>
            </a:r>
            <a:r>
              <a:rPr lang="en-US" sz="1600" b="0" i="0" u="sng" strike="noStrike">
                <a:solidFill>
                  <a:schemeClr val="hlink"/>
                </a:solidFill>
                <a:latin typeface="Open Sans Light"/>
                <a:ea typeface="Open Sans Light"/>
                <a:cs typeface="Open Sans Light"/>
                <a:sym typeface="Open Sans Light"/>
                <a:hlinkClick r:id="rId4"/>
              </a:rPr>
              <a:t>/resources/article-detail/how-to-effectively-train-different-generations</a:t>
            </a:r>
            <a:r>
              <a:rPr lang="en-US" sz="1600" b="0" i="0">
                <a:latin typeface="Open Sans Light"/>
                <a:ea typeface="Open Sans Light"/>
                <a:cs typeface="Open Sans Light"/>
                <a:sym typeface="Open Sans Light"/>
              </a:rPr>
              <a:t>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McGhee, W., Thayer, P.W. (1961), Training in Business and Industry. New Jersey: John Wiley &amp; Sons Inc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Morrison, M. (2017), How to do a Training Needs Analysis – TNA (Learning Needs Analysis LNA), Retrieved from: https://www.rapidbi.com/how-to-do-a-training-needs-analysis-tna/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Morrison, K. (2019). A 5-Step Guide For Conducting A Successful Training Needs Analysis, Corporate eLearning. Retrieved from </a:t>
            </a:r>
            <a:r>
              <a:rPr lang="en-US" sz="1600" b="0" i="0" u="sng" strike="noStrike">
                <a:solidFill>
                  <a:srgbClr val="93D4CC"/>
                </a:solidFill>
                <a:latin typeface="Open Sans Light"/>
                <a:ea typeface="Open Sans Light"/>
                <a:cs typeface="Open Sans Light"/>
                <a:sym typeface="Open Sans Light"/>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https://elearningindustry.com</a:t>
            </a:r>
            <a:r>
              <a:rPr lang="en-US" sz="1600" b="0" i="0" u="sng" strike="noStrike">
                <a:solidFill>
                  <a:schemeClr val="hlink"/>
                </a:solidFill>
                <a:latin typeface="Open Sans Light"/>
                <a:ea typeface="Open Sans Light"/>
                <a:cs typeface="Open Sans Light"/>
                <a:sym typeface="Open Sans Light"/>
                <a:hlinkClick r:id="rId5"/>
              </a:rPr>
              <a:t>/training-needs-analysis-5-step-guide-conducting-successful</a:t>
            </a:r>
            <a:r>
              <a:rPr lang="en-US" sz="1600" b="0" i="0">
                <a:latin typeface="Open Sans Light"/>
                <a:ea typeface="Open Sans Light"/>
                <a:cs typeface="Open Sans Light"/>
                <a:sym typeface="Open Sans Light"/>
              </a:rPr>
              <a:t>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Pichon, C. (2021). Job interviews: how to spot toxic management. Retrieved from: </a:t>
            </a:r>
            <a:r>
              <a:rPr lang="en-US" sz="1600" b="0" i="0" u="sng" strike="noStrike">
                <a:solidFill>
                  <a:srgbClr val="93D4CC"/>
                </a:solidFill>
                <a:latin typeface="Open Sans Light"/>
                <a:ea typeface="Open Sans Light"/>
                <a:cs typeface="Open Sans Light"/>
                <a:sym typeface="Open Sans 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https://www.welcometothejungle.com/en</a:t>
            </a:r>
            <a:r>
              <a:rPr lang="en-US" sz="1600" b="0" i="0" u="sng" strike="noStrike">
                <a:solidFill>
                  <a:schemeClr val="hlink"/>
                </a:solidFill>
                <a:latin typeface="Open Sans Light"/>
                <a:ea typeface="Open Sans Light"/>
                <a:cs typeface="Open Sans Light"/>
                <a:sym typeface="Open Sans Light"/>
                <a:hlinkClick r:id="rId6"/>
              </a:rPr>
              <a:t>/articles/job-interviews-how-to-spot-toxic-management</a:t>
            </a:r>
            <a:r>
              <a:rPr lang="en-US" sz="1600" b="0" i="0">
                <a:latin typeface="Open Sans Light"/>
                <a:ea typeface="Open Sans Light"/>
                <a:cs typeface="Open Sans Light"/>
                <a:sym typeface="Open Sans Light"/>
              </a:rPr>
              <a:t>  </a:t>
            </a:r>
            <a:endParaRPr sz="1600" b="0" i="0">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lt2"/>
              </a:buClr>
              <a:buSzPts val="1600"/>
              <a:buNone/>
            </a:pPr>
            <a:r>
              <a:rPr lang="en-US" sz="1600" b="0" i="0">
                <a:latin typeface="Open Sans Light"/>
                <a:ea typeface="Open Sans Light"/>
                <a:cs typeface="Open Sans Light"/>
                <a:sym typeface="Open Sans Light"/>
              </a:rPr>
              <a:t>Trutkowski, C. (2016), Training needs analysis and national training strategies, Council of Europe </a:t>
            </a:r>
            <a:endParaRPr sz="1600" b="0" i="0">
              <a:latin typeface="Quattrocento Sans"/>
              <a:ea typeface="Quattrocento Sans"/>
              <a:cs typeface="Quattrocento Sans"/>
              <a:sym typeface="Quattrocento Sans"/>
            </a:endParaRPr>
          </a:p>
          <a:p>
            <a:pPr marL="0" lvl="0" indent="0" algn="just" rtl="0">
              <a:lnSpc>
                <a:spcPct val="90000"/>
              </a:lnSpc>
              <a:spcBef>
                <a:spcPts val="1000"/>
              </a:spcBef>
              <a:spcAft>
                <a:spcPts val="0"/>
              </a:spcAft>
              <a:buClr>
                <a:schemeClr val="lt2"/>
              </a:buClr>
              <a:buSzPts val="1800"/>
              <a:buNone/>
            </a:pPr>
            <a:endParaRPr/>
          </a:p>
        </p:txBody>
      </p:sp>
      <p:sp>
        <p:nvSpPr>
          <p:cNvPr id="391" name="Google Shape;391;p3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References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US"/>
              <a:t>Thank you!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Which are the main reasons for training?</a:t>
            </a:r>
            <a:endParaRPr/>
          </a:p>
        </p:txBody>
      </p:sp>
      <p:sp>
        <p:nvSpPr>
          <p:cNvPr id="83" name="Google Shape;83;p4"/>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2800"/>
              <a:buNone/>
            </a:pPr>
            <a:endParaRPr sz="2800" i="1"/>
          </a:p>
          <a:p>
            <a:pPr marL="0" lvl="0" indent="0" algn="just" rtl="0">
              <a:lnSpc>
                <a:spcPct val="90000"/>
              </a:lnSpc>
              <a:spcBef>
                <a:spcPts val="1000"/>
              </a:spcBef>
              <a:spcAft>
                <a:spcPts val="0"/>
              </a:spcAft>
              <a:buClr>
                <a:schemeClr val="lt2"/>
              </a:buClr>
              <a:buSzPts val="2800"/>
              <a:buNone/>
            </a:pPr>
            <a:endParaRPr sz="2800" i="1"/>
          </a:p>
          <a:p>
            <a:pPr marL="0" lvl="0" indent="0" algn="just" rtl="0">
              <a:lnSpc>
                <a:spcPct val="90000"/>
              </a:lnSpc>
              <a:spcBef>
                <a:spcPts val="1000"/>
              </a:spcBef>
              <a:spcAft>
                <a:spcPts val="0"/>
              </a:spcAft>
              <a:buClr>
                <a:schemeClr val="lt2"/>
              </a:buClr>
              <a:buSzPts val="1800"/>
              <a:buNone/>
            </a:pPr>
            <a:endParaRPr/>
          </a:p>
        </p:txBody>
      </p:sp>
      <p:sp>
        <p:nvSpPr>
          <p:cNvPr id="84" name="Google Shape;84;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Introduction</a:t>
            </a:r>
            <a:endParaRPr/>
          </a:p>
        </p:txBody>
      </p:sp>
      <p:pic>
        <p:nvPicPr>
          <p:cNvPr id="85" name="Google Shape;85;p4"/>
          <p:cNvPicPr preferRelativeResize="0"/>
          <p:nvPr/>
        </p:nvPicPr>
        <p:blipFill rotWithShape="1">
          <a:blip r:embed="rId3">
            <a:alphaModFix/>
          </a:blip>
          <a:srcRect/>
          <a:stretch/>
        </p:blipFill>
        <p:spPr>
          <a:xfrm rot="240000">
            <a:off x="6848772" y="4931205"/>
            <a:ext cx="3333750" cy="1381125"/>
          </a:xfrm>
          <a:prstGeom prst="rect">
            <a:avLst/>
          </a:prstGeom>
          <a:noFill/>
          <a:ln>
            <a:noFill/>
          </a:ln>
        </p:spPr>
      </p:pic>
      <p:sp>
        <p:nvSpPr>
          <p:cNvPr id="86" name="Google Shape;86;p4"/>
          <p:cNvSpPr txBox="1"/>
          <p:nvPr/>
        </p:nvSpPr>
        <p:spPr>
          <a:xfrm>
            <a:off x="3177915" y="2451136"/>
            <a:ext cx="614596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2"/>
                </a:solidFill>
                <a:latin typeface="Open Sans Light"/>
                <a:ea typeface="Open Sans Light"/>
                <a:cs typeface="Open Sans Light"/>
                <a:sym typeface="Open Sans Light"/>
              </a:rPr>
              <a:t>“Training needs usually arise from deficiencies in knowledge and skills. Most of the times, these deficiencies are not due to lack of competence of the human resources of a company but due to other constraints related to the social and political context in which a company operates as well as the limited availability of human or financial resources” (Trutkowski, 2016).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5"/>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285750" lvl="0" indent="-171450" algn="just" rtl="0">
              <a:lnSpc>
                <a:spcPct val="90000"/>
              </a:lnSpc>
              <a:spcBef>
                <a:spcPts val="1000"/>
              </a:spcBef>
              <a:spcAft>
                <a:spcPts val="0"/>
              </a:spcAft>
              <a:buClr>
                <a:schemeClr val="lt2"/>
              </a:buClr>
              <a:buSzPts val="1800"/>
              <a:buFont typeface="Noto Sans Symbols"/>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92" name="Google Shape;92;p5"/>
          <p:cNvSpPr txBox="1">
            <a:spLocks noGrp="1"/>
          </p:cNvSpPr>
          <p:nvPr>
            <p:ph type="body" idx="2"/>
          </p:nvPr>
        </p:nvSpPr>
        <p:spPr>
          <a:xfrm>
            <a:off x="8503642" y="1017354"/>
            <a:ext cx="2100944" cy="479572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0" i="0">
              <a:solidFill>
                <a:srgbClr val="636A6F"/>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US">
                <a:latin typeface="Open Sans Light"/>
                <a:ea typeface="Open Sans Light"/>
                <a:cs typeface="Open Sans Light"/>
                <a:sym typeface="Open Sans Light"/>
              </a:rPr>
              <a:t>The analysis of professional practices followed by a specific group of people may lead to the identification of the training needs within a certain organization. At the same time, this may lead to the desirable level of knowledge or skills among specific groups.</a:t>
            </a: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
        <p:nvSpPr>
          <p:cNvPr id="93" name="Google Shape;93;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Introduction </a:t>
            </a:r>
            <a:endParaRPr/>
          </a:p>
        </p:txBody>
      </p:sp>
      <p:pic>
        <p:nvPicPr>
          <p:cNvPr id="94" name="Google Shape;94;p5"/>
          <p:cNvPicPr preferRelativeResize="0"/>
          <p:nvPr/>
        </p:nvPicPr>
        <p:blipFill rotWithShape="1">
          <a:blip r:embed="rId3">
            <a:alphaModFix/>
          </a:blip>
          <a:srcRect/>
          <a:stretch/>
        </p:blipFill>
        <p:spPr>
          <a:xfrm>
            <a:off x="4428692" y="2631353"/>
            <a:ext cx="3284507" cy="1878222"/>
          </a:xfrm>
          <a:prstGeom prst="rect">
            <a:avLst/>
          </a:prstGeom>
          <a:noFill/>
          <a:ln>
            <a:noFill/>
          </a:ln>
        </p:spPr>
      </p:pic>
      <p:sp>
        <p:nvSpPr>
          <p:cNvPr id="95" name="Google Shape;95;p5"/>
          <p:cNvSpPr txBox="1"/>
          <p:nvPr/>
        </p:nvSpPr>
        <p:spPr>
          <a:xfrm>
            <a:off x="1101306" y="1590136"/>
            <a:ext cx="27432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Open Sans Light"/>
                <a:ea typeface="Open Sans Light"/>
                <a:cs typeface="Open Sans Light"/>
                <a:sym typeface="Open Sans Light"/>
              </a:rPr>
              <a:t>When analysing the current situation within an organisation, it is important to observe the reality of the target group that needs to be trained. In other words, it would be good to focus on their way of working, the issues they may face in the execution of their tasks and the areas that will have to be improved. </a:t>
            </a:r>
            <a:r>
              <a:rPr lang="en-US" sz="1800">
                <a:solidFill>
                  <a:srgbClr val="636A6F"/>
                </a:solidFill>
                <a:latin typeface="Open Sans Light"/>
                <a:ea typeface="Open Sans Light"/>
                <a:cs typeface="Open Sans Light"/>
                <a:sym typeface="Open Sans Light"/>
              </a:rPr>
              <a:t>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a:spLocks noGrp="1"/>
          </p:cNvSpPr>
          <p:nvPr>
            <p:ph type="body" idx="1"/>
          </p:nvPr>
        </p:nvSpPr>
        <p:spPr>
          <a:xfrm>
            <a:off x="97971" y="1462684"/>
            <a:ext cx="6581231" cy="5313673"/>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chemeClr val="lt2"/>
              </a:buClr>
              <a:buSzPts val="1800"/>
              <a:buFont typeface="Noto Sans Symbols"/>
              <a:buNone/>
            </a:pPr>
            <a:endParaRPr>
              <a:latin typeface="Open Sans Light"/>
              <a:ea typeface="Open Sans Light"/>
              <a:cs typeface="Open Sans Light"/>
              <a:sym typeface="Open Sans Light"/>
            </a:endParaRPr>
          </a:p>
          <a:p>
            <a:pPr marL="285750" lvl="0" indent="-171450" algn="just" rtl="0">
              <a:lnSpc>
                <a:spcPct val="90000"/>
              </a:lnSpc>
              <a:spcBef>
                <a:spcPts val="1000"/>
              </a:spcBef>
              <a:spcAft>
                <a:spcPts val="0"/>
              </a:spcAft>
              <a:buClr>
                <a:schemeClr val="lt2"/>
              </a:buClr>
              <a:buSzPts val="1800"/>
              <a:buFont typeface="Noto Sans Symbols"/>
              <a:buNone/>
            </a:pPr>
            <a:endParaRPr>
              <a:latin typeface="Open Sans Light"/>
              <a:ea typeface="Open Sans Light"/>
              <a:cs typeface="Open Sans Light"/>
              <a:sym typeface="Open Sans Light"/>
            </a:endParaRPr>
          </a:p>
          <a:p>
            <a:pPr marL="285750" lvl="0" indent="-285750" algn="just" rtl="0">
              <a:lnSpc>
                <a:spcPct val="90000"/>
              </a:lnSpc>
              <a:spcBef>
                <a:spcPts val="1000"/>
              </a:spcBef>
              <a:spcAft>
                <a:spcPts val="0"/>
              </a:spcAft>
              <a:buClr>
                <a:schemeClr val="lt2"/>
              </a:buClr>
              <a:buSzPts val="1800"/>
              <a:buFont typeface="Noto Sans Symbols"/>
              <a:buChar char="ü"/>
            </a:pPr>
            <a:r>
              <a:rPr lang="en-US">
                <a:latin typeface="Open Sans Light"/>
                <a:ea typeface="Open Sans Light"/>
                <a:cs typeface="Open Sans Light"/>
                <a:sym typeface="Open Sans Light"/>
              </a:rPr>
              <a:t>Managers and HR Managers will enhance their observation skills and will be able to identify and address any age-related gaps and needs in their organization that can be addressed through training and learning </a:t>
            </a:r>
            <a:endParaRPr/>
          </a:p>
          <a:p>
            <a:pPr marL="285750" lvl="0" indent="-285750" algn="just" rtl="0">
              <a:lnSpc>
                <a:spcPct val="90000"/>
              </a:lnSpc>
              <a:spcBef>
                <a:spcPts val="1000"/>
              </a:spcBef>
              <a:spcAft>
                <a:spcPts val="0"/>
              </a:spcAft>
              <a:buClr>
                <a:schemeClr val="lt2"/>
              </a:buClr>
              <a:buSzPts val="1800"/>
              <a:buFont typeface="Noto Sans Symbols"/>
              <a:buChar char="ü"/>
            </a:pPr>
            <a:r>
              <a:rPr lang="en-US">
                <a:latin typeface="Open Sans Light"/>
                <a:ea typeface="Open Sans Light"/>
                <a:cs typeface="Open Sans Light"/>
                <a:sym typeface="Open Sans Light"/>
              </a:rPr>
              <a:t>VET providers will enhance their ability to develop tailor made training material that addresses learning needs which are a result of intergenerational differences in the workplace </a:t>
            </a:r>
            <a:endParaRPr/>
          </a:p>
        </p:txBody>
      </p:sp>
      <p:sp>
        <p:nvSpPr>
          <p:cNvPr id="101" name="Google Shape;101;p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The expected learning outcomes will be the following:</a:t>
            </a:r>
            <a:endParaRPr/>
          </a:p>
        </p:txBody>
      </p:sp>
      <p:sp>
        <p:nvSpPr>
          <p:cNvPr id="102" name="Google Shape;102;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Aims </a:t>
            </a:r>
            <a:endParaRPr/>
          </a:p>
        </p:txBody>
      </p:sp>
      <p:pic>
        <p:nvPicPr>
          <p:cNvPr id="103" name="Google Shape;103;p6"/>
          <p:cNvPicPr preferRelativeResize="0"/>
          <p:nvPr/>
        </p:nvPicPr>
        <p:blipFill rotWithShape="1">
          <a:blip r:embed="rId3">
            <a:alphaModFix/>
          </a:blip>
          <a:srcRect/>
          <a:stretch/>
        </p:blipFill>
        <p:spPr>
          <a:xfrm rot="360000">
            <a:off x="8638774" y="2929812"/>
            <a:ext cx="2543273" cy="1509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Learning Outcomes </a:t>
            </a:r>
            <a:endParaRPr/>
          </a:p>
        </p:txBody>
      </p:sp>
      <p:sp>
        <p:nvSpPr>
          <p:cNvPr id="109" name="Google Shape;109;p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285750" lvl="0" indent="-171450" algn="just" rtl="0">
              <a:lnSpc>
                <a:spcPct val="90000"/>
              </a:lnSpc>
              <a:spcBef>
                <a:spcPts val="0"/>
              </a:spcBef>
              <a:spcAft>
                <a:spcPts val="0"/>
              </a:spcAft>
              <a:buClr>
                <a:schemeClr val="lt2"/>
              </a:buClr>
              <a:buSzPts val="1800"/>
              <a:buFont typeface="Noto Sans Symbols"/>
              <a:buNone/>
            </a:pPr>
            <a:endParaRPr/>
          </a:p>
          <a:p>
            <a:pPr marL="285750" lvl="0" indent="-171450" algn="just" rtl="0">
              <a:lnSpc>
                <a:spcPct val="90000"/>
              </a:lnSpc>
              <a:spcBef>
                <a:spcPts val="1000"/>
              </a:spcBef>
              <a:spcAft>
                <a:spcPts val="0"/>
              </a:spcAft>
              <a:buClr>
                <a:schemeClr val="lt2"/>
              </a:buClr>
              <a:buSzPts val="1800"/>
              <a:buFont typeface="Noto Sans Symbols"/>
              <a:buNone/>
            </a:pPr>
            <a:endParaRPr>
              <a:latin typeface="Open Sans Light"/>
              <a:ea typeface="Open Sans Light"/>
              <a:cs typeface="Open Sans Light"/>
              <a:sym typeface="Open Sans Light"/>
            </a:endParaRPr>
          </a:p>
          <a:p>
            <a:pPr marL="285750" lvl="0" indent="-171450" algn="just" rtl="0">
              <a:lnSpc>
                <a:spcPct val="90000"/>
              </a:lnSpc>
              <a:spcBef>
                <a:spcPts val="1000"/>
              </a:spcBef>
              <a:spcAft>
                <a:spcPts val="0"/>
              </a:spcAft>
              <a:buClr>
                <a:schemeClr val="lt2"/>
              </a:buClr>
              <a:buSzPts val="1800"/>
              <a:buFont typeface="Noto Sans Symbols"/>
              <a:buNone/>
            </a:pPr>
            <a:endParaRPr>
              <a:latin typeface="Open Sans Light"/>
              <a:ea typeface="Open Sans Light"/>
              <a:cs typeface="Open Sans Light"/>
              <a:sym typeface="Open Sans Light"/>
            </a:endParaRPr>
          </a:p>
          <a:p>
            <a:pPr marL="285750" lvl="0" indent="-285750" algn="just" rtl="0">
              <a:lnSpc>
                <a:spcPct val="90000"/>
              </a:lnSpc>
              <a:spcBef>
                <a:spcPts val="1000"/>
              </a:spcBef>
              <a:spcAft>
                <a:spcPts val="0"/>
              </a:spcAft>
              <a:buClr>
                <a:schemeClr val="lt2"/>
              </a:buClr>
              <a:buSzPts val="1800"/>
              <a:buFont typeface="Noto Sans Symbols"/>
              <a:buChar char="✔"/>
            </a:pPr>
            <a:r>
              <a:rPr lang="en-US">
                <a:latin typeface="Open Sans Light"/>
                <a:ea typeface="Open Sans Light"/>
                <a:cs typeface="Open Sans Light"/>
                <a:sym typeface="Open Sans Light"/>
              </a:rPr>
              <a:t>Managers, HR managers and VET providers will be immersed to effective needs’ analysis methods </a:t>
            </a:r>
            <a:endParaRPr/>
          </a:p>
          <a:p>
            <a:pPr marL="285750" lvl="0" indent="-285750" algn="just" rtl="0">
              <a:lnSpc>
                <a:spcPct val="90000"/>
              </a:lnSpc>
              <a:spcBef>
                <a:spcPts val="1000"/>
              </a:spcBef>
              <a:spcAft>
                <a:spcPts val="0"/>
              </a:spcAft>
              <a:buClr>
                <a:schemeClr val="lt2"/>
              </a:buClr>
              <a:buSzPts val="1800"/>
              <a:buFont typeface="Noto Sans Symbols"/>
              <a:buChar char="✔"/>
            </a:pPr>
            <a:r>
              <a:rPr lang="en-US"/>
              <a:t>Managers and HR managers will select training solutions that are aligned with the skills needed for the achievement of the organization’s goals. </a:t>
            </a:r>
            <a:endParaRPr/>
          </a:p>
        </p:txBody>
      </p:sp>
      <p:sp>
        <p:nvSpPr>
          <p:cNvPr id="110" name="Google Shape;110;p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The expected learning outcomes will be the following: </a:t>
            </a:r>
            <a:endParaRPr/>
          </a:p>
        </p:txBody>
      </p:sp>
      <p:pic>
        <p:nvPicPr>
          <p:cNvPr id="111" name="Google Shape;111;p7"/>
          <p:cNvPicPr preferRelativeResize="0"/>
          <p:nvPr/>
        </p:nvPicPr>
        <p:blipFill rotWithShape="1">
          <a:blip r:embed="rId3">
            <a:alphaModFix/>
          </a:blip>
          <a:srcRect/>
          <a:stretch/>
        </p:blipFill>
        <p:spPr>
          <a:xfrm>
            <a:off x="7944928" y="2363896"/>
            <a:ext cx="2743200" cy="27340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a:t>Module 2 Activities</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Activities</a:t>
            </a:r>
            <a:endParaRPr/>
          </a:p>
        </p:txBody>
      </p:sp>
      <p:sp>
        <p:nvSpPr>
          <p:cNvPr id="122" name="Google Shape;122;p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US"/>
              <a:t>Activity 1.1 Understanding the individuals’ learning needs </a:t>
            </a:r>
            <a:endParaRPr/>
          </a:p>
        </p:txBody>
      </p:sp>
      <p:graphicFrame>
        <p:nvGraphicFramePr>
          <p:cNvPr id="123" name="Google Shape;123;p9"/>
          <p:cNvGraphicFramePr/>
          <p:nvPr/>
        </p:nvGraphicFramePr>
        <p:xfrm>
          <a:off x="2813804" y="2162358"/>
          <a:ext cx="3000000" cy="3000000"/>
        </p:xfrm>
        <a:graphic>
          <a:graphicData uri="http://schemas.openxmlformats.org/drawingml/2006/table">
            <a:tbl>
              <a:tblPr>
                <a:noFill/>
                <a:tableStyleId>{AF0A6F70-3A33-466E-9DBC-E5483C5463CA}</a:tableStyleId>
              </a:tblPr>
              <a:tblGrid>
                <a:gridCol w="1715325"/>
                <a:gridCol w="5079575"/>
              </a:tblGrid>
              <a:tr h="570425">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Implementation:</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This activity is designed to be implemented face-to-face but it can be easily adapted so it is also implemented online.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89480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Objective: </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The objectives are the following: </a:t>
                      </a:r>
                      <a:endParaRPr sz="1400" b="0" i="0" u="none" strike="noStrike" cap="none"/>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learning needs at individual level </a:t>
                      </a:r>
                      <a:endParaRPr sz="1400" b="0" i="0" u="none" strike="noStrike" cap="none">
                        <a:latin typeface="Open Sans Light"/>
                        <a:ea typeface="Open Sans Light"/>
                        <a:cs typeface="Open Sans Light"/>
                        <a:sym typeface="Open Sans Light"/>
                      </a:endParaRPr>
                    </a:p>
                    <a:p>
                      <a:pPr marL="0" marR="0" lvl="0" indent="-88900" algn="l" rtl="0">
                        <a:spcBef>
                          <a:spcPts val="0"/>
                        </a:spcBef>
                        <a:spcAft>
                          <a:spcPts val="0"/>
                        </a:spcAft>
                        <a:buClr>
                          <a:srgbClr val="636A6F"/>
                        </a:buClr>
                        <a:buSzPts val="1400"/>
                        <a:buFont typeface="Arial"/>
                        <a:buChar char="•"/>
                      </a:pPr>
                      <a:r>
                        <a:rPr lang="en-US" sz="1400" b="0" i="0" u="none" strike="noStrike" cap="none">
                          <a:solidFill>
                            <a:srgbClr val="636A6F"/>
                          </a:solidFill>
                          <a:latin typeface="Open Sans Light"/>
                          <a:ea typeface="Open Sans Light"/>
                          <a:cs typeface="Open Sans Light"/>
                          <a:sym typeface="Open Sans Light"/>
                        </a:rPr>
                        <a:t>Definition of relevant competencies for certain work profiles  </a:t>
                      </a:r>
                      <a:endParaRPr sz="1400" b="0" i="0" u="none" strike="noStrike" cap="none">
                        <a:latin typeface="Open Sans Light"/>
                        <a:ea typeface="Open Sans Light"/>
                        <a:cs typeface="Open Sans Light"/>
                        <a:sym typeface="Open Sans Light"/>
                      </a:endParaRPr>
                    </a:p>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1288500">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Competency/ies: </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88900" algn="just" rtl="0">
                        <a:spcBef>
                          <a:spcPts val="0"/>
                        </a:spcBef>
                        <a:spcAft>
                          <a:spcPts val="0"/>
                        </a:spcAft>
                        <a:buClr>
                          <a:srgbClr val="636A6F"/>
                        </a:buClr>
                        <a:buSzPts val="1400"/>
                        <a:buFont typeface="Arial"/>
                        <a:buChar char="•"/>
                      </a:pPr>
                      <a:r>
                        <a:rPr lang="en-US" sz="1400" b="1" i="0" u="none" strike="noStrike" cap="none">
                          <a:solidFill>
                            <a:srgbClr val="636A6F"/>
                          </a:solidFill>
                          <a:latin typeface="Open Sans Light"/>
                          <a:ea typeface="Open Sans Light"/>
                          <a:cs typeface="Open Sans Light"/>
                          <a:sym typeface="Open Sans Light"/>
                        </a:rPr>
                        <a:t>Problem solving</a:t>
                      </a:r>
                      <a:r>
                        <a:rPr lang="en-US" sz="1400" b="0" i="0" u="none" strike="noStrike" cap="none">
                          <a:solidFill>
                            <a:srgbClr val="636A6F"/>
                          </a:solidFill>
                          <a:latin typeface="Open Sans Light"/>
                          <a:ea typeface="Open Sans Light"/>
                          <a:cs typeface="Open Sans Light"/>
                          <a:sym typeface="Open Sans Light"/>
                        </a:rPr>
                        <a:t>: quickly identifying the underlying issue and implementing a solution </a:t>
                      </a:r>
                      <a:endParaRPr sz="1400" b="0" i="0" u="none" strike="noStrike" cap="none">
                        <a:latin typeface="Open Sans Light"/>
                        <a:ea typeface="Open Sans Light"/>
                        <a:cs typeface="Open Sans Light"/>
                        <a:sym typeface="Open Sans Light"/>
                      </a:endParaRPr>
                    </a:p>
                    <a:p>
                      <a:pPr marL="0" marR="0" lvl="0" indent="-88900" algn="just" rtl="0">
                        <a:spcBef>
                          <a:spcPts val="0"/>
                        </a:spcBef>
                        <a:spcAft>
                          <a:spcPts val="0"/>
                        </a:spcAft>
                        <a:buClr>
                          <a:srgbClr val="636A6F"/>
                        </a:buClr>
                        <a:buSzPts val="1400"/>
                        <a:buFont typeface="Arial"/>
                        <a:buChar char="•"/>
                      </a:pPr>
                      <a:r>
                        <a:rPr lang="en-US" sz="1400" b="1" i="0" u="none" strike="noStrike" cap="none">
                          <a:solidFill>
                            <a:srgbClr val="636A6F"/>
                          </a:solidFill>
                          <a:latin typeface="Open Sans Light"/>
                          <a:ea typeface="Open Sans Light"/>
                          <a:cs typeface="Open Sans Light"/>
                          <a:sym typeface="Open Sans Light"/>
                        </a:rPr>
                        <a:t>Strategic thinking</a:t>
                      </a:r>
                      <a:r>
                        <a:rPr lang="en-US" sz="1400" b="0" i="0" u="none" strike="noStrike" cap="none">
                          <a:solidFill>
                            <a:srgbClr val="636A6F"/>
                          </a:solidFill>
                          <a:latin typeface="Open Sans Light"/>
                          <a:ea typeface="Open Sans Light"/>
                          <a:cs typeface="Open Sans Light"/>
                          <a:sym typeface="Open Sans Light"/>
                        </a:rPr>
                        <a:t>: a mental or thinking process applied by an individual in the context of achieving a goal or set of goals in various types of endeavors </a:t>
                      </a:r>
                      <a:endParaRPr sz="1400" b="0" i="0" u="none" strike="noStrike" cap="none">
                        <a:latin typeface="Open Sans Light"/>
                        <a:ea typeface="Open Sans Light"/>
                        <a:cs typeface="Open Sans Light"/>
                        <a:sym typeface="Open Sans Light"/>
                      </a:endParaRPr>
                    </a:p>
                    <a:p>
                      <a:pPr marL="0" marR="0" lvl="0" indent="0" algn="l" rtl="0">
                        <a:spcBef>
                          <a:spcPts val="0"/>
                        </a:spcBef>
                        <a:spcAft>
                          <a:spcPts val="0"/>
                        </a:spcAft>
                        <a:buNone/>
                      </a:pP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r h="570425">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Duration:</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i="0" u="none" strike="noStrike" cap="none">
                          <a:solidFill>
                            <a:srgbClr val="636A6F"/>
                          </a:solidFill>
                          <a:latin typeface="Open Sans Light"/>
                          <a:ea typeface="Open Sans Light"/>
                          <a:cs typeface="Open Sans Light"/>
                          <a:sym typeface="Open Sans Light"/>
                        </a:rPr>
                        <a:t>1 hour</a:t>
                      </a:r>
                      <a:r>
                        <a:rPr lang="en-US" sz="1400" b="0" i="0" u="none" strike="noStrike" cap="none">
                          <a:solidFill>
                            <a:srgbClr val="636A6F"/>
                          </a:solidFill>
                          <a:latin typeface="Open Sans Light"/>
                          <a:ea typeface="Open Sans Light"/>
                          <a:cs typeface="Open Sans Light"/>
                          <a:sym typeface="Open Sans Light"/>
                        </a:rPr>
                        <a:t> </a:t>
                      </a:r>
                      <a:endParaRPr sz="1400" b="0" i="0" u="none" strike="noStrike" cap="none"/>
                    </a:p>
                  </a:txBody>
                  <a:tcPr marL="91450" marR="91450" marT="45725" marB="45725" anchor="ctr">
                    <a:lnL w="9525" cap="flat" cmpd="sng">
                      <a:solidFill>
                        <a:srgbClr val="F47F5D"/>
                      </a:solidFill>
                      <a:prstDash val="solid"/>
                      <a:round/>
                      <a:headEnd type="none" w="sm" len="sm"/>
                      <a:tailEnd type="none" w="sm" len="sm"/>
                    </a:lnL>
                    <a:lnR w="9525" cap="flat" cmpd="sng">
                      <a:solidFill>
                        <a:srgbClr val="F47F5D"/>
                      </a:solidFill>
                      <a:prstDash val="solid"/>
                      <a:round/>
                      <a:headEnd type="none" w="sm" len="sm"/>
                      <a:tailEnd type="none" w="sm" len="sm"/>
                    </a:lnR>
                    <a:lnT w="9525" cap="flat" cmpd="sng">
                      <a:solidFill>
                        <a:srgbClr val="F47F5D"/>
                      </a:solidFill>
                      <a:prstDash val="solid"/>
                      <a:round/>
                      <a:headEnd type="none" w="sm" len="sm"/>
                      <a:tailEnd type="none" w="sm" len="sm"/>
                    </a:lnT>
                    <a:lnB w="9525" cap="flat" cmpd="sng">
                      <a:solidFill>
                        <a:srgbClr val="F47F5D"/>
                      </a:solidFill>
                      <a:prstDash val="solid"/>
                      <a:round/>
                      <a:headEnd type="none" w="sm" len="sm"/>
                      <a:tailEnd type="none" w="sm" len="sm"/>
                    </a:lnB>
                  </a:tcPr>
                </a:tc>
              </a:tr>
            </a:tbl>
          </a:graphicData>
        </a:graphic>
      </p:graphicFrame>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Widescreen</PresentationFormat>
  <Paragraphs>294</Paragraphs>
  <Slides>39</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Open Sans</vt:lpstr>
      <vt:lpstr>Arial</vt:lpstr>
      <vt:lpstr>Noto Sans Symbols</vt:lpstr>
      <vt:lpstr>Open Sans Light</vt:lpstr>
      <vt:lpstr>Quattrocento Sans</vt:lpstr>
      <vt:lpstr>Calibri</vt:lpstr>
      <vt:lpstr>CARDET Course template - Cover page</vt:lpstr>
      <vt:lpstr>CARDET Course template</vt:lpstr>
      <vt:lpstr>IO1: Intergenerational Learning Curriculum</vt:lpstr>
      <vt:lpstr>Introduction</vt:lpstr>
      <vt:lpstr>Introduction</vt:lpstr>
      <vt:lpstr>Introduction</vt:lpstr>
      <vt:lpstr>Introduction </vt:lpstr>
      <vt:lpstr>Aims </vt:lpstr>
      <vt:lpstr>Learning Outcomes </vt:lpstr>
      <vt:lpstr>Module 2 Activities </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vt:lpstr>
      <vt:lpstr>Activities </vt:lpstr>
      <vt:lpstr>Activities </vt:lpstr>
      <vt:lpstr>Activities </vt:lpstr>
      <vt:lpstr>Activities </vt:lpstr>
      <vt:lpstr>Activities </vt:lpstr>
      <vt:lpstr>Activities </vt:lpstr>
      <vt:lpstr>Activities </vt:lpstr>
      <vt:lpstr>Activities</vt:lpstr>
      <vt:lpstr>Activities</vt:lpstr>
      <vt:lpstr>Activities</vt:lpstr>
      <vt:lpstr>Activities</vt:lpstr>
      <vt:lpstr>Module 2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Intergenerational Learning Curriculum</dc:title>
  <dc:creator>2Fast4u</dc:creator>
  <cp:lastModifiedBy>Eleni Nicolaou</cp:lastModifiedBy>
  <cp:revision>1</cp:revision>
  <dcterms:created xsi:type="dcterms:W3CDTF">2014-07-11T09:12:14Z</dcterms:created>
  <dcterms:modified xsi:type="dcterms:W3CDTF">2021-07-28T15:19:37Z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0x0101001DDA3A599E893E44879CF3FCC59F7962</vt:lpwstr>
  </property>
</Properties>
</file>