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52" r:id="rId2"/>
  </p:sldMasterIdLst>
  <p:notesMasterIdLst>
    <p:notesMasterId r:id="rId26"/>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Lst>
  <p:sldSz cx="12192000" cy="6858000"/>
  <p:notesSz cx="6858000" cy="9144000"/>
  <p:embeddedFontLst>
    <p:embeddedFont>
      <p:font typeface="Open Sans Light" panose="020B0306030504020204" pitchFamily="34" charset="0"/>
      <p:regular r:id="rId27"/>
      <p:italic r:id="rId28"/>
    </p:embeddedFont>
    <p:embeddedFont>
      <p:font typeface="Calibri" panose="020F0502020204030204" pitchFamily="34" charset="0"/>
      <p:regular r:id="rId29"/>
      <p:bold r:id="rId30"/>
      <p:italic r:id="rId31"/>
      <p:boldItalic r:id="rId32"/>
    </p:embeddedFont>
    <p:embeddedFont>
      <p:font typeface="Open Sans" panose="020B0606030504020204" pitchFamily="34" charset="0"/>
      <p:regular r:id="rId33"/>
      <p:bold r:id="rId34"/>
      <p:italic r:id="rId35"/>
      <p:boldItalic r:id="rId3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38" roundtripDataSignature="AMtx7mj32AeHub6a7MVR1DofcfGjb0Mpdg=="/>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A22A6218-AC8A-4E1D-BED8-7619E0160F09}">
  <a:tblStyle styleId="{A22A6218-AC8A-4E1D-BED8-7619E0160F09}" styleName="Table_0">
    <a:wholeTbl>
      <a:tcTxStyle b="off" i="off">
        <a:font>
          <a:latin typeface="Arial"/>
          <a:ea typeface="Arial"/>
          <a:cs typeface="Arial"/>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FDECE9"/>
          </a:solidFill>
        </a:fill>
      </a:tcStyle>
    </a:wholeTbl>
    <a:band1H>
      <a:tcTxStyle b="off" i="off"/>
      <a:tcStyle>
        <a:tcBdr/>
        <a:fill>
          <a:solidFill>
            <a:srgbClr val="FBD7D1"/>
          </a:solidFill>
        </a:fill>
      </a:tcStyle>
    </a:band1H>
    <a:band2H>
      <a:tcTxStyle b="off" i="off"/>
      <a:tcStyle>
        <a:tcBdr/>
      </a:tcStyle>
    </a:band2H>
    <a:band1V>
      <a:tcTxStyle b="off" i="off"/>
      <a:tcStyle>
        <a:tcBdr/>
        <a:fill>
          <a:solidFill>
            <a:srgbClr val="FBD7D1"/>
          </a:solidFill>
        </a:fill>
      </a:tcStyle>
    </a:band1V>
    <a:band2V>
      <a:tcTxStyle b="off" i="off"/>
      <a:tcStyle>
        <a:tcBdr/>
      </a:tcStyle>
    </a:band2V>
    <a:lastCol>
      <a:tcTxStyle b="on" i="off">
        <a:font>
          <a:latin typeface="Arial"/>
          <a:ea typeface="Arial"/>
          <a:cs typeface="Arial"/>
        </a:font>
        <a:schemeClr val="lt1"/>
      </a:tcTxStyle>
      <a:tcStyle>
        <a:tcBdr/>
        <a:fill>
          <a:solidFill>
            <a:schemeClr val="accent1"/>
          </a:solidFill>
        </a:fill>
      </a:tcStyle>
    </a:lastCol>
    <a:firstCol>
      <a:tcTxStyle b="on" i="off">
        <a:font>
          <a:latin typeface="Arial"/>
          <a:ea typeface="Arial"/>
          <a:cs typeface="Arial"/>
        </a:font>
        <a:schemeClr val="lt1"/>
      </a:tcTxStyle>
      <a:tcStyle>
        <a:tcBdr/>
        <a:fill>
          <a:solidFill>
            <a:schemeClr val="accent1"/>
          </a:solidFill>
        </a:fill>
      </a:tcStyle>
    </a:firstCol>
    <a:lastRow>
      <a:tcTxStyle b="on" i="off">
        <a:font>
          <a:latin typeface="Arial"/>
          <a:ea typeface="Arial"/>
          <a:cs typeface="Arial"/>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b="off" i="off"/>
      <a:tcStyle>
        <a:tcBdr/>
      </a:tcStyle>
    </a:seCell>
    <a:swCell>
      <a:tcTxStyle b="off" i="off"/>
      <a:tcStyle>
        <a:tcBdr/>
      </a:tcStyle>
    </a:swCell>
    <a:firstRow>
      <a:tcTxStyle b="on" i="off">
        <a:font>
          <a:latin typeface="Arial"/>
          <a:ea typeface="Arial"/>
          <a:cs typeface="Arial"/>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MasterView">
  <p:normalViewPr>
    <p:restoredLeft sz="15620"/>
    <p:restoredTop sz="94660"/>
  </p:normalViewPr>
  <p:slideViewPr>
    <p:cSldViewPr snapToGrid="0" showGuides="1">
      <p:cViewPr varScale="1">
        <p:scale>
          <a:sx n="117" d="100"/>
          <a:sy n="117" d="100"/>
        </p:scale>
        <p:origin x="318" y="108"/>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notesMaster" Target="notesMasters/notesMaster1.xml"/><Relationship Id="rId39" Type="http://schemas.openxmlformats.org/officeDocument/2006/relationships/presProps" Target="presProps.xml"/><Relationship Id="rId21" Type="http://schemas.openxmlformats.org/officeDocument/2006/relationships/slide" Target="slides/slide19.xml"/><Relationship Id="rId34" Type="http://schemas.openxmlformats.org/officeDocument/2006/relationships/font" Target="fonts/font8.fntdata"/><Relationship Id="rId42" Type="http://schemas.openxmlformats.org/officeDocument/2006/relationships/tableStyles" Target="tableStyle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font" Target="fonts/font3.fntdata"/><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6.fntdata"/><Relationship Id="rId40" Type="http://schemas.openxmlformats.org/officeDocument/2006/relationships/viewProps" Target="view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font" Target="fonts/font2.fntdata"/><Relationship Id="rId36" Type="http://schemas.openxmlformats.org/officeDocument/2006/relationships/font" Target="fonts/font10.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5.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font" Target="fonts/font1.fntdata"/><Relationship Id="rId30" Type="http://schemas.openxmlformats.org/officeDocument/2006/relationships/font" Target="fonts/font4.fntdata"/><Relationship Id="rId35" Type="http://schemas.openxmlformats.org/officeDocument/2006/relationships/font" Target="fonts/font9.fntdata"/><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7.fntdata"/><Relationship Id="rId38" Type="http://customschemas.google.com/relationships/presentationmetadata" Target="meta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953056592"/>
      </p:ext>
    </p:extLst>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www.researchgate.net/publication/313125210_Age_Stereotypes_in_the_Workplace"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www.researchgate.net/publication/313125210_Age_Stereotypes_in_the_Workplace"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
        <p:cNvGrpSpPr/>
        <p:nvPr/>
      </p:nvGrpSpPr>
      <p:grpSpPr>
        <a:xfrm>
          <a:off x="0" y="0"/>
          <a:ext cx="0" cy="0"/>
          <a:chOff x="0" y="0"/>
          <a:chExt cx="0" cy="0"/>
        </a:xfrm>
      </p:grpSpPr>
      <p:sp>
        <p:nvSpPr>
          <p:cNvPr id="55" name="Google Shape;55;p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56" name="Google Shape;56;p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385034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p4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4" name="Google Shape;114;p4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3276421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4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9" name="Google Shape;119;p41: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87851967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p4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Participants to work in 2 or 3 groups, individually or in pairs to design their own questionnaire for 20 minutes. Then the facilitator will spend 10 minutes for any comments and feedback from the participants</a:t>
            </a:r>
            <a:endParaRPr/>
          </a:p>
          <a:p>
            <a:pPr marL="0" lvl="0" indent="0" algn="l" rtl="0">
              <a:lnSpc>
                <a:spcPct val="100000"/>
              </a:lnSpc>
              <a:spcBef>
                <a:spcPts val="0"/>
              </a:spcBef>
              <a:spcAft>
                <a:spcPts val="0"/>
              </a:spcAft>
              <a:buSzPts val="1400"/>
              <a:buNone/>
            </a:pPr>
            <a:endParaRPr/>
          </a:p>
        </p:txBody>
      </p:sp>
      <p:sp>
        <p:nvSpPr>
          <p:cNvPr id="125" name="Google Shape;125;p4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0423536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p4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Participants to work in 2 or 3 groups, individually or in pairs to design their own questionnaire for 20 minutes. Then the facilitator will spend 10 minutes for any comments and feedback from the participants</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a:p>
        </p:txBody>
      </p:sp>
      <p:sp>
        <p:nvSpPr>
          <p:cNvPr id="132" name="Google Shape;132;p4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72014302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8"/>
        <p:cNvGrpSpPr/>
        <p:nvPr/>
      </p:nvGrpSpPr>
      <p:grpSpPr>
        <a:xfrm>
          <a:off x="0" y="0"/>
          <a:ext cx="0" cy="0"/>
          <a:chOff x="0" y="0"/>
          <a:chExt cx="0" cy="0"/>
        </a:xfrm>
      </p:grpSpPr>
      <p:sp>
        <p:nvSpPr>
          <p:cNvPr id="139" name="Google Shape;139;p4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Participants to work in 2 or 3 groups, individually or in pairs to design their own questionnaire for 20 minutes. Then the facilitator will spend 10 minutes for any comments and feedback from the participants</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a:p>
        </p:txBody>
      </p:sp>
      <p:sp>
        <p:nvSpPr>
          <p:cNvPr id="140" name="Google Shape;140;p4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51316929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p4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Step 2 will take in total 30 minutes (a 10 minute break can be accommodated before beginning) </a:t>
            </a:r>
            <a:endParaRPr/>
          </a:p>
        </p:txBody>
      </p:sp>
      <p:sp>
        <p:nvSpPr>
          <p:cNvPr id="148" name="Google Shape;148;p4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49304734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3"/>
        <p:cNvGrpSpPr/>
        <p:nvPr/>
      </p:nvGrpSpPr>
      <p:grpSpPr>
        <a:xfrm>
          <a:off x="0" y="0"/>
          <a:ext cx="0" cy="0"/>
          <a:chOff x="0" y="0"/>
          <a:chExt cx="0" cy="0"/>
        </a:xfrm>
      </p:grpSpPr>
      <p:sp>
        <p:nvSpPr>
          <p:cNvPr id="154" name="Google Shape;154;p4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Step 2 will take in total 30 minutes (a 10 minute break can be accommodated before beginning) </a:t>
            </a:r>
            <a:endParaRPr/>
          </a:p>
        </p:txBody>
      </p:sp>
      <p:sp>
        <p:nvSpPr>
          <p:cNvPr id="155" name="Google Shape;155;p4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5033444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Google Shape;161;p4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Participants to work in 2 or 3 groups, individually or in pairs to design their own questionnaire for 20 minutes. Then the facilitator will spend 10 minutes for any comments and feedback from the participants</a:t>
            </a:r>
            <a:endParaRPr/>
          </a:p>
          <a:p>
            <a:pPr marL="0" lvl="0" indent="0" algn="l" rtl="0">
              <a:lnSpc>
                <a:spcPct val="100000"/>
              </a:lnSpc>
              <a:spcBef>
                <a:spcPts val="0"/>
              </a:spcBef>
              <a:spcAft>
                <a:spcPts val="0"/>
              </a:spcAft>
              <a:buSzPts val="1400"/>
              <a:buNone/>
            </a:pPr>
            <a:endParaRPr/>
          </a:p>
        </p:txBody>
      </p:sp>
      <p:sp>
        <p:nvSpPr>
          <p:cNvPr id="162" name="Google Shape;162;p4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3185435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p4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a:t>Participants to work in 2 or 3 groups, individually or in pairs to design their own questionnaire for 20 minutes. Then the facilitator will spend 10 minutes for any comments and feedback from the participants</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a:p>
        </p:txBody>
      </p:sp>
      <p:sp>
        <p:nvSpPr>
          <p:cNvPr id="169" name="Google Shape;169;p4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65864422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p4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a:t>Participants to work in 2 or 3 groups, individually or in pairs to design their own questionnaire for 20 minutes. Then the facilitator will spend 10 minutes for any comments and feedback from the participants</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a:p>
        </p:txBody>
      </p:sp>
      <p:sp>
        <p:nvSpPr>
          <p:cNvPr id="177" name="Google Shape;177;p4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14608172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
        <p:cNvGrpSpPr/>
        <p:nvPr/>
      </p:nvGrpSpPr>
      <p:grpSpPr>
        <a:xfrm>
          <a:off x="0" y="0"/>
          <a:ext cx="0" cy="0"/>
          <a:chOff x="0" y="0"/>
          <a:chExt cx="0" cy="0"/>
        </a:xfrm>
      </p:grpSpPr>
      <p:sp>
        <p:nvSpPr>
          <p:cNvPr id="61" name="Google Shape;61;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2" name="Google Shape;62;p1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7692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3"/>
        <p:cNvGrpSpPr/>
        <p:nvPr/>
      </p:nvGrpSpPr>
      <p:grpSpPr>
        <a:xfrm>
          <a:off x="0" y="0"/>
          <a:ext cx="0" cy="0"/>
          <a:chOff x="0" y="0"/>
          <a:chExt cx="0" cy="0"/>
        </a:xfrm>
      </p:grpSpPr>
      <p:sp>
        <p:nvSpPr>
          <p:cNvPr id="184" name="Google Shape;184;gd80c73197c_0_8: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a:t>The correct answers are in the lesson plan.</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endParaRPr/>
          </a:p>
        </p:txBody>
      </p:sp>
      <p:sp>
        <p:nvSpPr>
          <p:cNvPr id="185" name="Google Shape;185;gd80c73197c_0_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7564545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gd80c73197c_0_24:notes"/>
          <p:cNvSpPr txBox="1">
            <a:spLocks noGrp="1"/>
          </p:cNvSpPr>
          <p:nvPr>
            <p:ph type="body" idx="1"/>
          </p:nvPr>
        </p:nvSpPr>
        <p:spPr>
          <a:xfrm>
            <a:off x="685800" y="4400550"/>
            <a:ext cx="5486400" cy="36006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The correct answers are in the lesson plan</a:t>
            </a:r>
            <a:endParaRPr/>
          </a:p>
          <a:p>
            <a:pPr marL="0" lvl="0" indent="0" algn="l" rtl="0">
              <a:lnSpc>
                <a:spcPct val="100000"/>
              </a:lnSpc>
              <a:spcBef>
                <a:spcPts val="0"/>
              </a:spcBef>
              <a:spcAft>
                <a:spcPts val="0"/>
              </a:spcAft>
              <a:buSzPts val="1400"/>
              <a:buNone/>
            </a:pPr>
            <a:endParaRPr/>
          </a:p>
        </p:txBody>
      </p:sp>
      <p:sp>
        <p:nvSpPr>
          <p:cNvPr id="193" name="Google Shape;193;gd80c73197c_0_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22444463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9"/>
        <p:cNvGrpSpPr/>
        <p:nvPr/>
      </p:nvGrpSpPr>
      <p:grpSpPr>
        <a:xfrm>
          <a:off x="0" y="0"/>
          <a:ext cx="0" cy="0"/>
          <a:chOff x="0" y="0"/>
          <a:chExt cx="0" cy="0"/>
        </a:xfrm>
      </p:grpSpPr>
      <p:sp>
        <p:nvSpPr>
          <p:cNvPr id="200" name="Google Shape;200;p3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201" name="Google Shape;201;p3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01515199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5"/>
        <p:cNvGrpSpPr/>
        <p:nvPr/>
      </p:nvGrpSpPr>
      <p:grpSpPr>
        <a:xfrm>
          <a:off x="0" y="0"/>
          <a:ext cx="0" cy="0"/>
          <a:chOff x="0" y="0"/>
          <a:chExt cx="0" cy="0"/>
        </a:xfrm>
      </p:grpSpPr>
      <p:sp>
        <p:nvSpPr>
          <p:cNvPr id="206" name="Google Shape;206;p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US"/>
              <a:t> </a:t>
            </a:r>
            <a:endParaRPr/>
          </a:p>
        </p:txBody>
      </p:sp>
      <p:sp>
        <p:nvSpPr>
          <p:cNvPr id="207" name="Google Shape;207;p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9450873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
        <p:cNvGrpSpPr/>
        <p:nvPr/>
      </p:nvGrpSpPr>
      <p:grpSpPr>
        <a:xfrm>
          <a:off x="0" y="0"/>
          <a:ext cx="0" cy="0"/>
          <a:chOff x="0" y="0"/>
          <a:chExt cx="0" cy="0"/>
        </a:xfrm>
      </p:grpSpPr>
      <p:sp>
        <p:nvSpPr>
          <p:cNvPr id="67" name="Google Shape;67;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68" name="Google Shape;68;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79843540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p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a:t> Participants to work individually for 25 minutes</a:t>
            </a:r>
            <a:endParaRPr/>
          </a:p>
          <a:p>
            <a:pPr marL="0" lvl="0" indent="0" algn="l" rtl="0">
              <a:lnSpc>
                <a:spcPct val="100000"/>
              </a:lnSpc>
              <a:spcBef>
                <a:spcPts val="0"/>
              </a:spcBef>
              <a:spcAft>
                <a:spcPts val="0"/>
              </a:spcAft>
              <a:buSzPts val="1400"/>
              <a:buNone/>
            </a:pPr>
            <a:endParaRPr/>
          </a:p>
        </p:txBody>
      </p:sp>
      <p:sp>
        <p:nvSpPr>
          <p:cNvPr id="73" name="Google Shape;73;p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7787941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
        <p:cNvGrpSpPr/>
        <p:nvPr/>
      </p:nvGrpSpPr>
      <p:grpSpPr>
        <a:xfrm>
          <a:off x="0" y="0"/>
          <a:ext cx="0" cy="0"/>
          <a:chOff x="0" y="0"/>
          <a:chExt cx="0" cy="0"/>
        </a:xfrm>
      </p:grpSpPr>
      <p:sp>
        <p:nvSpPr>
          <p:cNvPr id="79" name="Google Shape;79;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200" b="0" i="0" u="none" strike="noStrike" cap="none">
                <a:solidFill>
                  <a:schemeClr val="dk1"/>
                </a:solidFill>
                <a:latin typeface="Calibri"/>
                <a:ea typeface="Calibri"/>
                <a:cs typeface="Calibri"/>
                <a:sym typeface="Calibri"/>
              </a:rPr>
              <a:t>To be done with the whole group (the facilitator probes for feedback) or in pairs (where each participant shares their own perspective with each other), for 15 minutes</a:t>
            </a:r>
            <a:endParaRPr/>
          </a:p>
        </p:txBody>
      </p:sp>
      <p:sp>
        <p:nvSpPr>
          <p:cNvPr id="80" name="Google Shape;80;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24016406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p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200" b="0" i="0" u="none" strike="noStrike" cap="none">
                <a:solidFill>
                  <a:schemeClr val="dk1"/>
                </a:solidFill>
                <a:latin typeface="Calibri"/>
                <a:ea typeface="Calibri"/>
                <a:cs typeface="Calibri"/>
                <a:sym typeface="Calibri"/>
              </a:rPr>
              <a:t>10 minutes for the participants to individually choose the T/F answers</a:t>
            </a:r>
            <a:endParaRPr/>
          </a:p>
        </p:txBody>
      </p:sp>
      <p:sp>
        <p:nvSpPr>
          <p:cNvPr id="87" name="Google Shape;87;p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715111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US" sz="1200" b="0" i="0" u="none" strike="noStrike" cap="none">
                <a:solidFill>
                  <a:schemeClr val="dk1"/>
                </a:solidFill>
                <a:latin typeface="Calibri"/>
                <a:ea typeface="Calibri"/>
                <a:cs typeface="Calibri"/>
                <a:sym typeface="Calibri"/>
              </a:rPr>
              <a:t>20 minutes for the facilitator to explain each answer</a:t>
            </a:r>
            <a:endParaRPr/>
          </a:p>
          <a:p>
            <a:pPr marL="0" lvl="0" indent="0" algn="l" rtl="0">
              <a:lnSpc>
                <a:spcPct val="100000"/>
              </a:lnSpc>
              <a:spcBef>
                <a:spcPts val="0"/>
              </a:spcBef>
              <a:spcAft>
                <a:spcPts val="0"/>
              </a:spcAft>
              <a:buSzPts val="1400"/>
              <a:buNone/>
            </a:pPr>
            <a:r>
              <a:rPr lang="en-US"/>
              <a:t>https://aging.umkc.edu/wp-content/uploads/2015/10/Facts-on-Aging-Quiz.pdf</a:t>
            </a:r>
            <a:endParaRPr/>
          </a:p>
        </p:txBody>
      </p:sp>
      <p:sp>
        <p:nvSpPr>
          <p:cNvPr id="94" name="Google Shape;94;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8078148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3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200" b="0" i="0" u="none" strike="noStrike" cap="none">
                <a:solidFill>
                  <a:schemeClr val="dk1"/>
                </a:solidFill>
                <a:latin typeface="Calibri"/>
                <a:ea typeface="Calibri"/>
                <a:cs typeface="Calibri"/>
                <a:sym typeface="Calibri"/>
              </a:rPr>
              <a:t>Step 3 (including the video) should take maximum 20 minutes</a:t>
            </a:r>
            <a:endParaRPr/>
          </a:p>
          <a:p>
            <a:pPr marL="0" marR="0" lvl="0" indent="0" algn="l" rtl="0">
              <a:lnSpc>
                <a:spcPct val="100000"/>
              </a:lnSpc>
              <a:spcBef>
                <a:spcPts val="0"/>
              </a:spcBef>
              <a:spcAft>
                <a:spcPts val="0"/>
              </a:spcAft>
              <a:buClr>
                <a:srgbClr val="000000"/>
              </a:buClr>
              <a:buSzPts val="1400"/>
              <a:buFont typeface="Arial"/>
              <a:buNone/>
            </a:pPr>
            <a:r>
              <a:rPr lang="en-US" sz="1200" b="0" i="0" u="sng" strike="noStrike" cap="none">
                <a:solidFill>
                  <a:schemeClr val="dk1"/>
                </a:solidFill>
                <a:latin typeface="Calibri"/>
                <a:ea typeface="Calibri"/>
                <a:cs typeface="Calibri"/>
                <a:sym typeface="Calibri"/>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https://www.researchgate.net/publication/313125210_Age_Stereotypes_in_the_Workplace</a:t>
            </a:r>
            <a:endParaRPr sz="1200" b="0" i="0" u="none" strike="noStrike" cap="none">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400"/>
              <a:buNone/>
            </a:pPr>
            <a:endParaRPr/>
          </a:p>
        </p:txBody>
      </p:sp>
      <p:sp>
        <p:nvSpPr>
          <p:cNvPr id="101" name="Google Shape;101;p3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411931110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p39: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400"/>
              <a:buFont typeface="Arial"/>
              <a:buNone/>
            </a:pPr>
            <a:r>
              <a:rPr lang="en-US" sz="1200" b="0" i="0" u="none" strike="noStrike" cap="none">
                <a:solidFill>
                  <a:schemeClr val="dk1"/>
                </a:solidFill>
                <a:latin typeface="Calibri"/>
                <a:ea typeface="Calibri"/>
                <a:cs typeface="Calibri"/>
                <a:sym typeface="Calibri"/>
              </a:rPr>
              <a:t>Step 3 (including the video) should take maximum 20 minutes</a:t>
            </a:r>
            <a:endParaRPr/>
          </a:p>
          <a:p>
            <a:pPr marL="0" marR="0" lvl="0" indent="0" algn="l" rtl="0">
              <a:lnSpc>
                <a:spcPct val="100000"/>
              </a:lnSpc>
              <a:spcBef>
                <a:spcPts val="0"/>
              </a:spcBef>
              <a:spcAft>
                <a:spcPts val="0"/>
              </a:spcAft>
              <a:buClr>
                <a:srgbClr val="000000"/>
              </a:buClr>
              <a:buSzPts val="1400"/>
              <a:buFont typeface="Arial"/>
              <a:buNone/>
            </a:pPr>
            <a:r>
              <a:rPr lang="en-US" sz="1200" b="0" i="0" u="sng" strike="noStrike" cap="none">
                <a:solidFill>
                  <a:schemeClr val="dk1"/>
                </a:solidFill>
                <a:latin typeface="Calibri"/>
                <a:ea typeface="Calibri"/>
                <a:cs typeface="Calibri"/>
                <a:sym typeface="Calibri"/>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https://www.researchgate.net/publication/313125210_Age_Stereotypes_in_the_Workplace</a:t>
            </a:r>
            <a:endParaRPr sz="1200" b="0" i="0" u="none" strike="noStrike" cap="none">
              <a:solidFill>
                <a:schemeClr val="dk1"/>
              </a:solidFill>
              <a:latin typeface="Calibri"/>
              <a:ea typeface="Calibri"/>
              <a:cs typeface="Calibri"/>
              <a:sym typeface="Calibri"/>
            </a:endParaRPr>
          </a:p>
          <a:p>
            <a:pPr marL="0" lvl="0" indent="0" algn="l" rtl="0">
              <a:lnSpc>
                <a:spcPct val="100000"/>
              </a:lnSpc>
              <a:spcBef>
                <a:spcPts val="0"/>
              </a:spcBef>
              <a:spcAft>
                <a:spcPts val="0"/>
              </a:spcAft>
              <a:buSzPts val="1400"/>
              <a:buNone/>
            </a:pPr>
            <a:endParaRPr/>
          </a:p>
        </p:txBody>
      </p:sp>
      <p:sp>
        <p:nvSpPr>
          <p:cNvPr id="108" name="Google Shape;108;p3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7157162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1_Title Slide">
  <p:cSld name="1_Title Slide">
    <p:spTree>
      <p:nvGrpSpPr>
        <p:cNvPr id="1" name="Shape 15"/>
        <p:cNvGrpSpPr/>
        <p:nvPr/>
      </p:nvGrpSpPr>
      <p:grpSpPr>
        <a:xfrm>
          <a:off x="0" y="0"/>
          <a:ext cx="0" cy="0"/>
          <a:chOff x="0" y="0"/>
          <a:chExt cx="0" cy="0"/>
        </a:xfrm>
      </p:grpSpPr>
      <p:sp>
        <p:nvSpPr>
          <p:cNvPr id="16" name="Google Shape;16;p10"/>
          <p:cNvSpPr/>
          <p:nvPr/>
        </p:nvSpPr>
        <p:spPr>
          <a:xfrm>
            <a:off x="0" y="4530723"/>
            <a:ext cx="5910895" cy="1331189"/>
          </a:xfrm>
          <a:prstGeom prst="rect">
            <a:avLst/>
          </a:prstGeom>
          <a:solidFill>
            <a:srgbClr val="E8F6F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Open Sans"/>
              <a:ea typeface="Open Sans"/>
              <a:cs typeface="Open Sans"/>
              <a:sym typeface="Open Sans"/>
            </a:endParaRPr>
          </a:p>
        </p:txBody>
      </p:sp>
      <p:pic>
        <p:nvPicPr>
          <p:cNvPr id="17" name="Google Shape;17;p10"/>
          <p:cNvPicPr preferRelativeResize="0"/>
          <p:nvPr/>
        </p:nvPicPr>
        <p:blipFill rotWithShape="1">
          <a:blip r:embed="rId2">
            <a:alphaModFix/>
          </a:blip>
          <a:srcRect/>
          <a:stretch/>
        </p:blipFill>
        <p:spPr>
          <a:xfrm>
            <a:off x="981767" y="673128"/>
            <a:ext cx="9616599" cy="3657570"/>
          </a:xfrm>
          <a:prstGeom prst="rect">
            <a:avLst/>
          </a:prstGeom>
          <a:noFill/>
          <a:ln>
            <a:noFill/>
          </a:ln>
        </p:spPr>
      </p:pic>
      <p:pic>
        <p:nvPicPr>
          <p:cNvPr id="18" name="Google Shape;18;p10"/>
          <p:cNvPicPr preferRelativeResize="0"/>
          <p:nvPr/>
        </p:nvPicPr>
        <p:blipFill rotWithShape="1">
          <a:blip r:embed="rId3">
            <a:alphaModFix/>
          </a:blip>
          <a:srcRect/>
          <a:stretch/>
        </p:blipFill>
        <p:spPr>
          <a:xfrm>
            <a:off x="395265" y="306605"/>
            <a:ext cx="1712791" cy="1064995"/>
          </a:xfrm>
          <a:prstGeom prst="rect">
            <a:avLst/>
          </a:prstGeom>
          <a:noFill/>
          <a:ln>
            <a:noFill/>
          </a:ln>
        </p:spPr>
      </p:pic>
      <p:pic>
        <p:nvPicPr>
          <p:cNvPr id="19" name="Google Shape;19;p10"/>
          <p:cNvPicPr preferRelativeResize="0"/>
          <p:nvPr/>
        </p:nvPicPr>
        <p:blipFill rotWithShape="1">
          <a:blip r:embed="rId4">
            <a:alphaModFix/>
          </a:blip>
          <a:srcRect/>
          <a:stretch/>
        </p:blipFill>
        <p:spPr>
          <a:xfrm>
            <a:off x="1032127" y="6188473"/>
            <a:ext cx="2281165" cy="469502"/>
          </a:xfrm>
          <a:prstGeom prst="rect">
            <a:avLst/>
          </a:prstGeom>
          <a:noFill/>
          <a:ln>
            <a:noFill/>
          </a:ln>
        </p:spPr>
      </p:pic>
      <p:sp>
        <p:nvSpPr>
          <p:cNvPr id="20" name="Google Shape;20;p10"/>
          <p:cNvSpPr txBox="1"/>
          <p:nvPr/>
        </p:nvSpPr>
        <p:spPr>
          <a:xfrm>
            <a:off x="3313292" y="6150114"/>
            <a:ext cx="7753350" cy="70788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en-US" sz="1000" b="0" i="0" u="none" strike="noStrike" cap="none" dirty="0">
                <a:solidFill>
                  <a:schemeClr val="lt1"/>
                </a:solidFill>
                <a:latin typeface="Open Sans"/>
                <a:ea typeface="Open Sans"/>
                <a:cs typeface="Open Sans"/>
                <a:sym typeface="Open Sans"/>
              </a:rPr>
              <a:t>This project has been funded with support from the European Commission. This publication reflects the views only of the author, and the Commission cannot be held responsible for any use which may be made of the information contained therein. Project Number: 2020-1-BG01-KA202-079064</a:t>
            </a:r>
            <a:endParaRPr sz="1400" b="0" i="0" u="none" strike="noStrike" cap="none" dirty="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000"/>
              <a:buFont typeface="Arial"/>
              <a:buNone/>
            </a:pPr>
            <a:endParaRPr sz="1000" b="0" i="0" u="none" strike="noStrike" cap="none" dirty="0">
              <a:solidFill>
                <a:schemeClr val="lt1"/>
              </a:solidFill>
              <a:latin typeface="Open Sans"/>
              <a:ea typeface="Open Sans"/>
              <a:cs typeface="Open Sans"/>
              <a:sym typeface="Open Sans"/>
            </a:endParaRPr>
          </a:p>
        </p:txBody>
      </p:sp>
      <p:sp>
        <p:nvSpPr>
          <p:cNvPr id="21" name="Google Shape;21;p10"/>
          <p:cNvSpPr txBox="1">
            <a:spLocks noGrp="1"/>
          </p:cNvSpPr>
          <p:nvPr>
            <p:ph type="ctrTitle"/>
          </p:nvPr>
        </p:nvSpPr>
        <p:spPr>
          <a:xfrm>
            <a:off x="715688" y="4530725"/>
            <a:ext cx="5195207" cy="1334065"/>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52BAAD"/>
              </a:buClr>
              <a:buSzPts val="2000"/>
              <a:buFont typeface="Open Sans"/>
              <a:buNone/>
              <a:defRPr sz="2000" b="1">
                <a:solidFill>
                  <a:srgbClr val="52BAAD"/>
                </a:solidFill>
                <a:latin typeface="Open Sans"/>
                <a:ea typeface="Open Sans"/>
                <a:cs typeface="Open Sans"/>
                <a:sym typeface="Open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10"/>
          <p:cNvSpPr txBox="1">
            <a:spLocks noGrp="1"/>
          </p:cNvSpPr>
          <p:nvPr>
            <p:ph type="subTitle" idx="1"/>
          </p:nvPr>
        </p:nvSpPr>
        <p:spPr>
          <a:xfrm>
            <a:off x="6086475" y="4549902"/>
            <a:ext cx="5178855" cy="1292830"/>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1000"/>
              </a:spcBef>
              <a:spcAft>
                <a:spcPts val="0"/>
              </a:spcAft>
              <a:buClr>
                <a:schemeClr val="accent1"/>
              </a:buClr>
              <a:buSzPts val="1600"/>
              <a:buNone/>
              <a:defRPr sz="1600" b="0" i="1">
                <a:solidFill>
                  <a:schemeClr val="accent1"/>
                </a:solidFill>
                <a:latin typeface="Open Sans"/>
                <a:ea typeface="Open Sans"/>
                <a:cs typeface="Open Sans"/>
                <a:sym typeface="Open Sans"/>
              </a:defRPr>
            </a:lvl1pPr>
            <a:lvl2pPr lvl="1" algn="ctr">
              <a:lnSpc>
                <a:spcPct val="90000"/>
              </a:lnSpc>
              <a:spcBef>
                <a:spcPts val="500"/>
              </a:spcBef>
              <a:spcAft>
                <a:spcPts val="0"/>
              </a:spcAft>
              <a:buClr>
                <a:schemeClr val="lt1"/>
              </a:buClr>
              <a:buSzPts val="2000"/>
              <a:buNone/>
              <a:defRPr sz="2000"/>
            </a:lvl2pPr>
            <a:lvl3pPr lvl="2" algn="ctr">
              <a:lnSpc>
                <a:spcPct val="90000"/>
              </a:lnSpc>
              <a:spcBef>
                <a:spcPts val="500"/>
              </a:spcBef>
              <a:spcAft>
                <a:spcPts val="0"/>
              </a:spcAft>
              <a:buClr>
                <a:schemeClr val="lt1"/>
              </a:buClr>
              <a:buSzPts val="1800"/>
              <a:buNone/>
              <a:defRPr sz="1800"/>
            </a:lvl3pPr>
            <a:lvl4pPr lvl="3" algn="ctr">
              <a:lnSpc>
                <a:spcPct val="90000"/>
              </a:lnSpc>
              <a:spcBef>
                <a:spcPts val="500"/>
              </a:spcBef>
              <a:spcAft>
                <a:spcPts val="0"/>
              </a:spcAft>
              <a:buClr>
                <a:schemeClr val="lt1"/>
              </a:buClr>
              <a:buSzPts val="1600"/>
              <a:buNone/>
              <a:defRPr sz="1600"/>
            </a:lvl4pPr>
            <a:lvl5pPr lvl="4" algn="ctr">
              <a:lnSpc>
                <a:spcPct val="90000"/>
              </a:lnSpc>
              <a:spcBef>
                <a:spcPts val="500"/>
              </a:spcBef>
              <a:spcAft>
                <a:spcPts val="0"/>
              </a:spcAft>
              <a:buClr>
                <a:schemeClr val="lt1"/>
              </a:buClr>
              <a:buSzPts val="1600"/>
              <a:buNone/>
              <a:defRPr sz="1600"/>
            </a:lvl5pPr>
            <a:lvl6pPr lvl="5" algn="ctr">
              <a:lnSpc>
                <a:spcPct val="90000"/>
              </a:lnSpc>
              <a:spcBef>
                <a:spcPts val="500"/>
              </a:spcBef>
              <a:spcAft>
                <a:spcPts val="0"/>
              </a:spcAft>
              <a:buClr>
                <a:schemeClr val="lt1"/>
              </a:buClr>
              <a:buSzPts val="1600"/>
              <a:buNone/>
              <a:defRPr sz="1600"/>
            </a:lvl6pPr>
            <a:lvl7pPr lvl="6" algn="ctr">
              <a:lnSpc>
                <a:spcPct val="90000"/>
              </a:lnSpc>
              <a:spcBef>
                <a:spcPts val="500"/>
              </a:spcBef>
              <a:spcAft>
                <a:spcPts val="0"/>
              </a:spcAft>
              <a:buClr>
                <a:schemeClr val="lt1"/>
              </a:buClr>
              <a:buSzPts val="1600"/>
              <a:buNone/>
              <a:defRPr sz="1600"/>
            </a:lvl7pPr>
            <a:lvl8pPr lvl="7" algn="ctr">
              <a:lnSpc>
                <a:spcPct val="90000"/>
              </a:lnSpc>
              <a:spcBef>
                <a:spcPts val="500"/>
              </a:spcBef>
              <a:spcAft>
                <a:spcPts val="0"/>
              </a:spcAft>
              <a:buClr>
                <a:schemeClr val="lt1"/>
              </a:buClr>
              <a:buSzPts val="1600"/>
              <a:buNone/>
              <a:defRPr sz="1600"/>
            </a:lvl8pPr>
            <a:lvl9pPr lvl="8" algn="ctr">
              <a:lnSpc>
                <a:spcPct val="90000"/>
              </a:lnSpc>
              <a:spcBef>
                <a:spcPts val="500"/>
              </a:spcBef>
              <a:spcAft>
                <a:spcPts val="0"/>
              </a:spcAft>
              <a:buClr>
                <a:schemeClr val="lt1"/>
              </a:buClr>
              <a:buSzPts val="1600"/>
              <a:buNone/>
              <a:defRPr sz="1600"/>
            </a:lvl9pPr>
          </a:lstStyle>
          <a:p>
            <a:endParaRPr/>
          </a:p>
        </p:txBody>
      </p:sp>
      <p:sp>
        <p:nvSpPr>
          <p:cNvPr id="23" name="Google Shape;23;p10"/>
          <p:cNvSpPr/>
          <p:nvPr/>
        </p:nvSpPr>
        <p:spPr>
          <a:xfrm rot="-5400000" flipH="1">
            <a:off x="5396988" y="5172425"/>
            <a:ext cx="1331189" cy="47785"/>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Open Sans"/>
              <a:ea typeface="Open Sans"/>
              <a:cs typeface="Open Sans"/>
              <a:sym typeface="Open Sans"/>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3_Title Slide">
  <p:cSld name="3_Title Slide">
    <p:spTree>
      <p:nvGrpSpPr>
        <p:cNvPr id="1" name="Shape 24"/>
        <p:cNvGrpSpPr/>
        <p:nvPr/>
      </p:nvGrpSpPr>
      <p:grpSpPr>
        <a:xfrm>
          <a:off x="0" y="0"/>
          <a:ext cx="0" cy="0"/>
          <a:chOff x="0" y="0"/>
          <a:chExt cx="0" cy="0"/>
        </a:xfrm>
      </p:grpSpPr>
      <p:sp>
        <p:nvSpPr>
          <p:cNvPr id="25" name="Google Shape;25;p16"/>
          <p:cNvSpPr/>
          <p:nvPr/>
        </p:nvSpPr>
        <p:spPr>
          <a:xfrm>
            <a:off x="0" y="0"/>
            <a:ext cx="12192000" cy="6858000"/>
          </a:xfrm>
          <a:prstGeom prst="rect">
            <a:avLst/>
          </a:prstGeom>
          <a:solidFill>
            <a:srgbClr val="E8F6F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Open Sans"/>
              <a:ea typeface="Open Sans"/>
              <a:cs typeface="Open Sans"/>
              <a:sym typeface="Open Sans"/>
            </a:endParaRPr>
          </a:p>
        </p:txBody>
      </p:sp>
      <p:sp>
        <p:nvSpPr>
          <p:cNvPr id="26" name="Google Shape;26;p16"/>
          <p:cNvSpPr txBox="1">
            <a:spLocks noGrp="1"/>
          </p:cNvSpPr>
          <p:nvPr>
            <p:ph type="ctrTitle"/>
          </p:nvPr>
        </p:nvSpPr>
        <p:spPr>
          <a:xfrm>
            <a:off x="2179865" y="2774849"/>
            <a:ext cx="7832271" cy="1600197"/>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rgbClr val="52BAAD"/>
              </a:buClr>
              <a:buSzPts val="2000"/>
              <a:buFont typeface="Open Sans"/>
              <a:buNone/>
              <a:defRPr sz="2000" b="1">
                <a:solidFill>
                  <a:srgbClr val="52BAAD"/>
                </a:solidFill>
                <a:latin typeface="Open Sans"/>
                <a:ea typeface="Open Sans"/>
                <a:cs typeface="Open Sans"/>
                <a:sym typeface="Open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7" name="Google Shape;27;p16"/>
          <p:cNvSpPr/>
          <p:nvPr/>
        </p:nvSpPr>
        <p:spPr>
          <a:xfrm flipH="1">
            <a:off x="2172708" y="2774849"/>
            <a:ext cx="7839428" cy="45719"/>
          </a:xfrm>
          <a:prstGeom prst="rect">
            <a:avLst/>
          </a:prstGeom>
          <a:solidFill>
            <a:srgbClr val="52BAA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Open Sans"/>
              <a:ea typeface="Open Sans"/>
              <a:cs typeface="Open Sans"/>
              <a:sym typeface="Open Sans"/>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2_Title Slide">
  <p:cSld name="2_Title Slide">
    <p:spTree>
      <p:nvGrpSpPr>
        <p:cNvPr id="1" name="Shape 28"/>
        <p:cNvGrpSpPr/>
        <p:nvPr/>
      </p:nvGrpSpPr>
      <p:grpSpPr>
        <a:xfrm>
          <a:off x="0" y="0"/>
          <a:ext cx="0" cy="0"/>
          <a:chOff x="0" y="0"/>
          <a:chExt cx="0" cy="0"/>
        </a:xfrm>
      </p:grpSpPr>
      <p:sp>
        <p:nvSpPr>
          <p:cNvPr id="29" name="Google Shape;29;p17"/>
          <p:cNvSpPr/>
          <p:nvPr/>
        </p:nvSpPr>
        <p:spPr>
          <a:xfrm>
            <a:off x="0" y="0"/>
            <a:ext cx="12192000" cy="6858000"/>
          </a:xfrm>
          <a:prstGeom prst="rect">
            <a:avLst/>
          </a:prstGeom>
          <a:solidFill>
            <a:srgbClr val="F2F2F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Open Sans"/>
              <a:ea typeface="Open Sans"/>
              <a:cs typeface="Open Sans"/>
              <a:sym typeface="Open Sans"/>
            </a:endParaRPr>
          </a:p>
        </p:txBody>
      </p:sp>
      <p:sp>
        <p:nvSpPr>
          <p:cNvPr id="30" name="Google Shape;30;p17"/>
          <p:cNvSpPr txBox="1">
            <a:spLocks noGrp="1"/>
          </p:cNvSpPr>
          <p:nvPr>
            <p:ph type="ctrTitle"/>
          </p:nvPr>
        </p:nvSpPr>
        <p:spPr>
          <a:xfrm>
            <a:off x="2179865" y="2937536"/>
            <a:ext cx="7832271" cy="1600197"/>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accent1"/>
              </a:buClr>
              <a:buSzPts val="2000"/>
              <a:buFont typeface="Open Sans"/>
              <a:buNone/>
              <a:defRPr sz="2000" b="1">
                <a:solidFill>
                  <a:schemeClr val="accent1"/>
                </a:solidFill>
                <a:latin typeface="Open Sans"/>
                <a:ea typeface="Open Sans"/>
                <a:cs typeface="Open Sans"/>
                <a:sym typeface="Open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pic>
        <p:nvPicPr>
          <p:cNvPr id="31" name="Google Shape;31;p17"/>
          <p:cNvPicPr preferRelativeResize="0"/>
          <p:nvPr/>
        </p:nvPicPr>
        <p:blipFill rotWithShape="1">
          <a:blip r:embed="rId2">
            <a:alphaModFix/>
          </a:blip>
          <a:srcRect/>
          <a:stretch/>
        </p:blipFill>
        <p:spPr>
          <a:xfrm>
            <a:off x="5239605" y="1688651"/>
            <a:ext cx="1712791" cy="1064995"/>
          </a:xfrm>
          <a:prstGeom prst="rect">
            <a:avLst/>
          </a:prstGeom>
          <a:noFill/>
          <a:ln>
            <a:noFill/>
          </a:ln>
        </p:spPr>
      </p:pic>
      <p:pic>
        <p:nvPicPr>
          <p:cNvPr id="32" name="Google Shape;32;p17"/>
          <p:cNvPicPr preferRelativeResize="0"/>
          <p:nvPr/>
        </p:nvPicPr>
        <p:blipFill rotWithShape="1">
          <a:blip r:embed="rId3">
            <a:alphaModFix/>
          </a:blip>
          <a:srcRect/>
          <a:stretch/>
        </p:blipFill>
        <p:spPr>
          <a:xfrm>
            <a:off x="1032127" y="6188473"/>
            <a:ext cx="2281165" cy="469502"/>
          </a:xfrm>
          <a:prstGeom prst="rect">
            <a:avLst/>
          </a:prstGeom>
          <a:noFill/>
          <a:ln>
            <a:noFill/>
          </a:ln>
        </p:spPr>
      </p:pic>
      <p:sp>
        <p:nvSpPr>
          <p:cNvPr id="33" name="Google Shape;33;p17"/>
          <p:cNvSpPr txBox="1"/>
          <p:nvPr/>
        </p:nvSpPr>
        <p:spPr>
          <a:xfrm>
            <a:off x="3313292" y="6150114"/>
            <a:ext cx="7753350" cy="707886"/>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000"/>
              <a:buFont typeface="Arial"/>
              <a:buNone/>
            </a:pPr>
            <a:r>
              <a:rPr lang="en-US" sz="1000" b="0" i="0" u="none" strike="noStrike" cap="none" dirty="0" smtClean="0">
                <a:solidFill>
                  <a:schemeClr val="lt1"/>
                </a:solidFill>
                <a:latin typeface="Open Sans"/>
                <a:ea typeface="Open Sans"/>
                <a:cs typeface="Open Sans"/>
                <a:sym typeface="Open Sans"/>
              </a:rPr>
              <a:t>This project has been funded with support from the European Commission. This publication reflects the views only of the author, and the Commission cannot be held responsible for any use which may be made of the information contained therein. Project Number: 2020-1-BG01-KA202-079064</a:t>
            </a:r>
            <a:endParaRPr lang="en-US" sz="1400" b="0" i="0" u="none" strike="noStrike" cap="none" dirty="0" smtClean="0">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000"/>
              <a:buFont typeface="Arial"/>
              <a:buNone/>
            </a:pPr>
            <a:endParaRPr sz="1000" b="0" i="0" u="none" strike="noStrike" cap="none" dirty="0">
              <a:solidFill>
                <a:schemeClr val="lt1"/>
              </a:solidFill>
              <a:latin typeface="Open Sans"/>
              <a:ea typeface="Open Sans"/>
              <a:cs typeface="Open Sans"/>
              <a:sym typeface="Open Sans"/>
            </a:endParaRPr>
          </a:p>
        </p:txBody>
      </p:sp>
      <p:sp>
        <p:nvSpPr>
          <p:cNvPr id="34" name="Google Shape;34;p17"/>
          <p:cNvSpPr/>
          <p:nvPr/>
        </p:nvSpPr>
        <p:spPr>
          <a:xfrm flipH="1">
            <a:off x="2172707" y="2913643"/>
            <a:ext cx="7839428" cy="45719"/>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Open Sans"/>
              <a:ea typeface="Open Sans"/>
              <a:cs typeface="Open Sans"/>
              <a:sym typeface="Open Sans"/>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Text - 1col">
  <p:cSld name="Title Text - 1col">
    <p:spTree>
      <p:nvGrpSpPr>
        <p:cNvPr id="1" name="Shape 38"/>
        <p:cNvGrpSpPr/>
        <p:nvPr/>
      </p:nvGrpSpPr>
      <p:grpSpPr>
        <a:xfrm>
          <a:off x="0" y="0"/>
          <a:ext cx="0" cy="0"/>
          <a:chOff x="0" y="0"/>
          <a:chExt cx="0" cy="0"/>
        </a:xfrm>
      </p:grpSpPr>
      <p:sp>
        <p:nvSpPr>
          <p:cNvPr id="39" name="Google Shape;39;p12"/>
          <p:cNvSpPr txBox="1">
            <a:spLocks noGrp="1"/>
          </p:cNvSpPr>
          <p:nvPr>
            <p:ph type="title"/>
          </p:nvPr>
        </p:nvSpPr>
        <p:spPr>
          <a:xfrm>
            <a:off x="97970" y="81642"/>
            <a:ext cx="11944351" cy="715879"/>
          </a:xfrm>
          <a:prstGeom prst="rect">
            <a:avLst/>
          </a:prstGeom>
          <a:noFill/>
          <a:ln>
            <a:noFill/>
          </a:ln>
        </p:spPr>
        <p:txBody>
          <a:bodyPr spcFirstLastPara="1" wrap="square" lIns="54000" tIns="54000" rIns="54000" bIns="54000" anchor="ctr" anchorCtr="0">
            <a:noAutofit/>
          </a:bodyPr>
          <a:lstStyle>
            <a:lvl1pPr lvl="0" algn="l">
              <a:lnSpc>
                <a:spcPct val="90000"/>
              </a:lnSpc>
              <a:spcBef>
                <a:spcPts val="0"/>
              </a:spcBef>
              <a:spcAft>
                <a:spcPts val="0"/>
              </a:spcAft>
              <a:buClr>
                <a:schemeClr val="dk1"/>
              </a:buClr>
              <a:buSzPts val="3800"/>
              <a:buFont typeface="Calibri"/>
              <a:buNone/>
              <a:defRPr>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12"/>
          <p:cNvSpPr txBox="1">
            <a:spLocks noGrp="1"/>
          </p:cNvSpPr>
          <p:nvPr>
            <p:ph type="body" idx="1"/>
          </p:nvPr>
        </p:nvSpPr>
        <p:spPr>
          <a:xfrm>
            <a:off x="97971" y="881743"/>
            <a:ext cx="11944350" cy="5870121"/>
          </a:xfrm>
          <a:prstGeom prst="rect">
            <a:avLst/>
          </a:prstGeom>
          <a:noFill/>
          <a:ln>
            <a:noFill/>
          </a:ln>
        </p:spPr>
        <p:txBody>
          <a:bodyPr spcFirstLastPara="1" wrap="square" lIns="91425" tIns="45700" rIns="91425" bIns="45700" anchor="t" anchorCtr="0">
            <a:noAutofit/>
          </a:bodyPr>
          <a:lstStyle>
            <a:lvl1pPr marL="457200" marR="0" lvl="0" indent="-228600" algn="just" rtl="0">
              <a:lnSpc>
                <a:spcPct val="90000"/>
              </a:lnSpc>
              <a:spcBef>
                <a:spcPts val="1000"/>
              </a:spcBef>
              <a:spcAft>
                <a:spcPts val="0"/>
              </a:spcAft>
              <a:buClr>
                <a:schemeClr val="lt2"/>
              </a:buClr>
              <a:buSzPts val="1800"/>
              <a:buFont typeface="Arial"/>
              <a:buNone/>
              <a:defRPr sz="1800" b="0" i="0" u="none" strike="noStrike" cap="none">
                <a:solidFill>
                  <a:schemeClr val="lt2"/>
                </a:solidFill>
                <a:latin typeface="Open Sans Light"/>
                <a:ea typeface="Open Sans Light"/>
                <a:cs typeface="Open Sans Light"/>
                <a:sym typeface="Open Sans Light"/>
              </a:defRPr>
            </a:lvl1pPr>
            <a:lvl2pPr marL="914400" marR="0" lvl="1" indent="-368300" algn="l" rtl="0">
              <a:lnSpc>
                <a:spcPct val="90000"/>
              </a:lnSpc>
              <a:spcBef>
                <a:spcPts val="500"/>
              </a:spcBef>
              <a:spcAft>
                <a:spcPts val="0"/>
              </a:spcAft>
              <a:buClr>
                <a:schemeClr val="lt1"/>
              </a:buClr>
              <a:buSzPts val="2200"/>
              <a:buFont typeface="Arial"/>
              <a:buChar char="•"/>
              <a:defRPr sz="2200" b="0" i="0" u="none" strike="noStrike" cap="none">
                <a:solidFill>
                  <a:schemeClr val="lt1"/>
                </a:solidFill>
                <a:latin typeface="Calibri"/>
                <a:ea typeface="Calibri"/>
                <a:cs typeface="Calibri"/>
                <a:sym typeface="Calibri"/>
              </a:defRPr>
            </a:lvl2pPr>
            <a:lvl3pPr marL="1371600" marR="0" lvl="2" indent="-368300" algn="l" rtl="0">
              <a:lnSpc>
                <a:spcPct val="90000"/>
              </a:lnSpc>
              <a:spcBef>
                <a:spcPts val="500"/>
              </a:spcBef>
              <a:spcAft>
                <a:spcPts val="0"/>
              </a:spcAft>
              <a:buClr>
                <a:schemeClr val="lt1"/>
              </a:buClr>
              <a:buSzPts val="2200"/>
              <a:buFont typeface="Arial"/>
              <a:buChar char="•"/>
              <a:defRPr sz="2200" b="0" i="0" u="none" strike="noStrike" cap="none">
                <a:solidFill>
                  <a:schemeClr val="lt1"/>
                </a:solidFill>
                <a:latin typeface="Calibri"/>
                <a:ea typeface="Calibri"/>
                <a:cs typeface="Calibri"/>
                <a:sym typeface="Calibri"/>
              </a:defRPr>
            </a:lvl3pPr>
            <a:lvl4pPr marL="1828800" marR="0" lvl="3" indent="-368300" algn="l" rtl="0">
              <a:lnSpc>
                <a:spcPct val="90000"/>
              </a:lnSpc>
              <a:spcBef>
                <a:spcPts val="500"/>
              </a:spcBef>
              <a:spcAft>
                <a:spcPts val="0"/>
              </a:spcAft>
              <a:buClr>
                <a:schemeClr val="lt1"/>
              </a:buClr>
              <a:buSzPts val="2200"/>
              <a:buFont typeface="Arial"/>
              <a:buChar char="•"/>
              <a:defRPr sz="2200" b="0" i="0" u="none" strike="noStrike" cap="none">
                <a:solidFill>
                  <a:schemeClr val="lt1"/>
                </a:solidFill>
                <a:latin typeface="Calibri"/>
                <a:ea typeface="Calibri"/>
                <a:cs typeface="Calibri"/>
                <a:sym typeface="Calibri"/>
              </a:defRPr>
            </a:lvl4pPr>
            <a:lvl5pPr marL="2286000" marR="0" lvl="4" indent="-368300" algn="l" rtl="0">
              <a:lnSpc>
                <a:spcPct val="90000"/>
              </a:lnSpc>
              <a:spcBef>
                <a:spcPts val="500"/>
              </a:spcBef>
              <a:spcAft>
                <a:spcPts val="0"/>
              </a:spcAft>
              <a:buClr>
                <a:schemeClr val="lt1"/>
              </a:buClr>
              <a:buSzPts val="2200"/>
              <a:buFont typeface="Arial"/>
              <a:buChar char="•"/>
              <a:defRPr sz="2200" b="0" i="0" u="none" strike="noStrike" cap="none">
                <a:solidFill>
                  <a:schemeClr val="lt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9pPr>
          </a:lstStyle>
          <a:p>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3_Title Slide">
  <p:cSld name="3_Title Slide">
    <p:spTree>
      <p:nvGrpSpPr>
        <p:cNvPr id="1" name="Shape 41"/>
        <p:cNvGrpSpPr/>
        <p:nvPr/>
      </p:nvGrpSpPr>
      <p:grpSpPr>
        <a:xfrm>
          <a:off x="0" y="0"/>
          <a:ext cx="0" cy="0"/>
          <a:chOff x="0" y="0"/>
          <a:chExt cx="0" cy="0"/>
        </a:xfrm>
      </p:grpSpPr>
      <p:sp>
        <p:nvSpPr>
          <p:cNvPr id="42" name="Google Shape;42;p37"/>
          <p:cNvSpPr/>
          <p:nvPr/>
        </p:nvSpPr>
        <p:spPr>
          <a:xfrm>
            <a:off x="0" y="0"/>
            <a:ext cx="12192000" cy="6858000"/>
          </a:xfrm>
          <a:prstGeom prst="rect">
            <a:avLst/>
          </a:prstGeom>
          <a:solidFill>
            <a:srgbClr val="E8F6F4"/>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Open Sans"/>
              <a:ea typeface="Open Sans"/>
              <a:cs typeface="Open Sans"/>
              <a:sym typeface="Open Sans"/>
            </a:endParaRPr>
          </a:p>
        </p:txBody>
      </p:sp>
      <p:sp>
        <p:nvSpPr>
          <p:cNvPr id="43" name="Google Shape;43;p37"/>
          <p:cNvSpPr txBox="1">
            <a:spLocks noGrp="1"/>
          </p:cNvSpPr>
          <p:nvPr>
            <p:ph type="ctrTitle"/>
          </p:nvPr>
        </p:nvSpPr>
        <p:spPr>
          <a:xfrm>
            <a:off x="2179865" y="2774849"/>
            <a:ext cx="7832271" cy="1600197"/>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rgbClr val="52BAAD"/>
              </a:buClr>
              <a:buSzPts val="2000"/>
              <a:buFont typeface="Open Sans"/>
              <a:buNone/>
              <a:defRPr sz="2000" b="1">
                <a:solidFill>
                  <a:srgbClr val="52BAAD"/>
                </a:solidFill>
                <a:latin typeface="Open Sans"/>
                <a:ea typeface="Open Sans"/>
                <a:cs typeface="Open Sans"/>
                <a:sym typeface="Open Sans"/>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37"/>
          <p:cNvSpPr/>
          <p:nvPr/>
        </p:nvSpPr>
        <p:spPr>
          <a:xfrm flipH="1">
            <a:off x="2172708" y="2774849"/>
            <a:ext cx="7839428" cy="45719"/>
          </a:xfrm>
          <a:prstGeom prst="rect">
            <a:avLst/>
          </a:prstGeom>
          <a:solidFill>
            <a:srgbClr val="52BAAD"/>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Open Sans"/>
              <a:ea typeface="Open Sans"/>
              <a:cs typeface="Open Sans"/>
              <a:sym typeface="Open Sans"/>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Content - 2col">
  <p:cSld name="Title Content - 2col">
    <p:spTree>
      <p:nvGrpSpPr>
        <p:cNvPr id="1" name="Shape 45"/>
        <p:cNvGrpSpPr/>
        <p:nvPr/>
      </p:nvGrpSpPr>
      <p:grpSpPr>
        <a:xfrm>
          <a:off x="0" y="0"/>
          <a:ext cx="0" cy="0"/>
          <a:chOff x="0" y="0"/>
          <a:chExt cx="0" cy="0"/>
        </a:xfrm>
      </p:grpSpPr>
      <p:sp>
        <p:nvSpPr>
          <p:cNvPr id="46" name="Google Shape;46;p14"/>
          <p:cNvSpPr txBox="1">
            <a:spLocks noGrp="1"/>
          </p:cNvSpPr>
          <p:nvPr>
            <p:ph type="title"/>
          </p:nvPr>
        </p:nvSpPr>
        <p:spPr>
          <a:xfrm>
            <a:off x="97970" y="81642"/>
            <a:ext cx="11944351" cy="715879"/>
          </a:xfrm>
          <a:prstGeom prst="rect">
            <a:avLst/>
          </a:prstGeom>
          <a:noFill/>
          <a:ln>
            <a:noFill/>
          </a:ln>
        </p:spPr>
        <p:txBody>
          <a:bodyPr spcFirstLastPara="1" wrap="square" lIns="54000" tIns="54000" rIns="54000" bIns="54000" anchor="ctr" anchorCtr="0">
            <a:noAutofit/>
          </a:bodyPr>
          <a:lstStyle>
            <a:lvl1pPr lvl="0" algn="l">
              <a:lnSpc>
                <a:spcPct val="90000"/>
              </a:lnSpc>
              <a:spcBef>
                <a:spcPts val="0"/>
              </a:spcBef>
              <a:spcAft>
                <a:spcPts val="0"/>
              </a:spcAft>
              <a:buClr>
                <a:schemeClr val="dk1"/>
              </a:buClr>
              <a:buSzPts val="3800"/>
              <a:buFont typeface="Open Sans"/>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7" name="Google Shape;47;p14"/>
          <p:cNvSpPr txBox="1">
            <a:spLocks noGrp="1"/>
          </p:cNvSpPr>
          <p:nvPr>
            <p:ph type="body" idx="1"/>
          </p:nvPr>
        </p:nvSpPr>
        <p:spPr>
          <a:xfrm>
            <a:off x="97971" y="873580"/>
            <a:ext cx="5910944" cy="5902778"/>
          </a:xfrm>
          <a:prstGeom prst="rect">
            <a:avLst/>
          </a:prstGeom>
          <a:noFill/>
          <a:ln>
            <a:noFill/>
          </a:ln>
        </p:spPr>
        <p:txBody>
          <a:bodyPr spcFirstLastPara="1" wrap="square" lIns="91425" tIns="45700" rIns="91425" bIns="45700" anchor="t" anchorCtr="0">
            <a:noAutofit/>
          </a:bodyPr>
          <a:lstStyle>
            <a:lvl1pPr marL="457200" marR="0" lvl="0" indent="-228600" algn="just" rtl="0">
              <a:lnSpc>
                <a:spcPct val="90000"/>
              </a:lnSpc>
              <a:spcBef>
                <a:spcPts val="1000"/>
              </a:spcBef>
              <a:spcAft>
                <a:spcPts val="0"/>
              </a:spcAft>
              <a:buClr>
                <a:schemeClr val="lt2"/>
              </a:buClr>
              <a:buSzPts val="1800"/>
              <a:buFont typeface="Arial"/>
              <a:buNone/>
              <a:defRPr sz="1800" b="0" i="0" u="none" strike="noStrike" cap="none">
                <a:solidFill>
                  <a:schemeClr val="lt2"/>
                </a:solidFill>
                <a:latin typeface="Open Sans Light"/>
                <a:ea typeface="Open Sans Light"/>
                <a:cs typeface="Open Sans Light"/>
                <a:sym typeface="Open Sans Light"/>
              </a:defRPr>
            </a:lvl1pPr>
            <a:lvl2pPr marL="914400" marR="0" lvl="1" indent="-368300" algn="l" rtl="0">
              <a:lnSpc>
                <a:spcPct val="90000"/>
              </a:lnSpc>
              <a:spcBef>
                <a:spcPts val="500"/>
              </a:spcBef>
              <a:spcAft>
                <a:spcPts val="0"/>
              </a:spcAft>
              <a:buClr>
                <a:schemeClr val="lt1"/>
              </a:buClr>
              <a:buSzPts val="2200"/>
              <a:buFont typeface="Arial"/>
              <a:buChar char="•"/>
              <a:defRPr sz="2200" b="0" i="0" u="none" strike="noStrike" cap="none">
                <a:solidFill>
                  <a:schemeClr val="lt1"/>
                </a:solidFill>
                <a:latin typeface="Calibri"/>
                <a:ea typeface="Calibri"/>
                <a:cs typeface="Calibri"/>
                <a:sym typeface="Calibri"/>
              </a:defRPr>
            </a:lvl2pPr>
            <a:lvl3pPr marL="1371600" marR="0" lvl="2" indent="-368300" algn="l" rtl="0">
              <a:lnSpc>
                <a:spcPct val="90000"/>
              </a:lnSpc>
              <a:spcBef>
                <a:spcPts val="500"/>
              </a:spcBef>
              <a:spcAft>
                <a:spcPts val="0"/>
              </a:spcAft>
              <a:buClr>
                <a:schemeClr val="lt1"/>
              </a:buClr>
              <a:buSzPts val="2200"/>
              <a:buFont typeface="Arial"/>
              <a:buChar char="•"/>
              <a:defRPr sz="2200" b="0" i="0" u="none" strike="noStrike" cap="none">
                <a:solidFill>
                  <a:schemeClr val="lt1"/>
                </a:solidFill>
                <a:latin typeface="Calibri"/>
                <a:ea typeface="Calibri"/>
                <a:cs typeface="Calibri"/>
                <a:sym typeface="Calibri"/>
              </a:defRPr>
            </a:lvl3pPr>
            <a:lvl4pPr marL="1828800" marR="0" lvl="3" indent="-368300" algn="l" rtl="0">
              <a:lnSpc>
                <a:spcPct val="90000"/>
              </a:lnSpc>
              <a:spcBef>
                <a:spcPts val="500"/>
              </a:spcBef>
              <a:spcAft>
                <a:spcPts val="0"/>
              </a:spcAft>
              <a:buClr>
                <a:schemeClr val="lt1"/>
              </a:buClr>
              <a:buSzPts val="2200"/>
              <a:buFont typeface="Arial"/>
              <a:buChar char="•"/>
              <a:defRPr sz="2200" b="0" i="0" u="none" strike="noStrike" cap="none">
                <a:solidFill>
                  <a:schemeClr val="lt1"/>
                </a:solidFill>
                <a:latin typeface="Calibri"/>
                <a:ea typeface="Calibri"/>
                <a:cs typeface="Calibri"/>
                <a:sym typeface="Calibri"/>
              </a:defRPr>
            </a:lvl4pPr>
            <a:lvl5pPr marL="2286000" marR="0" lvl="4" indent="-368300" algn="l" rtl="0">
              <a:lnSpc>
                <a:spcPct val="90000"/>
              </a:lnSpc>
              <a:spcBef>
                <a:spcPts val="500"/>
              </a:spcBef>
              <a:spcAft>
                <a:spcPts val="0"/>
              </a:spcAft>
              <a:buClr>
                <a:schemeClr val="lt1"/>
              </a:buClr>
              <a:buSzPts val="2200"/>
              <a:buFont typeface="Arial"/>
              <a:buChar char="•"/>
              <a:defRPr sz="2200" b="0" i="0" u="none" strike="noStrike" cap="none">
                <a:solidFill>
                  <a:schemeClr val="lt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9pPr>
          </a:lstStyle>
          <a:p>
            <a:endParaRPr/>
          </a:p>
        </p:txBody>
      </p:sp>
      <p:sp>
        <p:nvSpPr>
          <p:cNvPr id="48" name="Google Shape;48;p14"/>
          <p:cNvSpPr txBox="1">
            <a:spLocks noGrp="1"/>
          </p:cNvSpPr>
          <p:nvPr>
            <p:ph type="body" idx="2"/>
          </p:nvPr>
        </p:nvSpPr>
        <p:spPr>
          <a:xfrm>
            <a:off x="6131377" y="873580"/>
            <a:ext cx="5910944" cy="5902778"/>
          </a:xfrm>
          <a:prstGeom prst="rect">
            <a:avLst/>
          </a:prstGeom>
          <a:noFill/>
          <a:ln>
            <a:noFill/>
          </a:ln>
        </p:spPr>
        <p:txBody>
          <a:bodyPr spcFirstLastPara="1" wrap="square" lIns="91425" tIns="45700" rIns="91425" bIns="45700" anchor="t" anchorCtr="0">
            <a:noAutofit/>
          </a:bodyPr>
          <a:lstStyle>
            <a:lvl1pPr marL="457200" marR="0" lvl="0" indent="-228600" algn="just" rtl="0">
              <a:lnSpc>
                <a:spcPct val="90000"/>
              </a:lnSpc>
              <a:spcBef>
                <a:spcPts val="1000"/>
              </a:spcBef>
              <a:spcAft>
                <a:spcPts val="0"/>
              </a:spcAft>
              <a:buClr>
                <a:schemeClr val="lt2"/>
              </a:buClr>
              <a:buSzPts val="1800"/>
              <a:buFont typeface="Arial"/>
              <a:buNone/>
              <a:defRPr sz="1800" b="0" i="0" u="none" strike="noStrike" cap="none">
                <a:solidFill>
                  <a:schemeClr val="lt2"/>
                </a:solidFill>
                <a:latin typeface="Open Sans Light"/>
                <a:ea typeface="Open Sans Light"/>
                <a:cs typeface="Open Sans Light"/>
                <a:sym typeface="Open Sans Light"/>
              </a:defRPr>
            </a:lvl1pPr>
            <a:lvl2pPr marL="914400" marR="0" lvl="1" indent="-368300" algn="l" rtl="0">
              <a:lnSpc>
                <a:spcPct val="90000"/>
              </a:lnSpc>
              <a:spcBef>
                <a:spcPts val="500"/>
              </a:spcBef>
              <a:spcAft>
                <a:spcPts val="0"/>
              </a:spcAft>
              <a:buClr>
                <a:schemeClr val="lt1"/>
              </a:buClr>
              <a:buSzPts val="2200"/>
              <a:buFont typeface="Arial"/>
              <a:buChar char="•"/>
              <a:defRPr sz="2200" b="0" i="0" u="none" strike="noStrike" cap="none">
                <a:solidFill>
                  <a:schemeClr val="lt1"/>
                </a:solidFill>
                <a:latin typeface="Calibri"/>
                <a:ea typeface="Calibri"/>
                <a:cs typeface="Calibri"/>
                <a:sym typeface="Calibri"/>
              </a:defRPr>
            </a:lvl2pPr>
            <a:lvl3pPr marL="1371600" marR="0" lvl="2" indent="-368300" algn="l" rtl="0">
              <a:lnSpc>
                <a:spcPct val="90000"/>
              </a:lnSpc>
              <a:spcBef>
                <a:spcPts val="500"/>
              </a:spcBef>
              <a:spcAft>
                <a:spcPts val="0"/>
              </a:spcAft>
              <a:buClr>
                <a:schemeClr val="lt1"/>
              </a:buClr>
              <a:buSzPts val="2200"/>
              <a:buFont typeface="Arial"/>
              <a:buChar char="•"/>
              <a:defRPr sz="2200" b="0" i="0" u="none" strike="noStrike" cap="none">
                <a:solidFill>
                  <a:schemeClr val="lt1"/>
                </a:solidFill>
                <a:latin typeface="Calibri"/>
                <a:ea typeface="Calibri"/>
                <a:cs typeface="Calibri"/>
                <a:sym typeface="Calibri"/>
              </a:defRPr>
            </a:lvl3pPr>
            <a:lvl4pPr marL="1828800" marR="0" lvl="3" indent="-368300" algn="l" rtl="0">
              <a:lnSpc>
                <a:spcPct val="90000"/>
              </a:lnSpc>
              <a:spcBef>
                <a:spcPts val="500"/>
              </a:spcBef>
              <a:spcAft>
                <a:spcPts val="0"/>
              </a:spcAft>
              <a:buClr>
                <a:schemeClr val="lt1"/>
              </a:buClr>
              <a:buSzPts val="2200"/>
              <a:buFont typeface="Arial"/>
              <a:buChar char="•"/>
              <a:defRPr sz="2200" b="0" i="0" u="none" strike="noStrike" cap="none">
                <a:solidFill>
                  <a:schemeClr val="lt1"/>
                </a:solidFill>
                <a:latin typeface="Calibri"/>
                <a:ea typeface="Calibri"/>
                <a:cs typeface="Calibri"/>
                <a:sym typeface="Calibri"/>
              </a:defRPr>
            </a:lvl4pPr>
            <a:lvl5pPr marL="2286000" marR="0" lvl="4" indent="-368300" algn="l" rtl="0">
              <a:lnSpc>
                <a:spcPct val="90000"/>
              </a:lnSpc>
              <a:spcBef>
                <a:spcPts val="500"/>
              </a:spcBef>
              <a:spcAft>
                <a:spcPts val="0"/>
              </a:spcAft>
              <a:buClr>
                <a:schemeClr val="lt1"/>
              </a:buClr>
              <a:buSzPts val="2200"/>
              <a:buFont typeface="Arial"/>
              <a:buChar char="•"/>
              <a:defRPr sz="2200" b="0" i="0" u="none" strike="noStrike" cap="none">
                <a:solidFill>
                  <a:schemeClr val="lt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9pPr>
          </a:lstStyle>
          <a:p>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Subtitle Text - 1col">
  <p:cSld name="Title Subtitle Text - 1col">
    <p:spTree>
      <p:nvGrpSpPr>
        <p:cNvPr id="1" name="Shape 49"/>
        <p:cNvGrpSpPr/>
        <p:nvPr/>
      </p:nvGrpSpPr>
      <p:grpSpPr>
        <a:xfrm>
          <a:off x="0" y="0"/>
          <a:ext cx="0" cy="0"/>
          <a:chOff x="0" y="0"/>
          <a:chExt cx="0" cy="0"/>
        </a:xfrm>
      </p:grpSpPr>
      <p:sp>
        <p:nvSpPr>
          <p:cNvPr id="50" name="Google Shape;50;p15"/>
          <p:cNvSpPr txBox="1">
            <a:spLocks noGrp="1"/>
          </p:cNvSpPr>
          <p:nvPr>
            <p:ph type="title"/>
          </p:nvPr>
        </p:nvSpPr>
        <p:spPr>
          <a:xfrm>
            <a:off x="97970" y="81642"/>
            <a:ext cx="11944351" cy="715879"/>
          </a:xfrm>
          <a:prstGeom prst="rect">
            <a:avLst/>
          </a:prstGeom>
          <a:noFill/>
          <a:ln>
            <a:noFill/>
          </a:ln>
        </p:spPr>
        <p:txBody>
          <a:bodyPr spcFirstLastPara="1" wrap="square" lIns="54000" tIns="54000" rIns="54000" bIns="54000" anchor="ctr" anchorCtr="0">
            <a:noAutofit/>
          </a:bodyPr>
          <a:lstStyle>
            <a:lvl1pPr lvl="0" algn="l">
              <a:lnSpc>
                <a:spcPct val="90000"/>
              </a:lnSpc>
              <a:spcBef>
                <a:spcPts val="0"/>
              </a:spcBef>
              <a:spcAft>
                <a:spcPts val="0"/>
              </a:spcAft>
              <a:buClr>
                <a:schemeClr val="dk1"/>
              </a:buClr>
              <a:buSzPts val="3800"/>
              <a:buFont typeface="Open Sans"/>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15"/>
          <p:cNvSpPr txBox="1">
            <a:spLocks noGrp="1"/>
          </p:cNvSpPr>
          <p:nvPr>
            <p:ph type="body" idx="1"/>
          </p:nvPr>
        </p:nvSpPr>
        <p:spPr>
          <a:xfrm>
            <a:off x="97971" y="1462684"/>
            <a:ext cx="5910944" cy="5313673"/>
          </a:xfrm>
          <a:prstGeom prst="rect">
            <a:avLst/>
          </a:prstGeom>
          <a:noFill/>
          <a:ln>
            <a:noFill/>
          </a:ln>
        </p:spPr>
        <p:txBody>
          <a:bodyPr spcFirstLastPara="1" wrap="square" lIns="91425" tIns="45700" rIns="91425" bIns="45700" anchor="t" anchorCtr="0">
            <a:noAutofit/>
          </a:bodyPr>
          <a:lstStyle>
            <a:lvl1pPr marL="457200" marR="0" lvl="0" indent="-228600" algn="just" rtl="0">
              <a:lnSpc>
                <a:spcPct val="90000"/>
              </a:lnSpc>
              <a:spcBef>
                <a:spcPts val="1000"/>
              </a:spcBef>
              <a:spcAft>
                <a:spcPts val="0"/>
              </a:spcAft>
              <a:buClr>
                <a:schemeClr val="lt2"/>
              </a:buClr>
              <a:buSzPts val="1800"/>
              <a:buFont typeface="Arial"/>
              <a:buNone/>
              <a:defRPr sz="1800" b="0" i="0" u="none" strike="noStrike" cap="none">
                <a:solidFill>
                  <a:schemeClr val="lt2"/>
                </a:solidFill>
                <a:latin typeface="Open Sans Light"/>
                <a:ea typeface="Open Sans Light"/>
                <a:cs typeface="Open Sans Light"/>
                <a:sym typeface="Open Sans Light"/>
              </a:defRPr>
            </a:lvl1pPr>
            <a:lvl2pPr marL="914400" marR="0" lvl="1" indent="-368300" algn="l" rtl="0">
              <a:lnSpc>
                <a:spcPct val="90000"/>
              </a:lnSpc>
              <a:spcBef>
                <a:spcPts val="500"/>
              </a:spcBef>
              <a:spcAft>
                <a:spcPts val="0"/>
              </a:spcAft>
              <a:buClr>
                <a:schemeClr val="lt1"/>
              </a:buClr>
              <a:buSzPts val="2200"/>
              <a:buFont typeface="Arial"/>
              <a:buChar char="•"/>
              <a:defRPr sz="2200" b="0" i="0" u="none" strike="noStrike" cap="none">
                <a:solidFill>
                  <a:schemeClr val="lt1"/>
                </a:solidFill>
                <a:latin typeface="Calibri"/>
                <a:ea typeface="Calibri"/>
                <a:cs typeface="Calibri"/>
                <a:sym typeface="Calibri"/>
              </a:defRPr>
            </a:lvl2pPr>
            <a:lvl3pPr marL="1371600" marR="0" lvl="2" indent="-368300" algn="l" rtl="0">
              <a:lnSpc>
                <a:spcPct val="90000"/>
              </a:lnSpc>
              <a:spcBef>
                <a:spcPts val="500"/>
              </a:spcBef>
              <a:spcAft>
                <a:spcPts val="0"/>
              </a:spcAft>
              <a:buClr>
                <a:schemeClr val="lt1"/>
              </a:buClr>
              <a:buSzPts val="2200"/>
              <a:buFont typeface="Arial"/>
              <a:buChar char="•"/>
              <a:defRPr sz="2200" b="0" i="0" u="none" strike="noStrike" cap="none">
                <a:solidFill>
                  <a:schemeClr val="lt1"/>
                </a:solidFill>
                <a:latin typeface="Calibri"/>
                <a:ea typeface="Calibri"/>
                <a:cs typeface="Calibri"/>
                <a:sym typeface="Calibri"/>
              </a:defRPr>
            </a:lvl3pPr>
            <a:lvl4pPr marL="1828800" marR="0" lvl="3" indent="-368300" algn="l" rtl="0">
              <a:lnSpc>
                <a:spcPct val="90000"/>
              </a:lnSpc>
              <a:spcBef>
                <a:spcPts val="500"/>
              </a:spcBef>
              <a:spcAft>
                <a:spcPts val="0"/>
              </a:spcAft>
              <a:buClr>
                <a:schemeClr val="lt1"/>
              </a:buClr>
              <a:buSzPts val="2200"/>
              <a:buFont typeface="Arial"/>
              <a:buChar char="•"/>
              <a:defRPr sz="2200" b="0" i="0" u="none" strike="noStrike" cap="none">
                <a:solidFill>
                  <a:schemeClr val="lt1"/>
                </a:solidFill>
                <a:latin typeface="Calibri"/>
                <a:ea typeface="Calibri"/>
                <a:cs typeface="Calibri"/>
                <a:sym typeface="Calibri"/>
              </a:defRPr>
            </a:lvl4pPr>
            <a:lvl5pPr marL="2286000" marR="0" lvl="4" indent="-368300" algn="l" rtl="0">
              <a:lnSpc>
                <a:spcPct val="90000"/>
              </a:lnSpc>
              <a:spcBef>
                <a:spcPts val="500"/>
              </a:spcBef>
              <a:spcAft>
                <a:spcPts val="0"/>
              </a:spcAft>
              <a:buClr>
                <a:schemeClr val="lt1"/>
              </a:buClr>
              <a:buSzPts val="2200"/>
              <a:buFont typeface="Arial"/>
              <a:buChar char="•"/>
              <a:defRPr sz="2200" b="0" i="0" u="none" strike="noStrike" cap="none">
                <a:solidFill>
                  <a:schemeClr val="lt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9pPr>
          </a:lstStyle>
          <a:p>
            <a:endParaRPr/>
          </a:p>
        </p:txBody>
      </p:sp>
      <p:sp>
        <p:nvSpPr>
          <p:cNvPr id="52" name="Google Shape;52;p15"/>
          <p:cNvSpPr txBox="1">
            <a:spLocks noGrp="1"/>
          </p:cNvSpPr>
          <p:nvPr>
            <p:ph type="body" idx="2"/>
          </p:nvPr>
        </p:nvSpPr>
        <p:spPr>
          <a:xfrm>
            <a:off x="6131377" y="1462684"/>
            <a:ext cx="5910944" cy="5313673"/>
          </a:xfrm>
          <a:prstGeom prst="rect">
            <a:avLst/>
          </a:prstGeom>
          <a:noFill/>
          <a:ln>
            <a:noFill/>
          </a:ln>
        </p:spPr>
        <p:txBody>
          <a:bodyPr spcFirstLastPara="1" wrap="square" lIns="91425" tIns="45700" rIns="91425" bIns="45700" anchor="t" anchorCtr="0">
            <a:noAutofit/>
          </a:bodyPr>
          <a:lstStyle>
            <a:lvl1pPr marL="457200" marR="0" lvl="0" indent="-228600" algn="just" rtl="0">
              <a:lnSpc>
                <a:spcPct val="90000"/>
              </a:lnSpc>
              <a:spcBef>
                <a:spcPts val="1000"/>
              </a:spcBef>
              <a:spcAft>
                <a:spcPts val="0"/>
              </a:spcAft>
              <a:buClr>
                <a:schemeClr val="lt2"/>
              </a:buClr>
              <a:buSzPts val="1800"/>
              <a:buFont typeface="Arial"/>
              <a:buNone/>
              <a:defRPr sz="1800" b="0" i="0" u="none" strike="noStrike" cap="none">
                <a:solidFill>
                  <a:schemeClr val="lt2"/>
                </a:solidFill>
                <a:latin typeface="Open Sans Light"/>
                <a:ea typeface="Open Sans Light"/>
                <a:cs typeface="Open Sans Light"/>
                <a:sym typeface="Open Sans Light"/>
              </a:defRPr>
            </a:lvl1pPr>
            <a:lvl2pPr marL="914400" marR="0" lvl="1" indent="-368300" algn="l" rtl="0">
              <a:lnSpc>
                <a:spcPct val="90000"/>
              </a:lnSpc>
              <a:spcBef>
                <a:spcPts val="500"/>
              </a:spcBef>
              <a:spcAft>
                <a:spcPts val="0"/>
              </a:spcAft>
              <a:buClr>
                <a:schemeClr val="lt1"/>
              </a:buClr>
              <a:buSzPts val="2200"/>
              <a:buFont typeface="Arial"/>
              <a:buChar char="•"/>
              <a:defRPr sz="2200" b="0" i="0" u="none" strike="noStrike" cap="none">
                <a:solidFill>
                  <a:schemeClr val="lt1"/>
                </a:solidFill>
                <a:latin typeface="Calibri"/>
                <a:ea typeface="Calibri"/>
                <a:cs typeface="Calibri"/>
                <a:sym typeface="Calibri"/>
              </a:defRPr>
            </a:lvl2pPr>
            <a:lvl3pPr marL="1371600" marR="0" lvl="2" indent="-368300" algn="l" rtl="0">
              <a:lnSpc>
                <a:spcPct val="90000"/>
              </a:lnSpc>
              <a:spcBef>
                <a:spcPts val="500"/>
              </a:spcBef>
              <a:spcAft>
                <a:spcPts val="0"/>
              </a:spcAft>
              <a:buClr>
                <a:schemeClr val="lt1"/>
              </a:buClr>
              <a:buSzPts val="2200"/>
              <a:buFont typeface="Arial"/>
              <a:buChar char="•"/>
              <a:defRPr sz="2200" b="0" i="0" u="none" strike="noStrike" cap="none">
                <a:solidFill>
                  <a:schemeClr val="lt1"/>
                </a:solidFill>
                <a:latin typeface="Calibri"/>
                <a:ea typeface="Calibri"/>
                <a:cs typeface="Calibri"/>
                <a:sym typeface="Calibri"/>
              </a:defRPr>
            </a:lvl3pPr>
            <a:lvl4pPr marL="1828800" marR="0" lvl="3" indent="-368300" algn="l" rtl="0">
              <a:lnSpc>
                <a:spcPct val="90000"/>
              </a:lnSpc>
              <a:spcBef>
                <a:spcPts val="500"/>
              </a:spcBef>
              <a:spcAft>
                <a:spcPts val="0"/>
              </a:spcAft>
              <a:buClr>
                <a:schemeClr val="lt1"/>
              </a:buClr>
              <a:buSzPts val="2200"/>
              <a:buFont typeface="Arial"/>
              <a:buChar char="•"/>
              <a:defRPr sz="2200" b="0" i="0" u="none" strike="noStrike" cap="none">
                <a:solidFill>
                  <a:schemeClr val="lt1"/>
                </a:solidFill>
                <a:latin typeface="Calibri"/>
                <a:ea typeface="Calibri"/>
                <a:cs typeface="Calibri"/>
                <a:sym typeface="Calibri"/>
              </a:defRPr>
            </a:lvl4pPr>
            <a:lvl5pPr marL="2286000" marR="0" lvl="4" indent="-368300" algn="l" rtl="0">
              <a:lnSpc>
                <a:spcPct val="90000"/>
              </a:lnSpc>
              <a:spcBef>
                <a:spcPts val="500"/>
              </a:spcBef>
              <a:spcAft>
                <a:spcPts val="0"/>
              </a:spcAft>
              <a:buClr>
                <a:schemeClr val="lt1"/>
              </a:buClr>
              <a:buSzPts val="2200"/>
              <a:buFont typeface="Arial"/>
              <a:buChar char="•"/>
              <a:defRPr sz="2200" b="0" i="0" u="none" strike="noStrike" cap="none">
                <a:solidFill>
                  <a:schemeClr val="lt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9pPr>
          </a:lstStyle>
          <a:p>
            <a:endParaRPr/>
          </a:p>
        </p:txBody>
      </p:sp>
      <p:sp>
        <p:nvSpPr>
          <p:cNvPr id="53" name="Google Shape;53;p15"/>
          <p:cNvSpPr txBox="1">
            <a:spLocks noGrp="1"/>
          </p:cNvSpPr>
          <p:nvPr>
            <p:ph type="body" idx="3"/>
          </p:nvPr>
        </p:nvSpPr>
        <p:spPr>
          <a:xfrm>
            <a:off x="97970" y="854672"/>
            <a:ext cx="11944351" cy="550862"/>
          </a:xfrm>
          <a:prstGeom prst="rect">
            <a:avLst/>
          </a:prstGeom>
          <a:noFill/>
          <a:ln>
            <a:noFill/>
          </a:ln>
        </p:spPr>
        <p:txBody>
          <a:bodyPr spcFirstLastPara="1" wrap="square" lIns="91425" tIns="45700" rIns="91425" bIns="45700" anchor="ctr" anchorCtr="0">
            <a:noAutofit/>
          </a:bodyPr>
          <a:lstStyle>
            <a:lvl1pPr marL="457200" marR="0" lvl="0" indent="-228600" algn="just" rtl="0">
              <a:lnSpc>
                <a:spcPct val="90000"/>
              </a:lnSpc>
              <a:spcBef>
                <a:spcPts val="1000"/>
              </a:spcBef>
              <a:spcAft>
                <a:spcPts val="0"/>
              </a:spcAft>
              <a:buClr>
                <a:schemeClr val="accent6"/>
              </a:buClr>
              <a:buSzPts val="2400"/>
              <a:buFont typeface="Arial"/>
              <a:buNone/>
              <a:defRPr sz="2400" b="1" i="0" u="none" strike="noStrike" cap="none">
                <a:solidFill>
                  <a:schemeClr val="accent6"/>
                </a:solidFill>
                <a:latin typeface="Calibri"/>
                <a:ea typeface="Calibri"/>
                <a:cs typeface="Calibri"/>
                <a:sym typeface="Calibri"/>
              </a:defRPr>
            </a:lvl1pPr>
            <a:lvl2pPr marL="914400" marR="0" lvl="1" indent="-381000" algn="l" rtl="0">
              <a:lnSpc>
                <a:spcPct val="90000"/>
              </a:lnSpc>
              <a:spcBef>
                <a:spcPts val="500"/>
              </a:spcBef>
              <a:spcAft>
                <a:spcPts val="0"/>
              </a:spcAft>
              <a:buClr>
                <a:schemeClr val="lt1"/>
              </a:buClr>
              <a:buSzPts val="2400"/>
              <a:buFont typeface="Arial"/>
              <a:buChar char="•"/>
              <a:defRPr sz="2400" b="0" i="0" u="none" strike="noStrike" cap="none">
                <a:solidFill>
                  <a:schemeClr val="lt1"/>
                </a:solidFill>
                <a:latin typeface="Calibri"/>
                <a:ea typeface="Calibri"/>
                <a:cs typeface="Calibri"/>
                <a:sym typeface="Calibri"/>
              </a:defRPr>
            </a:lvl2pPr>
            <a:lvl3pPr marL="1371600" marR="0" lvl="2" indent="-355600" algn="l" rtl="0">
              <a:lnSpc>
                <a:spcPct val="90000"/>
              </a:lnSpc>
              <a:spcBef>
                <a:spcPts val="500"/>
              </a:spcBef>
              <a:spcAft>
                <a:spcPts val="0"/>
              </a:spcAft>
              <a:buClr>
                <a:schemeClr val="lt1"/>
              </a:buClr>
              <a:buSzPts val="2000"/>
              <a:buFont typeface="Arial"/>
              <a:buChar char="•"/>
              <a:defRPr sz="2000" b="0" i="0" u="none" strike="noStrike" cap="none">
                <a:solidFill>
                  <a:schemeClr val="lt1"/>
                </a:solidFill>
                <a:latin typeface="Calibri"/>
                <a:ea typeface="Calibri"/>
                <a:cs typeface="Calibri"/>
                <a:sym typeface="Calibri"/>
              </a:defRPr>
            </a:lvl3pPr>
            <a:lvl4pPr marL="1828800" marR="0" lvl="3"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4pPr>
            <a:lvl5pPr marL="2286000" marR="0" lvl="4"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5pPr>
            <a:lvl6pPr marL="2743200" marR="0" lvl="5"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Calibri"/>
                <a:ea typeface="Calibri"/>
                <a:cs typeface="Calibri"/>
                <a:sym typeface="Calibri"/>
              </a:defRPr>
            </a:lvl9pPr>
          </a:lstStyle>
          <a:p>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6.xml"/><Relationship Id="rId2" Type="http://schemas.openxmlformats.org/officeDocument/2006/relationships/slideLayout" Target="../slideLayouts/slideLayout5.xml"/><Relationship Id="rId1" Type="http://schemas.openxmlformats.org/officeDocument/2006/relationships/slideLayout" Target="../slideLayouts/slideLayout4.xml"/><Relationship Id="rId5" Type="http://schemas.openxmlformats.org/officeDocument/2006/relationships/theme" Target="../theme/theme2.xml"/><Relationship Id="rId4"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9"/>
        <p:cNvGrpSpPr/>
        <p:nvPr/>
      </p:nvGrpSpPr>
      <p:grpSpPr>
        <a:xfrm>
          <a:off x="0" y="0"/>
          <a:ext cx="0" cy="0"/>
          <a:chOff x="0" y="0"/>
          <a:chExt cx="0" cy="0"/>
        </a:xfrm>
      </p:grpSpPr>
      <p:sp>
        <p:nvSpPr>
          <p:cNvPr id="10" name="Google Shape;10;p9"/>
          <p:cNvSpPr txBox="1">
            <a:spLocks noGrp="1"/>
          </p:cNvSpPr>
          <p:nvPr>
            <p:ph type="title"/>
          </p:nvPr>
        </p:nvSpPr>
        <p:spPr>
          <a:xfrm>
            <a:off x="838200" y="365129"/>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chemeClr val="lt1"/>
              </a:buClr>
              <a:buSzPts val="4400"/>
              <a:buFont typeface="Open Sans"/>
              <a:buNone/>
              <a:defRPr sz="4400" b="0" i="0" u="none" strike="noStrike" cap="none">
                <a:solidFill>
                  <a:schemeClr val="lt1"/>
                </a:solidFill>
                <a:latin typeface="Open Sans"/>
                <a:ea typeface="Open Sans"/>
                <a:cs typeface="Open Sans"/>
                <a:sym typeface="Open San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11" name="Google Shape;11;p9"/>
          <p:cNvSpPr txBox="1">
            <a:spLocks noGrp="1"/>
          </p:cNvSpPr>
          <p:nvPr>
            <p:ph type="body" idx="1"/>
          </p:nvPr>
        </p:nvSpPr>
        <p:spPr>
          <a:xfrm>
            <a:off x="838200" y="1825625"/>
            <a:ext cx="10515600" cy="4351338"/>
          </a:xfrm>
          <a:prstGeom prst="rect">
            <a:avLst/>
          </a:prstGeom>
          <a:noFill/>
          <a:ln>
            <a:noFill/>
          </a:ln>
        </p:spPr>
        <p:txBody>
          <a:bodyPr spcFirstLastPara="1" wrap="square" lIns="91425" tIns="45700" rIns="91425" bIns="45700" anchor="t" anchorCtr="0">
            <a:normAutofit/>
          </a:bodyPr>
          <a:lstStyle>
            <a:lvl1pPr marL="457200" marR="0" lvl="0" indent="-406400" algn="l" rtl="0">
              <a:lnSpc>
                <a:spcPct val="90000"/>
              </a:lnSpc>
              <a:spcBef>
                <a:spcPts val="1000"/>
              </a:spcBef>
              <a:spcAft>
                <a:spcPts val="0"/>
              </a:spcAft>
              <a:buClr>
                <a:schemeClr val="lt1"/>
              </a:buClr>
              <a:buSzPts val="2800"/>
              <a:buFont typeface="Arial"/>
              <a:buChar char="•"/>
              <a:defRPr sz="2800" b="0" i="0" u="none" strike="noStrike" cap="none">
                <a:solidFill>
                  <a:schemeClr val="lt1"/>
                </a:solidFill>
                <a:latin typeface="Open Sans"/>
                <a:ea typeface="Open Sans"/>
                <a:cs typeface="Open Sans"/>
                <a:sym typeface="Open Sans"/>
              </a:defRPr>
            </a:lvl1pPr>
            <a:lvl2pPr marL="914400" marR="0" lvl="1" indent="-381000" algn="l" rtl="0">
              <a:lnSpc>
                <a:spcPct val="90000"/>
              </a:lnSpc>
              <a:spcBef>
                <a:spcPts val="500"/>
              </a:spcBef>
              <a:spcAft>
                <a:spcPts val="0"/>
              </a:spcAft>
              <a:buClr>
                <a:schemeClr val="lt1"/>
              </a:buClr>
              <a:buSzPts val="2400"/>
              <a:buFont typeface="Arial"/>
              <a:buChar char="•"/>
              <a:defRPr sz="2400" b="0" i="0" u="none" strike="noStrike" cap="none">
                <a:solidFill>
                  <a:schemeClr val="lt1"/>
                </a:solidFill>
                <a:latin typeface="Open Sans"/>
                <a:ea typeface="Open Sans"/>
                <a:cs typeface="Open Sans"/>
                <a:sym typeface="Open Sans"/>
              </a:defRPr>
            </a:lvl2pPr>
            <a:lvl3pPr marL="1371600" marR="0" lvl="2" indent="-355600" algn="l" rtl="0">
              <a:lnSpc>
                <a:spcPct val="90000"/>
              </a:lnSpc>
              <a:spcBef>
                <a:spcPts val="500"/>
              </a:spcBef>
              <a:spcAft>
                <a:spcPts val="0"/>
              </a:spcAft>
              <a:buClr>
                <a:schemeClr val="lt1"/>
              </a:buClr>
              <a:buSzPts val="2000"/>
              <a:buFont typeface="Arial"/>
              <a:buChar char="•"/>
              <a:defRPr sz="2000" b="0" i="0" u="none" strike="noStrike" cap="none">
                <a:solidFill>
                  <a:schemeClr val="lt1"/>
                </a:solidFill>
                <a:latin typeface="Open Sans"/>
                <a:ea typeface="Open Sans"/>
                <a:cs typeface="Open Sans"/>
                <a:sym typeface="Open Sans"/>
              </a:defRPr>
            </a:lvl3pPr>
            <a:lvl4pPr marL="1828800" marR="0" lvl="3"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Open Sans"/>
                <a:ea typeface="Open Sans"/>
                <a:cs typeface="Open Sans"/>
                <a:sym typeface="Open Sans"/>
              </a:defRPr>
            </a:lvl4pPr>
            <a:lvl5pPr marL="2286000" marR="0" lvl="4"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Open Sans"/>
                <a:ea typeface="Open Sans"/>
                <a:cs typeface="Open Sans"/>
                <a:sym typeface="Open Sans"/>
              </a:defRPr>
            </a:lvl5pPr>
            <a:lvl6pPr marL="2743200" marR="0" lvl="5"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Open Sans"/>
                <a:ea typeface="Open Sans"/>
                <a:cs typeface="Open Sans"/>
                <a:sym typeface="Open Sans"/>
              </a:defRPr>
            </a:lvl6pPr>
            <a:lvl7pPr marL="3200400" marR="0" lvl="6"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Open Sans"/>
                <a:ea typeface="Open Sans"/>
                <a:cs typeface="Open Sans"/>
                <a:sym typeface="Open Sans"/>
              </a:defRPr>
            </a:lvl7pPr>
            <a:lvl8pPr marL="3657600" marR="0" lvl="7"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Open Sans"/>
                <a:ea typeface="Open Sans"/>
                <a:cs typeface="Open Sans"/>
                <a:sym typeface="Open Sans"/>
              </a:defRPr>
            </a:lvl8pPr>
            <a:lvl9pPr marL="4114800" marR="0" lvl="8" indent="-342900" algn="l" rtl="0">
              <a:lnSpc>
                <a:spcPct val="90000"/>
              </a:lnSpc>
              <a:spcBef>
                <a:spcPts val="500"/>
              </a:spcBef>
              <a:spcAft>
                <a:spcPts val="0"/>
              </a:spcAft>
              <a:buClr>
                <a:schemeClr val="lt1"/>
              </a:buClr>
              <a:buSzPts val="1800"/>
              <a:buFont typeface="Arial"/>
              <a:buChar char="•"/>
              <a:defRPr sz="1800" b="0" i="0" u="none" strike="noStrike" cap="none">
                <a:solidFill>
                  <a:schemeClr val="lt1"/>
                </a:solidFill>
                <a:latin typeface="Open Sans"/>
                <a:ea typeface="Open Sans"/>
                <a:cs typeface="Open Sans"/>
                <a:sym typeface="Open Sans"/>
              </a:defRPr>
            </a:lvl9pPr>
          </a:lstStyle>
          <a:p>
            <a:endParaRPr/>
          </a:p>
        </p:txBody>
      </p:sp>
      <p:sp>
        <p:nvSpPr>
          <p:cNvPr id="12" name="Google Shape;12;p9"/>
          <p:cNvSpPr txBox="1">
            <a:spLocks noGrp="1"/>
          </p:cNvSpPr>
          <p:nvPr>
            <p:ph type="dt" idx="10"/>
          </p:nvPr>
        </p:nvSpPr>
        <p:spPr>
          <a:xfrm>
            <a:off x="838200" y="6356354"/>
            <a:ext cx="2743200" cy="365125"/>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rgbClr val="AEB3B5"/>
                </a:solidFill>
                <a:latin typeface="Open Sans"/>
                <a:ea typeface="Open Sans"/>
                <a:cs typeface="Open Sans"/>
                <a:sym typeface="Open San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Open Sans"/>
                <a:ea typeface="Open Sans"/>
                <a:cs typeface="Open Sans"/>
                <a:sym typeface="Open Sans"/>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Open Sans"/>
                <a:ea typeface="Open Sans"/>
                <a:cs typeface="Open Sans"/>
                <a:sym typeface="Open Sans"/>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Open Sans"/>
                <a:ea typeface="Open Sans"/>
                <a:cs typeface="Open Sans"/>
                <a:sym typeface="Open Sans"/>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Open Sans"/>
                <a:ea typeface="Open Sans"/>
                <a:cs typeface="Open Sans"/>
                <a:sym typeface="Open Sans"/>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Open Sans"/>
                <a:ea typeface="Open Sans"/>
                <a:cs typeface="Open Sans"/>
                <a:sym typeface="Open Sans"/>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Open Sans"/>
                <a:ea typeface="Open Sans"/>
                <a:cs typeface="Open Sans"/>
                <a:sym typeface="Open Sans"/>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Open Sans"/>
                <a:ea typeface="Open Sans"/>
                <a:cs typeface="Open Sans"/>
                <a:sym typeface="Open Sans"/>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Open Sans"/>
                <a:ea typeface="Open Sans"/>
                <a:cs typeface="Open Sans"/>
                <a:sym typeface="Open Sans"/>
              </a:defRPr>
            </a:lvl9pPr>
          </a:lstStyle>
          <a:p>
            <a:endParaRPr/>
          </a:p>
        </p:txBody>
      </p:sp>
      <p:sp>
        <p:nvSpPr>
          <p:cNvPr id="13" name="Google Shape;13;p9"/>
          <p:cNvSpPr txBox="1">
            <a:spLocks noGrp="1"/>
          </p:cNvSpPr>
          <p:nvPr>
            <p:ph type="ftr" idx="11"/>
          </p:nvPr>
        </p:nvSpPr>
        <p:spPr>
          <a:xfrm>
            <a:off x="4038600" y="6356354"/>
            <a:ext cx="4114800" cy="365125"/>
          </a:xfrm>
          <a:prstGeom prst="rect">
            <a:avLst/>
          </a:prstGeom>
          <a:noFill/>
          <a:ln>
            <a:noFill/>
          </a:ln>
        </p:spPr>
        <p:txBody>
          <a:bodyPr spcFirstLastPara="1" wrap="square" lIns="91425" tIns="45700" rIns="91425" bIns="45700" anchor="ctr" anchorCtr="0">
            <a:noAutofit/>
          </a:bodyPr>
          <a:lstStyle>
            <a:lvl1pPr marR="0" lvl="0" algn="ctr" rtl="0">
              <a:lnSpc>
                <a:spcPct val="100000"/>
              </a:lnSpc>
              <a:spcBef>
                <a:spcPts val="0"/>
              </a:spcBef>
              <a:spcAft>
                <a:spcPts val="0"/>
              </a:spcAft>
              <a:buClr>
                <a:srgbClr val="000000"/>
              </a:buClr>
              <a:buSzPts val="1400"/>
              <a:buFont typeface="Arial"/>
              <a:buNone/>
              <a:defRPr sz="1200" b="0" i="0" u="none" strike="noStrike" cap="none">
                <a:solidFill>
                  <a:srgbClr val="AEB3B5"/>
                </a:solidFill>
                <a:latin typeface="Open Sans"/>
                <a:ea typeface="Open Sans"/>
                <a:cs typeface="Open Sans"/>
                <a:sym typeface="Open San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Open Sans"/>
                <a:ea typeface="Open Sans"/>
                <a:cs typeface="Open Sans"/>
                <a:sym typeface="Open Sans"/>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Open Sans"/>
                <a:ea typeface="Open Sans"/>
                <a:cs typeface="Open Sans"/>
                <a:sym typeface="Open Sans"/>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Open Sans"/>
                <a:ea typeface="Open Sans"/>
                <a:cs typeface="Open Sans"/>
                <a:sym typeface="Open Sans"/>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Open Sans"/>
                <a:ea typeface="Open Sans"/>
                <a:cs typeface="Open Sans"/>
                <a:sym typeface="Open Sans"/>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Open Sans"/>
                <a:ea typeface="Open Sans"/>
                <a:cs typeface="Open Sans"/>
                <a:sym typeface="Open Sans"/>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Open Sans"/>
                <a:ea typeface="Open Sans"/>
                <a:cs typeface="Open Sans"/>
                <a:sym typeface="Open Sans"/>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Open Sans"/>
                <a:ea typeface="Open Sans"/>
                <a:cs typeface="Open Sans"/>
                <a:sym typeface="Open Sans"/>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lt1"/>
                </a:solidFill>
                <a:latin typeface="Open Sans"/>
                <a:ea typeface="Open Sans"/>
                <a:cs typeface="Open Sans"/>
                <a:sym typeface="Open Sans"/>
              </a:defRPr>
            </a:lvl9pPr>
          </a:lstStyle>
          <a:p>
            <a:endParaRPr/>
          </a:p>
        </p:txBody>
      </p:sp>
      <p:sp>
        <p:nvSpPr>
          <p:cNvPr id="14" name="Google Shape;14;p9"/>
          <p:cNvSpPr txBox="1">
            <a:spLocks noGrp="1"/>
          </p:cNvSpPr>
          <p:nvPr>
            <p:ph type="sldNum" idx="12"/>
          </p:nvPr>
        </p:nvSpPr>
        <p:spPr>
          <a:xfrm>
            <a:off x="8610600" y="6356354"/>
            <a:ext cx="2743200" cy="365125"/>
          </a:xfrm>
          <a:prstGeom prst="rect">
            <a:avLst/>
          </a:prstGeom>
          <a:noFill/>
          <a:ln>
            <a:noFill/>
          </a:ln>
        </p:spPr>
        <p:txBody>
          <a:bodyPr spcFirstLastPara="1" wrap="square" lIns="91425" tIns="45700" rIns="91425" bIns="45700" anchor="ctr" anchorCtr="0">
            <a:noAutofit/>
          </a:bodyPr>
          <a:lstStyle>
            <a:lvl1pPr marL="0" marR="0" lvl="0" indent="0" algn="r" rtl="0">
              <a:lnSpc>
                <a:spcPct val="100000"/>
              </a:lnSpc>
              <a:spcBef>
                <a:spcPts val="0"/>
              </a:spcBef>
              <a:spcAft>
                <a:spcPts val="0"/>
              </a:spcAft>
              <a:buClr>
                <a:srgbClr val="000000"/>
              </a:buClr>
              <a:buSzPts val="1200"/>
              <a:buFont typeface="Arial"/>
              <a:buNone/>
              <a:defRPr sz="1200" b="0" i="0" u="none" strike="noStrike" cap="none">
                <a:solidFill>
                  <a:srgbClr val="AEB3B5"/>
                </a:solidFill>
                <a:latin typeface="Open Sans"/>
                <a:ea typeface="Open Sans"/>
                <a:cs typeface="Open Sans"/>
                <a:sym typeface="Open Sans"/>
              </a:defRPr>
            </a:lvl1pPr>
            <a:lvl2pPr marL="0" marR="0" lvl="1" indent="0" algn="r" rtl="0">
              <a:lnSpc>
                <a:spcPct val="100000"/>
              </a:lnSpc>
              <a:spcBef>
                <a:spcPts val="0"/>
              </a:spcBef>
              <a:spcAft>
                <a:spcPts val="0"/>
              </a:spcAft>
              <a:buClr>
                <a:srgbClr val="000000"/>
              </a:buClr>
              <a:buSzPts val="1200"/>
              <a:buFont typeface="Arial"/>
              <a:buNone/>
              <a:defRPr sz="1200" b="0" i="0" u="none" strike="noStrike" cap="none">
                <a:solidFill>
                  <a:srgbClr val="AEB3B5"/>
                </a:solidFill>
                <a:latin typeface="Open Sans"/>
                <a:ea typeface="Open Sans"/>
                <a:cs typeface="Open Sans"/>
                <a:sym typeface="Open Sans"/>
              </a:defRPr>
            </a:lvl2pPr>
            <a:lvl3pPr marL="0" marR="0" lvl="2" indent="0" algn="r" rtl="0">
              <a:lnSpc>
                <a:spcPct val="100000"/>
              </a:lnSpc>
              <a:spcBef>
                <a:spcPts val="0"/>
              </a:spcBef>
              <a:spcAft>
                <a:spcPts val="0"/>
              </a:spcAft>
              <a:buClr>
                <a:srgbClr val="000000"/>
              </a:buClr>
              <a:buSzPts val="1200"/>
              <a:buFont typeface="Arial"/>
              <a:buNone/>
              <a:defRPr sz="1200" b="0" i="0" u="none" strike="noStrike" cap="none">
                <a:solidFill>
                  <a:srgbClr val="AEB3B5"/>
                </a:solidFill>
                <a:latin typeface="Open Sans"/>
                <a:ea typeface="Open Sans"/>
                <a:cs typeface="Open Sans"/>
                <a:sym typeface="Open Sans"/>
              </a:defRPr>
            </a:lvl3pPr>
            <a:lvl4pPr marL="0" marR="0" lvl="3" indent="0" algn="r" rtl="0">
              <a:lnSpc>
                <a:spcPct val="100000"/>
              </a:lnSpc>
              <a:spcBef>
                <a:spcPts val="0"/>
              </a:spcBef>
              <a:spcAft>
                <a:spcPts val="0"/>
              </a:spcAft>
              <a:buClr>
                <a:srgbClr val="000000"/>
              </a:buClr>
              <a:buSzPts val="1200"/>
              <a:buFont typeface="Arial"/>
              <a:buNone/>
              <a:defRPr sz="1200" b="0" i="0" u="none" strike="noStrike" cap="none">
                <a:solidFill>
                  <a:srgbClr val="AEB3B5"/>
                </a:solidFill>
                <a:latin typeface="Open Sans"/>
                <a:ea typeface="Open Sans"/>
                <a:cs typeface="Open Sans"/>
                <a:sym typeface="Open Sans"/>
              </a:defRPr>
            </a:lvl4pPr>
            <a:lvl5pPr marL="0" marR="0" lvl="4" indent="0" algn="r" rtl="0">
              <a:lnSpc>
                <a:spcPct val="100000"/>
              </a:lnSpc>
              <a:spcBef>
                <a:spcPts val="0"/>
              </a:spcBef>
              <a:spcAft>
                <a:spcPts val="0"/>
              </a:spcAft>
              <a:buClr>
                <a:srgbClr val="000000"/>
              </a:buClr>
              <a:buSzPts val="1200"/>
              <a:buFont typeface="Arial"/>
              <a:buNone/>
              <a:defRPr sz="1200" b="0" i="0" u="none" strike="noStrike" cap="none">
                <a:solidFill>
                  <a:srgbClr val="AEB3B5"/>
                </a:solidFill>
                <a:latin typeface="Open Sans"/>
                <a:ea typeface="Open Sans"/>
                <a:cs typeface="Open Sans"/>
                <a:sym typeface="Open Sans"/>
              </a:defRPr>
            </a:lvl5pPr>
            <a:lvl6pPr marL="0" marR="0" lvl="5" indent="0" algn="r" rtl="0">
              <a:lnSpc>
                <a:spcPct val="100000"/>
              </a:lnSpc>
              <a:spcBef>
                <a:spcPts val="0"/>
              </a:spcBef>
              <a:spcAft>
                <a:spcPts val="0"/>
              </a:spcAft>
              <a:buClr>
                <a:srgbClr val="000000"/>
              </a:buClr>
              <a:buSzPts val="1200"/>
              <a:buFont typeface="Arial"/>
              <a:buNone/>
              <a:defRPr sz="1200" b="0" i="0" u="none" strike="noStrike" cap="none">
                <a:solidFill>
                  <a:srgbClr val="AEB3B5"/>
                </a:solidFill>
                <a:latin typeface="Open Sans"/>
                <a:ea typeface="Open Sans"/>
                <a:cs typeface="Open Sans"/>
                <a:sym typeface="Open Sans"/>
              </a:defRPr>
            </a:lvl6pPr>
            <a:lvl7pPr marL="0" marR="0" lvl="6" indent="0" algn="r" rtl="0">
              <a:lnSpc>
                <a:spcPct val="100000"/>
              </a:lnSpc>
              <a:spcBef>
                <a:spcPts val="0"/>
              </a:spcBef>
              <a:spcAft>
                <a:spcPts val="0"/>
              </a:spcAft>
              <a:buClr>
                <a:srgbClr val="000000"/>
              </a:buClr>
              <a:buSzPts val="1200"/>
              <a:buFont typeface="Arial"/>
              <a:buNone/>
              <a:defRPr sz="1200" b="0" i="0" u="none" strike="noStrike" cap="none">
                <a:solidFill>
                  <a:srgbClr val="AEB3B5"/>
                </a:solidFill>
                <a:latin typeface="Open Sans"/>
                <a:ea typeface="Open Sans"/>
                <a:cs typeface="Open Sans"/>
                <a:sym typeface="Open Sans"/>
              </a:defRPr>
            </a:lvl7pPr>
            <a:lvl8pPr marL="0" marR="0" lvl="7" indent="0" algn="r" rtl="0">
              <a:lnSpc>
                <a:spcPct val="100000"/>
              </a:lnSpc>
              <a:spcBef>
                <a:spcPts val="0"/>
              </a:spcBef>
              <a:spcAft>
                <a:spcPts val="0"/>
              </a:spcAft>
              <a:buClr>
                <a:srgbClr val="000000"/>
              </a:buClr>
              <a:buSzPts val="1200"/>
              <a:buFont typeface="Arial"/>
              <a:buNone/>
              <a:defRPr sz="1200" b="0" i="0" u="none" strike="noStrike" cap="none">
                <a:solidFill>
                  <a:srgbClr val="AEB3B5"/>
                </a:solidFill>
                <a:latin typeface="Open Sans"/>
                <a:ea typeface="Open Sans"/>
                <a:cs typeface="Open Sans"/>
                <a:sym typeface="Open Sans"/>
              </a:defRPr>
            </a:lvl8pPr>
            <a:lvl9pPr marL="0" marR="0" lvl="8" indent="0" algn="r" rtl="0">
              <a:lnSpc>
                <a:spcPct val="100000"/>
              </a:lnSpc>
              <a:spcBef>
                <a:spcPts val="0"/>
              </a:spcBef>
              <a:spcAft>
                <a:spcPts val="0"/>
              </a:spcAft>
              <a:buClr>
                <a:srgbClr val="000000"/>
              </a:buClr>
              <a:buSzPts val="1200"/>
              <a:buFont typeface="Arial"/>
              <a:buNone/>
              <a:defRPr sz="1200" b="0" i="0" u="none" strike="noStrike" cap="none">
                <a:solidFill>
                  <a:srgbClr val="AEB3B5"/>
                </a:solidFill>
                <a:latin typeface="Open Sans"/>
                <a:ea typeface="Open Sans"/>
                <a:cs typeface="Open Sans"/>
                <a:sym typeface="Open Sans"/>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35"/>
        <p:cNvGrpSpPr/>
        <p:nvPr/>
      </p:nvGrpSpPr>
      <p:grpSpPr>
        <a:xfrm>
          <a:off x="0" y="0"/>
          <a:ext cx="0" cy="0"/>
          <a:chOff x="0" y="0"/>
          <a:chExt cx="0" cy="0"/>
        </a:xfrm>
      </p:grpSpPr>
      <p:sp>
        <p:nvSpPr>
          <p:cNvPr id="36" name="Google Shape;36;p11"/>
          <p:cNvSpPr/>
          <p:nvPr/>
        </p:nvSpPr>
        <p:spPr>
          <a:xfrm>
            <a:off x="0" y="0"/>
            <a:ext cx="12192000" cy="797521"/>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1800"/>
              <a:buFont typeface="Arial"/>
              <a:buNone/>
            </a:pPr>
            <a:endParaRPr sz="1800" b="0" i="0" u="none" strike="noStrike" cap="none">
              <a:solidFill>
                <a:schemeClr val="lt1"/>
              </a:solidFill>
              <a:latin typeface="Open Sans"/>
              <a:ea typeface="Open Sans"/>
              <a:cs typeface="Open Sans"/>
              <a:sym typeface="Open Sans"/>
            </a:endParaRPr>
          </a:p>
        </p:txBody>
      </p:sp>
      <p:sp>
        <p:nvSpPr>
          <p:cNvPr id="37" name="Google Shape;37;p11"/>
          <p:cNvSpPr txBox="1">
            <a:spLocks noGrp="1"/>
          </p:cNvSpPr>
          <p:nvPr>
            <p:ph type="title"/>
          </p:nvPr>
        </p:nvSpPr>
        <p:spPr>
          <a:xfrm>
            <a:off x="97970" y="81642"/>
            <a:ext cx="11944351" cy="715879"/>
          </a:xfrm>
          <a:prstGeom prst="rect">
            <a:avLst/>
          </a:prstGeom>
          <a:noFill/>
          <a:ln>
            <a:noFill/>
          </a:ln>
        </p:spPr>
        <p:txBody>
          <a:bodyPr spcFirstLastPara="1" wrap="square" lIns="54000" tIns="54000" rIns="54000" bIns="54000" anchor="ctr" anchorCtr="0">
            <a:noAutofit/>
          </a:bodyPr>
          <a:lstStyle>
            <a:lvl1pPr marR="0" lvl="0" algn="l" rtl="0">
              <a:lnSpc>
                <a:spcPct val="90000"/>
              </a:lnSpc>
              <a:spcBef>
                <a:spcPts val="0"/>
              </a:spcBef>
              <a:spcAft>
                <a:spcPts val="0"/>
              </a:spcAft>
              <a:buClr>
                <a:schemeClr val="dk1"/>
              </a:buClr>
              <a:buSzPts val="3800"/>
              <a:buFont typeface="Open Sans"/>
              <a:buNone/>
              <a:defRPr sz="3800" b="0" i="0" u="none" strike="noStrike" cap="none">
                <a:solidFill>
                  <a:schemeClr val="dk1"/>
                </a:solidFill>
                <a:latin typeface="Open Sans"/>
                <a:ea typeface="Open Sans"/>
                <a:cs typeface="Open Sans"/>
                <a:sym typeface="Open Sans"/>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Tree>
  </p:cSld>
  <p:clrMap bg1="lt1" tx1="dk1" bg2="dk2" tx2="lt2" accent1="accent1" accent2="accent2" accent3="accent3" accent4="accent4" accent5="accent5" accent6="accent6" hlink="hlink" folHlink="folHlink"/>
  <p:sldLayoutIdLst>
    <p:sldLayoutId id="2147483653" r:id="rId1"/>
    <p:sldLayoutId id="2147483654" r:id="rId2"/>
    <p:sldLayoutId id="2147483655" r:id="rId3"/>
    <p:sldLayoutId id="2147483656" r:id="rId4"/>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hyperlink" Target="https://aging.umkc.edu/wp-content/uploads/2015/10/Facts-on-Aging-Quiz.pdf" TargetMode="External"/><Relationship Id="rId7" Type="http://schemas.openxmlformats.org/officeDocument/2006/relationships/hyperlink" Target="https://www.researchgate.net/publication/5825886_Engaging_the_Aging_Workforce_The_Relationship_Between_Perceived_Age_Similarity_Satisfaction_With_Coworkers_and_Employee_Engagement" TargetMode="External"/><Relationship Id="rId2" Type="http://schemas.openxmlformats.org/officeDocument/2006/relationships/notesSlide" Target="../notesSlides/notesSlide22.xml"/><Relationship Id="rId1" Type="http://schemas.openxmlformats.org/officeDocument/2006/relationships/slideLayout" Target="../slideLayouts/slideLayout4.xml"/><Relationship Id="rId6" Type="http://schemas.openxmlformats.org/officeDocument/2006/relationships/hyperlink" Target="https://hbr.org/2016/11/our-assumptions-about-old-and-young-workers-are-wrong" TargetMode="External"/><Relationship Id="rId5" Type="http://schemas.openxmlformats.org/officeDocument/2006/relationships/hyperlink" Target="https://www.youtube.com/watch?v=mwNjYe7MM7Y" TargetMode="External"/><Relationship Id="rId4" Type="http://schemas.openxmlformats.org/officeDocument/2006/relationships/hyperlink" Target="https://www.researchgate.net/publication/313125210_Age_Stereotypes_in_the_Workplace" TargetMode="Externa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hyperlink" Target="https://www.youtube.com/watch?v=-Mz-t5S6J78" TargetMode="External"/><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57"/>
        <p:cNvGrpSpPr/>
        <p:nvPr/>
      </p:nvGrpSpPr>
      <p:grpSpPr>
        <a:xfrm>
          <a:off x="0" y="0"/>
          <a:ext cx="0" cy="0"/>
          <a:chOff x="0" y="0"/>
          <a:chExt cx="0" cy="0"/>
        </a:xfrm>
      </p:grpSpPr>
      <p:sp>
        <p:nvSpPr>
          <p:cNvPr id="58" name="Google Shape;58;p1"/>
          <p:cNvSpPr txBox="1">
            <a:spLocks noGrp="1"/>
          </p:cNvSpPr>
          <p:nvPr>
            <p:ph type="ctrTitle"/>
          </p:nvPr>
        </p:nvSpPr>
        <p:spPr>
          <a:xfrm>
            <a:off x="715688" y="4530725"/>
            <a:ext cx="5195207" cy="1334065"/>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Clr>
                <a:srgbClr val="52BAAD"/>
              </a:buClr>
              <a:buSzPts val="2000"/>
              <a:buFont typeface="Open Sans"/>
              <a:buNone/>
            </a:pPr>
            <a:r>
              <a:rPr lang="en-US">
                <a:latin typeface="Open Sans"/>
                <a:ea typeface="Open Sans"/>
                <a:cs typeface="Open Sans"/>
                <a:sym typeface="Open Sans"/>
              </a:rPr>
              <a:t>Module 4 </a:t>
            </a:r>
            <a:endParaRPr>
              <a:latin typeface="Open Sans"/>
              <a:ea typeface="Open Sans"/>
              <a:cs typeface="Open Sans"/>
              <a:sym typeface="Open Sans"/>
            </a:endParaRPr>
          </a:p>
        </p:txBody>
      </p:sp>
      <p:sp>
        <p:nvSpPr>
          <p:cNvPr id="59" name="Google Shape;59;p1"/>
          <p:cNvSpPr txBox="1">
            <a:spLocks noGrp="1"/>
          </p:cNvSpPr>
          <p:nvPr>
            <p:ph type="subTitle" idx="1"/>
          </p:nvPr>
        </p:nvSpPr>
        <p:spPr>
          <a:xfrm>
            <a:off x="6086475" y="4549902"/>
            <a:ext cx="5178855" cy="1292830"/>
          </a:xfrm>
          <a:prstGeom prst="rect">
            <a:avLst/>
          </a:prstGeom>
          <a:noFill/>
          <a:ln>
            <a:noFill/>
          </a:ln>
        </p:spPr>
        <p:txBody>
          <a:bodyPr spcFirstLastPara="1" wrap="square" lIns="91425" tIns="45700" rIns="91425" bIns="45700" anchor="ctr" anchorCtr="0">
            <a:normAutofit/>
          </a:bodyPr>
          <a:lstStyle/>
          <a:p>
            <a:pPr marL="0" lvl="0" indent="0" algn="l" rtl="0">
              <a:lnSpc>
                <a:spcPct val="90000"/>
              </a:lnSpc>
              <a:spcBef>
                <a:spcPts val="0"/>
              </a:spcBef>
              <a:spcAft>
                <a:spcPts val="0"/>
              </a:spcAft>
              <a:buSzPts val="1600"/>
              <a:buNone/>
            </a:pPr>
            <a:r>
              <a:rPr lang="en-US"/>
              <a:t>Implementing, Monitoring and Evaluating Strategies for Managers, HR Professionals and VET Providers to combat ageism and social exclusion at the workplace</a:t>
            </a:r>
            <a:endParaRPr/>
          </a:p>
          <a:p>
            <a:pPr marL="0" lvl="0" indent="0" algn="l" rtl="0">
              <a:lnSpc>
                <a:spcPct val="90000"/>
              </a:lnSpc>
              <a:spcBef>
                <a:spcPts val="0"/>
              </a:spcBef>
              <a:spcAft>
                <a:spcPts val="0"/>
              </a:spcAft>
              <a:buSzPts val="1600"/>
              <a:buNone/>
            </a:pPr>
            <a:r>
              <a:rPr lang="en-US"/>
              <a:t>Czech Republic – Motion Digital</a:t>
            </a:r>
            <a:endParaRPr/>
          </a:p>
          <a:p>
            <a:pPr marL="0" lvl="0" indent="0" algn="l" rtl="0">
              <a:lnSpc>
                <a:spcPct val="90000"/>
              </a:lnSpc>
              <a:spcBef>
                <a:spcPts val="0"/>
              </a:spcBef>
              <a:spcAft>
                <a:spcPts val="0"/>
              </a:spcAft>
              <a:buClr>
                <a:schemeClr val="accent1"/>
              </a:buClr>
              <a:buSzPts val="1600"/>
              <a:buNone/>
            </a:pP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Google Shape;116;p40"/>
          <p:cNvSpPr txBox="1">
            <a:spLocks noGrp="1"/>
          </p:cNvSpPr>
          <p:nvPr>
            <p:ph type="ctrTitle"/>
          </p:nvPr>
        </p:nvSpPr>
        <p:spPr>
          <a:xfrm>
            <a:off x="2179865" y="2774849"/>
            <a:ext cx="7832271" cy="1600197"/>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SzPts val="2000"/>
              <a:buNone/>
            </a:pPr>
            <a:r>
              <a:rPr lang="en-US"/>
              <a:t>Unit 2: Monitoring and evaluating the impact that selected strategies to combat ageism and social exclusion in the workplace have on the organisation</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1" name="Google Shape;121;p41"/>
          <p:cNvSpPr txBox="1">
            <a:spLocks noGrp="1"/>
          </p:cNvSpPr>
          <p:nvPr>
            <p:ph type="title"/>
          </p:nvPr>
        </p:nvSpPr>
        <p:spPr>
          <a:xfrm>
            <a:off x="97970" y="81642"/>
            <a:ext cx="11944351" cy="715879"/>
          </a:xfrm>
          <a:prstGeom prst="rect">
            <a:avLst/>
          </a:prstGeom>
          <a:noFill/>
          <a:ln>
            <a:noFill/>
          </a:ln>
        </p:spPr>
        <p:txBody>
          <a:bodyPr spcFirstLastPara="1" wrap="square" lIns="54000" tIns="54000" rIns="54000" bIns="54000" anchor="ctr" anchorCtr="0">
            <a:noAutofit/>
          </a:bodyPr>
          <a:lstStyle/>
          <a:p>
            <a:pPr marL="0" lvl="0" indent="0" algn="l" rtl="0">
              <a:lnSpc>
                <a:spcPct val="90000"/>
              </a:lnSpc>
              <a:spcBef>
                <a:spcPts val="0"/>
              </a:spcBef>
              <a:spcAft>
                <a:spcPts val="0"/>
              </a:spcAft>
              <a:buSzPts val="3800"/>
              <a:buNone/>
            </a:pPr>
            <a:r>
              <a:rPr lang="en-US" sz="2800"/>
              <a:t>Unit 2: Monitoring and evaluating the impact that selected strategies to combat ageism and social exclusion in the workplace have on the organisation</a:t>
            </a:r>
            <a:endParaRPr sz="2800"/>
          </a:p>
        </p:txBody>
      </p:sp>
      <p:sp>
        <p:nvSpPr>
          <p:cNvPr id="122" name="Google Shape;122;p41"/>
          <p:cNvSpPr txBox="1">
            <a:spLocks noGrp="1"/>
          </p:cNvSpPr>
          <p:nvPr>
            <p:ph type="body" idx="1"/>
          </p:nvPr>
        </p:nvSpPr>
        <p:spPr>
          <a:xfrm>
            <a:off x="97971" y="881743"/>
            <a:ext cx="11944350" cy="5870121"/>
          </a:xfrm>
          <a:prstGeom prst="rect">
            <a:avLst/>
          </a:prstGeom>
          <a:noFill/>
          <a:ln>
            <a:noFill/>
          </a:ln>
        </p:spPr>
        <p:txBody>
          <a:bodyPr spcFirstLastPara="1" wrap="square" lIns="91425" tIns="45700" rIns="91425" bIns="45700" anchor="t" anchorCtr="0">
            <a:noAutofit/>
          </a:bodyPr>
          <a:lstStyle/>
          <a:p>
            <a:pPr marL="457200" marR="0" lvl="0" indent="-228600" algn="just" rtl="0">
              <a:lnSpc>
                <a:spcPct val="90000"/>
              </a:lnSpc>
              <a:spcBef>
                <a:spcPts val="1000"/>
              </a:spcBef>
              <a:spcAft>
                <a:spcPts val="0"/>
              </a:spcAft>
              <a:buClr>
                <a:schemeClr val="lt2"/>
              </a:buClr>
              <a:buSzPts val="1800"/>
              <a:buFont typeface="Arial"/>
              <a:buNone/>
            </a:pPr>
            <a:endParaRPr>
              <a:solidFill>
                <a:schemeClr val="accent6"/>
              </a:solidFill>
            </a:endParaRPr>
          </a:p>
          <a:p>
            <a:pPr marL="457200" marR="0" lvl="0" indent="-228600" algn="just" rtl="0">
              <a:lnSpc>
                <a:spcPct val="90000"/>
              </a:lnSpc>
              <a:spcBef>
                <a:spcPts val="1000"/>
              </a:spcBef>
              <a:spcAft>
                <a:spcPts val="0"/>
              </a:spcAft>
              <a:buClr>
                <a:schemeClr val="lt2"/>
              </a:buClr>
              <a:buSzPts val="1800"/>
              <a:buFont typeface="Arial"/>
              <a:buNone/>
            </a:pPr>
            <a:endParaRPr>
              <a:solidFill>
                <a:schemeClr val="accent6"/>
              </a:solidFill>
            </a:endParaRPr>
          </a:p>
          <a:p>
            <a:pPr marL="457200" marR="0" lvl="0" indent="-228600" algn="just" rtl="0">
              <a:lnSpc>
                <a:spcPct val="90000"/>
              </a:lnSpc>
              <a:spcBef>
                <a:spcPts val="1000"/>
              </a:spcBef>
              <a:spcAft>
                <a:spcPts val="0"/>
              </a:spcAft>
              <a:buClr>
                <a:schemeClr val="lt2"/>
              </a:buClr>
              <a:buSzPts val="1800"/>
              <a:buFont typeface="Arial"/>
              <a:buNone/>
            </a:pPr>
            <a:endParaRPr>
              <a:solidFill>
                <a:schemeClr val="accent6"/>
              </a:solidFill>
            </a:endParaRPr>
          </a:p>
          <a:p>
            <a:pPr marL="457200" marR="0" lvl="0" indent="-228600" algn="just" rtl="0">
              <a:lnSpc>
                <a:spcPct val="90000"/>
              </a:lnSpc>
              <a:spcBef>
                <a:spcPts val="1000"/>
              </a:spcBef>
              <a:spcAft>
                <a:spcPts val="0"/>
              </a:spcAft>
              <a:buClr>
                <a:schemeClr val="lt2"/>
              </a:buClr>
              <a:buSzPts val="1800"/>
              <a:buFont typeface="Arial"/>
              <a:buNone/>
            </a:pPr>
            <a:r>
              <a:rPr lang="en-US">
                <a:solidFill>
                  <a:schemeClr val="accent6"/>
                </a:solidFill>
              </a:rPr>
              <a:t>After completing this unit you: </a:t>
            </a:r>
            <a:endParaRPr>
              <a:solidFill>
                <a:schemeClr val="accent6"/>
              </a:solidFill>
            </a:endParaRPr>
          </a:p>
          <a:p>
            <a:pPr marL="457200" marR="0" lvl="0" indent="-228600" algn="just" rtl="0">
              <a:lnSpc>
                <a:spcPct val="90000"/>
              </a:lnSpc>
              <a:spcBef>
                <a:spcPts val="1000"/>
              </a:spcBef>
              <a:spcAft>
                <a:spcPts val="0"/>
              </a:spcAft>
              <a:buClr>
                <a:schemeClr val="lt2"/>
              </a:buClr>
              <a:buSzPts val="1800"/>
              <a:buFont typeface="Arial"/>
              <a:buNone/>
            </a:pPr>
            <a:r>
              <a:rPr lang="en-US"/>
              <a:t> </a:t>
            </a:r>
            <a:endParaRPr/>
          </a:p>
          <a:p>
            <a:pPr marL="514350" lvl="0" indent="-285750" algn="just" rtl="0">
              <a:lnSpc>
                <a:spcPct val="90000"/>
              </a:lnSpc>
              <a:spcBef>
                <a:spcPts val="1000"/>
              </a:spcBef>
              <a:spcAft>
                <a:spcPts val="0"/>
              </a:spcAft>
              <a:buSzPts val="1800"/>
              <a:buFont typeface="Arial"/>
              <a:buChar char="•"/>
            </a:pPr>
            <a:r>
              <a:rPr lang="en-US"/>
              <a:t>will be provided with a framework, and you will devise a questionnaire to monitor and evaluate the impact of the implemented strategies</a:t>
            </a:r>
            <a:endParaRPr/>
          </a:p>
          <a:p>
            <a:pPr marL="514350" lvl="0" indent="-285750" algn="just" rtl="0">
              <a:lnSpc>
                <a:spcPct val="90000"/>
              </a:lnSpc>
              <a:spcBef>
                <a:spcPts val="1000"/>
              </a:spcBef>
              <a:spcAft>
                <a:spcPts val="0"/>
              </a:spcAft>
              <a:buSzPts val="1800"/>
              <a:buFont typeface="Arial"/>
              <a:buChar char="•"/>
            </a:pPr>
            <a:r>
              <a:rPr lang="en-US"/>
              <a:t>will devise a questionnaire to use after implementation to track the progress in desired competencies for both older and younger workers</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42"/>
          <p:cNvSpPr txBox="1">
            <a:spLocks noGrp="1"/>
          </p:cNvSpPr>
          <p:nvPr>
            <p:ph type="title"/>
          </p:nvPr>
        </p:nvSpPr>
        <p:spPr>
          <a:xfrm>
            <a:off x="97970" y="81642"/>
            <a:ext cx="11944351" cy="715879"/>
          </a:xfrm>
          <a:prstGeom prst="rect">
            <a:avLst/>
          </a:prstGeom>
          <a:noFill/>
          <a:ln>
            <a:noFill/>
          </a:ln>
        </p:spPr>
        <p:txBody>
          <a:bodyPr spcFirstLastPara="1" wrap="square" lIns="54000" tIns="54000" rIns="54000" bIns="54000" anchor="ctr" anchorCtr="0">
            <a:noAutofit/>
          </a:bodyPr>
          <a:lstStyle/>
          <a:p>
            <a:pPr marL="0" lvl="0" indent="0" algn="l" rtl="0">
              <a:lnSpc>
                <a:spcPct val="90000"/>
              </a:lnSpc>
              <a:spcBef>
                <a:spcPts val="0"/>
              </a:spcBef>
              <a:spcAft>
                <a:spcPts val="0"/>
              </a:spcAft>
              <a:buClr>
                <a:schemeClr val="dk1"/>
              </a:buClr>
              <a:buSzPts val="3800"/>
              <a:buFont typeface="Calibri"/>
              <a:buNone/>
            </a:pPr>
            <a:r>
              <a:rPr lang="en-US" sz="3400"/>
              <a:t>Step 1: Design a Questionnaire to Track Progress</a:t>
            </a:r>
            <a:r>
              <a:rPr lang="en-US"/>
              <a:t> </a:t>
            </a:r>
            <a:endParaRPr/>
          </a:p>
        </p:txBody>
      </p:sp>
      <p:sp>
        <p:nvSpPr>
          <p:cNvPr id="128" name="Google Shape;128;p42"/>
          <p:cNvSpPr txBox="1">
            <a:spLocks noGrp="1"/>
          </p:cNvSpPr>
          <p:nvPr>
            <p:ph type="body" idx="1"/>
          </p:nvPr>
        </p:nvSpPr>
        <p:spPr>
          <a:xfrm>
            <a:off x="97971" y="881743"/>
            <a:ext cx="11944350" cy="5870121"/>
          </a:xfrm>
          <a:prstGeom prst="rect">
            <a:avLst/>
          </a:prstGeom>
          <a:noFill/>
          <a:ln>
            <a:noFill/>
          </a:ln>
        </p:spPr>
        <p:txBody>
          <a:bodyPr spcFirstLastPara="1" wrap="square" lIns="91425" tIns="45700" rIns="91425" bIns="45700" anchor="t" anchorCtr="0">
            <a:noAutofit/>
          </a:bodyPr>
          <a:lstStyle/>
          <a:p>
            <a:pPr marL="228600" lvl="0" indent="0" algn="just" rtl="0">
              <a:lnSpc>
                <a:spcPct val="100000"/>
              </a:lnSpc>
              <a:spcBef>
                <a:spcPts val="1000"/>
              </a:spcBef>
              <a:spcAft>
                <a:spcPts val="0"/>
              </a:spcAft>
              <a:buSzPts val="1800"/>
              <a:buNone/>
            </a:pPr>
            <a:r>
              <a:rPr lang="en-US" sz="2400"/>
              <a:t>We will design a questionnaire to track the changes in workers’ attitudes / biases pre and post implementation of the selected strategies:</a:t>
            </a:r>
            <a:endParaRPr/>
          </a:p>
          <a:p>
            <a:pPr marL="228600" lvl="0" indent="0" algn="just" rtl="0">
              <a:lnSpc>
                <a:spcPct val="100000"/>
              </a:lnSpc>
              <a:spcBef>
                <a:spcPts val="1000"/>
              </a:spcBef>
              <a:spcAft>
                <a:spcPts val="0"/>
              </a:spcAft>
              <a:buSzPts val="1800"/>
              <a:buNone/>
            </a:pPr>
            <a:endParaRPr sz="2400"/>
          </a:p>
          <a:p>
            <a:pPr marL="685800" lvl="0" indent="-457200" algn="just" rtl="0">
              <a:lnSpc>
                <a:spcPct val="100000"/>
              </a:lnSpc>
              <a:spcBef>
                <a:spcPts val="1000"/>
              </a:spcBef>
              <a:spcAft>
                <a:spcPts val="0"/>
              </a:spcAft>
              <a:buSzPts val="1800"/>
              <a:buFont typeface="Arial"/>
              <a:buChar char="•"/>
            </a:pPr>
            <a:r>
              <a:rPr lang="en-US" sz="2400"/>
              <a:t>The questionnaire will be given to all employees before the implementation of the strategies to determine our baseline</a:t>
            </a:r>
            <a:endParaRPr/>
          </a:p>
          <a:p>
            <a:pPr marL="685800" lvl="0" indent="-457200" algn="just" rtl="0">
              <a:lnSpc>
                <a:spcPct val="100000"/>
              </a:lnSpc>
              <a:spcBef>
                <a:spcPts val="1000"/>
              </a:spcBef>
              <a:spcAft>
                <a:spcPts val="0"/>
              </a:spcAft>
              <a:buSzPts val="1800"/>
              <a:buFont typeface="Arial"/>
              <a:buChar char="•"/>
            </a:pPr>
            <a:r>
              <a:rPr lang="en-US" sz="2400"/>
              <a:t>This will be repeated in regular intervals (e.g. every 6 months or a year)</a:t>
            </a:r>
            <a:endParaRPr/>
          </a:p>
          <a:p>
            <a:pPr marL="685800" lvl="0" indent="-457200" algn="just" rtl="0">
              <a:lnSpc>
                <a:spcPct val="100000"/>
              </a:lnSpc>
              <a:spcBef>
                <a:spcPts val="1000"/>
              </a:spcBef>
              <a:spcAft>
                <a:spcPts val="0"/>
              </a:spcAft>
              <a:buSzPts val="1800"/>
              <a:buFont typeface="Arial"/>
              <a:buChar char="•"/>
            </a:pPr>
            <a:r>
              <a:rPr lang="en-US" sz="2400"/>
              <a:t>The extent to which scores shift over time will be indicative of how successful the strategies have been</a:t>
            </a:r>
            <a:endParaRPr/>
          </a:p>
          <a:p>
            <a:pPr marL="685800" lvl="0" indent="-457200" algn="just" rtl="0">
              <a:lnSpc>
                <a:spcPct val="100000"/>
              </a:lnSpc>
              <a:spcBef>
                <a:spcPts val="1000"/>
              </a:spcBef>
              <a:spcAft>
                <a:spcPts val="0"/>
              </a:spcAft>
              <a:buSzPts val="1800"/>
              <a:buFont typeface="Arial"/>
              <a:buChar char="•"/>
            </a:pPr>
            <a:r>
              <a:rPr lang="en-US" sz="2400"/>
              <a:t>We suggest to use a rating scale of 1-5 where </a:t>
            </a:r>
            <a:r>
              <a:rPr lang="en-US" sz="2400" b="1"/>
              <a:t>5</a:t>
            </a:r>
            <a:r>
              <a:rPr lang="en-US" sz="2400"/>
              <a:t> indicates “strong agreement” and </a:t>
            </a:r>
            <a:r>
              <a:rPr lang="en-US" sz="2400" b="1"/>
              <a:t>1</a:t>
            </a:r>
            <a:r>
              <a:rPr lang="en-US" sz="2400"/>
              <a:t> indicates a “strong disagreement”</a:t>
            </a:r>
            <a:endParaRPr sz="2400"/>
          </a:p>
          <a:p>
            <a:pPr marL="571500" lvl="0" indent="-228600" algn="just" rtl="0">
              <a:lnSpc>
                <a:spcPct val="90000"/>
              </a:lnSpc>
              <a:spcBef>
                <a:spcPts val="1000"/>
              </a:spcBef>
              <a:spcAft>
                <a:spcPts val="0"/>
              </a:spcAft>
              <a:buSzPts val="1800"/>
              <a:buFont typeface="Arial"/>
              <a:buNone/>
            </a:pPr>
            <a:endParaRPr sz="2400"/>
          </a:p>
        </p:txBody>
      </p:sp>
      <p:sp>
        <p:nvSpPr>
          <p:cNvPr id="129" name="Google Shape;129;p42"/>
          <p:cNvSpPr/>
          <p:nvPr/>
        </p:nvSpPr>
        <p:spPr>
          <a:xfrm>
            <a:off x="8966425" y="182038"/>
            <a:ext cx="3075900" cy="515100"/>
          </a:xfrm>
          <a:prstGeom prst="flowChartAlternateProcess">
            <a:avLst/>
          </a:pr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200"/>
              <a:buFont typeface="Arial"/>
              <a:buNone/>
            </a:pPr>
            <a:r>
              <a:rPr lang="en-US" sz="2200" b="0" i="0" u="none" strike="noStrike" cap="none">
                <a:solidFill>
                  <a:schemeClr val="dk1"/>
                </a:solidFill>
                <a:latin typeface="Open Sans"/>
                <a:ea typeface="Open Sans"/>
                <a:cs typeface="Open Sans"/>
                <a:sym typeface="Open Sans"/>
              </a:rPr>
              <a:t>Activity</a:t>
            </a:r>
            <a:endParaRPr sz="2200" b="0" i="0" u="none" strike="noStrike" cap="none">
              <a:solidFill>
                <a:schemeClr val="dk1"/>
              </a:solidFill>
              <a:latin typeface="Open Sans"/>
              <a:ea typeface="Open Sans"/>
              <a:cs typeface="Open Sans"/>
              <a:sym typeface="Open Sans"/>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33"/>
        <p:cNvGrpSpPr/>
        <p:nvPr/>
      </p:nvGrpSpPr>
      <p:grpSpPr>
        <a:xfrm>
          <a:off x="0" y="0"/>
          <a:ext cx="0" cy="0"/>
          <a:chOff x="0" y="0"/>
          <a:chExt cx="0" cy="0"/>
        </a:xfrm>
      </p:grpSpPr>
      <p:sp>
        <p:nvSpPr>
          <p:cNvPr id="134" name="Google Shape;134;p43"/>
          <p:cNvSpPr txBox="1">
            <a:spLocks noGrp="1"/>
          </p:cNvSpPr>
          <p:nvPr>
            <p:ph type="title"/>
          </p:nvPr>
        </p:nvSpPr>
        <p:spPr>
          <a:xfrm>
            <a:off x="97970" y="81642"/>
            <a:ext cx="11944351" cy="715879"/>
          </a:xfrm>
          <a:prstGeom prst="rect">
            <a:avLst/>
          </a:prstGeom>
          <a:noFill/>
          <a:ln>
            <a:noFill/>
          </a:ln>
        </p:spPr>
        <p:txBody>
          <a:bodyPr spcFirstLastPara="1" wrap="square" lIns="54000" tIns="54000" rIns="54000" bIns="54000" anchor="ctr" anchorCtr="0">
            <a:noAutofit/>
          </a:bodyPr>
          <a:lstStyle/>
          <a:p>
            <a:pPr marL="0" lvl="0" indent="0" algn="l" rtl="0">
              <a:lnSpc>
                <a:spcPct val="90000"/>
              </a:lnSpc>
              <a:spcBef>
                <a:spcPts val="0"/>
              </a:spcBef>
              <a:spcAft>
                <a:spcPts val="0"/>
              </a:spcAft>
              <a:buClr>
                <a:schemeClr val="dk1"/>
              </a:buClr>
              <a:buSzPts val="3800"/>
              <a:buFont typeface="Calibri"/>
              <a:buNone/>
            </a:pPr>
            <a:r>
              <a:rPr lang="en-US"/>
              <a:t>An Example of a Questionnaire for Older Workers </a:t>
            </a:r>
            <a:endParaRPr/>
          </a:p>
        </p:txBody>
      </p:sp>
      <p:sp>
        <p:nvSpPr>
          <p:cNvPr id="135" name="Google Shape;135;p43"/>
          <p:cNvSpPr/>
          <p:nvPr/>
        </p:nvSpPr>
        <p:spPr>
          <a:xfrm>
            <a:off x="978225" y="1693317"/>
            <a:ext cx="17723854" cy="618738"/>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aphicFrame>
        <p:nvGraphicFramePr>
          <p:cNvPr id="136" name="Google Shape;136;p43"/>
          <p:cNvGraphicFramePr/>
          <p:nvPr/>
        </p:nvGraphicFramePr>
        <p:xfrm>
          <a:off x="2032000" y="915604"/>
          <a:ext cx="3000000" cy="3000000"/>
        </p:xfrm>
        <a:graphic>
          <a:graphicData uri="http://schemas.openxmlformats.org/drawingml/2006/table">
            <a:tbl>
              <a:tblPr firstRow="1" bandRow="1">
                <a:noFill/>
                <a:tableStyleId>{A22A6218-AC8A-4E1D-BED8-7619E0160F09}</a:tableStyleId>
              </a:tblPr>
              <a:tblGrid>
                <a:gridCol w="6469750"/>
                <a:gridCol w="1658250"/>
              </a:tblGrid>
              <a:tr h="370850">
                <a:tc>
                  <a:txBody>
                    <a:bodyPr/>
                    <a:lstStyle/>
                    <a:p>
                      <a:pPr marL="0" marR="0" lvl="0" indent="0" algn="just" rtl="0">
                        <a:lnSpc>
                          <a:spcPct val="100000"/>
                        </a:lnSpc>
                        <a:spcBef>
                          <a:spcPts val="0"/>
                        </a:spcBef>
                        <a:spcAft>
                          <a:spcPts val="0"/>
                        </a:spcAft>
                        <a:buClr>
                          <a:srgbClr val="000000"/>
                        </a:buClr>
                        <a:buSzPts val="2000"/>
                        <a:buFont typeface="Arial"/>
                        <a:buNone/>
                      </a:pPr>
                      <a:r>
                        <a:rPr lang="en-US" sz="2000" b="1" i="0" u="none" strike="noStrike" cap="none">
                          <a:solidFill>
                            <a:srgbClr val="93D4CC"/>
                          </a:solidFill>
                          <a:latin typeface="Open Sans Light"/>
                          <a:ea typeface="Open Sans Light"/>
                          <a:cs typeface="Open Sans Light"/>
                          <a:sym typeface="Open Sans Light"/>
                        </a:rPr>
                        <a:t>Older workers (50+ years) compared to younger colleagues tend to be:</a:t>
                      </a:r>
                      <a:endParaRPr sz="2000" u="none" strike="noStrike" cap="none">
                        <a:latin typeface="Open Sans Light"/>
                        <a:ea typeface="Open Sans Light"/>
                        <a:cs typeface="Open Sans Light"/>
                        <a:sym typeface="Open Sans Light"/>
                      </a:endParaRPr>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rgbClr val="93D4CC"/>
                          </a:solidFill>
                          <a:latin typeface="Open Sans Light"/>
                          <a:ea typeface="Open Sans Light"/>
                          <a:cs typeface="Open Sans Light"/>
                          <a:sym typeface="Open Sans Light"/>
                        </a:rPr>
                        <a:t>Scale 1-5</a:t>
                      </a:r>
                      <a:endParaRPr sz="2000" u="none" strike="noStrike" cap="none">
                        <a:latin typeface="Open Sans Light"/>
                        <a:ea typeface="Open Sans Light"/>
                        <a:cs typeface="Open Sans Light"/>
                        <a:sym typeface="Open Sans Light"/>
                      </a:endParaRPr>
                    </a:p>
                  </a:txBody>
                  <a:tcPr marL="91450" marR="91450" marT="45725" marB="45725" anchor="ctr"/>
                </a:tc>
              </a:tr>
              <a:tr h="370850">
                <a:tc>
                  <a:txBody>
                    <a:bodyPr/>
                    <a:lstStyle/>
                    <a:p>
                      <a:pPr marL="0" marR="0" lvl="0" indent="0" algn="just" rtl="0">
                        <a:lnSpc>
                          <a:spcPct val="100000"/>
                        </a:lnSpc>
                        <a:spcBef>
                          <a:spcPts val="0"/>
                        </a:spcBef>
                        <a:spcAft>
                          <a:spcPts val="0"/>
                        </a:spcAft>
                        <a:buClr>
                          <a:srgbClr val="000000"/>
                        </a:buClr>
                        <a:buSzPts val="1800"/>
                        <a:buFont typeface="Arial"/>
                        <a:buNone/>
                      </a:pPr>
                      <a:r>
                        <a:rPr lang="en-US" sz="1800" b="0" i="0" u="none" strike="noStrike" cap="none">
                          <a:solidFill>
                            <a:srgbClr val="52BAAD"/>
                          </a:solidFill>
                          <a:latin typeface="Open Sans Light"/>
                          <a:ea typeface="Open Sans Light"/>
                          <a:cs typeface="Open Sans Light"/>
                          <a:sym typeface="Open Sans Light"/>
                        </a:rPr>
                        <a:t>More dependable</a:t>
                      </a:r>
                      <a:endParaRPr sz="1800" u="none" strike="noStrike" cap="none">
                        <a:solidFill>
                          <a:srgbClr val="52BAAD"/>
                        </a:solidFill>
                        <a:latin typeface="Open Sans Light"/>
                        <a:ea typeface="Open Sans Light"/>
                        <a:cs typeface="Open Sans Light"/>
                        <a:sym typeface="Open Sans Light"/>
                      </a:endParaRPr>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latin typeface="Open Sans Light"/>
                        <a:ea typeface="Open Sans Light"/>
                        <a:cs typeface="Open Sans Light"/>
                        <a:sym typeface="Open Sans Light"/>
                      </a:endParaRPr>
                    </a:p>
                  </a:txBody>
                  <a:tcPr marL="91450" marR="91450" marT="45725" marB="45725"/>
                </a:tc>
              </a:tr>
              <a:tr h="370850">
                <a:tc>
                  <a:txBody>
                    <a:bodyPr/>
                    <a:lstStyle/>
                    <a:p>
                      <a:pPr marL="0" marR="0" lvl="0" indent="0" algn="just" rtl="0">
                        <a:lnSpc>
                          <a:spcPct val="100000"/>
                        </a:lnSpc>
                        <a:spcBef>
                          <a:spcPts val="0"/>
                        </a:spcBef>
                        <a:spcAft>
                          <a:spcPts val="0"/>
                        </a:spcAft>
                        <a:buClr>
                          <a:srgbClr val="000000"/>
                        </a:buClr>
                        <a:buSzPts val="1800"/>
                        <a:buFont typeface="Arial"/>
                        <a:buNone/>
                      </a:pPr>
                      <a:r>
                        <a:rPr lang="en-US" sz="1800" b="0" i="0" u="none" strike="noStrike" cap="none">
                          <a:solidFill>
                            <a:srgbClr val="52BAAD"/>
                          </a:solidFill>
                          <a:latin typeface="Open Sans Light"/>
                          <a:ea typeface="Open Sans Light"/>
                          <a:cs typeface="Open Sans Light"/>
                          <a:sym typeface="Open Sans Light"/>
                        </a:rPr>
                        <a:t>More honest / trustworthy</a:t>
                      </a:r>
                      <a:endParaRPr sz="1800" u="none" strike="noStrike" cap="none">
                        <a:solidFill>
                          <a:srgbClr val="52BAAD"/>
                        </a:solidFill>
                        <a:latin typeface="Open Sans Light"/>
                        <a:ea typeface="Open Sans Light"/>
                        <a:cs typeface="Open Sans Light"/>
                        <a:sym typeface="Open Sans Light"/>
                      </a:endParaRPr>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latin typeface="Open Sans Light"/>
                        <a:ea typeface="Open Sans Light"/>
                        <a:cs typeface="Open Sans Light"/>
                        <a:sym typeface="Open Sans Light"/>
                      </a:endParaRPr>
                    </a:p>
                  </a:txBody>
                  <a:tcPr marL="91450" marR="91450" marT="45725" marB="45725"/>
                </a:tc>
              </a:tr>
              <a:tr h="370850">
                <a:tc>
                  <a:txBody>
                    <a:bodyPr/>
                    <a:lstStyle/>
                    <a:p>
                      <a:pPr marL="0" marR="0" lvl="0" indent="0" algn="just" rtl="0">
                        <a:lnSpc>
                          <a:spcPct val="100000"/>
                        </a:lnSpc>
                        <a:spcBef>
                          <a:spcPts val="0"/>
                        </a:spcBef>
                        <a:spcAft>
                          <a:spcPts val="0"/>
                        </a:spcAft>
                        <a:buClr>
                          <a:srgbClr val="000000"/>
                        </a:buClr>
                        <a:buSzPts val="1800"/>
                        <a:buFont typeface="Arial"/>
                        <a:buNone/>
                      </a:pPr>
                      <a:r>
                        <a:rPr lang="en-US" sz="1800" b="0" i="0" u="none" strike="noStrike" cap="none">
                          <a:solidFill>
                            <a:srgbClr val="52BAAD"/>
                          </a:solidFill>
                          <a:latin typeface="Open Sans Light"/>
                          <a:ea typeface="Open Sans Light"/>
                          <a:cs typeface="Open Sans Light"/>
                          <a:sym typeface="Open Sans Light"/>
                        </a:rPr>
                        <a:t>More loyal / committed to the organisation</a:t>
                      </a:r>
                      <a:endParaRPr sz="1800" u="none" strike="noStrike" cap="none">
                        <a:solidFill>
                          <a:srgbClr val="52BAAD"/>
                        </a:solidFill>
                        <a:latin typeface="Open Sans Light"/>
                        <a:ea typeface="Open Sans Light"/>
                        <a:cs typeface="Open Sans Light"/>
                        <a:sym typeface="Open Sans Light"/>
                      </a:endParaRPr>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latin typeface="Open Sans Light"/>
                        <a:ea typeface="Open Sans Light"/>
                        <a:cs typeface="Open Sans Light"/>
                        <a:sym typeface="Open Sans Light"/>
                      </a:endParaRPr>
                    </a:p>
                  </a:txBody>
                  <a:tcPr marL="91450" marR="91450" marT="45725" marB="45725"/>
                </a:tc>
              </a:tr>
              <a:tr h="370850">
                <a:tc>
                  <a:txBody>
                    <a:bodyPr/>
                    <a:lstStyle/>
                    <a:p>
                      <a:pPr marL="0" marR="0" lvl="0" indent="0" algn="just" rtl="0">
                        <a:lnSpc>
                          <a:spcPct val="100000"/>
                        </a:lnSpc>
                        <a:spcBef>
                          <a:spcPts val="0"/>
                        </a:spcBef>
                        <a:spcAft>
                          <a:spcPts val="0"/>
                        </a:spcAft>
                        <a:buClr>
                          <a:srgbClr val="000000"/>
                        </a:buClr>
                        <a:buSzPts val="1800"/>
                        <a:buFont typeface="Arial"/>
                        <a:buNone/>
                      </a:pPr>
                      <a:r>
                        <a:rPr lang="en-US" sz="1800" b="0" i="0" u="none" strike="noStrike" cap="none">
                          <a:solidFill>
                            <a:srgbClr val="52BAAD"/>
                          </a:solidFill>
                          <a:latin typeface="Open Sans Light"/>
                          <a:ea typeface="Open Sans Light"/>
                          <a:cs typeface="Open Sans Light"/>
                          <a:sym typeface="Open Sans Light"/>
                        </a:rPr>
                        <a:t>More mature (accrued wisdom)</a:t>
                      </a:r>
                      <a:endParaRPr sz="1800" u="none" strike="noStrike" cap="none">
                        <a:solidFill>
                          <a:srgbClr val="52BAAD"/>
                        </a:solidFill>
                        <a:latin typeface="Open Sans Light"/>
                        <a:ea typeface="Open Sans Light"/>
                        <a:cs typeface="Open Sans Light"/>
                        <a:sym typeface="Open Sans Light"/>
                      </a:endParaRPr>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latin typeface="Open Sans Light"/>
                        <a:ea typeface="Open Sans Light"/>
                        <a:cs typeface="Open Sans Light"/>
                        <a:sym typeface="Open Sans Light"/>
                      </a:endParaRPr>
                    </a:p>
                  </a:txBody>
                  <a:tcPr marL="91450" marR="91450" marT="45725" marB="45725"/>
                </a:tc>
              </a:tr>
              <a:tr h="370850">
                <a:tc>
                  <a:txBody>
                    <a:bodyPr/>
                    <a:lstStyle/>
                    <a:p>
                      <a:pPr marL="0" marR="0" lvl="0" indent="0" algn="just" rtl="0">
                        <a:lnSpc>
                          <a:spcPct val="100000"/>
                        </a:lnSpc>
                        <a:spcBef>
                          <a:spcPts val="0"/>
                        </a:spcBef>
                        <a:spcAft>
                          <a:spcPts val="0"/>
                        </a:spcAft>
                        <a:buClr>
                          <a:srgbClr val="000000"/>
                        </a:buClr>
                        <a:buSzPts val="1800"/>
                        <a:buFont typeface="Arial"/>
                        <a:buNone/>
                      </a:pPr>
                      <a:r>
                        <a:rPr lang="en-US" sz="1800" b="0" i="0" u="none" strike="noStrike" cap="none">
                          <a:solidFill>
                            <a:srgbClr val="52BAAD"/>
                          </a:solidFill>
                          <a:latin typeface="Open Sans Light"/>
                          <a:ea typeface="Open Sans Light"/>
                          <a:cs typeface="Open Sans Light"/>
                          <a:sym typeface="Open Sans Light"/>
                        </a:rPr>
                        <a:t>Have higher levels of critical thinking</a:t>
                      </a:r>
                      <a:endParaRPr sz="1800" u="none" strike="noStrike" cap="none">
                        <a:solidFill>
                          <a:srgbClr val="52BAAD"/>
                        </a:solidFill>
                        <a:latin typeface="Open Sans Light"/>
                        <a:ea typeface="Open Sans Light"/>
                        <a:cs typeface="Open Sans Light"/>
                        <a:sym typeface="Open Sans Light"/>
                      </a:endParaRPr>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latin typeface="Open Sans Light"/>
                        <a:ea typeface="Open Sans Light"/>
                        <a:cs typeface="Open Sans Light"/>
                        <a:sym typeface="Open Sans Light"/>
                      </a:endParaRPr>
                    </a:p>
                  </a:txBody>
                  <a:tcPr marL="91450" marR="91450" marT="45725" marB="45725"/>
                </a:tc>
              </a:tr>
              <a:tr h="370850">
                <a:tc>
                  <a:txBody>
                    <a:bodyPr/>
                    <a:lstStyle/>
                    <a:p>
                      <a:pPr marL="0" marR="0" lvl="0" indent="0" algn="just" rtl="0">
                        <a:lnSpc>
                          <a:spcPct val="100000"/>
                        </a:lnSpc>
                        <a:spcBef>
                          <a:spcPts val="0"/>
                        </a:spcBef>
                        <a:spcAft>
                          <a:spcPts val="0"/>
                        </a:spcAft>
                        <a:buClr>
                          <a:srgbClr val="000000"/>
                        </a:buClr>
                        <a:buSzPts val="1800"/>
                        <a:buFont typeface="Arial"/>
                        <a:buNone/>
                      </a:pPr>
                      <a:r>
                        <a:rPr lang="en-US" sz="1800" b="0" i="0" u="none" strike="noStrike" cap="none">
                          <a:solidFill>
                            <a:srgbClr val="636A6F"/>
                          </a:solidFill>
                          <a:latin typeface="Open Sans Light"/>
                          <a:ea typeface="Open Sans Light"/>
                          <a:cs typeface="Open Sans Light"/>
                          <a:sym typeface="Open Sans Light"/>
                        </a:rPr>
                        <a:t>Poorer performers</a:t>
                      </a:r>
                      <a:endParaRPr sz="1800" u="none" strike="noStrike" cap="none">
                        <a:latin typeface="Open Sans Light"/>
                        <a:ea typeface="Open Sans Light"/>
                        <a:cs typeface="Open Sans Light"/>
                        <a:sym typeface="Open Sans Light"/>
                      </a:endParaRPr>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latin typeface="Open Sans Light"/>
                        <a:ea typeface="Open Sans Light"/>
                        <a:cs typeface="Open Sans Light"/>
                        <a:sym typeface="Open Sans Light"/>
                      </a:endParaRPr>
                    </a:p>
                  </a:txBody>
                  <a:tcPr marL="91450" marR="91450" marT="45725" marB="45725"/>
                </a:tc>
              </a:tr>
              <a:tr h="370850">
                <a:tc>
                  <a:txBody>
                    <a:bodyPr/>
                    <a:lstStyle/>
                    <a:p>
                      <a:pPr marL="0" marR="0" lvl="0" indent="0" algn="just" rtl="0">
                        <a:lnSpc>
                          <a:spcPct val="100000"/>
                        </a:lnSpc>
                        <a:spcBef>
                          <a:spcPts val="0"/>
                        </a:spcBef>
                        <a:spcAft>
                          <a:spcPts val="0"/>
                        </a:spcAft>
                        <a:buClr>
                          <a:srgbClr val="000000"/>
                        </a:buClr>
                        <a:buSzPts val="1800"/>
                        <a:buFont typeface="Arial"/>
                        <a:buNone/>
                      </a:pPr>
                      <a:r>
                        <a:rPr lang="en-US" sz="1800" b="0" i="0" u="none" strike="noStrike" cap="none">
                          <a:solidFill>
                            <a:srgbClr val="636A6F"/>
                          </a:solidFill>
                          <a:latin typeface="Open Sans Light"/>
                          <a:ea typeface="Open Sans Light"/>
                          <a:cs typeface="Open Sans Light"/>
                          <a:sym typeface="Open Sans Light"/>
                        </a:rPr>
                        <a:t>Less capable / competent</a:t>
                      </a:r>
                      <a:endParaRPr sz="1800" u="none" strike="noStrike" cap="none">
                        <a:latin typeface="Open Sans Light"/>
                        <a:ea typeface="Open Sans Light"/>
                        <a:cs typeface="Open Sans Light"/>
                        <a:sym typeface="Open Sans Light"/>
                      </a:endParaRPr>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latin typeface="Open Sans Light"/>
                        <a:ea typeface="Open Sans Light"/>
                        <a:cs typeface="Open Sans Light"/>
                        <a:sym typeface="Open Sans Light"/>
                      </a:endParaRPr>
                    </a:p>
                  </a:txBody>
                  <a:tcPr marL="91450" marR="91450" marT="45725" marB="45725"/>
                </a:tc>
              </a:tr>
              <a:tr h="370850">
                <a:tc>
                  <a:txBody>
                    <a:bodyPr/>
                    <a:lstStyle/>
                    <a:p>
                      <a:pPr marL="0" marR="0" lvl="0" indent="0" algn="just" rtl="0">
                        <a:lnSpc>
                          <a:spcPct val="100000"/>
                        </a:lnSpc>
                        <a:spcBef>
                          <a:spcPts val="0"/>
                        </a:spcBef>
                        <a:spcAft>
                          <a:spcPts val="0"/>
                        </a:spcAft>
                        <a:buClr>
                          <a:srgbClr val="000000"/>
                        </a:buClr>
                        <a:buSzPts val="1800"/>
                        <a:buFont typeface="Arial"/>
                        <a:buNone/>
                      </a:pPr>
                      <a:r>
                        <a:rPr lang="en-US" sz="1800" b="0" i="0" u="none" strike="noStrike" cap="none">
                          <a:solidFill>
                            <a:srgbClr val="636A6F"/>
                          </a:solidFill>
                          <a:latin typeface="Open Sans Light"/>
                          <a:ea typeface="Open Sans Light"/>
                          <a:cs typeface="Open Sans Light"/>
                          <a:sym typeface="Open Sans Light"/>
                        </a:rPr>
                        <a:t>Less productive</a:t>
                      </a:r>
                      <a:endParaRPr sz="1800" u="none" strike="noStrike" cap="none">
                        <a:latin typeface="Open Sans Light"/>
                        <a:ea typeface="Open Sans Light"/>
                        <a:cs typeface="Open Sans Light"/>
                        <a:sym typeface="Open Sans Light"/>
                      </a:endParaRPr>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latin typeface="Open Sans Light"/>
                        <a:ea typeface="Open Sans Light"/>
                        <a:cs typeface="Open Sans Light"/>
                        <a:sym typeface="Open Sans Light"/>
                      </a:endParaRPr>
                    </a:p>
                  </a:txBody>
                  <a:tcPr marL="91450" marR="91450" marT="45725" marB="45725"/>
                </a:tc>
              </a:tr>
              <a:tr h="370850">
                <a:tc>
                  <a:txBody>
                    <a:bodyPr/>
                    <a:lstStyle/>
                    <a:p>
                      <a:pPr marL="0" marR="0" lvl="0" indent="0" algn="just" rtl="0">
                        <a:lnSpc>
                          <a:spcPct val="100000"/>
                        </a:lnSpc>
                        <a:spcBef>
                          <a:spcPts val="0"/>
                        </a:spcBef>
                        <a:spcAft>
                          <a:spcPts val="0"/>
                        </a:spcAft>
                        <a:buClr>
                          <a:srgbClr val="000000"/>
                        </a:buClr>
                        <a:buSzPts val="1800"/>
                        <a:buFont typeface="Arial"/>
                        <a:buNone/>
                      </a:pPr>
                      <a:r>
                        <a:rPr lang="en-US" sz="1800" b="0" i="0" u="none" strike="noStrike" cap="none">
                          <a:solidFill>
                            <a:srgbClr val="636A6F"/>
                          </a:solidFill>
                          <a:latin typeface="Open Sans Light"/>
                          <a:ea typeface="Open Sans Light"/>
                          <a:cs typeface="Open Sans Light"/>
                          <a:sym typeface="Open Sans Light"/>
                        </a:rPr>
                        <a:t>Resistant to change</a:t>
                      </a:r>
                      <a:endParaRPr sz="1800" u="none" strike="noStrike" cap="none">
                        <a:latin typeface="Open Sans Light"/>
                        <a:ea typeface="Open Sans Light"/>
                        <a:cs typeface="Open Sans Light"/>
                        <a:sym typeface="Open Sans Light"/>
                      </a:endParaRPr>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latin typeface="Open Sans Light"/>
                        <a:ea typeface="Open Sans Light"/>
                        <a:cs typeface="Open Sans Light"/>
                        <a:sym typeface="Open Sans Light"/>
                      </a:endParaRPr>
                    </a:p>
                  </a:txBody>
                  <a:tcPr marL="91450" marR="91450" marT="45725" marB="45725"/>
                </a:tc>
              </a:tr>
              <a:tr h="370850">
                <a:tc>
                  <a:txBody>
                    <a:bodyPr/>
                    <a:lstStyle/>
                    <a:p>
                      <a:pPr marL="0" marR="0" lvl="0" indent="0" algn="just" rtl="0">
                        <a:lnSpc>
                          <a:spcPct val="100000"/>
                        </a:lnSpc>
                        <a:spcBef>
                          <a:spcPts val="0"/>
                        </a:spcBef>
                        <a:spcAft>
                          <a:spcPts val="0"/>
                        </a:spcAft>
                        <a:buClr>
                          <a:srgbClr val="000000"/>
                        </a:buClr>
                        <a:buSzPts val="1800"/>
                        <a:buFont typeface="Arial"/>
                        <a:buNone/>
                      </a:pPr>
                      <a:r>
                        <a:rPr lang="en-US" sz="1800" b="0" i="0" u="none" strike="noStrike" cap="none">
                          <a:solidFill>
                            <a:srgbClr val="636A6F"/>
                          </a:solidFill>
                          <a:latin typeface="Open Sans Light"/>
                          <a:ea typeface="Open Sans Light"/>
                          <a:cs typeface="Open Sans Light"/>
                          <a:sym typeface="Open Sans Light"/>
                        </a:rPr>
                        <a:t>Harder to train / develop</a:t>
                      </a:r>
                      <a:endParaRPr sz="1800" u="none" strike="noStrike" cap="none">
                        <a:latin typeface="Open Sans Light"/>
                        <a:ea typeface="Open Sans Light"/>
                        <a:cs typeface="Open Sans Light"/>
                        <a:sym typeface="Open Sans Light"/>
                      </a:endParaRPr>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latin typeface="Open Sans Light"/>
                        <a:ea typeface="Open Sans Light"/>
                        <a:cs typeface="Open Sans Light"/>
                        <a:sym typeface="Open Sans Light"/>
                      </a:endParaRPr>
                    </a:p>
                  </a:txBody>
                  <a:tcPr marL="91450" marR="91450" marT="45725" marB="45725"/>
                </a:tc>
              </a:tr>
              <a:tr h="370850">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latin typeface="Open Sans Light"/>
                        <a:ea typeface="Open Sans Light"/>
                        <a:cs typeface="Open Sans Light"/>
                        <a:sym typeface="Open Sans Light"/>
                      </a:endParaRPr>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latin typeface="Open Sans Light"/>
                        <a:ea typeface="Open Sans Light"/>
                        <a:cs typeface="Open Sans Light"/>
                        <a:sym typeface="Open Sans Light"/>
                      </a:endParaRPr>
                    </a:p>
                  </a:txBody>
                  <a:tcPr marL="91450" marR="91450" marT="45725" marB="45725"/>
                </a:tc>
              </a:tr>
            </a:tbl>
          </a:graphicData>
        </a:graphic>
      </p:graphicFrame>
      <p:sp>
        <p:nvSpPr>
          <p:cNvPr id="137" name="Google Shape;137;p43"/>
          <p:cNvSpPr txBox="1"/>
          <p:nvPr/>
        </p:nvSpPr>
        <p:spPr>
          <a:xfrm>
            <a:off x="544282" y="6052457"/>
            <a:ext cx="11440887" cy="584775"/>
          </a:xfrm>
          <a:prstGeom prst="rect">
            <a:avLst/>
          </a:prstGeom>
          <a:noFill/>
          <a:ln>
            <a:noFill/>
          </a:ln>
        </p:spPr>
        <p:txBody>
          <a:bodyPr spcFirstLastPara="1" wrap="square" lIns="91425" tIns="45700" rIns="91425" bIns="45700" anchor="t" anchorCtr="0">
            <a:spAutoFit/>
          </a:bodyPr>
          <a:lstStyle/>
          <a:p>
            <a:pPr marL="285750" marR="0" lvl="0" indent="-285750" algn="l" rtl="0">
              <a:lnSpc>
                <a:spcPct val="100000"/>
              </a:lnSpc>
              <a:spcBef>
                <a:spcPts val="0"/>
              </a:spcBef>
              <a:spcAft>
                <a:spcPts val="0"/>
              </a:spcAft>
              <a:buClr>
                <a:srgbClr val="000000"/>
              </a:buClr>
              <a:buSzPts val="1600"/>
              <a:buFont typeface="Arial"/>
              <a:buChar char="•"/>
            </a:pPr>
            <a:r>
              <a:rPr lang="en-US" sz="1600" b="0" i="0" u="none" strike="noStrike" cap="none">
                <a:solidFill>
                  <a:srgbClr val="000000"/>
                </a:solidFill>
                <a:latin typeface="Open Sans Light"/>
                <a:ea typeface="Open Sans Light"/>
                <a:cs typeface="Open Sans Light"/>
                <a:sym typeface="Open Sans Light"/>
              </a:rPr>
              <a:t>This is only an example of some stereotypes (positive or negative) that younger workers have about older ones</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000000"/>
              </a:buClr>
              <a:buSzPts val="1600"/>
              <a:buFont typeface="Arial"/>
              <a:buChar char="•"/>
            </a:pPr>
            <a:r>
              <a:rPr lang="en-US" sz="1600" b="0" i="0" u="none" strike="noStrike" cap="none">
                <a:solidFill>
                  <a:srgbClr val="000000"/>
                </a:solidFill>
                <a:latin typeface="Open Sans Light"/>
                <a:ea typeface="Open Sans Light"/>
                <a:cs typeface="Open Sans Light"/>
                <a:sym typeface="Open Sans Light"/>
              </a:rPr>
              <a:t>You should add new ones and delete or edit the ones in the example as you see most relevant for your organisation </a:t>
            </a:r>
            <a:endParaRPr sz="1600" b="0" i="0" u="none" strike="noStrike" cap="none">
              <a:solidFill>
                <a:srgbClr val="000000"/>
              </a:solidFill>
              <a:latin typeface="Open Sans Light"/>
              <a:ea typeface="Open Sans Light"/>
              <a:cs typeface="Open Sans Light"/>
              <a:sym typeface="Open Sans Light"/>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41"/>
        <p:cNvGrpSpPr/>
        <p:nvPr/>
      </p:nvGrpSpPr>
      <p:grpSpPr>
        <a:xfrm>
          <a:off x="0" y="0"/>
          <a:ext cx="0" cy="0"/>
          <a:chOff x="0" y="0"/>
          <a:chExt cx="0" cy="0"/>
        </a:xfrm>
      </p:grpSpPr>
      <p:sp>
        <p:nvSpPr>
          <p:cNvPr id="142" name="Google Shape;142;p44"/>
          <p:cNvSpPr txBox="1">
            <a:spLocks noGrp="1"/>
          </p:cNvSpPr>
          <p:nvPr>
            <p:ph type="title"/>
          </p:nvPr>
        </p:nvSpPr>
        <p:spPr>
          <a:xfrm>
            <a:off x="97970" y="81642"/>
            <a:ext cx="11944351" cy="715879"/>
          </a:xfrm>
          <a:prstGeom prst="rect">
            <a:avLst/>
          </a:prstGeom>
          <a:noFill/>
          <a:ln>
            <a:noFill/>
          </a:ln>
        </p:spPr>
        <p:txBody>
          <a:bodyPr spcFirstLastPara="1" wrap="square" lIns="54000" tIns="54000" rIns="54000" bIns="54000" anchor="ctr" anchorCtr="0">
            <a:noAutofit/>
          </a:bodyPr>
          <a:lstStyle/>
          <a:p>
            <a:pPr marL="0" lvl="0" indent="0" algn="l" rtl="0">
              <a:lnSpc>
                <a:spcPct val="90000"/>
              </a:lnSpc>
              <a:spcBef>
                <a:spcPts val="0"/>
              </a:spcBef>
              <a:spcAft>
                <a:spcPts val="0"/>
              </a:spcAft>
              <a:buClr>
                <a:schemeClr val="dk1"/>
              </a:buClr>
              <a:buSzPts val="3800"/>
              <a:buFont typeface="Calibri"/>
              <a:buNone/>
            </a:pPr>
            <a:r>
              <a:rPr lang="en-US"/>
              <a:t>An Example of a Questionnaire for Younger Workers </a:t>
            </a:r>
            <a:endParaRPr/>
          </a:p>
        </p:txBody>
      </p:sp>
      <p:sp>
        <p:nvSpPr>
          <p:cNvPr id="143" name="Google Shape;143;p44"/>
          <p:cNvSpPr/>
          <p:nvPr/>
        </p:nvSpPr>
        <p:spPr>
          <a:xfrm>
            <a:off x="978225" y="1693317"/>
            <a:ext cx="17723854" cy="618738"/>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aphicFrame>
        <p:nvGraphicFramePr>
          <p:cNvPr id="144" name="Google Shape;144;p44"/>
          <p:cNvGraphicFramePr/>
          <p:nvPr/>
        </p:nvGraphicFramePr>
        <p:xfrm>
          <a:off x="2032000" y="937383"/>
          <a:ext cx="3000000" cy="3000000"/>
        </p:xfrm>
        <a:graphic>
          <a:graphicData uri="http://schemas.openxmlformats.org/drawingml/2006/table">
            <a:tbl>
              <a:tblPr firstRow="1" bandRow="1">
                <a:noFill/>
                <a:tableStyleId>{A22A6218-AC8A-4E1D-BED8-7619E0160F09}</a:tableStyleId>
              </a:tblPr>
              <a:tblGrid>
                <a:gridCol w="6469750"/>
                <a:gridCol w="1658250"/>
              </a:tblGrid>
              <a:tr h="370850">
                <a:tc>
                  <a:txBody>
                    <a:bodyPr/>
                    <a:lstStyle/>
                    <a:p>
                      <a:pPr marL="0" marR="0" lvl="0" indent="0" algn="just" rtl="0">
                        <a:lnSpc>
                          <a:spcPct val="100000"/>
                        </a:lnSpc>
                        <a:spcBef>
                          <a:spcPts val="0"/>
                        </a:spcBef>
                        <a:spcAft>
                          <a:spcPts val="0"/>
                        </a:spcAft>
                        <a:buClr>
                          <a:srgbClr val="000000"/>
                        </a:buClr>
                        <a:buSzPts val="2000"/>
                        <a:buFont typeface="Arial"/>
                        <a:buNone/>
                      </a:pPr>
                      <a:r>
                        <a:rPr lang="en-US" sz="2000" b="1" i="0" u="none" strike="noStrike" cap="none">
                          <a:solidFill>
                            <a:srgbClr val="93D4CC"/>
                          </a:solidFill>
                          <a:latin typeface="Open Sans"/>
                          <a:ea typeface="Open Sans"/>
                          <a:cs typeface="Open Sans"/>
                          <a:sym typeface="Open Sans"/>
                        </a:rPr>
                        <a:t>Younger workers (18-30 years) compared to older colleagues tend to be:</a:t>
                      </a:r>
                      <a:endParaRPr sz="2000" u="none" strike="noStrike" cap="none"/>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rgbClr val="93D4CC"/>
                          </a:solidFill>
                          <a:latin typeface="Open Sans"/>
                          <a:ea typeface="Open Sans"/>
                          <a:cs typeface="Open Sans"/>
                          <a:sym typeface="Open Sans"/>
                        </a:rPr>
                        <a:t>Scale 1-5</a:t>
                      </a:r>
                      <a:endParaRPr sz="2000" u="none" strike="noStrike" cap="none"/>
                    </a:p>
                  </a:txBody>
                  <a:tcPr marL="91450" marR="91450" marT="45725" marB="45725" anchor="ctr"/>
                </a:tc>
              </a:tr>
              <a:tr h="370850">
                <a:tc>
                  <a:txBody>
                    <a:bodyPr/>
                    <a:lstStyle/>
                    <a:p>
                      <a:pPr marL="0" marR="0" lvl="0" indent="0" algn="just" rtl="0">
                        <a:lnSpc>
                          <a:spcPct val="100000"/>
                        </a:lnSpc>
                        <a:spcBef>
                          <a:spcPts val="0"/>
                        </a:spcBef>
                        <a:spcAft>
                          <a:spcPts val="0"/>
                        </a:spcAft>
                        <a:buClr>
                          <a:srgbClr val="000000"/>
                        </a:buClr>
                        <a:buSzPts val="1800"/>
                        <a:buFont typeface="Arial"/>
                        <a:buNone/>
                      </a:pPr>
                      <a:r>
                        <a:rPr lang="en-US" sz="1800" b="0" i="0" u="none" strike="noStrike" cap="none">
                          <a:solidFill>
                            <a:srgbClr val="52BAAD"/>
                          </a:solidFill>
                          <a:latin typeface="Open Sans"/>
                          <a:ea typeface="Open Sans"/>
                          <a:cs typeface="Open Sans"/>
                          <a:sym typeface="Open Sans"/>
                        </a:rPr>
                        <a:t>More productive and better at multitasking</a:t>
                      </a:r>
                      <a:endParaRPr sz="1800" u="none" strike="noStrike" cap="none">
                        <a:solidFill>
                          <a:srgbClr val="52BAAD"/>
                        </a:solidFill>
                      </a:endParaRPr>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latin typeface="Open Sans Light"/>
                        <a:ea typeface="Open Sans Light"/>
                        <a:cs typeface="Open Sans Light"/>
                        <a:sym typeface="Open Sans Light"/>
                      </a:endParaRPr>
                    </a:p>
                  </a:txBody>
                  <a:tcPr marL="91450" marR="91450" marT="45725" marB="45725"/>
                </a:tc>
              </a:tr>
              <a:tr h="370850">
                <a:tc>
                  <a:txBody>
                    <a:bodyPr/>
                    <a:lstStyle/>
                    <a:p>
                      <a:pPr marL="0" marR="0" lvl="0" indent="0" algn="just" rtl="0">
                        <a:lnSpc>
                          <a:spcPct val="100000"/>
                        </a:lnSpc>
                        <a:spcBef>
                          <a:spcPts val="0"/>
                        </a:spcBef>
                        <a:spcAft>
                          <a:spcPts val="0"/>
                        </a:spcAft>
                        <a:buClr>
                          <a:srgbClr val="000000"/>
                        </a:buClr>
                        <a:buSzPts val="1800"/>
                        <a:buFont typeface="Arial"/>
                        <a:buNone/>
                      </a:pPr>
                      <a:r>
                        <a:rPr lang="en-US" sz="1800" b="0" i="0" u="none" strike="noStrike" cap="none">
                          <a:solidFill>
                            <a:srgbClr val="52BAAD"/>
                          </a:solidFill>
                          <a:latin typeface="Open Sans"/>
                          <a:ea typeface="Open Sans"/>
                          <a:cs typeface="Open Sans"/>
                          <a:sym typeface="Open Sans"/>
                        </a:rPr>
                        <a:t>More creative</a:t>
                      </a:r>
                      <a:endParaRPr sz="1800" u="none" strike="noStrike" cap="none">
                        <a:solidFill>
                          <a:srgbClr val="52BAAD"/>
                        </a:solidFill>
                      </a:endParaRPr>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latin typeface="Open Sans Light"/>
                        <a:ea typeface="Open Sans Light"/>
                        <a:cs typeface="Open Sans Light"/>
                        <a:sym typeface="Open Sans Light"/>
                      </a:endParaRPr>
                    </a:p>
                  </a:txBody>
                  <a:tcPr marL="91450" marR="91450" marT="45725" marB="45725"/>
                </a:tc>
              </a:tr>
              <a:tr h="370850">
                <a:tc>
                  <a:txBody>
                    <a:bodyPr/>
                    <a:lstStyle/>
                    <a:p>
                      <a:pPr marL="0" marR="0" lvl="0" indent="0" algn="just" rtl="0">
                        <a:lnSpc>
                          <a:spcPct val="100000"/>
                        </a:lnSpc>
                        <a:spcBef>
                          <a:spcPts val="0"/>
                        </a:spcBef>
                        <a:spcAft>
                          <a:spcPts val="0"/>
                        </a:spcAft>
                        <a:buClr>
                          <a:srgbClr val="000000"/>
                        </a:buClr>
                        <a:buSzPts val="1800"/>
                        <a:buFont typeface="Arial"/>
                        <a:buNone/>
                      </a:pPr>
                      <a:r>
                        <a:rPr lang="en-US" sz="1800" b="0" i="0" u="none" strike="noStrike" cap="none">
                          <a:solidFill>
                            <a:srgbClr val="52BAAD"/>
                          </a:solidFill>
                          <a:latin typeface="Open Sans"/>
                          <a:ea typeface="Open Sans"/>
                          <a:cs typeface="Open Sans"/>
                          <a:sym typeface="Open Sans"/>
                        </a:rPr>
                        <a:t>More ambitious</a:t>
                      </a:r>
                      <a:endParaRPr sz="1800" u="none" strike="noStrike" cap="none">
                        <a:solidFill>
                          <a:srgbClr val="52BAAD"/>
                        </a:solidFill>
                      </a:endParaRPr>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latin typeface="Open Sans Light"/>
                        <a:ea typeface="Open Sans Light"/>
                        <a:cs typeface="Open Sans Light"/>
                        <a:sym typeface="Open Sans Light"/>
                      </a:endParaRPr>
                    </a:p>
                  </a:txBody>
                  <a:tcPr marL="91450" marR="91450" marT="45725" marB="45725"/>
                </a:tc>
              </a:tr>
              <a:tr h="370850">
                <a:tc>
                  <a:txBody>
                    <a:bodyPr/>
                    <a:lstStyle/>
                    <a:p>
                      <a:pPr marL="0" marR="0" lvl="0" indent="0" algn="just" rtl="0">
                        <a:lnSpc>
                          <a:spcPct val="100000"/>
                        </a:lnSpc>
                        <a:spcBef>
                          <a:spcPts val="0"/>
                        </a:spcBef>
                        <a:spcAft>
                          <a:spcPts val="0"/>
                        </a:spcAft>
                        <a:buClr>
                          <a:srgbClr val="000000"/>
                        </a:buClr>
                        <a:buSzPts val="1800"/>
                        <a:buFont typeface="Arial"/>
                        <a:buNone/>
                      </a:pPr>
                      <a:r>
                        <a:rPr lang="en-US" sz="1800" b="0" i="0" u="none" strike="noStrike" cap="none">
                          <a:solidFill>
                            <a:srgbClr val="52BAAD"/>
                          </a:solidFill>
                          <a:latin typeface="Open Sans"/>
                          <a:ea typeface="Open Sans"/>
                          <a:cs typeface="Open Sans"/>
                          <a:sym typeface="Open Sans"/>
                        </a:rPr>
                        <a:t>Cope better with stress</a:t>
                      </a:r>
                      <a:endParaRPr sz="1800" u="none" strike="noStrike" cap="none">
                        <a:solidFill>
                          <a:srgbClr val="52BAAD"/>
                        </a:solidFill>
                      </a:endParaRPr>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latin typeface="Open Sans Light"/>
                        <a:ea typeface="Open Sans Light"/>
                        <a:cs typeface="Open Sans Light"/>
                        <a:sym typeface="Open Sans Light"/>
                      </a:endParaRPr>
                    </a:p>
                  </a:txBody>
                  <a:tcPr marL="91450" marR="91450" marT="45725" marB="45725"/>
                </a:tc>
              </a:tr>
              <a:tr h="370850">
                <a:tc>
                  <a:txBody>
                    <a:bodyPr/>
                    <a:lstStyle/>
                    <a:p>
                      <a:pPr marL="0" marR="0" lvl="0" indent="0" algn="just" rtl="0">
                        <a:lnSpc>
                          <a:spcPct val="100000"/>
                        </a:lnSpc>
                        <a:spcBef>
                          <a:spcPts val="0"/>
                        </a:spcBef>
                        <a:spcAft>
                          <a:spcPts val="0"/>
                        </a:spcAft>
                        <a:buClr>
                          <a:srgbClr val="000000"/>
                        </a:buClr>
                        <a:buSzPts val="1800"/>
                        <a:buFont typeface="Arial"/>
                        <a:buNone/>
                      </a:pPr>
                      <a:r>
                        <a:rPr lang="en-US" sz="1800" b="0" i="0" u="none" strike="noStrike" cap="none">
                          <a:solidFill>
                            <a:srgbClr val="52BAAD"/>
                          </a:solidFill>
                          <a:latin typeface="Open Sans"/>
                          <a:ea typeface="Open Sans"/>
                          <a:cs typeface="Open Sans"/>
                          <a:sym typeface="Open Sans"/>
                        </a:rPr>
                        <a:t>More technology-savvy</a:t>
                      </a:r>
                      <a:endParaRPr sz="1800" u="none" strike="noStrike" cap="none">
                        <a:solidFill>
                          <a:srgbClr val="52BAAD"/>
                        </a:solidFill>
                      </a:endParaRPr>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latin typeface="Open Sans Light"/>
                        <a:ea typeface="Open Sans Light"/>
                        <a:cs typeface="Open Sans Light"/>
                        <a:sym typeface="Open Sans Light"/>
                      </a:endParaRPr>
                    </a:p>
                  </a:txBody>
                  <a:tcPr marL="91450" marR="91450" marT="45725" marB="45725"/>
                </a:tc>
              </a:tr>
              <a:tr h="370850">
                <a:tc>
                  <a:txBody>
                    <a:bodyPr/>
                    <a:lstStyle/>
                    <a:p>
                      <a:pPr marL="0" marR="0" lvl="0" indent="0" algn="just" rtl="0">
                        <a:lnSpc>
                          <a:spcPct val="100000"/>
                        </a:lnSpc>
                        <a:spcBef>
                          <a:spcPts val="0"/>
                        </a:spcBef>
                        <a:spcAft>
                          <a:spcPts val="0"/>
                        </a:spcAft>
                        <a:buClr>
                          <a:srgbClr val="000000"/>
                        </a:buClr>
                        <a:buSzPts val="1800"/>
                        <a:buFont typeface="Arial"/>
                        <a:buNone/>
                      </a:pPr>
                      <a:r>
                        <a:rPr lang="en-US" sz="1800" b="0" i="0" u="none" strike="noStrike" cap="none">
                          <a:solidFill>
                            <a:srgbClr val="636A6F"/>
                          </a:solidFill>
                          <a:latin typeface="Open Sans"/>
                          <a:ea typeface="Open Sans"/>
                          <a:cs typeface="Open Sans"/>
                          <a:sym typeface="Open Sans"/>
                        </a:rPr>
                        <a:t>Impatient (need for instant gratification)</a:t>
                      </a:r>
                      <a:endParaRPr sz="1800" u="none" strike="noStrike" cap="none"/>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latin typeface="Open Sans Light"/>
                        <a:ea typeface="Open Sans Light"/>
                        <a:cs typeface="Open Sans Light"/>
                        <a:sym typeface="Open Sans Light"/>
                      </a:endParaRPr>
                    </a:p>
                  </a:txBody>
                  <a:tcPr marL="91450" marR="91450" marT="45725" marB="45725"/>
                </a:tc>
              </a:tr>
              <a:tr h="370850">
                <a:tc>
                  <a:txBody>
                    <a:bodyPr/>
                    <a:lstStyle/>
                    <a:p>
                      <a:pPr marL="0" marR="0" lvl="0" indent="0" algn="just" rtl="0">
                        <a:lnSpc>
                          <a:spcPct val="100000"/>
                        </a:lnSpc>
                        <a:spcBef>
                          <a:spcPts val="0"/>
                        </a:spcBef>
                        <a:spcAft>
                          <a:spcPts val="0"/>
                        </a:spcAft>
                        <a:buClr>
                          <a:srgbClr val="000000"/>
                        </a:buClr>
                        <a:buSzPts val="1800"/>
                        <a:buFont typeface="Arial"/>
                        <a:buNone/>
                      </a:pPr>
                      <a:r>
                        <a:rPr lang="en-US" sz="1800" b="0" i="0" u="none" strike="noStrike" cap="none">
                          <a:solidFill>
                            <a:srgbClr val="636A6F"/>
                          </a:solidFill>
                          <a:latin typeface="Open Sans"/>
                          <a:ea typeface="Open Sans"/>
                          <a:cs typeface="Open Sans"/>
                          <a:sym typeface="Open Sans"/>
                        </a:rPr>
                        <a:t>More arrogant</a:t>
                      </a:r>
                      <a:endParaRPr sz="1800" u="none" strike="noStrike" cap="none"/>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latin typeface="Open Sans Light"/>
                        <a:ea typeface="Open Sans Light"/>
                        <a:cs typeface="Open Sans Light"/>
                        <a:sym typeface="Open Sans Light"/>
                      </a:endParaRPr>
                    </a:p>
                  </a:txBody>
                  <a:tcPr marL="91450" marR="91450" marT="45725" marB="45725"/>
                </a:tc>
              </a:tr>
              <a:tr h="370850">
                <a:tc>
                  <a:txBody>
                    <a:bodyPr/>
                    <a:lstStyle/>
                    <a:p>
                      <a:pPr marL="0" marR="0" lvl="0" indent="0" algn="just" rtl="0">
                        <a:lnSpc>
                          <a:spcPct val="100000"/>
                        </a:lnSpc>
                        <a:spcBef>
                          <a:spcPts val="0"/>
                        </a:spcBef>
                        <a:spcAft>
                          <a:spcPts val="0"/>
                        </a:spcAft>
                        <a:buClr>
                          <a:srgbClr val="000000"/>
                        </a:buClr>
                        <a:buSzPts val="1800"/>
                        <a:buFont typeface="Arial"/>
                        <a:buNone/>
                      </a:pPr>
                      <a:r>
                        <a:rPr lang="en-US" sz="1800" b="0" i="0" u="none" strike="noStrike" cap="none">
                          <a:solidFill>
                            <a:srgbClr val="636A6F"/>
                          </a:solidFill>
                          <a:latin typeface="Open Sans"/>
                          <a:ea typeface="Open Sans"/>
                          <a:cs typeface="Open Sans"/>
                          <a:sym typeface="Open Sans"/>
                        </a:rPr>
                        <a:t>Feeling of entitlement</a:t>
                      </a:r>
                      <a:endParaRPr sz="1800" u="none" strike="noStrike" cap="none"/>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latin typeface="Open Sans Light"/>
                        <a:ea typeface="Open Sans Light"/>
                        <a:cs typeface="Open Sans Light"/>
                        <a:sym typeface="Open Sans Light"/>
                      </a:endParaRPr>
                    </a:p>
                  </a:txBody>
                  <a:tcPr marL="91450" marR="91450" marT="45725" marB="45725"/>
                </a:tc>
              </a:tr>
              <a:tr h="370850">
                <a:tc>
                  <a:txBody>
                    <a:bodyPr/>
                    <a:lstStyle/>
                    <a:p>
                      <a:pPr marL="0" marR="0" lvl="0" indent="0" algn="just" rtl="0">
                        <a:lnSpc>
                          <a:spcPct val="100000"/>
                        </a:lnSpc>
                        <a:spcBef>
                          <a:spcPts val="0"/>
                        </a:spcBef>
                        <a:spcAft>
                          <a:spcPts val="0"/>
                        </a:spcAft>
                        <a:buClr>
                          <a:srgbClr val="000000"/>
                        </a:buClr>
                        <a:buSzPts val="1800"/>
                        <a:buFont typeface="Arial"/>
                        <a:buNone/>
                      </a:pPr>
                      <a:r>
                        <a:rPr lang="en-US" sz="1800" b="0" i="0" u="none" strike="noStrike" cap="none">
                          <a:solidFill>
                            <a:srgbClr val="636A6F"/>
                          </a:solidFill>
                          <a:latin typeface="Open Sans"/>
                          <a:ea typeface="Open Sans"/>
                          <a:cs typeface="Open Sans"/>
                          <a:sym typeface="Open Sans"/>
                        </a:rPr>
                        <a:t>More lazy and self-centred</a:t>
                      </a:r>
                      <a:endParaRPr sz="1800" u="none" strike="noStrike" cap="none"/>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latin typeface="Open Sans Light"/>
                        <a:ea typeface="Open Sans Light"/>
                        <a:cs typeface="Open Sans Light"/>
                        <a:sym typeface="Open Sans Light"/>
                      </a:endParaRPr>
                    </a:p>
                  </a:txBody>
                  <a:tcPr marL="91450" marR="91450" marT="45725" marB="45725"/>
                </a:tc>
              </a:tr>
              <a:tr h="370850">
                <a:tc>
                  <a:txBody>
                    <a:bodyPr/>
                    <a:lstStyle/>
                    <a:p>
                      <a:pPr marL="0" marR="0" lvl="0" indent="0" algn="just" rtl="0">
                        <a:lnSpc>
                          <a:spcPct val="100000"/>
                        </a:lnSpc>
                        <a:spcBef>
                          <a:spcPts val="0"/>
                        </a:spcBef>
                        <a:spcAft>
                          <a:spcPts val="0"/>
                        </a:spcAft>
                        <a:buClr>
                          <a:srgbClr val="000000"/>
                        </a:buClr>
                        <a:buSzPts val="1800"/>
                        <a:buFont typeface="Arial"/>
                        <a:buNone/>
                      </a:pPr>
                      <a:r>
                        <a:rPr lang="en-US" sz="1800" b="0" i="0" u="none" strike="noStrike" cap="none">
                          <a:solidFill>
                            <a:srgbClr val="636A6F"/>
                          </a:solidFill>
                          <a:latin typeface="Open Sans"/>
                          <a:ea typeface="Open Sans"/>
                          <a:cs typeface="Open Sans"/>
                          <a:sym typeface="Open Sans"/>
                        </a:rPr>
                        <a:t>Less loyal / committed</a:t>
                      </a:r>
                      <a:endParaRPr sz="1800" u="none" strike="noStrike" cap="none"/>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latin typeface="Open Sans Light"/>
                        <a:ea typeface="Open Sans Light"/>
                        <a:cs typeface="Open Sans Light"/>
                        <a:sym typeface="Open Sans Light"/>
                      </a:endParaRPr>
                    </a:p>
                  </a:txBody>
                  <a:tcPr marL="91450" marR="91450" marT="45725" marB="45725"/>
                </a:tc>
              </a:tr>
              <a:tr h="370850">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latin typeface="Open Sans Light"/>
                        <a:ea typeface="Open Sans Light"/>
                        <a:cs typeface="Open Sans Light"/>
                        <a:sym typeface="Open Sans Light"/>
                      </a:endParaRPr>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latin typeface="Open Sans Light"/>
                        <a:ea typeface="Open Sans Light"/>
                        <a:cs typeface="Open Sans Light"/>
                        <a:sym typeface="Open Sans Light"/>
                      </a:endParaRPr>
                    </a:p>
                  </a:txBody>
                  <a:tcPr marL="91450" marR="91450" marT="45725" marB="45725"/>
                </a:tc>
              </a:tr>
            </a:tbl>
          </a:graphicData>
        </a:graphic>
      </p:graphicFrame>
      <p:sp>
        <p:nvSpPr>
          <p:cNvPr id="145" name="Google Shape;145;p44"/>
          <p:cNvSpPr txBox="1"/>
          <p:nvPr/>
        </p:nvSpPr>
        <p:spPr>
          <a:xfrm>
            <a:off x="544282" y="6052457"/>
            <a:ext cx="11440887" cy="584775"/>
          </a:xfrm>
          <a:prstGeom prst="rect">
            <a:avLst/>
          </a:prstGeom>
          <a:noFill/>
          <a:ln>
            <a:noFill/>
          </a:ln>
        </p:spPr>
        <p:txBody>
          <a:bodyPr spcFirstLastPara="1" wrap="square" lIns="91425" tIns="45700" rIns="91425" bIns="45700" anchor="t" anchorCtr="0">
            <a:spAutoFit/>
          </a:bodyPr>
          <a:lstStyle/>
          <a:p>
            <a:pPr marL="285750" marR="0" lvl="0" indent="-285750" algn="l" rtl="0">
              <a:lnSpc>
                <a:spcPct val="100000"/>
              </a:lnSpc>
              <a:spcBef>
                <a:spcPts val="0"/>
              </a:spcBef>
              <a:spcAft>
                <a:spcPts val="0"/>
              </a:spcAft>
              <a:buClr>
                <a:srgbClr val="000000"/>
              </a:buClr>
              <a:buSzPts val="1600"/>
              <a:buFont typeface="Arial"/>
              <a:buChar char="•"/>
            </a:pPr>
            <a:r>
              <a:rPr lang="en-US" sz="1600" b="0" i="0" u="none" strike="noStrike" cap="none">
                <a:solidFill>
                  <a:srgbClr val="000000"/>
                </a:solidFill>
                <a:latin typeface="Open Sans Light"/>
                <a:ea typeface="Open Sans Light"/>
                <a:cs typeface="Open Sans Light"/>
                <a:sym typeface="Open Sans Light"/>
              </a:rPr>
              <a:t>This is only an example of some stereotypes (positive or negative) that older workers have about younger ones</a:t>
            </a:r>
            <a:endParaRPr sz="1400" b="0" i="0" u="none" strike="noStrike" cap="none">
              <a:solidFill>
                <a:srgbClr val="000000"/>
              </a:solidFill>
              <a:latin typeface="Arial"/>
              <a:ea typeface="Arial"/>
              <a:cs typeface="Arial"/>
              <a:sym typeface="Arial"/>
            </a:endParaRPr>
          </a:p>
          <a:p>
            <a:pPr marL="285750" marR="0" lvl="0" indent="-285750" algn="l" rtl="0">
              <a:lnSpc>
                <a:spcPct val="100000"/>
              </a:lnSpc>
              <a:spcBef>
                <a:spcPts val="0"/>
              </a:spcBef>
              <a:spcAft>
                <a:spcPts val="0"/>
              </a:spcAft>
              <a:buClr>
                <a:srgbClr val="000000"/>
              </a:buClr>
              <a:buSzPts val="1600"/>
              <a:buFont typeface="Arial"/>
              <a:buChar char="•"/>
            </a:pPr>
            <a:r>
              <a:rPr lang="en-US" sz="1600" b="0" i="0" u="none" strike="noStrike" cap="none">
                <a:solidFill>
                  <a:srgbClr val="000000"/>
                </a:solidFill>
                <a:latin typeface="Open Sans Light"/>
                <a:ea typeface="Open Sans Light"/>
                <a:cs typeface="Open Sans Light"/>
                <a:sym typeface="Open Sans Light"/>
              </a:rPr>
              <a:t>You should add new ones and delete or edit the ones in the example as you see most relevant for your organisation </a:t>
            </a:r>
            <a:endParaRPr sz="1600" b="0" i="0" u="none" strike="noStrike" cap="none">
              <a:solidFill>
                <a:srgbClr val="000000"/>
              </a:solidFill>
              <a:latin typeface="Open Sans Light"/>
              <a:ea typeface="Open Sans Light"/>
              <a:cs typeface="Open Sans Light"/>
              <a:sym typeface="Open Sans Light"/>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49"/>
        <p:cNvGrpSpPr/>
        <p:nvPr/>
      </p:nvGrpSpPr>
      <p:grpSpPr>
        <a:xfrm>
          <a:off x="0" y="0"/>
          <a:ext cx="0" cy="0"/>
          <a:chOff x="0" y="0"/>
          <a:chExt cx="0" cy="0"/>
        </a:xfrm>
      </p:grpSpPr>
      <p:sp>
        <p:nvSpPr>
          <p:cNvPr id="150" name="Google Shape;150;p45"/>
          <p:cNvSpPr txBox="1">
            <a:spLocks noGrp="1"/>
          </p:cNvSpPr>
          <p:nvPr>
            <p:ph type="title"/>
          </p:nvPr>
        </p:nvSpPr>
        <p:spPr>
          <a:xfrm>
            <a:off x="97970" y="81642"/>
            <a:ext cx="11944351" cy="715879"/>
          </a:xfrm>
          <a:prstGeom prst="rect">
            <a:avLst/>
          </a:prstGeom>
          <a:noFill/>
          <a:ln>
            <a:noFill/>
          </a:ln>
        </p:spPr>
        <p:txBody>
          <a:bodyPr spcFirstLastPara="1" wrap="square" lIns="54000" tIns="54000" rIns="54000" bIns="54000" anchor="ctr" anchorCtr="0">
            <a:noAutofit/>
          </a:bodyPr>
          <a:lstStyle/>
          <a:p>
            <a:pPr marL="0" lvl="0" indent="0" algn="l" rtl="0">
              <a:lnSpc>
                <a:spcPct val="90000"/>
              </a:lnSpc>
              <a:spcBef>
                <a:spcPts val="0"/>
              </a:spcBef>
              <a:spcAft>
                <a:spcPts val="0"/>
              </a:spcAft>
              <a:buClr>
                <a:schemeClr val="dk1"/>
              </a:buClr>
              <a:buSzPts val="3800"/>
              <a:buFont typeface="Calibri"/>
              <a:buNone/>
            </a:pPr>
            <a:r>
              <a:rPr lang="en-US"/>
              <a:t>Step 2: Are the Strategies Working? </a:t>
            </a:r>
            <a:endParaRPr/>
          </a:p>
        </p:txBody>
      </p:sp>
      <p:sp>
        <p:nvSpPr>
          <p:cNvPr id="151" name="Google Shape;151;p45"/>
          <p:cNvSpPr txBox="1">
            <a:spLocks noGrp="1"/>
          </p:cNvSpPr>
          <p:nvPr>
            <p:ph type="body" idx="1"/>
          </p:nvPr>
        </p:nvSpPr>
        <p:spPr>
          <a:xfrm>
            <a:off x="97971" y="881743"/>
            <a:ext cx="11944350" cy="5870121"/>
          </a:xfrm>
          <a:prstGeom prst="rect">
            <a:avLst/>
          </a:prstGeom>
          <a:noFill/>
          <a:ln>
            <a:noFill/>
          </a:ln>
        </p:spPr>
        <p:txBody>
          <a:bodyPr spcFirstLastPara="1" wrap="square" lIns="91425" tIns="45700" rIns="91425" bIns="45700" anchor="t" anchorCtr="0">
            <a:noAutofit/>
          </a:bodyPr>
          <a:lstStyle/>
          <a:p>
            <a:pPr marL="228600" lvl="0" indent="0" algn="just" rtl="0">
              <a:lnSpc>
                <a:spcPct val="100000"/>
              </a:lnSpc>
              <a:spcBef>
                <a:spcPts val="1000"/>
              </a:spcBef>
              <a:spcAft>
                <a:spcPts val="0"/>
              </a:spcAft>
              <a:buSzPts val="1800"/>
              <a:buNone/>
            </a:pPr>
            <a:r>
              <a:rPr lang="en-US" sz="2600"/>
              <a:t>Some warning signs that the strategies are not working and ageism still persists:</a:t>
            </a:r>
            <a:endParaRPr/>
          </a:p>
          <a:p>
            <a:pPr marL="228600" lvl="0" indent="0" algn="just" rtl="0">
              <a:lnSpc>
                <a:spcPct val="100000"/>
              </a:lnSpc>
              <a:spcBef>
                <a:spcPts val="1000"/>
              </a:spcBef>
              <a:spcAft>
                <a:spcPts val="0"/>
              </a:spcAft>
              <a:buSzPts val="1800"/>
              <a:buNone/>
            </a:pPr>
            <a:endParaRPr sz="2600"/>
          </a:p>
          <a:p>
            <a:pPr marL="685800" lvl="0" indent="-457200" algn="just" rtl="0">
              <a:lnSpc>
                <a:spcPct val="100000"/>
              </a:lnSpc>
              <a:spcBef>
                <a:spcPts val="1000"/>
              </a:spcBef>
              <a:spcAft>
                <a:spcPts val="0"/>
              </a:spcAft>
              <a:buSzPts val="1800"/>
              <a:buFont typeface="Arial"/>
              <a:buChar char="•"/>
            </a:pPr>
            <a:r>
              <a:rPr lang="en-US" sz="2600"/>
              <a:t>Learning opportunities are automatically offered to younger employees</a:t>
            </a:r>
            <a:endParaRPr/>
          </a:p>
          <a:p>
            <a:pPr marL="685800" lvl="0" indent="-457200" algn="just" rtl="0">
              <a:lnSpc>
                <a:spcPct val="100000"/>
              </a:lnSpc>
              <a:spcBef>
                <a:spcPts val="1000"/>
              </a:spcBef>
              <a:spcAft>
                <a:spcPts val="0"/>
              </a:spcAft>
              <a:buSzPts val="1800"/>
              <a:buFont typeface="Arial"/>
              <a:buChar char="•"/>
            </a:pPr>
            <a:r>
              <a:rPr lang="en-US" sz="2600"/>
              <a:t>Older people being passed for raises and promotions</a:t>
            </a:r>
            <a:endParaRPr/>
          </a:p>
          <a:p>
            <a:pPr marL="685800" lvl="0" indent="-457200" algn="just" rtl="0">
              <a:lnSpc>
                <a:spcPct val="100000"/>
              </a:lnSpc>
              <a:spcBef>
                <a:spcPts val="1000"/>
              </a:spcBef>
              <a:spcAft>
                <a:spcPts val="0"/>
              </a:spcAft>
              <a:buSzPts val="1800"/>
              <a:buFont typeface="Arial"/>
              <a:buChar char="•"/>
            </a:pPr>
            <a:r>
              <a:rPr lang="en-US" sz="2600"/>
              <a:t>Being left out from challenging assignments</a:t>
            </a:r>
            <a:endParaRPr/>
          </a:p>
          <a:p>
            <a:pPr marL="685800" lvl="0" indent="-457200" algn="just" rtl="0">
              <a:lnSpc>
                <a:spcPct val="100000"/>
              </a:lnSpc>
              <a:spcBef>
                <a:spcPts val="1000"/>
              </a:spcBef>
              <a:spcAft>
                <a:spcPts val="0"/>
              </a:spcAft>
              <a:buSzPts val="1800"/>
              <a:buFont typeface="Arial"/>
              <a:buChar char="•"/>
            </a:pPr>
            <a:r>
              <a:rPr lang="en-US" sz="2600"/>
              <a:t>Subtle or explicit comments about age</a:t>
            </a:r>
            <a:endParaRPr/>
          </a:p>
          <a:p>
            <a:pPr marL="685800" lvl="0" indent="-457200" algn="just" rtl="0">
              <a:lnSpc>
                <a:spcPct val="100000"/>
              </a:lnSpc>
              <a:spcBef>
                <a:spcPts val="1000"/>
              </a:spcBef>
              <a:spcAft>
                <a:spcPts val="0"/>
              </a:spcAft>
              <a:buSzPts val="1800"/>
              <a:buFont typeface="Arial"/>
              <a:buChar char="•"/>
            </a:pPr>
            <a:r>
              <a:rPr lang="en-US" sz="2600"/>
              <a:t>Excluded from important meetings or activities</a:t>
            </a:r>
            <a:endParaRPr/>
          </a:p>
          <a:p>
            <a:pPr marL="685800" lvl="0" indent="-457200" algn="just" rtl="0">
              <a:lnSpc>
                <a:spcPct val="100000"/>
              </a:lnSpc>
              <a:spcBef>
                <a:spcPts val="1000"/>
              </a:spcBef>
              <a:spcAft>
                <a:spcPts val="0"/>
              </a:spcAft>
              <a:buSzPts val="1800"/>
              <a:buFont typeface="Arial"/>
              <a:buChar char="•"/>
            </a:pPr>
            <a:r>
              <a:rPr lang="en-US" sz="2600"/>
              <a:t>Frequent layoffs of older employees</a:t>
            </a:r>
            <a:endParaRPr/>
          </a:p>
          <a:p>
            <a:pPr marL="571500" lvl="0" indent="-228600" algn="just" rtl="0">
              <a:lnSpc>
                <a:spcPct val="90000"/>
              </a:lnSpc>
              <a:spcBef>
                <a:spcPts val="1000"/>
              </a:spcBef>
              <a:spcAft>
                <a:spcPts val="0"/>
              </a:spcAft>
              <a:buSzPts val="1800"/>
              <a:buFont typeface="Arial"/>
              <a:buNone/>
            </a:pPr>
            <a:endParaRPr sz="2600"/>
          </a:p>
        </p:txBody>
      </p:sp>
      <p:sp>
        <p:nvSpPr>
          <p:cNvPr id="152" name="Google Shape;152;p45"/>
          <p:cNvSpPr/>
          <p:nvPr/>
        </p:nvSpPr>
        <p:spPr>
          <a:xfrm>
            <a:off x="8741225" y="182025"/>
            <a:ext cx="3075900" cy="515100"/>
          </a:xfrm>
          <a:prstGeom prst="flowChartAlternateProcess">
            <a:avLst/>
          </a:pr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200"/>
              <a:buFont typeface="Arial"/>
              <a:buNone/>
            </a:pPr>
            <a:r>
              <a:rPr lang="en-US" sz="2200" b="0" i="0" u="none" strike="noStrike" cap="none">
                <a:solidFill>
                  <a:schemeClr val="dk1"/>
                </a:solidFill>
                <a:latin typeface="Open Sans"/>
                <a:ea typeface="Open Sans"/>
                <a:cs typeface="Open Sans"/>
                <a:sym typeface="Open Sans"/>
              </a:rPr>
              <a:t>Information</a:t>
            </a:r>
            <a:endParaRPr sz="2200" b="0" i="0" u="none" strike="noStrike" cap="none">
              <a:solidFill>
                <a:schemeClr val="dk1"/>
              </a:solidFill>
              <a:latin typeface="Open Sans"/>
              <a:ea typeface="Open Sans"/>
              <a:cs typeface="Open Sans"/>
              <a:sym typeface="Open Sans"/>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56"/>
        <p:cNvGrpSpPr/>
        <p:nvPr/>
      </p:nvGrpSpPr>
      <p:grpSpPr>
        <a:xfrm>
          <a:off x="0" y="0"/>
          <a:ext cx="0" cy="0"/>
          <a:chOff x="0" y="0"/>
          <a:chExt cx="0" cy="0"/>
        </a:xfrm>
      </p:grpSpPr>
      <p:sp>
        <p:nvSpPr>
          <p:cNvPr id="157" name="Google Shape;157;p46"/>
          <p:cNvSpPr txBox="1">
            <a:spLocks noGrp="1"/>
          </p:cNvSpPr>
          <p:nvPr>
            <p:ph type="title"/>
          </p:nvPr>
        </p:nvSpPr>
        <p:spPr>
          <a:xfrm>
            <a:off x="97970" y="81642"/>
            <a:ext cx="11944351" cy="715879"/>
          </a:xfrm>
          <a:prstGeom prst="rect">
            <a:avLst/>
          </a:prstGeom>
          <a:noFill/>
          <a:ln>
            <a:noFill/>
          </a:ln>
        </p:spPr>
        <p:txBody>
          <a:bodyPr spcFirstLastPara="1" wrap="square" lIns="54000" tIns="54000" rIns="54000" bIns="54000" anchor="ctr" anchorCtr="0">
            <a:noAutofit/>
          </a:bodyPr>
          <a:lstStyle/>
          <a:p>
            <a:pPr marL="0" lvl="0" indent="0" algn="l" rtl="0">
              <a:lnSpc>
                <a:spcPct val="90000"/>
              </a:lnSpc>
              <a:spcBef>
                <a:spcPts val="0"/>
              </a:spcBef>
              <a:spcAft>
                <a:spcPts val="0"/>
              </a:spcAft>
              <a:buClr>
                <a:schemeClr val="dk1"/>
              </a:buClr>
              <a:buSzPts val="3800"/>
              <a:buFont typeface="Calibri"/>
              <a:buNone/>
            </a:pPr>
            <a:r>
              <a:rPr lang="en-US"/>
              <a:t>Are the Strategies Working? </a:t>
            </a:r>
            <a:endParaRPr/>
          </a:p>
        </p:txBody>
      </p:sp>
      <p:sp>
        <p:nvSpPr>
          <p:cNvPr id="158" name="Google Shape;158;p46"/>
          <p:cNvSpPr txBox="1">
            <a:spLocks noGrp="1"/>
          </p:cNvSpPr>
          <p:nvPr>
            <p:ph type="body" idx="1"/>
          </p:nvPr>
        </p:nvSpPr>
        <p:spPr>
          <a:xfrm>
            <a:off x="97971" y="881743"/>
            <a:ext cx="11944350" cy="5870121"/>
          </a:xfrm>
          <a:prstGeom prst="rect">
            <a:avLst/>
          </a:prstGeom>
          <a:noFill/>
          <a:ln>
            <a:noFill/>
          </a:ln>
        </p:spPr>
        <p:txBody>
          <a:bodyPr spcFirstLastPara="1" wrap="square" lIns="91425" tIns="45700" rIns="91425" bIns="45700" anchor="t" anchorCtr="0">
            <a:noAutofit/>
          </a:bodyPr>
          <a:lstStyle/>
          <a:p>
            <a:pPr marL="228600" lvl="0" indent="0" algn="just" rtl="0">
              <a:lnSpc>
                <a:spcPct val="100000"/>
              </a:lnSpc>
              <a:spcBef>
                <a:spcPts val="1000"/>
              </a:spcBef>
              <a:spcAft>
                <a:spcPts val="0"/>
              </a:spcAft>
              <a:buSzPts val="1800"/>
              <a:buNone/>
            </a:pPr>
            <a:r>
              <a:rPr lang="en-US" sz="2600"/>
              <a:t>Discussion and sharing own experiences:</a:t>
            </a:r>
            <a:endParaRPr sz="2600"/>
          </a:p>
          <a:p>
            <a:pPr marL="228600" lvl="0" indent="0" algn="just" rtl="0">
              <a:lnSpc>
                <a:spcPct val="100000"/>
              </a:lnSpc>
              <a:spcBef>
                <a:spcPts val="1000"/>
              </a:spcBef>
              <a:spcAft>
                <a:spcPts val="0"/>
              </a:spcAft>
              <a:buSzPts val="1800"/>
              <a:buNone/>
            </a:pPr>
            <a:endParaRPr sz="2600"/>
          </a:p>
          <a:p>
            <a:pPr marL="685800" lvl="0" indent="-457200" algn="just" rtl="0">
              <a:lnSpc>
                <a:spcPct val="150000"/>
              </a:lnSpc>
              <a:spcBef>
                <a:spcPts val="1000"/>
              </a:spcBef>
              <a:spcAft>
                <a:spcPts val="0"/>
              </a:spcAft>
              <a:buSzPts val="1800"/>
              <a:buFont typeface="Arial"/>
              <a:buChar char="•"/>
            </a:pPr>
            <a:r>
              <a:rPr lang="en-US" sz="2600"/>
              <a:t>Have you implemented similar strategies in the past?  </a:t>
            </a:r>
            <a:endParaRPr/>
          </a:p>
          <a:p>
            <a:pPr marL="685800" lvl="0" indent="-457200" algn="just" rtl="0">
              <a:lnSpc>
                <a:spcPct val="150000"/>
              </a:lnSpc>
              <a:spcBef>
                <a:spcPts val="1000"/>
              </a:spcBef>
              <a:spcAft>
                <a:spcPts val="0"/>
              </a:spcAft>
              <a:buSzPts val="1800"/>
              <a:buFont typeface="Arial"/>
              <a:buChar char="•"/>
            </a:pPr>
            <a:r>
              <a:rPr lang="en-US" sz="2600"/>
              <a:t>What factors are critical for a successful outcome?</a:t>
            </a:r>
            <a:endParaRPr/>
          </a:p>
          <a:p>
            <a:pPr marL="685800" lvl="0" indent="-457200" algn="just" rtl="0">
              <a:lnSpc>
                <a:spcPct val="150000"/>
              </a:lnSpc>
              <a:spcBef>
                <a:spcPts val="1000"/>
              </a:spcBef>
              <a:spcAft>
                <a:spcPts val="0"/>
              </a:spcAft>
              <a:buSzPts val="1800"/>
              <a:buFont typeface="Arial"/>
              <a:buChar char="•"/>
            </a:pPr>
            <a:r>
              <a:rPr lang="en-US" sz="2600"/>
              <a:t>What would you do differently this time?</a:t>
            </a:r>
            <a:endParaRPr/>
          </a:p>
          <a:p>
            <a:pPr marL="685800" lvl="0" indent="-457200" algn="just" rtl="0">
              <a:lnSpc>
                <a:spcPct val="150000"/>
              </a:lnSpc>
              <a:spcBef>
                <a:spcPts val="1000"/>
              </a:spcBef>
              <a:spcAft>
                <a:spcPts val="0"/>
              </a:spcAft>
              <a:buSzPts val="1800"/>
              <a:buFont typeface="Arial"/>
              <a:buChar char="•"/>
            </a:pPr>
            <a:r>
              <a:rPr lang="en-US" sz="2600"/>
              <a:t>Any best practices you can share with the rest of us?</a:t>
            </a:r>
            <a:endParaRPr/>
          </a:p>
          <a:p>
            <a:pPr marL="685800" lvl="0" indent="-457200" algn="just" rtl="0">
              <a:lnSpc>
                <a:spcPct val="150000"/>
              </a:lnSpc>
              <a:spcBef>
                <a:spcPts val="1000"/>
              </a:spcBef>
              <a:spcAft>
                <a:spcPts val="0"/>
              </a:spcAft>
              <a:buSzPts val="1800"/>
              <a:buFont typeface="Arial"/>
              <a:buChar char="•"/>
            </a:pPr>
            <a:r>
              <a:rPr lang="en-US" sz="2600"/>
              <a:t>Any other learnings or watch outs?</a:t>
            </a:r>
            <a:endParaRPr/>
          </a:p>
          <a:p>
            <a:pPr marL="571500" lvl="0" indent="-228600" algn="just" rtl="0">
              <a:lnSpc>
                <a:spcPct val="90000"/>
              </a:lnSpc>
              <a:spcBef>
                <a:spcPts val="1000"/>
              </a:spcBef>
              <a:spcAft>
                <a:spcPts val="0"/>
              </a:spcAft>
              <a:buSzPts val="1800"/>
              <a:buFont typeface="Arial"/>
              <a:buNone/>
            </a:pPr>
            <a:endParaRPr sz="2600"/>
          </a:p>
        </p:txBody>
      </p:sp>
      <p:sp>
        <p:nvSpPr>
          <p:cNvPr id="159" name="Google Shape;159;p46"/>
          <p:cNvSpPr/>
          <p:nvPr/>
        </p:nvSpPr>
        <p:spPr>
          <a:xfrm>
            <a:off x="8741225" y="182025"/>
            <a:ext cx="3075900" cy="515100"/>
          </a:xfrm>
          <a:prstGeom prst="flowChartAlternateProcess">
            <a:avLst/>
          </a:pr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200"/>
              <a:buFont typeface="Arial"/>
              <a:buNone/>
            </a:pPr>
            <a:r>
              <a:rPr lang="en-US" sz="2200" b="0" i="0" u="none" strike="noStrike" cap="none">
                <a:solidFill>
                  <a:schemeClr val="dk1"/>
                </a:solidFill>
                <a:latin typeface="Open Sans"/>
                <a:ea typeface="Open Sans"/>
                <a:cs typeface="Open Sans"/>
                <a:sym typeface="Open Sans"/>
              </a:rPr>
              <a:t>Discussion</a:t>
            </a:r>
            <a:endParaRPr sz="2200" b="0" i="0" u="none" strike="noStrike" cap="none">
              <a:solidFill>
                <a:schemeClr val="dk1"/>
              </a:solidFill>
              <a:latin typeface="Open Sans"/>
              <a:ea typeface="Open Sans"/>
              <a:cs typeface="Open Sans"/>
              <a:sym typeface="Open Sans"/>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Google Shape;164;p47"/>
          <p:cNvSpPr txBox="1">
            <a:spLocks noGrp="1"/>
          </p:cNvSpPr>
          <p:nvPr>
            <p:ph type="title"/>
          </p:nvPr>
        </p:nvSpPr>
        <p:spPr>
          <a:xfrm>
            <a:off x="97970" y="81642"/>
            <a:ext cx="11944351" cy="715879"/>
          </a:xfrm>
          <a:prstGeom prst="rect">
            <a:avLst/>
          </a:prstGeom>
          <a:noFill/>
          <a:ln>
            <a:noFill/>
          </a:ln>
        </p:spPr>
        <p:txBody>
          <a:bodyPr spcFirstLastPara="1" wrap="square" lIns="54000" tIns="54000" rIns="54000" bIns="54000" anchor="ctr" anchorCtr="0">
            <a:noAutofit/>
          </a:bodyPr>
          <a:lstStyle/>
          <a:p>
            <a:pPr marL="0" lvl="0" indent="0" algn="l" rtl="0">
              <a:lnSpc>
                <a:spcPct val="90000"/>
              </a:lnSpc>
              <a:spcBef>
                <a:spcPts val="0"/>
              </a:spcBef>
              <a:spcAft>
                <a:spcPts val="0"/>
              </a:spcAft>
              <a:buClr>
                <a:schemeClr val="dk1"/>
              </a:buClr>
              <a:buSzPts val="3800"/>
              <a:buFont typeface="Calibri"/>
              <a:buNone/>
            </a:pPr>
            <a:r>
              <a:rPr lang="en-US" sz="3300"/>
              <a:t>Step 3: Design a Questionnaire to Assess Competencies </a:t>
            </a:r>
            <a:endParaRPr sz="3300"/>
          </a:p>
        </p:txBody>
      </p:sp>
      <p:sp>
        <p:nvSpPr>
          <p:cNvPr id="165" name="Google Shape;165;p47"/>
          <p:cNvSpPr txBox="1">
            <a:spLocks noGrp="1"/>
          </p:cNvSpPr>
          <p:nvPr>
            <p:ph type="body" idx="1"/>
          </p:nvPr>
        </p:nvSpPr>
        <p:spPr>
          <a:xfrm>
            <a:off x="97971" y="881743"/>
            <a:ext cx="11944350" cy="5870121"/>
          </a:xfrm>
          <a:prstGeom prst="rect">
            <a:avLst/>
          </a:prstGeom>
          <a:noFill/>
          <a:ln>
            <a:noFill/>
          </a:ln>
        </p:spPr>
        <p:txBody>
          <a:bodyPr spcFirstLastPara="1" wrap="square" lIns="91425" tIns="45700" rIns="91425" bIns="45700" anchor="t" anchorCtr="0">
            <a:noAutofit/>
          </a:bodyPr>
          <a:lstStyle/>
          <a:p>
            <a:pPr marL="228600" lvl="0" indent="0" algn="just" rtl="0">
              <a:lnSpc>
                <a:spcPct val="100000"/>
              </a:lnSpc>
              <a:spcBef>
                <a:spcPts val="1000"/>
              </a:spcBef>
              <a:spcAft>
                <a:spcPts val="0"/>
              </a:spcAft>
              <a:buSzPts val="1800"/>
              <a:buNone/>
            </a:pPr>
            <a:r>
              <a:rPr lang="en-US" sz="2400"/>
              <a:t>We will design a questionnaire to track the improvement in workers’ competencies after implementation of the selected strategies:</a:t>
            </a:r>
            <a:endParaRPr/>
          </a:p>
          <a:p>
            <a:pPr marL="228600" lvl="0" indent="0" algn="just" rtl="0">
              <a:lnSpc>
                <a:spcPct val="100000"/>
              </a:lnSpc>
              <a:spcBef>
                <a:spcPts val="1000"/>
              </a:spcBef>
              <a:spcAft>
                <a:spcPts val="0"/>
              </a:spcAft>
              <a:buSzPts val="1800"/>
              <a:buNone/>
            </a:pPr>
            <a:endParaRPr sz="2400"/>
          </a:p>
          <a:p>
            <a:pPr marL="685800" lvl="0" indent="-457200" algn="just" rtl="0">
              <a:lnSpc>
                <a:spcPct val="100000"/>
              </a:lnSpc>
              <a:spcBef>
                <a:spcPts val="1000"/>
              </a:spcBef>
              <a:spcAft>
                <a:spcPts val="0"/>
              </a:spcAft>
              <a:buSzPts val="1800"/>
              <a:buFont typeface="Arial"/>
              <a:buChar char="•"/>
            </a:pPr>
            <a:r>
              <a:rPr lang="en-US" sz="2400"/>
              <a:t>There will be separate questionnaires for the older and younger workers, to track the competencies we want to improve for each age group</a:t>
            </a:r>
            <a:endParaRPr/>
          </a:p>
          <a:p>
            <a:pPr marL="685800" lvl="0" indent="-457200" algn="just" rtl="0">
              <a:lnSpc>
                <a:spcPct val="100000"/>
              </a:lnSpc>
              <a:spcBef>
                <a:spcPts val="1000"/>
              </a:spcBef>
              <a:spcAft>
                <a:spcPts val="0"/>
              </a:spcAft>
              <a:buSzPts val="1800"/>
              <a:buFont typeface="Arial"/>
              <a:buChar char="•"/>
            </a:pPr>
            <a:r>
              <a:rPr lang="en-US" sz="2400"/>
              <a:t>The questionnaire should be completed 6 months after implementation; and should be repeated in regular intervals (e.g. every 6 months) thereafter</a:t>
            </a:r>
            <a:endParaRPr/>
          </a:p>
          <a:p>
            <a:pPr marL="685800" lvl="0" indent="-457200" algn="just" rtl="0">
              <a:lnSpc>
                <a:spcPct val="100000"/>
              </a:lnSpc>
              <a:spcBef>
                <a:spcPts val="1000"/>
              </a:spcBef>
              <a:spcAft>
                <a:spcPts val="0"/>
              </a:spcAft>
              <a:buSzPts val="1800"/>
              <a:buFont typeface="Arial"/>
              <a:buChar char="•"/>
            </a:pPr>
            <a:r>
              <a:rPr lang="en-US" sz="2400"/>
              <a:t>The extent to which scores improve over time will be indicative of how successful the strategies have been</a:t>
            </a:r>
            <a:endParaRPr/>
          </a:p>
          <a:p>
            <a:pPr marL="685800" lvl="0" indent="-457200" algn="just" rtl="0">
              <a:lnSpc>
                <a:spcPct val="100000"/>
              </a:lnSpc>
              <a:spcBef>
                <a:spcPts val="1000"/>
              </a:spcBef>
              <a:spcAft>
                <a:spcPts val="0"/>
              </a:spcAft>
              <a:buSzPts val="1800"/>
              <a:buFont typeface="Arial"/>
              <a:buChar char="•"/>
            </a:pPr>
            <a:r>
              <a:rPr lang="en-US" sz="2400"/>
              <a:t>We suggest to use a rating scale of 1-3, with </a:t>
            </a:r>
            <a:r>
              <a:rPr lang="en-US" sz="2400" b="1"/>
              <a:t>1</a:t>
            </a:r>
            <a:r>
              <a:rPr lang="en-US" sz="2400"/>
              <a:t> being “I did not improve this competency", </a:t>
            </a:r>
            <a:r>
              <a:rPr lang="en-US" sz="2400" b="1"/>
              <a:t>2</a:t>
            </a:r>
            <a:r>
              <a:rPr lang="en-US" sz="2400"/>
              <a:t> being "I made some progress in this competency”, and </a:t>
            </a:r>
            <a:r>
              <a:rPr lang="en-US" sz="2400" b="1"/>
              <a:t>3</a:t>
            </a:r>
            <a:r>
              <a:rPr lang="en-US" sz="2400"/>
              <a:t> being “I made a big improvement in this competency</a:t>
            </a:r>
            <a:endParaRPr sz="2400"/>
          </a:p>
          <a:p>
            <a:pPr marL="571500" lvl="0" indent="-228600" algn="just" rtl="0">
              <a:lnSpc>
                <a:spcPct val="90000"/>
              </a:lnSpc>
              <a:spcBef>
                <a:spcPts val="1000"/>
              </a:spcBef>
              <a:spcAft>
                <a:spcPts val="0"/>
              </a:spcAft>
              <a:buSzPts val="1800"/>
              <a:buFont typeface="Arial"/>
              <a:buNone/>
            </a:pPr>
            <a:endParaRPr sz="2400"/>
          </a:p>
        </p:txBody>
      </p:sp>
      <p:sp>
        <p:nvSpPr>
          <p:cNvPr id="166" name="Google Shape;166;p47"/>
          <p:cNvSpPr/>
          <p:nvPr/>
        </p:nvSpPr>
        <p:spPr>
          <a:xfrm>
            <a:off x="9876625" y="182038"/>
            <a:ext cx="2165700" cy="515100"/>
          </a:xfrm>
          <a:prstGeom prst="flowChartAlternateProcess">
            <a:avLst/>
          </a:pr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200"/>
              <a:buFont typeface="Arial"/>
              <a:buNone/>
            </a:pPr>
            <a:r>
              <a:rPr lang="en-US" sz="2200" b="0" i="0" u="none" strike="noStrike" cap="none">
                <a:solidFill>
                  <a:schemeClr val="dk1"/>
                </a:solidFill>
                <a:latin typeface="Open Sans"/>
                <a:ea typeface="Open Sans"/>
                <a:cs typeface="Open Sans"/>
                <a:sym typeface="Open Sans"/>
              </a:rPr>
              <a:t>Activity</a:t>
            </a:r>
            <a:endParaRPr sz="2200" b="0" i="0" u="none" strike="noStrike" cap="none">
              <a:solidFill>
                <a:schemeClr val="dk1"/>
              </a:solidFill>
              <a:latin typeface="Open Sans"/>
              <a:ea typeface="Open Sans"/>
              <a:cs typeface="Open Sans"/>
              <a:sym typeface="Open Sans"/>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48"/>
          <p:cNvSpPr txBox="1">
            <a:spLocks noGrp="1"/>
          </p:cNvSpPr>
          <p:nvPr>
            <p:ph type="title"/>
          </p:nvPr>
        </p:nvSpPr>
        <p:spPr>
          <a:xfrm>
            <a:off x="97970" y="81642"/>
            <a:ext cx="11944351" cy="715879"/>
          </a:xfrm>
          <a:prstGeom prst="rect">
            <a:avLst/>
          </a:prstGeom>
          <a:noFill/>
          <a:ln>
            <a:noFill/>
          </a:ln>
        </p:spPr>
        <p:txBody>
          <a:bodyPr spcFirstLastPara="1" wrap="square" lIns="54000" tIns="54000" rIns="54000" bIns="54000" anchor="ctr" anchorCtr="0">
            <a:noAutofit/>
          </a:bodyPr>
          <a:lstStyle/>
          <a:p>
            <a:pPr marL="0" lvl="0" indent="0" algn="l" rtl="0">
              <a:lnSpc>
                <a:spcPct val="90000"/>
              </a:lnSpc>
              <a:spcBef>
                <a:spcPts val="0"/>
              </a:spcBef>
              <a:spcAft>
                <a:spcPts val="0"/>
              </a:spcAft>
              <a:buClr>
                <a:schemeClr val="dk1"/>
              </a:buClr>
              <a:buSzPts val="3800"/>
              <a:buFont typeface="Calibri"/>
              <a:buNone/>
            </a:pPr>
            <a:r>
              <a:rPr lang="en-US"/>
              <a:t>An Example of a Questionnaire for Older Workers </a:t>
            </a:r>
            <a:endParaRPr/>
          </a:p>
        </p:txBody>
      </p:sp>
      <p:sp>
        <p:nvSpPr>
          <p:cNvPr id="172" name="Google Shape;172;p48"/>
          <p:cNvSpPr/>
          <p:nvPr/>
        </p:nvSpPr>
        <p:spPr>
          <a:xfrm>
            <a:off x="978225" y="1693317"/>
            <a:ext cx="17723854" cy="618738"/>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aphicFrame>
        <p:nvGraphicFramePr>
          <p:cNvPr id="173" name="Google Shape;173;p48"/>
          <p:cNvGraphicFramePr/>
          <p:nvPr/>
        </p:nvGraphicFramePr>
        <p:xfrm>
          <a:off x="2032000" y="1144209"/>
          <a:ext cx="3000000" cy="3000000"/>
        </p:xfrm>
        <a:graphic>
          <a:graphicData uri="http://schemas.openxmlformats.org/drawingml/2006/table">
            <a:tbl>
              <a:tblPr firstRow="1" bandRow="1">
                <a:noFill/>
                <a:tableStyleId>{A22A6218-AC8A-4E1D-BED8-7619E0160F09}</a:tableStyleId>
              </a:tblPr>
              <a:tblGrid>
                <a:gridCol w="6469750"/>
                <a:gridCol w="1658250"/>
              </a:tblGrid>
              <a:tr h="370850">
                <a:tc>
                  <a:txBody>
                    <a:bodyPr/>
                    <a:lstStyle/>
                    <a:p>
                      <a:pPr marL="0" marR="0" lvl="0" indent="0" algn="just" rtl="0">
                        <a:lnSpc>
                          <a:spcPct val="100000"/>
                        </a:lnSpc>
                        <a:spcBef>
                          <a:spcPts val="0"/>
                        </a:spcBef>
                        <a:spcAft>
                          <a:spcPts val="0"/>
                        </a:spcAft>
                        <a:buClr>
                          <a:srgbClr val="000000"/>
                        </a:buClr>
                        <a:buSzPts val="2000"/>
                        <a:buFont typeface="Arial"/>
                        <a:buNone/>
                      </a:pPr>
                      <a:r>
                        <a:rPr lang="en-US" sz="2000" b="1" i="0" u="none" strike="noStrike" cap="none">
                          <a:solidFill>
                            <a:srgbClr val="93D4CC"/>
                          </a:solidFill>
                          <a:latin typeface="Open Sans Light"/>
                          <a:ea typeface="Open Sans Light"/>
                          <a:cs typeface="Open Sans Light"/>
                          <a:sym typeface="Open Sans Light"/>
                        </a:rPr>
                        <a:t>Older workers (50+ years):</a:t>
                      </a:r>
                      <a:endParaRPr sz="2000" u="none" strike="noStrike" cap="none">
                        <a:latin typeface="Open Sans Light"/>
                        <a:ea typeface="Open Sans Light"/>
                        <a:cs typeface="Open Sans Light"/>
                        <a:sym typeface="Open Sans Light"/>
                      </a:endParaRPr>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rgbClr val="93D4CC"/>
                          </a:solidFill>
                          <a:latin typeface="Open Sans Light"/>
                          <a:ea typeface="Open Sans Light"/>
                          <a:cs typeface="Open Sans Light"/>
                          <a:sym typeface="Open Sans Light"/>
                        </a:rPr>
                        <a:t>Scale 1-3</a:t>
                      </a:r>
                      <a:endParaRPr sz="2000" u="none" strike="noStrike" cap="none">
                        <a:latin typeface="Open Sans Light"/>
                        <a:ea typeface="Open Sans Light"/>
                        <a:cs typeface="Open Sans Light"/>
                        <a:sym typeface="Open Sans Light"/>
                      </a:endParaRPr>
                    </a:p>
                  </a:txBody>
                  <a:tcPr marL="91450" marR="91450" marT="45725" marB="45725" anchor="ctr"/>
                </a:tc>
              </a:tr>
              <a:tr h="370850">
                <a:tc>
                  <a:txBody>
                    <a:bodyPr/>
                    <a:lstStyle/>
                    <a:p>
                      <a:pPr marL="0" marR="0" lvl="0" indent="0" algn="just" rtl="0">
                        <a:lnSpc>
                          <a:spcPct val="100000"/>
                        </a:lnSpc>
                        <a:spcBef>
                          <a:spcPts val="0"/>
                        </a:spcBef>
                        <a:spcAft>
                          <a:spcPts val="0"/>
                        </a:spcAft>
                        <a:buClr>
                          <a:srgbClr val="000000"/>
                        </a:buClr>
                        <a:buSzPts val="1800"/>
                        <a:buFont typeface="Arial"/>
                        <a:buNone/>
                      </a:pPr>
                      <a:r>
                        <a:rPr lang="en-US" sz="1800" b="1" i="0" u="none" strike="noStrike" cap="none">
                          <a:solidFill>
                            <a:srgbClr val="636A6F"/>
                          </a:solidFill>
                          <a:latin typeface="Open Sans Light"/>
                          <a:ea typeface="Open Sans Light"/>
                          <a:cs typeface="Open Sans Light"/>
                          <a:sym typeface="Open Sans Light"/>
                        </a:rPr>
                        <a:t>Digital Skills</a:t>
                      </a:r>
                      <a:r>
                        <a:rPr lang="en-US" sz="1800" b="0" i="0" u="none" strike="noStrike" cap="none">
                          <a:solidFill>
                            <a:srgbClr val="636A6F"/>
                          </a:solidFill>
                          <a:latin typeface="Open Sans Light"/>
                          <a:ea typeface="Open Sans Light"/>
                          <a:cs typeface="Open Sans Light"/>
                          <a:sym typeface="Open Sans Light"/>
                        </a:rPr>
                        <a:t>: a range of abilities to use digital devices, communication applications, and networks to access and manage information</a:t>
                      </a:r>
                      <a:endParaRPr sz="1800" b="0" i="0" u="none" strike="noStrike" cap="none">
                        <a:solidFill>
                          <a:srgbClr val="636A6F"/>
                        </a:solidFill>
                        <a:latin typeface="Open Sans Light"/>
                        <a:ea typeface="Open Sans Light"/>
                        <a:cs typeface="Open Sans Light"/>
                        <a:sym typeface="Open Sans Light"/>
                      </a:endParaRPr>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latin typeface="Open Sans Light"/>
                        <a:ea typeface="Open Sans Light"/>
                        <a:cs typeface="Open Sans Light"/>
                        <a:sym typeface="Open Sans Light"/>
                      </a:endParaRPr>
                    </a:p>
                  </a:txBody>
                  <a:tcPr marL="91450" marR="91450" marT="45725" marB="45725"/>
                </a:tc>
              </a:tr>
              <a:tr h="370850">
                <a:tc>
                  <a:txBody>
                    <a:bodyPr/>
                    <a:lstStyle/>
                    <a:p>
                      <a:pPr marL="0" marR="0" lvl="0" indent="0" algn="just" rtl="0">
                        <a:lnSpc>
                          <a:spcPct val="100000"/>
                        </a:lnSpc>
                        <a:spcBef>
                          <a:spcPts val="0"/>
                        </a:spcBef>
                        <a:spcAft>
                          <a:spcPts val="0"/>
                        </a:spcAft>
                        <a:buClr>
                          <a:srgbClr val="000000"/>
                        </a:buClr>
                        <a:buSzPts val="1800"/>
                        <a:buFont typeface="Arial"/>
                        <a:buNone/>
                      </a:pPr>
                      <a:r>
                        <a:rPr lang="en-US" sz="1800" b="1" i="0" u="none" strike="noStrike" cap="none">
                          <a:solidFill>
                            <a:srgbClr val="636A6F"/>
                          </a:solidFill>
                          <a:latin typeface="Open Sans Light"/>
                          <a:ea typeface="Open Sans Light"/>
                          <a:cs typeface="Open Sans Light"/>
                          <a:sym typeface="Open Sans Light"/>
                        </a:rPr>
                        <a:t>Media Literacy:</a:t>
                      </a:r>
                      <a:r>
                        <a:rPr lang="en-US" sz="1800" b="0" i="0" u="none" strike="noStrike" cap="none">
                          <a:solidFill>
                            <a:srgbClr val="636A6F"/>
                          </a:solidFill>
                          <a:latin typeface="Open Sans Light"/>
                          <a:ea typeface="Open Sans Light"/>
                          <a:cs typeface="Open Sans Light"/>
                          <a:sym typeface="Open Sans Light"/>
                        </a:rPr>
                        <a:t>  the abilities to access, analyze, evaluate, create, and act using all forms of communication</a:t>
                      </a:r>
                      <a:endParaRPr sz="1800" u="none" strike="noStrike" cap="none">
                        <a:latin typeface="Open Sans Light"/>
                        <a:ea typeface="Open Sans Light"/>
                        <a:cs typeface="Open Sans Light"/>
                        <a:sym typeface="Open Sans Light"/>
                      </a:endParaRPr>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latin typeface="Open Sans Light"/>
                        <a:ea typeface="Open Sans Light"/>
                        <a:cs typeface="Open Sans Light"/>
                        <a:sym typeface="Open Sans Light"/>
                      </a:endParaRPr>
                    </a:p>
                  </a:txBody>
                  <a:tcPr marL="91450" marR="91450" marT="45725" marB="45725"/>
                </a:tc>
              </a:tr>
              <a:tr h="370850">
                <a:tc>
                  <a:txBody>
                    <a:bodyPr/>
                    <a:lstStyle/>
                    <a:p>
                      <a:pPr marL="0" marR="0" lvl="0" indent="0" algn="just" rtl="0">
                        <a:lnSpc>
                          <a:spcPct val="100000"/>
                        </a:lnSpc>
                        <a:spcBef>
                          <a:spcPts val="0"/>
                        </a:spcBef>
                        <a:spcAft>
                          <a:spcPts val="0"/>
                        </a:spcAft>
                        <a:buClr>
                          <a:srgbClr val="000000"/>
                        </a:buClr>
                        <a:buSzPts val="1800"/>
                        <a:buFont typeface="Arial"/>
                        <a:buNone/>
                      </a:pPr>
                      <a:r>
                        <a:rPr lang="en-US" sz="1800" b="1" i="0" u="none" strike="noStrike" cap="none">
                          <a:solidFill>
                            <a:srgbClr val="636A6F"/>
                          </a:solidFill>
                          <a:latin typeface="Open Sans Light"/>
                          <a:ea typeface="Open Sans Light"/>
                          <a:cs typeface="Open Sans Light"/>
                          <a:sym typeface="Open Sans Light"/>
                        </a:rPr>
                        <a:t>Coping with Technological Challenges:</a:t>
                      </a:r>
                      <a:r>
                        <a:rPr lang="en-US" sz="1800" b="0" i="0" u="none" strike="noStrike" cap="none">
                          <a:solidFill>
                            <a:srgbClr val="636A6F"/>
                          </a:solidFill>
                          <a:latin typeface="Open Sans Light"/>
                          <a:ea typeface="Open Sans Light"/>
                          <a:cs typeface="Open Sans Light"/>
                          <a:sym typeface="Open Sans Light"/>
                        </a:rPr>
                        <a:t> a set of skills that will help with a smooth transition and enhance adaptability (Tech Vocabulary, Typing Skills, Finding Useful Research Resources)</a:t>
                      </a:r>
                      <a:endParaRPr sz="1800" b="0" i="0" u="none" strike="noStrike" cap="none">
                        <a:solidFill>
                          <a:srgbClr val="636A6F"/>
                        </a:solidFill>
                        <a:latin typeface="Open Sans Light"/>
                        <a:ea typeface="Open Sans Light"/>
                        <a:cs typeface="Open Sans Light"/>
                        <a:sym typeface="Open Sans Light"/>
                      </a:endParaRPr>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latin typeface="Open Sans Light"/>
                        <a:ea typeface="Open Sans Light"/>
                        <a:cs typeface="Open Sans Light"/>
                        <a:sym typeface="Open Sans Light"/>
                      </a:endParaRPr>
                    </a:p>
                  </a:txBody>
                  <a:tcPr marL="91450" marR="91450" marT="45725" marB="45725"/>
                </a:tc>
              </a:tr>
              <a:tr h="370850">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latin typeface="Open Sans Light"/>
                        <a:ea typeface="Open Sans Light"/>
                        <a:cs typeface="Open Sans Light"/>
                        <a:sym typeface="Open Sans Light"/>
                      </a:endParaRPr>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latin typeface="Open Sans Light"/>
                        <a:ea typeface="Open Sans Light"/>
                        <a:cs typeface="Open Sans Light"/>
                        <a:sym typeface="Open Sans Light"/>
                      </a:endParaRPr>
                    </a:p>
                  </a:txBody>
                  <a:tcPr marL="91450" marR="91450" marT="45725" marB="45725"/>
                </a:tc>
              </a:tr>
            </a:tbl>
          </a:graphicData>
        </a:graphic>
      </p:graphicFrame>
      <p:sp>
        <p:nvSpPr>
          <p:cNvPr id="174" name="Google Shape;174;p48"/>
          <p:cNvSpPr txBox="1"/>
          <p:nvPr/>
        </p:nvSpPr>
        <p:spPr>
          <a:xfrm>
            <a:off x="544282" y="5747656"/>
            <a:ext cx="11440887" cy="830997"/>
          </a:xfrm>
          <a:prstGeom prst="rect">
            <a:avLst/>
          </a:prstGeom>
          <a:noFill/>
          <a:ln>
            <a:noFill/>
          </a:ln>
        </p:spPr>
        <p:txBody>
          <a:bodyPr spcFirstLastPara="1" wrap="square" lIns="91425" tIns="45700" rIns="91425" bIns="45700" anchor="t" anchorCtr="0">
            <a:spAutoFit/>
          </a:bodyPr>
          <a:lstStyle/>
          <a:p>
            <a:pPr marL="285750" marR="0" lvl="0" indent="-285750" algn="l" rtl="0">
              <a:lnSpc>
                <a:spcPct val="150000"/>
              </a:lnSpc>
              <a:spcBef>
                <a:spcPts val="0"/>
              </a:spcBef>
              <a:spcAft>
                <a:spcPts val="0"/>
              </a:spcAft>
              <a:buClr>
                <a:srgbClr val="000000"/>
              </a:buClr>
              <a:buSzPts val="1600"/>
              <a:buFont typeface="Arial"/>
              <a:buChar char="•"/>
            </a:pPr>
            <a:r>
              <a:rPr lang="en-US" sz="1600" b="0" i="0" u="none" strike="noStrike" cap="none">
                <a:solidFill>
                  <a:srgbClr val="000000"/>
                </a:solidFill>
                <a:latin typeface="Open Sans Light"/>
                <a:ea typeface="Open Sans Light"/>
                <a:cs typeface="Open Sans Light"/>
                <a:sym typeface="Open Sans Light"/>
              </a:rPr>
              <a:t>This is only an example of some competencies that we want to improve for older workers</a:t>
            </a:r>
            <a:endParaRPr sz="1400" b="0" i="0" u="none" strike="noStrike" cap="none">
              <a:solidFill>
                <a:srgbClr val="000000"/>
              </a:solidFill>
              <a:latin typeface="Arial"/>
              <a:ea typeface="Arial"/>
              <a:cs typeface="Arial"/>
              <a:sym typeface="Arial"/>
            </a:endParaRPr>
          </a:p>
          <a:p>
            <a:pPr marL="285750" marR="0" lvl="0" indent="-285750" algn="l" rtl="0">
              <a:lnSpc>
                <a:spcPct val="150000"/>
              </a:lnSpc>
              <a:spcBef>
                <a:spcPts val="0"/>
              </a:spcBef>
              <a:spcAft>
                <a:spcPts val="0"/>
              </a:spcAft>
              <a:buClr>
                <a:srgbClr val="000000"/>
              </a:buClr>
              <a:buSzPts val="1600"/>
              <a:buFont typeface="Arial"/>
              <a:buChar char="•"/>
            </a:pPr>
            <a:r>
              <a:rPr lang="en-US" sz="1600" b="0" i="0" u="none" strike="noStrike" cap="none">
                <a:solidFill>
                  <a:srgbClr val="000000"/>
                </a:solidFill>
                <a:latin typeface="Open Sans Light"/>
                <a:ea typeface="Open Sans Light"/>
                <a:cs typeface="Open Sans Light"/>
                <a:sym typeface="Open Sans Light"/>
              </a:rPr>
              <a:t>You should add any new competencies you consider important and relevant to improve for your organisation </a:t>
            </a:r>
            <a:endParaRPr sz="1600" b="0" i="0" u="none" strike="noStrike" cap="none">
              <a:solidFill>
                <a:srgbClr val="000000"/>
              </a:solidFill>
              <a:latin typeface="Open Sans Light"/>
              <a:ea typeface="Open Sans Light"/>
              <a:cs typeface="Open Sans Light"/>
              <a:sym typeface="Open Sans Light"/>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178"/>
        <p:cNvGrpSpPr/>
        <p:nvPr/>
      </p:nvGrpSpPr>
      <p:grpSpPr>
        <a:xfrm>
          <a:off x="0" y="0"/>
          <a:ext cx="0" cy="0"/>
          <a:chOff x="0" y="0"/>
          <a:chExt cx="0" cy="0"/>
        </a:xfrm>
      </p:grpSpPr>
      <p:sp>
        <p:nvSpPr>
          <p:cNvPr id="179" name="Google Shape;179;p49"/>
          <p:cNvSpPr txBox="1">
            <a:spLocks noGrp="1"/>
          </p:cNvSpPr>
          <p:nvPr>
            <p:ph type="title"/>
          </p:nvPr>
        </p:nvSpPr>
        <p:spPr>
          <a:xfrm>
            <a:off x="97970" y="81642"/>
            <a:ext cx="11944351" cy="715879"/>
          </a:xfrm>
          <a:prstGeom prst="rect">
            <a:avLst/>
          </a:prstGeom>
          <a:noFill/>
          <a:ln>
            <a:noFill/>
          </a:ln>
        </p:spPr>
        <p:txBody>
          <a:bodyPr spcFirstLastPara="1" wrap="square" lIns="54000" tIns="54000" rIns="54000" bIns="54000" anchor="ctr" anchorCtr="0">
            <a:noAutofit/>
          </a:bodyPr>
          <a:lstStyle/>
          <a:p>
            <a:pPr marL="0" lvl="0" indent="0" algn="l" rtl="0">
              <a:lnSpc>
                <a:spcPct val="90000"/>
              </a:lnSpc>
              <a:spcBef>
                <a:spcPts val="0"/>
              </a:spcBef>
              <a:spcAft>
                <a:spcPts val="0"/>
              </a:spcAft>
              <a:buClr>
                <a:schemeClr val="dk1"/>
              </a:buClr>
              <a:buSzPts val="3800"/>
              <a:buFont typeface="Calibri"/>
              <a:buNone/>
            </a:pPr>
            <a:r>
              <a:rPr lang="en-US"/>
              <a:t>An Example of a Questionnaire for Younger Workers </a:t>
            </a:r>
            <a:endParaRPr/>
          </a:p>
        </p:txBody>
      </p:sp>
      <p:sp>
        <p:nvSpPr>
          <p:cNvPr id="180" name="Google Shape;180;p49"/>
          <p:cNvSpPr/>
          <p:nvPr/>
        </p:nvSpPr>
        <p:spPr>
          <a:xfrm>
            <a:off x="978225" y="1693317"/>
            <a:ext cx="17723854" cy="618738"/>
          </a:xfrm>
          <a:prstGeom prst="rect">
            <a:avLst/>
          </a:prstGeom>
          <a:noFill/>
          <a:ln>
            <a:noFill/>
          </a:ln>
        </p:spPr>
        <p:txBody>
          <a:bodyPr spcFirstLastPara="1" wrap="square" lIns="91425" tIns="45700" rIns="91425" bIns="45700" anchor="ctr" anchorCtr="0">
            <a:sp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graphicFrame>
        <p:nvGraphicFramePr>
          <p:cNvPr id="181" name="Google Shape;181;p49"/>
          <p:cNvGraphicFramePr/>
          <p:nvPr/>
        </p:nvGraphicFramePr>
        <p:xfrm>
          <a:off x="2032000" y="1111552"/>
          <a:ext cx="3000000" cy="3000000"/>
        </p:xfrm>
        <a:graphic>
          <a:graphicData uri="http://schemas.openxmlformats.org/drawingml/2006/table">
            <a:tbl>
              <a:tblPr firstRow="1" bandRow="1">
                <a:noFill/>
                <a:tableStyleId>{A22A6218-AC8A-4E1D-BED8-7619E0160F09}</a:tableStyleId>
              </a:tblPr>
              <a:tblGrid>
                <a:gridCol w="6469750"/>
                <a:gridCol w="1658250"/>
              </a:tblGrid>
              <a:tr h="370850">
                <a:tc>
                  <a:txBody>
                    <a:bodyPr/>
                    <a:lstStyle/>
                    <a:p>
                      <a:pPr marL="0" marR="0" lvl="0" indent="0" algn="just" rtl="0">
                        <a:lnSpc>
                          <a:spcPct val="100000"/>
                        </a:lnSpc>
                        <a:spcBef>
                          <a:spcPts val="0"/>
                        </a:spcBef>
                        <a:spcAft>
                          <a:spcPts val="0"/>
                        </a:spcAft>
                        <a:buClr>
                          <a:srgbClr val="000000"/>
                        </a:buClr>
                        <a:buSzPts val="2000"/>
                        <a:buFont typeface="Arial"/>
                        <a:buNone/>
                      </a:pPr>
                      <a:r>
                        <a:rPr lang="en-US" sz="2000" b="1" i="0" u="none" strike="noStrike" cap="none">
                          <a:solidFill>
                            <a:srgbClr val="93D4CC"/>
                          </a:solidFill>
                          <a:latin typeface="Open Sans"/>
                          <a:ea typeface="Open Sans"/>
                          <a:cs typeface="Open Sans"/>
                          <a:sym typeface="Open Sans"/>
                        </a:rPr>
                        <a:t>Younger workers (18-30 years):</a:t>
                      </a:r>
                      <a:endParaRPr sz="2000" u="none" strike="noStrike" cap="none">
                        <a:latin typeface="Open Sans Light"/>
                        <a:ea typeface="Open Sans Light"/>
                        <a:cs typeface="Open Sans Light"/>
                        <a:sym typeface="Open Sans Light"/>
                      </a:endParaRPr>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2000"/>
                        <a:buFont typeface="Arial"/>
                        <a:buNone/>
                      </a:pPr>
                      <a:r>
                        <a:rPr lang="en-US" sz="2000" b="1" i="0" u="none" strike="noStrike" cap="none">
                          <a:solidFill>
                            <a:srgbClr val="93D4CC"/>
                          </a:solidFill>
                          <a:latin typeface="Open Sans Light"/>
                          <a:ea typeface="Open Sans Light"/>
                          <a:cs typeface="Open Sans Light"/>
                          <a:sym typeface="Open Sans Light"/>
                        </a:rPr>
                        <a:t>Scale 1-3</a:t>
                      </a:r>
                      <a:endParaRPr sz="2000" u="none" strike="noStrike" cap="none">
                        <a:latin typeface="Open Sans Light"/>
                        <a:ea typeface="Open Sans Light"/>
                        <a:cs typeface="Open Sans Light"/>
                        <a:sym typeface="Open Sans Light"/>
                      </a:endParaRPr>
                    </a:p>
                  </a:txBody>
                  <a:tcPr marL="91450" marR="91450" marT="45725" marB="45725" anchor="ctr"/>
                </a:tc>
              </a:tr>
              <a:tr h="370850">
                <a:tc>
                  <a:txBody>
                    <a:bodyPr/>
                    <a:lstStyle/>
                    <a:p>
                      <a:pPr marL="0" marR="0" lvl="0" indent="0" algn="just" rtl="0">
                        <a:lnSpc>
                          <a:spcPct val="100000"/>
                        </a:lnSpc>
                        <a:spcBef>
                          <a:spcPts val="0"/>
                        </a:spcBef>
                        <a:spcAft>
                          <a:spcPts val="0"/>
                        </a:spcAft>
                        <a:buClr>
                          <a:srgbClr val="000000"/>
                        </a:buClr>
                        <a:buSzPts val="1800"/>
                        <a:buFont typeface="Arial"/>
                        <a:buNone/>
                      </a:pPr>
                      <a:r>
                        <a:rPr lang="en-US" sz="1800" b="1" i="0" u="none" strike="noStrike" cap="none">
                          <a:solidFill>
                            <a:srgbClr val="636A6F"/>
                          </a:solidFill>
                          <a:latin typeface="Open Sans Light"/>
                          <a:ea typeface="Open Sans Light"/>
                          <a:cs typeface="Open Sans Light"/>
                          <a:sym typeface="Open Sans Light"/>
                        </a:rPr>
                        <a:t>Critical thinking:</a:t>
                      </a:r>
                      <a:r>
                        <a:rPr lang="en-US" sz="1800" b="0" i="0" u="none" strike="noStrike" cap="none">
                          <a:solidFill>
                            <a:srgbClr val="636A6F"/>
                          </a:solidFill>
                          <a:latin typeface="Open Sans Light"/>
                          <a:ea typeface="Open Sans Light"/>
                          <a:cs typeface="Open Sans Light"/>
                          <a:sym typeface="Open Sans Light"/>
                        </a:rPr>
                        <a:t> the ability to think clearly and rationally, understanding the logical connection between ideas</a:t>
                      </a:r>
                      <a:endParaRPr sz="1800" b="0" i="0" u="none" strike="noStrike" cap="none">
                        <a:solidFill>
                          <a:srgbClr val="636A6F"/>
                        </a:solidFill>
                        <a:latin typeface="Open Sans Light"/>
                        <a:ea typeface="Open Sans Light"/>
                        <a:cs typeface="Open Sans Light"/>
                        <a:sym typeface="Open Sans Light"/>
                      </a:endParaRPr>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latin typeface="Open Sans Light"/>
                        <a:ea typeface="Open Sans Light"/>
                        <a:cs typeface="Open Sans Light"/>
                        <a:sym typeface="Open Sans Light"/>
                      </a:endParaRPr>
                    </a:p>
                  </a:txBody>
                  <a:tcPr marL="91450" marR="91450" marT="45725" marB="45725"/>
                </a:tc>
              </a:tr>
              <a:tr h="370850">
                <a:tc>
                  <a:txBody>
                    <a:bodyPr/>
                    <a:lstStyle/>
                    <a:p>
                      <a:pPr marL="0" marR="0" lvl="0" indent="0" algn="just" rtl="0">
                        <a:lnSpc>
                          <a:spcPct val="100000"/>
                        </a:lnSpc>
                        <a:spcBef>
                          <a:spcPts val="0"/>
                        </a:spcBef>
                        <a:spcAft>
                          <a:spcPts val="0"/>
                        </a:spcAft>
                        <a:buClr>
                          <a:srgbClr val="000000"/>
                        </a:buClr>
                        <a:buSzPts val="1800"/>
                        <a:buFont typeface="Arial"/>
                        <a:buNone/>
                      </a:pPr>
                      <a:r>
                        <a:rPr lang="en-US" sz="1800" b="1" i="0" u="none" strike="noStrike" cap="none">
                          <a:solidFill>
                            <a:srgbClr val="636A6F"/>
                          </a:solidFill>
                          <a:latin typeface="Open Sans Light"/>
                          <a:ea typeface="Open Sans Light"/>
                          <a:cs typeface="Open Sans Light"/>
                          <a:sym typeface="Open Sans Light"/>
                        </a:rPr>
                        <a:t>Problem solving:</a:t>
                      </a:r>
                      <a:r>
                        <a:rPr lang="en-US" sz="1800" b="0" i="0" u="none" strike="noStrike" cap="none">
                          <a:solidFill>
                            <a:srgbClr val="636A6F"/>
                          </a:solidFill>
                          <a:latin typeface="Open Sans Light"/>
                          <a:ea typeface="Open Sans Light"/>
                          <a:cs typeface="Open Sans Light"/>
                          <a:sym typeface="Open Sans Light"/>
                        </a:rPr>
                        <a:t> quickly identifying the underlying issue and implementing a solution</a:t>
                      </a:r>
                      <a:endParaRPr sz="1800" b="0" i="0" u="none" strike="noStrike" cap="none">
                        <a:solidFill>
                          <a:srgbClr val="636A6F"/>
                        </a:solidFill>
                        <a:latin typeface="Open Sans Light"/>
                        <a:ea typeface="Open Sans Light"/>
                        <a:cs typeface="Open Sans Light"/>
                        <a:sym typeface="Open Sans Light"/>
                      </a:endParaRPr>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latin typeface="Open Sans Light"/>
                        <a:ea typeface="Open Sans Light"/>
                        <a:cs typeface="Open Sans Light"/>
                        <a:sym typeface="Open Sans Light"/>
                      </a:endParaRPr>
                    </a:p>
                  </a:txBody>
                  <a:tcPr marL="91450" marR="91450" marT="45725" marB="45725"/>
                </a:tc>
              </a:tr>
              <a:tr h="370850">
                <a:tc>
                  <a:txBody>
                    <a:bodyPr/>
                    <a:lstStyle/>
                    <a:p>
                      <a:pPr marL="0" marR="0" lvl="0" indent="0" algn="just" rtl="0">
                        <a:lnSpc>
                          <a:spcPct val="100000"/>
                        </a:lnSpc>
                        <a:spcBef>
                          <a:spcPts val="0"/>
                        </a:spcBef>
                        <a:spcAft>
                          <a:spcPts val="0"/>
                        </a:spcAft>
                        <a:buClr>
                          <a:srgbClr val="000000"/>
                        </a:buClr>
                        <a:buSzPts val="1800"/>
                        <a:buFont typeface="Arial"/>
                        <a:buNone/>
                      </a:pPr>
                      <a:r>
                        <a:rPr lang="en-US" sz="1800" b="1" i="0" u="none" strike="noStrike" cap="none">
                          <a:solidFill>
                            <a:srgbClr val="636A6F"/>
                          </a:solidFill>
                          <a:latin typeface="Open Sans Light"/>
                          <a:ea typeface="Open Sans Light"/>
                          <a:cs typeface="Open Sans Light"/>
                          <a:sym typeface="Open Sans Light"/>
                        </a:rPr>
                        <a:t>Decision making:</a:t>
                      </a:r>
                      <a:r>
                        <a:rPr lang="en-US" sz="1800" b="0" i="0" u="none" strike="noStrike" cap="none">
                          <a:solidFill>
                            <a:srgbClr val="636A6F"/>
                          </a:solidFill>
                          <a:latin typeface="Open Sans Light"/>
                          <a:ea typeface="Open Sans Light"/>
                          <a:cs typeface="Open Sans Light"/>
                          <a:sym typeface="Open Sans Light"/>
                        </a:rPr>
                        <a:t> the process of making choices by identifying a decision, gathering information, and assessing alternative resolutions</a:t>
                      </a:r>
                      <a:endParaRPr sz="1800" b="0" i="0" u="none" strike="noStrike" cap="none">
                        <a:solidFill>
                          <a:srgbClr val="636A6F"/>
                        </a:solidFill>
                        <a:latin typeface="Open Sans Light"/>
                        <a:ea typeface="Open Sans Light"/>
                        <a:cs typeface="Open Sans Light"/>
                        <a:sym typeface="Open Sans Light"/>
                      </a:endParaRPr>
                    </a:p>
                  </a:txBody>
                  <a:tcPr marL="91450" marR="91450" marT="45725" marB="45725" anchor="ctr"/>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latin typeface="Open Sans Light"/>
                        <a:ea typeface="Open Sans Light"/>
                        <a:cs typeface="Open Sans Light"/>
                        <a:sym typeface="Open Sans Light"/>
                      </a:endParaRPr>
                    </a:p>
                  </a:txBody>
                  <a:tcPr marL="91450" marR="91450" marT="45725" marB="45725"/>
                </a:tc>
              </a:tr>
              <a:tr h="370850">
                <a:tc>
                  <a:txBody>
                    <a:bodyPr/>
                    <a:lstStyle/>
                    <a:p>
                      <a:pPr marL="0" marR="0" lvl="0" indent="0" algn="just" rtl="0">
                        <a:lnSpc>
                          <a:spcPct val="100000"/>
                        </a:lnSpc>
                        <a:spcBef>
                          <a:spcPts val="0"/>
                        </a:spcBef>
                        <a:spcAft>
                          <a:spcPts val="0"/>
                        </a:spcAft>
                        <a:buClr>
                          <a:srgbClr val="000000"/>
                        </a:buClr>
                        <a:buSzPts val="1800"/>
                        <a:buFont typeface="Arial"/>
                        <a:buNone/>
                      </a:pPr>
                      <a:r>
                        <a:rPr lang="en-US" sz="1800" b="1" i="0" u="none" strike="noStrike" cap="none">
                          <a:solidFill>
                            <a:srgbClr val="636A6F"/>
                          </a:solidFill>
                          <a:latin typeface="Open Sans Light"/>
                          <a:ea typeface="Open Sans Light"/>
                          <a:cs typeface="Open Sans Light"/>
                          <a:sym typeface="Open Sans Light"/>
                        </a:rPr>
                        <a:t>Strategic thinking:</a:t>
                      </a:r>
                      <a:r>
                        <a:rPr lang="en-US" sz="1800" b="0" i="0" u="none" strike="noStrike" cap="none">
                          <a:solidFill>
                            <a:srgbClr val="636A6F"/>
                          </a:solidFill>
                          <a:latin typeface="Open Sans Light"/>
                          <a:ea typeface="Open Sans Light"/>
                          <a:cs typeface="Open Sans Light"/>
                          <a:sym typeface="Open Sans Light"/>
                        </a:rPr>
                        <a:t> a mental or thinking process applied by an individual in the context of achieving a goal or set of goals in various types of endeavors</a:t>
                      </a:r>
                      <a:endParaRPr sz="1800" b="0" i="0" u="none" strike="noStrike" cap="none">
                        <a:solidFill>
                          <a:srgbClr val="636A6F"/>
                        </a:solidFill>
                        <a:latin typeface="Open Sans Light"/>
                        <a:ea typeface="Open Sans Light"/>
                        <a:cs typeface="Open Sans Light"/>
                        <a:sym typeface="Open Sans Light"/>
                      </a:endParaRPr>
                    </a:p>
                  </a:txBody>
                  <a:tcPr marL="91450" marR="91450" marT="45725" marB="45725"/>
                </a:tc>
                <a:tc>
                  <a:txBody>
                    <a:bodyPr/>
                    <a:lstStyle/>
                    <a:p>
                      <a:pPr marL="0" marR="0" lvl="0" indent="0" algn="l" rtl="0">
                        <a:lnSpc>
                          <a:spcPct val="100000"/>
                        </a:lnSpc>
                        <a:spcBef>
                          <a:spcPts val="0"/>
                        </a:spcBef>
                        <a:spcAft>
                          <a:spcPts val="0"/>
                        </a:spcAft>
                        <a:buClr>
                          <a:srgbClr val="000000"/>
                        </a:buClr>
                        <a:buSzPts val="1800"/>
                        <a:buFont typeface="Arial"/>
                        <a:buNone/>
                      </a:pPr>
                      <a:endParaRPr sz="1800" u="none" strike="noStrike" cap="none">
                        <a:latin typeface="Open Sans Light"/>
                        <a:ea typeface="Open Sans Light"/>
                        <a:cs typeface="Open Sans Light"/>
                        <a:sym typeface="Open Sans Light"/>
                      </a:endParaRPr>
                    </a:p>
                  </a:txBody>
                  <a:tcPr marL="91450" marR="91450" marT="45725" marB="45725"/>
                </a:tc>
              </a:tr>
            </a:tbl>
          </a:graphicData>
        </a:graphic>
      </p:graphicFrame>
      <p:sp>
        <p:nvSpPr>
          <p:cNvPr id="182" name="Google Shape;182;p49"/>
          <p:cNvSpPr txBox="1"/>
          <p:nvPr/>
        </p:nvSpPr>
        <p:spPr>
          <a:xfrm>
            <a:off x="544282" y="5747656"/>
            <a:ext cx="11440887" cy="830997"/>
          </a:xfrm>
          <a:prstGeom prst="rect">
            <a:avLst/>
          </a:prstGeom>
          <a:noFill/>
          <a:ln>
            <a:noFill/>
          </a:ln>
        </p:spPr>
        <p:txBody>
          <a:bodyPr spcFirstLastPara="1" wrap="square" lIns="91425" tIns="45700" rIns="91425" bIns="45700" anchor="t" anchorCtr="0">
            <a:spAutoFit/>
          </a:bodyPr>
          <a:lstStyle/>
          <a:p>
            <a:pPr marL="285750" marR="0" lvl="0" indent="-285750" algn="l" rtl="0">
              <a:lnSpc>
                <a:spcPct val="150000"/>
              </a:lnSpc>
              <a:spcBef>
                <a:spcPts val="0"/>
              </a:spcBef>
              <a:spcAft>
                <a:spcPts val="0"/>
              </a:spcAft>
              <a:buClr>
                <a:srgbClr val="000000"/>
              </a:buClr>
              <a:buSzPts val="1600"/>
              <a:buFont typeface="Arial"/>
              <a:buChar char="•"/>
            </a:pPr>
            <a:r>
              <a:rPr lang="en-US" sz="1600" b="0" i="0" u="none" strike="noStrike" cap="none">
                <a:solidFill>
                  <a:srgbClr val="000000"/>
                </a:solidFill>
                <a:latin typeface="Open Sans Light"/>
                <a:ea typeface="Open Sans Light"/>
                <a:cs typeface="Open Sans Light"/>
                <a:sym typeface="Open Sans Light"/>
              </a:rPr>
              <a:t>This is only an example of some competencies that we want to improve for younger workers</a:t>
            </a:r>
            <a:endParaRPr sz="1400" b="0" i="0" u="none" strike="noStrike" cap="none">
              <a:solidFill>
                <a:srgbClr val="000000"/>
              </a:solidFill>
              <a:latin typeface="Arial"/>
              <a:ea typeface="Arial"/>
              <a:cs typeface="Arial"/>
              <a:sym typeface="Arial"/>
            </a:endParaRPr>
          </a:p>
          <a:p>
            <a:pPr marL="285750" marR="0" lvl="0" indent="-285750" algn="l" rtl="0">
              <a:lnSpc>
                <a:spcPct val="150000"/>
              </a:lnSpc>
              <a:spcBef>
                <a:spcPts val="0"/>
              </a:spcBef>
              <a:spcAft>
                <a:spcPts val="0"/>
              </a:spcAft>
              <a:buClr>
                <a:srgbClr val="000000"/>
              </a:buClr>
              <a:buSzPts val="1600"/>
              <a:buFont typeface="Arial"/>
              <a:buChar char="•"/>
            </a:pPr>
            <a:r>
              <a:rPr lang="en-US" sz="1600" b="0" i="0" u="none" strike="noStrike" cap="none">
                <a:solidFill>
                  <a:srgbClr val="000000"/>
                </a:solidFill>
                <a:latin typeface="Open Sans Light"/>
                <a:ea typeface="Open Sans Light"/>
                <a:cs typeface="Open Sans Light"/>
                <a:sym typeface="Open Sans Light"/>
              </a:rPr>
              <a:t>You should add any new competencies you consider important and relevant to improve for your organisation </a:t>
            </a:r>
            <a:endParaRPr sz="1600" b="0" i="0" u="none" strike="noStrike" cap="none">
              <a:solidFill>
                <a:srgbClr val="000000"/>
              </a:solidFill>
              <a:latin typeface="Open Sans Light"/>
              <a:ea typeface="Open Sans Light"/>
              <a:cs typeface="Open Sans Light"/>
              <a:sym typeface="Open Sans Light"/>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63"/>
        <p:cNvGrpSpPr/>
        <p:nvPr/>
      </p:nvGrpSpPr>
      <p:grpSpPr>
        <a:xfrm>
          <a:off x="0" y="0"/>
          <a:ext cx="0" cy="0"/>
          <a:chOff x="0" y="0"/>
          <a:chExt cx="0" cy="0"/>
        </a:xfrm>
      </p:grpSpPr>
      <p:sp>
        <p:nvSpPr>
          <p:cNvPr id="64" name="Google Shape;64;p18"/>
          <p:cNvSpPr txBox="1">
            <a:spLocks noGrp="1"/>
          </p:cNvSpPr>
          <p:nvPr>
            <p:ph type="title"/>
          </p:nvPr>
        </p:nvSpPr>
        <p:spPr>
          <a:xfrm>
            <a:off x="97970" y="81642"/>
            <a:ext cx="11944351" cy="715879"/>
          </a:xfrm>
          <a:prstGeom prst="rect">
            <a:avLst/>
          </a:prstGeom>
          <a:noFill/>
          <a:ln>
            <a:noFill/>
          </a:ln>
        </p:spPr>
        <p:txBody>
          <a:bodyPr spcFirstLastPara="1" wrap="square" lIns="54000" tIns="54000" rIns="54000" bIns="54000" anchor="ctr" anchorCtr="0">
            <a:noAutofit/>
          </a:bodyPr>
          <a:lstStyle/>
          <a:p>
            <a:pPr marL="0" lvl="0" indent="0" algn="l" rtl="0">
              <a:lnSpc>
                <a:spcPct val="90000"/>
              </a:lnSpc>
              <a:spcBef>
                <a:spcPts val="0"/>
              </a:spcBef>
              <a:spcAft>
                <a:spcPts val="0"/>
              </a:spcAft>
              <a:buSzPts val="3800"/>
              <a:buNone/>
            </a:pPr>
            <a:r>
              <a:rPr lang="en-US" sz="2800"/>
              <a:t>Unit 1: Implementing the relevant strategies to combat ageism and social exclusion in the workplace</a:t>
            </a:r>
            <a:endParaRPr sz="2800"/>
          </a:p>
        </p:txBody>
      </p:sp>
      <p:sp>
        <p:nvSpPr>
          <p:cNvPr id="65" name="Google Shape;65;p18"/>
          <p:cNvSpPr txBox="1">
            <a:spLocks noGrp="1"/>
          </p:cNvSpPr>
          <p:nvPr>
            <p:ph type="body" idx="1"/>
          </p:nvPr>
        </p:nvSpPr>
        <p:spPr>
          <a:xfrm>
            <a:off x="97971" y="881743"/>
            <a:ext cx="11944350" cy="5870121"/>
          </a:xfrm>
          <a:prstGeom prst="rect">
            <a:avLst/>
          </a:prstGeom>
          <a:noFill/>
          <a:ln>
            <a:noFill/>
          </a:ln>
        </p:spPr>
        <p:txBody>
          <a:bodyPr spcFirstLastPara="1" wrap="square" lIns="91425" tIns="45700" rIns="91425" bIns="45700" anchor="t" anchorCtr="0">
            <a:noAutofit/>
          </a:bodyPr>
          <a:lstStyle/>
          <a:p>
            <a:pPr marL="457200" marR="0" lvl="0" indent="-228600" algn="just" rtl="0">
              <a:lnSpc>
                <a:spcPct val="90000"/>
              </a:lnSpc>
              <a:spcBef>
                <a:spcPts val="1000"/>
              </a:spcBef>
              <a:spcAft>
                <a:spcPts val="0"/>
              </a:spcAft>
              <a:buClr>
                <a:schemeClr val="lt2"/>
              </a:buClr>
              <a:buSzPts val="1800"/>
              <a:buFont typeface="Arial"/>
              <a:buNone/>
            </a:pPr>
            <a:endParaRPr>
              <a:solidFill>
                <a:schemeClr val="accent6"/>
              </a:solidFill>
            </a:endParaRPr>
          </a:p>
          <a:p>
            <a:pPr marL="457200" marR="0" lvl="0" indent="-228600" algn="just" rtl="0">
              <a:lnSpc>
                <a:spcPct val="90000"/>
              </a:lnSpc>
              <a:spcBef>
                <a:spcPts val="1000"/>
              </a:spcBef>
              <a:spcAft>
                <a:spcPts val="0"/>
              </a:spcAft>
              <a:buClr>
                <a:schemeClr val="lt2"/>
              </a:buClr>
              <a:buSzPts val="1800"/>
              <a:buFont typeface="Arial"/>
              <a:buNone/>
            </a:pPr>
            <a:endParaRPr>
              <a:solidFill>
                <a:schemeClr val="accent6"/>
              </a:solidFill>
            </a:endParaRPr>
          </a:p>
          <a:p>
            <a:pPr marL="457200" marR="0" lvl="0" indent="-228600" algn="just" rtl="0">
              <a:lnSpc>
                <a:spcPct val="90000"/>
              </a:lnSpc>
              <a:spcBef>
                <a:spcPts val="1000"/>
              </a:spcBef>
              <a:spcAft>
                <a:spcPts val="0"/>
              </a:spcAft>
              <a:buClr>
                <a:schemeClr val="lt2"/>
              </a:buClr>
              <a:buSzPts val="1800"/>
              <a:buFont typeface="Arial"/>
              <a:buNone/>
            </a:pPr>
            <a:r>
              <a:rPr lang="en-US">
                <a:solidFill>
                  <a:schemeClr val="accent6"/>
                </a:solidFill>
              </a:rPr>
              <a:t>After completing this unit you: </a:t>
            </a:r>
            <a:endParaRPr>
              <a:solidFill>
                <a:schemeClr val="accent6"/>
              </a:solidFill>
            </a:endParaRPr>
          </a:p>
          <a:p>
            <a:pPr marL="457200" marR="0" lvl="0" indent="-228600" algn="just" rtl="0">
              <a:lnSpc>
                <a:spcPct val="90000"/>
              </a:lnSpc>
              <a:spcBef>
                <a:spcPts val="1000"/>
              </a:spcBef>
              <a:spcAft>
                <a:spcPts val="0"/>
              </a:spcAft>
              <a:buClr>
                <a:schemeClr val="lt2"/>
              </a:buClr>
              <a:buSzPts val="1800"/>
              <a:buFont typeface="Arial"/>
              <a:buNone/>
            </a:pPr>
            <a:r>
              <a:rPr lang="en-US"/>
              <a:t> </a:t>
            </a:r>
            <a:endParaRPr/>
          </a:p>
          <a:p>
            <a:pPr marL="514350" lvl="0" indent="-285750" algn="just" rtl="0">
              <a:lnSpc>
                <a:spcPct val="90000"/>
              </a:lnSpc>
              <a:spcBef>
                <a:spcPts val="1000"/>
              </a:spcBef>
              <a:spcAft>
                <a:spcPts val="0"/>
              </a:spcAft>
              <a:buSzPts val="1800"/>
              <a:buFont typeface="Arial"/>
              <a:buChar char="•"/>
            </a:pPr>
            <a:r>
              <a:rPr lang="en-US"/>
              <a:t>will be exposed to several strategies on how to combat ageism in the workplace </a:t>
            </a:r>
            <a:endParaRPr/>
          </a:p>
          <a:p>
            <a:pPr marL="514350" lvl="0" indent="-285750" algn="just" rtl="0">
              <a:lnSpc>
                <a:spcPct val="90000"/>
              </a:lnSpc>
              <a:spcBef>
                <a:spcPts val="1000"/>
              </a:spcBef>
              <a:spcAft>
                <a:spcPts val="0"/>
              </a:spcAft>
              <a:buSzPts val="1800"/>
              <a:buFont typeface="Arial"/>
              <a:buChar char="•"/>
            </a:pPr>
            <a:r>
              <a:rPr lang="en-US"/>
              <a:t>will be equipped on how to choose those strategies which you consider most relevant for your organization</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sp>
        <p:nvSpPr>
          <p:cNvPr id="187" name="Google Shape;187;gd80c73197c_0_8"/>
          <p:cNvSpPr txBox="1">
            <a:spLocks noGrp="1"/>
          </p:cNvSpPr>
          <p:nvPr>
            <p:ph type="title"/>
          </p:nvPr>
        </p:nvSpPr>
        <p:spPr>
          <a:xfrm>
            <a:off x="97970" y="81642"/>
            <a:ext cx="11944500" cy="715800"/>
          </a:xfrm>
          <a:prstGeom prst="rect">
            <a:avLst/>
          </a:prstGeom>
          <a:noFill/>
          <a:ln>
            <a:noFill/>
          </a:ln>
        </p:spPr>
        <p:txBody>
          <a:bodyPr spcFirstLastPara="1" wrap="square" lIns="54000" tIns="54000" rIns="54000" bIns="54000" anchor="ctr" anchorCtr="0">
            <a:noAutofit/>
          </a:bodyPr>
          <a:lstStyle/>
          <a:p>
            <a:pPr marL="0" lvl="0" indent="0" algn="l" rtl="0">
              <a:lnSpc>
                <a:spcPct val="90000"/>
              </a:lnSpc>
              <a:spcBef>
                <a:spcPts val="0"/>
              </a:spcBef>
              <a:spcAft>
                <a:spcPts val="0"/>
              </a:spcAft>
              <a:buClr>
                <a:schemeClr val="dk1"/>
              </a:buClr>
              <a:buSzPts val="3800"/>
              <a:buFont typeface="Calibri"/>
              <a:buNone/>
            </a:pPr>
            <a:r>
              <a:rPr lang="en-US"/>
              <a:t>Quiz - what did you learn in this module?</a:t>
            </a:r>
            <a:endParaRPr/>
          </a:p>
        </p:txBody>
      </p:sp>
      <p:sp>
        <p:nvSpPr>
          <p:cNvPr id="188" name="Google Shape;188;gd80c73197c_0_8"/>
          <p:cNvSpPr/>
          <p:nvPr/>
        </p:nvSpPr>
        <p:spPr>
          <a:xfrm>
            <a:off x="978225" y="1693317"/>
            <a:ext cx="17724000" cy="6186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89" name="Google Shape;189;gd80c73197c_0_8"/>
          <p:cNvSpPr txBox="1"/>
          <p:nvPr/>
        </p:nvSpPr>
        <p:spPr>
          <a:xfrm>
            <a:off x="497175" y="797441"/>
            <a:ext cx="11440800" cy="5972100"/>
          </a:xfrm>
          <a:prstGeom prst="rect">
            <a:avLst/>
          </a:prstGeom>
          <a:noFill/>
          <a:ln>
            <a:noFill/>
          </a:ln>
        </p:spPr>
        <p:txBody>
          <a:bodyPr spcFirstLastPara="1" wrap="square" lIns="91425" tIns="45700" rIns="91425" bIns="45700" anchor="t" anchorCtr="0">
            <a:spAutoFit/>
          </a:bodyPr>
          <a:lstStyle/>
          <a:p>
            <a:pPr marL="457200" marR="0" lvl="0" indent="0" algn="l" rtl="0">
              <a:lnSpc>
                <a:spcPct val="150000"/>
              </a:lnSpc>
              <a:spcBef>
                <a:spcPts val="0"/>
              </a:spcBef>
              <a:spcAft>
                <a:spcPts val="0"/>
              </a:spcAft>
              <a:buClr>
                <a:srgbClr val="000000"/>
              </a:buClr>
              <a:buSzPts val="2000"/>
              <a:buFont typeface="Arial"/>
              <a:buNone/>
            </a:pPr>
            <a:r>
              <a:rPr lang="en-US" sz="2000" b="1" i="0" u="none" strike="noStrike" cap="none">
                <a:solidFill>
                  <a:schemeClr val="accent6"/>
                </a:solidFill>
                <a:latin typeface="Open Sans"/>
                <a:ea typeface="Open Sans"/>
                <a:cs typeface="Open Sans"/>
                <a:sym typeface="Open Sans"/>
              </a:rPr>
              <a:t>(TRUE / FALSE)</a:t>
            </a:r>
            <a:endParaRPr sz="2000" b="1" i="0" u="none" strike="noStrike" cap="none">
              <a:solidFill>
                <a:schemeClr val="accent6"/>
              </a:solidFill>
              <a:latin typeface="Open Sans"/>
              <a:ea typeface="Open Sans"/>
              <a:cs typeface="Open Sans"/>
              <a:sym typeface="Open Sans"/>
            </a:endParaRPr>
          </a:p>
          <a:p>
            <a:pPr marL="457200" marR="0" lvl="0" indent="-330200" algn="l" rtl="0">
              <a:lnSpc>
                <a:spcPct val="150000"/>
              </a:lnSpc>
              <a:spcBef>
                <a:spcPts val="0"/>
              </a:spcBef>
              <a:spcAft>
                <a:spcPts val="0"/>
              </a:spcAft>
              <a:buClr>
                <a:srgbClr val="000000"/>
              </a:buClr>
              <a:buSzPts val="1600"/>
              <a:buFont typeface="Open Sans Light"/>
              <a:buAutoNum type="arabicPeriod"/>
            </a:pPr>
            <a:r>
              <a:rPr lang="en-US" sz="1600" b="0" i="0" u="none" strike="noStrike" cap="none">
                <a:solidFill>
                  <a:srgbClr val="000000"/>
                </a:solidFill>
                <a:latin typeface="Open Sans Light"/>
                <a:ea typeface="Open Sans Light"/>
                <a:cs typeface="Open Sans Light"/>
                <a:sym typeface="Open Sans Light"/>
              </a:rPr>
              <a:t>As people grow older, their intelligence declines significantly</a:t>
            </a:r>
            <a:endParaRPr sz="1600" b="0" i="0" u="none" strike="noStrike" cap="none">
              <a:solidFill>
                <a:srgbClr val="000000"/>
              </a:solidFill>
              <a:latin typeface="Open Sans Light"/>
              <a:ea typeface="Open Sans Light"/>
              <a:cs typeface="Open Sans Light"/>
              <a:sym typeface="Open Sans Light"/>
            </a:endParaRPr>
          </a:p>
          <a:p>
            <a:pPr marL="1371600" marR="0" lvl="1" indent="-330200" algn="l" rtl="0">
              <a:lnSpc>
                <a:spcPct val="150000"/>
              </a:lnSpc>
              <a:spcBef>
                <a:spcPts val="0"/>
              </a:spcBef>
              <a:spcAft>
                <a:spcPts val="0"/>
              </a:spcAft>
              <a:buClr>
                <a:srgbClr val="000000"/>
              </a:buClr>
              <a:buSzPts val="1600"/>
              <a:buFont typeface="Open Sans Light"/>
              <a:buChar char="○"/>
            </a:pPr>
            <a:r>
              <a:rPr lang="en-US" sz="1600" b="0" i="0" u="none" strike="noStrike" cap="none">
                <a:solidFill>
                  <a:srgbClr val="000000"/>
                </a:solidFill>
                <a:latin typeface="Open Sans Light"/>
                <a:ea typeface="Open Sans Light"/>
                <a:cs typeface="Open Sans Light"/>
                <a:sym typeface="Open Sans Light"/>
              </a:rPr>
              <a:t>TRUE</a:t>
            </a:r>
            <a:endParaRPr sz="1600" b="0" i="0" u="none" strike="noStrike" cap="none">
              <a:solidFill>
                <a:srgbClr val="000000"/>
              </a:solidFill>
              <a:latin typeface="Open Sans Light"/>
              <a:ea typeface="Open Sans Light"/>
              <a:cs typeface="Open Sans Light"/>
              <a:sym typeface="Open Sans Light"/>
            </a:endParaRPr>
          </a:p>
          <a:p>
            <a:pPr marL="1371600" marR="0" lvl="1" indent="-330200" algn="l" rtl="0">
              <a:lnSpc>
                <a:spcPct val="150000"/>
              </a:lnSpc>
              <a:spcBef>
                <a:spcPts val="0"/>
              </a:spcBef>
              <a:spcAft>
                <a:spcPts val="0"/>
              </a:spcAft>
              <a:buClr>
                <a:srgbClr val="000000"/>
              </a:buClr>
              <a:buSzPts val="1600"/>
              <a:buFont typeface="Open Sans Light"/>
              <a:buChar char="○"/>
            </a:pPr>
            <a:r>
              <a:rPr lang="en-US" sz="1600" b="0" i="0" u="none" strike="noStrike" cap="none">
                <a:solidFill>
                  <a:srgbClr val="000000"/>
                </a:solidFill>
                <a:latin typeface="Open Sans Light"/>
                <a:ea typeface="Open Sans Light"/>
                <a:cs typeface="Open Sans Light"/>
                <a:sym typeface="Open Sans Light"/>
              </a:rPr>
              <a:t>FALSE </a:t>
            </a:r>
            <a:endParaRPr sz="1600" b="0" i="0" u="none" strike="noStrike" cap="none">
              <a:solidFill>
                <a:srgbClr val="000000"/>
              </a:solidFill>
              <a:latin typeface="Open Sans Light"/>
              <a:ea typeface="Open Sans Light"/>
              <a:cs typeface="Open Sans Light"/>
              <a:sym typeface="Open Sans Light"/>
            </a:endParaRPr>
          </a:p>
          <a:p>
            <a:pPr marL="457200" marR="0" lvl="0" indent="-330200" algn="l" rtl="0">
              <a:lnSpc>
                <a:spcPct val="150000"/>
              </a:lnSpc>
              <a:spcBef>
                <a:spcPts val="0"/>
              </a:spcBef>
              <a:spcAft>
                <a:spcPts val="0"/>
              </a:spcAft>
              <a:buClr>
                <a:srgbClr val="000000"/>
              </a:buClr>
              <a:buSzPts val="1600"/>
              <a:buFont typeface="Open Sans Light"/>
              <a:buAutoNum type="arabicPeriod"/>
            </a:pPr>
            <a:r>
              <a:rPr lang="en-US" sz="1600" b="0" i="0" u="none" strike="noStrike" cap="none">
                <a:solidFill>
                  <a:srgbClr val="000000"/>
                </a:solidFill>
                <a:latin typeface="Open Sans Light"/>
                <a:ea typeface="Open Sans Light"/>
                <a:cs typeface="Open Sans Light"/>
                <a:sym typeface="Open Sans Light"/>
              </a:rPr>
              <a:t>All five senses tend to decline with age</a:t>
            </a:r>
            <a:endParaRPr sz="1600" b="0" i="0" u="none" strike="noStrike" cap="none">
              <a:solidFill>
                <a:srgbClr val="000000"/>
              </a:solidFill>
              <a:latin typeface="Open Sans Light"/>
              <a:ea typeface="Open Sans Light"/>
              <a:cs typeface="Open Sans Light"/>
              <a:sym typeface="Open Sans Light"/>
            </a:endParaRPr>
          </a:p>
          <a:p>
            <a:pPr marL="1371600" marR="0" lvl="1" indent="-330200" algn="l" rtl="0">
              <a:lnSpc>
                <a:spcPct val="150000"/>
              </a:lnSpc>
              <a:spcBef>
                <a:spcPts val="0"/>
              </a:spcBef>
              <a:spcAft>
                <a:spcPts val="0"/>
              </a:spcAft>
              <a:buClr>
                <a:srgbClr val="000000"/>
              </a:buClr>
              <a:buSzPts val="1600"/>
              <a:buFont typeface="Open Sans Light"/>
              <a:buChar char="○"/>
            </a:pPr>
            <a:r>
              <a:rPr lang="en-US" sz="1600" b="0" i="0" u="none" strike="noStrike" cap="none">
                <a:solidFill>
                  <a:srgbClr val="000000"/>
                </a:solidFill>
                <a:latin typeface="Open Sans Light"/>
                <a:ea typeface="Open Sans Light"/>
                <a:cs typeface="Open Sans Light"/>
                <a:sym typeface="Open Sans Light"/>
              </a:rPr>
              <a:t>TRUE </a:t>
            </a:r>
            <a:endParaRPr sz="1600" b="0" i="0" u="none" strike="noStrike" cap="none">
              <a:solidFill>
                <a:srgbClr val="000000"/>
              </a:solidFill>
              <a:latin typeface="Open Sans Light"/>
              <a:ea typeface="Open Sans Light"/>
              <a:cs typeface="Open Sans Light"/>
              <a:sym typeface="Open Sans Light"/>
            </a:endParaRPr>
          </a:p>
          <a:p>
            <a:pPr marL="1371600" marR="0" lvl="1" indent="-330200" algn="l" rtl="0">
              <a:lnSpc>
                <a:spcPct val="150000"/>
              </a:lnSpc>
              <a:spcBef>
                <a:spcPts val="0"/>
              </a:spcBef>
              <a:spcAft>
                <a:spcPts val="0"/>
              </a:spcAft>
              <a:buClr>
                <a:srgbClr val="000000"/>
              </a:buClr>
              <a:buSzPts val="1600"/>
              <a:buFont typeface="Open Sans Light"/>
              <a:buChar char="○"/>
            </a:pPr>
            <a:r>
              <a:rPr lang="en-US" sz="1600" b="0" i="0" u="none" strike="noStrike" cap="none">
                <a:solidFill>
                  <a:srgbClr val="000000"/>
                </a:solidFill>
                <a:latin typeface="Open Sans Light"/>
                <a:ea typeface="Open Sans Light"/>
                <a:cs typeface="Open Sans Light"/>
                <a:sym typeface="Open Sans Light"/>
              </a:rPr>
              <a:t>FALSE</a:t>
            </a:r>
            <a:endParaRPr sz="1600" b="0" i="0" u="none" strike="noStrike" cap="none">
              <a:solidFill>
                <a:srgbClr val="000000"/>
              </a:solidFill>
              <a:latin typeface="Open Sans Light"/>
              <a:ea typeface="Open Sans Light"/>
              <a:cs typeface="Open Sans Light"/>
              <a:sym typeface="Open Sans Light"/>
            </a:endParaRPr>
          </a:p>
          <a:p>
            <a:pPr marL="457200" marR="0" lvl="0" indent="-330200" algn="l" rtl="0">
              <a:lnSpc>
                <a:spcPct val="150000"/>
              </a:lnSpc>
              <a:spcBef>
                <a:spcPts val="0"/>
              </a:spcBef>
              <a:spcAft>
                <a:spcPts val="0"/>
              </a:spcAft>
              <a:buClr>
                <a:srgbClr val="000000"/>
              </a:buClr>
              <a:buSzPts val="1600"/>
              <a:buFont typeface="Open Sans Light"/>
              <a:buAutoNum type="arabicPeriod"/>
            </a:pPr>
            <a:r>
              <a:rPr lang="en-US" sz="1600" b="0" i="0" u="none" strike="noStrike" cap="none">
                <a:solidFill>
                  <a:srgbClr val="000000"/>
                </a:solidFill>
                <a:latin typeface="Open Sans Light"/>
                <a:ea typeface="Open Sans Light"/>
                <a:cs typeface="Open Sans Light"/>
                <a:sym typeface="Open Sans Light"/>
              </a:rPr>
              <a:t>Prescriptive stereotypes describe what individuals of a certain age can do</a:t>
            </a:r>
            <a:endParaRPr sz="1600" b="0" i="0" u="none" strike="noStrike" cap="none">
              <a:solidFill>
                <a:srgbClr val="000000"/>
              </a:solidFill>
              <a:latin typeface="Open Sans Light"/>
              <a:ea typeface="Open Sans Light"/>
              <a:cs typeface="Open Sans Light"/>
              <a:sym typeface="Open Sans Light"/>
            </a:endParaRPr>
          </a:p>
          <a:p>
            <a:pPr marL="1371600" marR="0" lvl="1" indent="-330200" algn="l" rtl="0">
              <a:lnSpc>
                <a:spcPct val="150000"/>
              </a:lnSpc>
              <a:spcBef>
                <a:spcPts val="0"/>
              </a:spcBef>
              <a:spcAft>
                <a:spcPts val="0"/>
              </a:spcAft>
              <a:buClr>
                <a:srgbClr val="000000"/>
              </a:buClr>
              <a:buSzPts val="1600"/>
              <a:buFont typeface="Open Sans Light"/>
              <a:buChar char="○"/>
            </a:pPr>
            <a:r>
              <a:rPr lang="en-US" sz="1600" b="0" i="0" u="none" strike="noStrike" cap="none">
                <a:solidFill>
                  <a:srgbClr val="000000"/>
                </a:solidFill>
                <a:latin typeface="Open Sans Light"/>
                <a:ea typeface="Open Sans Light"/>
                <a:cs typeface="Open Sans Light"/>
                <a:sym typeface="Open Sans Light"/>
              </a:rPr>
              <a:t>TRUE</a:t>
            </a:r>
            <a:endParaRPr sz="1600" b="0" i="0" u="none" strike="noStrike" cap="none">
              <a:solidFill>
                <a:srgbClr val="000000"/>
              </a:solidFill>
              <a:latin typeface="Open Sans Light"/>
              <a:ea typeface="Open Sans Light"/>
              <a:cs typeface="Open Sans Light"/>
              <a:sym typeface="Open Sans Light"/>
            </a:endParaRPr>
          </a:p>
          <a:p>
            <a:pPr marL="1371600" marR="0" lvl="1" indent="-330200" algn="l" rtl="0">
              <a:lnSpc>
                <a:spcPct val="150000"/>
              </a:lnSpc>
              <a:spcBef>
                <a:spcPts val="0"/>
              </a:spcBef>
              <a:spcAft>
                <a:spcPts val="0"/>
              </a:spcAft>
              <a:buClr>
                <a:srgbClr val="000000"/>
              </a:buClr>
              <a:buSzPts val="1600"/>
              <a:buFont typeface="Open Sans Light"/>
              <a:buChar char="○"/>
            </a:pPr>
            <a:r>
              <a:rPr lang="en-US" sz="1600" b="0" i="0" u="none" strike="noStrike" cap="none">
                <a:solidFill>
                  <a:srgbClr val="000000"/>
                </a:solidFill>
                <a:latin typeface="Open Sans Light"/>
                <a:ea typeface="Open Sans Light"/>
                <a:cs typeface="Open Sans Light"/>
                <a:sym typeface="Open Sans Light"/>
              </a:rPr>
              <a:t>FALSE </a:t>
            </a:r>
            <a:endParaRPr sz="1600" b="0" i="0" u="none" strike="noStrike" cap="none">
              <a:solidFill>
                <a:srgbClr val="000000"/>
              </a:solidFill>
              <a:latin typeface="Open Sans Light"/>
              <a:ea typeface="Open Sans Light"/>
              <a:cs typeface="Open Sans Light"/>
              <a:sym typeface="Open Sans Light"/>
            </a:endParaRPr>
          </a:p>
          <a:p>
            <a:pPr marL="457200" marR="0" lvl="0" indent="-330200" algn="l" rtl="0">
              <a:lnSpc>
                <a:spcPct val="150000"/>
              </a:lnSpc>
              <a:spcBef>
                <a:spcPts val="0"/>
              </a:spcBef>
              <a:spcAft>
                <a:spcPts val="0"/>
              </a:spcAft>
              <a:buClr>
                <a:srgbClr val="000000"/>
              </a:buClr>
              <a:buSzPts val="1600"/>
              <a:buFont typeface="Open Sans Light"/>
              <a:buAutoNum type="arabicPeriod"/>
            </a:pPr>
            <a:r>
              <a:rPr lang="en-US" sz="1600" b="0" i="0" u="none" strike="noStrike" cap="none">
                <a:solidFill>
                  <a:srgbClr val="000000"/>
                </a:solidFill>
                <a:latin typeface="Open Sans Light"/>
                <a:ea typeface="Open Sans Light"/>
                <a:cs typeface="Open Sans Light"/>
                <a:sym typeface="Open Sans Light"/>
              </a:rPr>
              <a:t>All age stereotypes are negative</a:t>
            </a:r>
            <a:endParaRPr sz="1600" b="0" i="0" u="none" strike="noStrike" cap="none">
              <a:solidFill>
                <a:srgbClr val="000000"/>
              </a:solidFill>
              <a:latin typeface="Open Sans Light"/>
              <a:ea typeface="Open Sans Light"/>
              <a:cs typeface="Open Sans Light"/>
              <a:sym typeface="Open Sans Light"/>
            </a:endParaRPr>
          </a:p>
          <a:p>
            <a:pPr marL="1371600" marR="0" lvl="1" indent="-330200" algn="l" rtl="0">
              <a:lnSpc>
                <a:spcPct val="150000"/>
              </a:lnSpc>
              <a:spcBef>
                <a:spcPts val="0"/>
              </a:spcBef>
              <a:spcAft>
                <a:spcPts val="0"/>
              </a:spcAft>
              <a:buClr>
                <a:srgbClr val="000000"/>
              </a:buClr>
              <a:buSzPts val="1600"/>
              <a:buFont typeface="Open Sans Light"/>
              <a:buChar char="○"/>
            </a:pPr>
            <a:r>
              <a:rPr lang="en-US" sz="1600" b="0" i="0" u="none" strike="noStrike" cap="none">
                <a:solidFill>
                  <a:srgbClr val="000000"/>
                </a:solidFill>
                <a:latin typeface="Open Sans Light"/>
                <a:ea typeface="Open Sans Light"/>
                <a:cs typeface="Open Sans Light"/>
                <a:sym typeface="Open Sans Light"/>
              </a:rPr>
              <a:t>TRUE</a:t>
            </a:r>
            <a:endParaRPr sz="1600" b="0" i="0" u="none" strike="noStrike" cap="none">
              <a:solidFill>
                <a:srgbClr val="000000"/>
              </a:solidFill>
              <a:latin typeface="Open Sans Light"/>
              <a:ea typeface="Open Sans Light"/>
              <a:cs typeface="Open Sans Light"/>
              <a:sym typeface="Open Sans Light"/>
            </a:endParaRPr>
          </a:p>
          <a:p>
            <a:pPr marL="1371600" marR="0" lvl="1" indent="-330200" algn="l" rtl="0">
              <a:lnSpc>
                <a:spcPct val="150000"/>
              </a:lnSpc>
              <a:spcBef>
                <a:spcPts val="0"/>
              </a:spcBef>
              <a:spcAft>
                <a:spcPts val="0"/>
              </a:spcAft>
              <a:buClr>
                <a:srgbClr val="000000"/>
              </a:buClr>
              <a:buSzPts val="1600"/>
              <a:buFont typeface="Open Sans Light"/>
              <a:buChar char="○"/>
            </a:pPr>
            <a:r>
              <a:rPr lang="en-US" sz="1600" b="0" i="0" u="none" strike="noStrike" cap="none">
                <a:solidFill>
                  <a:srgbClr val="000000"/>
                </a:solidFill>
                <a:latin typeface="Open Sans Light"/>
                <a:ea typeface="Open Sans Light"/>
                <a:cs typeface="Open Sans Light"/>
                <a:sym typeface="Open Sans Light"/>
              </a:rPr>
              <a:t>FALSE </a:t>
            </a:r>
            <a:endParaRPr sz="1600" b="0" i="0" u="none" strike="noStrike" cap="none">
              <a:solidFill>
                <a:srgbClr val="000000"/>
              </a:solidFill>
              <a:latin typeface="Open Sans Light"/>
              <a:ea typeface="Open Sans Light"/>
              <a:cs typeface="Open Sans Light"/>
              <a:sym typeface="Open Sans Light"/>
            </a:endParaRPr>
          </a:p>
          <a:p>
            <a:pPr marL="457200" marR="0" lvl="0" indent="-330200" algn="l" rtl="0">
              <a:lnSpc>
                <a:spcPct val="150000"/>
              </a:lnSpc>
              <a:spcBef>
                <a:spcPts val="0"/>
              </a:spcBef>
              <a:spcAft>
                <a:spcPts val="0"/>
              </a:spcAft>
              <a:buClr>
                <a:srgbClr val="000000"/>
              </a:buClr>
              <a:buSzPts val="1600"/>
              <a:buFont typeface="Open Sans Light"/>
              <a:buAutoNum type="arabicPeriod"/>
            </a:pPr>
            <a:r>
              <a:rPr lang="en-US" sz="1600" b="0" i="0" u="none" strike="noStrike" cap="none">
                <a:solidFill>
                  <a:srgbClr val="000000"/>
                </a:solidFill>
                <a:latin typeface="Open Sans Light"/>
                <a:ea typeface="Open Sans Light"/>
                <a:cs typeface="Open Sans Light"/>
                <a:sym typeface="Open Sans Light"/>
              </a:rPr>
              <a:t>There is very little evidence to suggest that workplace age stereotypes are true</a:t>
            </a:r>
            <a:endParaRPr sz="1600" b="0" i="0" u="none" strike="noStrike" cap="none">
              <a:solidFill>
                <a:srgbClr val="000000"/>
              </a:solidFill>
              <a:latin typeface="Open Sans Light"/>
              <a:ea typeface="Open Sans Light"/>
              <a:cs typeface="Open Sans Light"/>
              <a:sym typeface="Open Sans Light"/>
            </a:endParaRPr>
          </a:p>
          <a:p>
            <a:pPr marL="1371600" marR="0" lvl="1" indent="-330200" algn="l" rtl="0">
              <a:lnSpc>
                <a:spcPct val="150000"/>
              </a:lnSpc>
              <a:spcBef>
                <a:spcPts val="0"/>
              </a:spcBef>
              <a:spcAft>
                <a:spcPts val="0"/>
              </a:spcAft>
              <a:buClr>
                <a:srgbClr val="000000"/>
              </a:buClr>
              <a:buSzPts val="1600"/>
              <a:buFont typeface="Open Sans Light"/>
              <a:buChar char="○"/>
            </a:pPr>
            <a:r>
              <a:rPr lang="en-US" sz="1600" b="0" i="0" u="none" strike="noStrike" cap="none">
                <a:solidFill>
                  <a:srgbClr val="000000"/>
                </a:solidFill>
                <a:latin typeface="Open Sans Light"/>
                <a:ea typeface="Open Sans Light"/>
                <a:cs typeface="Open Sans Light"/>
                <a:sym typeface="Open Sans Light"/>
              </a:rPr>
              <a:t>TRUE </a:t>
            </a:r>
            <a:endParaRPr sz="1600" b="0" i="0" u="none" strike="noStrike" cap="none">
              <a:solidFill>
                <a:srgbClr val="000000"/>
              </a:solidFill>
              <a:latin typeface="Open Sans Light"/>
              <a:ea typeface="Open Sans Light"/>
              <a:cs typeface="Open Sans Light"/>
              <a:sym typeface="Open Sans Light"/>
            </a:endParaRPr>
          </a:p>
          <a:p>
            <a:pPr marL="1371600" marR="0" lvl="1" indent="-330200" algn="l" rtl="0">
              <a:lnSpc>
                <a:spcPct val="150000"/>
              </a:lnSpc>
              <a:spcBef>
                <a:spcPts val="0"/>
              </a:spcBef>
              <a:spcAft>
                <a:spcPts val="0"/>
              </a:spcAft>
              <a:buClr>
                <a:srgbClr val="000000"/>
              </a:buClr>
              <a:buSzPts val="1600"/>
              <a:buFont typeface="Open Sans Light"/>
              <a:buChar char="○"/>
            </a:pPr>
            <a:r>
              <a:rPr lang="en-US" sz="1600" b="0" i="0" u="none" strike="noStrike" cap="none">
                <a:solidFill>
                  <a:srgbClr val="000000"/>
                </a:solidFill>
                <a:latin typeface="Open Sans Light"/>
                <a:ea typeface="Open Sans Light"/>
                <a:cs typeface="Open Sans Light"/>
                <a:sym typeface="Open Sans Light"/>
              </a:rPr>
              <a:t>FALSE</a:t>
            </a:r>
            <a:endParaRPr sz="1600" b="0" i="0" u="none" strike="noStrike" cap="none">
              <a:solidFill>
                <a:srgbClr val="000000"/>
              </a:solidFill>
              <a:latin typeface="Open Sans Light"/>
              <a:ea typeface="Open Sans Light"/>
              <a:cs typeface="Open Sans Light"/>
              <a:sym typeface="Open Sans Light"/>
            </a:endParaRPr>
          </a:p>
        </p:txBody>
      </p:sp>
      <p:sp>
        <p:nvSpPr>
          <p:cNvPr id="190" name="Google Shape;190;gd80c73197c_0_8"/>
          <p:cNvSpPr/>
          <p:nvPr/>
        </p:nvSpPr>
        <p:spPr>
          <a:xfrm>
            <a:off x="9876625" y="182038"/>
            <a:ext cx="2165700" cy="515100"/>
          </a:xfrm>
          <a:prstGeom prst="flowChartAlternateProcess">
            <a:avLst/>
          </a:pr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200"/>
              <a:buFont typeface="Arial"/>
              <a:buNone/>
            </a:pPr>
            <a:r>
              <a:rPr lang="en-US" sz="2200" b="0" i="0" u="none" strike="noStrike" cap="none">
                <a:solidFill>
                  <a:schemeClr val="dk1"/>
                </a:solidFill>
                <a:latin typeface="Open Sans"/>
                <a:ea typeface="Open Sans"/>
                <a:cs typeface="Open Sans"/>
                <a:sym typeface="Open Sans"/>
              </a:rPr>
              <a:t>Quiz </a:t>
            </a:r>
            <a:endParaRPr sz="2200" b="0" i="0" u="none" strike="noStrike" cap="none">
              <a:solidFill>
                <a:schemeClr val="dk1"/>
              </a:solidFill>
              <a:latin typeface="Open Sans"/>
              <a:ea typeface="Open Sans"/>
              <a:cs typeface="Open Sans"/>
              <a:sym typeface="Open Sans"/>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194"/>
        <p:cNvGrpSpPr/>
        <p:nvPr/>
      </p:nvGrpSpPr>
      <p:grpSpPr>
        <a:xfrm>
          <a:off x="0" y="0"/>
          <a:ext cx="0" cy="0"/>
          <a:chOff x="0" y="0"/>
          <a:chExt cx="0" cy="0"/>
        </a:xfrm>
      </p:grpSpPr>
      <p:sp>
        <p:nvSpPr>
          <p:cNvPr id="195" name="Google Shape;195;gd80c73197c_0_24"/>
          <p:cNvSpPr txBox="1">
            <a:spLocks noGrp="1"/>
          </p:cNvSpPr>
          <p:nvPr>
            <p:ph type="title"/>
          </p:nvPr>
        </p:nvSpPr>
        <p:spPr>
          <a:xfrm>
            <a:off x="97970" y="81642"/>
            <a:ext cx="11944500" cy="715800"/>
          </a:xfrm>
          <a:prstGeom prst="rect">
            <a:avLst/>
          </a:prstGeom>
          <a:noFill/>
          <a:ln>
            <a:noFill/>
          </a:ln>
        </p:spPr>
        <p:txBody>
          <a:bodyPr spcFirstLastPara="1" wrap="square" lIns="54000" tIns="54000" rIns="54000" bIns="54000" anchor="ctr" anchorCtr="0">
            <a:noAutofit/>
          </a:bodyPr>
          <a:lstStyle/>
          <a:p>
            <a:pPr marL="0" lvl="0" indent="0" algn="l" rtl="0">
              <a:lnSpc>
                <a:spcPct val="90000"/>
              </a:lnSpc>
              <a:spcBef>
                <a:spcPts val="0"/>
              </a:spcBef>
              <a:spcAft>
                <a:spcPts val="0"/>
              </a:spcAft>
              <a:buClr>
                <a:schemeClr val="dk1"/>
              </a:buClr>
              <a:buSzPts val="3800"/>
              <a:buFont typeface="Calibri"/>
              <a:buNone/>
            </a:pPr>
            <a:r>
              <a:rPr lang="en-US"/>
              <a:t>Quiz - what did you learn in this module?</a:t>
            </a:r>
            <a:endParaRPr/>
          </a:p>
        </p:txBody>
      </p:sp>
      <p:sp>
        <p:nvSpPr>
          <p:cNvPr id="196" name="Google Shape;196;gd80c73197c_0_24"/>
          <p:cNvSpPr/>
          <p:nvPr/>
        </p:nvSpPr>
        <p:spPr>
          <a:xfrm>
            <a:off x="978225" y="1693317"/>
            <a:ext cx="17724000" cy="618600"/>
          </a:xfrm>
          <a:prstGeom prst="rect">
            <a:avLst/>
          </a:prstGeom>
          <a:no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97" name="Google Shape;197;gd80c73197c_0_24"/>
          <p:cNvSpPr txBox="1"/>
          <p:nvPr/>
        </p:nvSpPr>
        <p:spPr>
          <a:xfrm>
            <a:off x="497200" y="797441"/>
            <a:ext cx="11440800" cy="5972100"/>
          </a:xfrm>
          <a:prstGeom prst="rect">
            <a:avLst/>
          </a:prstGeom>
          <a:noFill/>
          <a:ln>
            <a:noFill/>
          </a:ln>
        </p:spPr>
        <p:txBody>
          <a:bodyPr spcFirstLastPara="1" wrap="square" lIns="91425" tIns="45700" rIns="91425" bIns="45700" anchor="t" anchorCtr="0">
            <a:spAutoFit/>
          </a:bodyPr>
          <a:lstStyle/>
          <a:p>
            <a:pPr marL="457200" marR="0" lvl="0" indent="0" algn="l" rtl="0">
              <a:lnSpc>
                <a:spcPct val="150000"/>
              </a:lnSpc>
              <a:spcBef>
                <a:spcPts val="0"/>
              </a:spcBef>
              <a:spcAft>
                <a:spcPts val="0"/>
              </a:spcAft>
              <a:buClr>
                <a:srgbClr val="000000"/>
              </a:buClr>
              <a:buSzPts val="2000"/>
              <a:buFont typeface="Arial"/>
              <a:buNone/>
            </a:pPr>
            <a:r>
              <a:rPr lang="en-US" sz="2000" b="1" i="0" u="none" strike="noStrike" cap="none">
                <a:solidFill>
                  <a:schemeClr val="accent6"/>
                </a:solidFill>
                <a:latin typeface="Open Sans"/>
                <a:ea typeface="Open Sans"/>
                <a:cs typeface="Open Sans"/>
                <a:sym typeface="Open Sans"/>
              </a:rPr>
              <a:t>(TRUE / FALSE)</a:t>
            </a:r>
            <a:endParaRPr sz="2000" b="1" i="0" u="none" strike="noStrike" cap="none">
              <a:solidFill>
                <a:schemeClr val="accent6"/>
              </a:solidFill>
              <a:latin typeface="Open Sans"/>
              <a:ea typeface="Open Sans"/>
              <a:cs typeface="Open Sans"/>
              <a:sym typeface="Open Sans"/>
            </a:endParaRPr>
          </a:p>
          <a:p>
            <a:pPr marL="0" marR="0" lvl="0" indent="0" algn="l" rtl="0">
              <a:lnSpc>
                <a:spcPct val="150000"/>
              </a:lnSpc>
              <a:spcBef>
                <a:spcPts val="0"/>
              </a:spcBef>
              <a:spcAft>
                <a:spcPts val="0"/>
              </a:spcAft>
              <a:buClr>
                <a:srgbClr val="000000"/>
              </a:buClr>
              <a:buSzPts val="1600"/>
              <a:buFont typeface="Arial"/>
              <a:buNone/>
            </a:pPr>
            <a:r>
              <a:rPr lang="en-US" sz="1600" b="0" i="0" u="none" strike="noStrike" cap="none">
                <a:solidFill>
                  <a:srgbClr val="000000"/>
                </a:solidFill>
                <a:latin typeface="Open Sans Light"/>
                <a:ea typeface="Open Sans Light"/>
                <a:cs typeface="Open Sans Light"/>
                <a:sym typeface="Open Sans Light"/>
              </a:rPr>
              <a:t>6.      When older people are being passed for raises and promotions can be a sign of ageism </a:t>
            </a:r>
            <a:endParaRPr sz="1600" b="0" i="0" u="none" strike="noStrike" cap="none">
              <a:solidFill>
                <a:srgbClr val="000000"/>
              </a:solidFill>
              <a:latin typeface="Open Sans Light"/>
              <a:ea typeface="Open Sans Light"/>
              <a:cs typeface="Open Sans Light"/>
              <a:sym typeface="Open Sans Light"/>
            </a:endParaRPr>
          </a:p>
          <a:p>
            <a:pPr marL="1371600" marR="0" lvl="1" indent="-330200" algn="l" rtl="0">
              <a:lnSpc>
                <a:spcPct val="150000"/>
              </a:lnSpc>
              <a:spcBef>
                <a:spcPts val="0"/>
              </a:spcBef>
              <a:spcAft>
                <a:spcPts val="0"/>
              </a:spcAft>
              <a:buClr>
                <a:srgbClr val="000000"/>
              </a:buClr>
              <a:buSzPts val="1600"/>
              <a:buFont typeface="Open Sans Light"/>
              <a:buChar char="○"/>
            </a:pPr>
            <a:r>
              <a:rPr lang="en-US" sz="1600" b="0" i="0" u="none" strike="noStrike" cap="none">
                <a:solidFill>
                  <a:srgbClr val="000000"/>
                </a:solidFill>
                <a:latin typeface="Open Sans Light"/>
                <a:ea typeface="Open Sans Light"/>
                <a:cs typeface="Open Sans Light"/>
                <a:sym typeface="Open Sans Light"/>
              </a:rPr>
              <a:t>TRUE </a:t>
            </a:r>
            <a:endParaRPr sz="1600" b="0" i="0" u="none" strike="noStrike" cap="none">
              <a:solidFill>
                <a:srgbClr val="000000"/>
              </a:solidFill>
              <a:latin typeface="Open Sans Light"/>
              <a:ea typeface="Open Sans Light"/>
              <a:cs typeface="Open Sans Light"/>
              <a:sym typeface="Open Sans Light"/>
            </a:endParaRPr>
          </a:p>
          <a:p>
            <a:pPr marL="1371600" marR="0" lvl="1" indent="-330200" algn="l" rtl="0">
              <a:lnSpc>
                <a:spcPct val="150000"/>
              </a:lnSpc>
              <a:spcBef>
                <a:spcPts val="0"/>
              </a:spcBef>
              <a:spcAft>
                <a:spcPts val="0"/>
              </a:spcAft>
              <a:buClr>
                <a:srgbClr val="000000"/>
              </a:buClr>
              <a:buSzPts val="1600"/>
              <a:buFont typeface="Open Sans Light"/>
              <a:buChar char="○"/>
            </a:pPr>
            <a:r>
              <a:rPr lang="en-US" sz="1600" b="0" i="0" u="none" strike="noStrike" cap="none">
                <a:solidFill>
                  <a:srgbClr val="000000"/>
                </a:solidFill>
                <a:latin typeface="Open Sans Light"/>
                <a:ea typeface="Open Sans Light"/>
                <a:cs typeface="Open Sans Light"/>
                <a:sym typeface="Open Sans Light"/>
              </a:rPr>
              <a:t>FALSE</a:t>
            </a:r>
            <a:endParaRPr sz="1600" b="0" i="0" u="none" strike="noStrike" cap="none">
              <a:solidFill>
                <a:srgbClr val="000000"/>
              </a:solidFill>
              <a:latin typeface="Open Sans Light"/>
              <a:ea typeface="Open Sans Light"/>
              <a:cs typeface="Open Sans Light"/>
              <a:sym typeface="Open Sans Light"/>
            </a:endParaRPr>
          </a:p>
          <a:p>
            <a:pPr marL="0" marR="0" lvl="0" indent="0" algn="l" rtl="0">
              <a:lnSpc>
                <a:spcPct val="150000"/>
              </a:lnSpc>
              <a:spcBef>
                <a:spcPts val="0"/>
              </a:spcBef>
              <a:spcAft>
                <a:spcPts val="0"/>
              </a:spcAft>
              <a:buClr>
                <a:srgbClr val="000000"/>
              </a:buClr>
              <a:buSzPts val="1600"/>
              <a:buFont typeface="Arial"/>
              <a:buNone/>
            </a:pPr>
            <a:r>
              <a:rPr lang="en-US" sz="1600" b="0" i="0" u="none" strike="noStrike" cap="none">
                <a:solidFill>
                  <a:srgbClr val="000000"/>
                </a:solidFill>
                <a:latin typeface="Open Sans Light"/>
                <a:ea typeface="Open Sans Light"/>
                <a:cs typeface="Open Sans Light"/>
                <a:sym typeface="Open Sans Light"/>
              </a:rPr>
              <a:t>7.     Digital skills and coping with technology are competencies that older workers need to improve</a:t>
            </a:r>
            <a:endParaRPr sz="1600" b="0" i="0" u="none" strike="noStrike" cap="none">
              <a:solidFill>
                <a:srgbClr val="000000"/>
              </a:solidFill>
              <a:latin typeface="Open Sans Light"/>
              <a:ea typeface="Open Sans Light"/>
              <a:cs typeface="Open Sans Light"/>
              <a:sym typeface="Open Sans Light"/>
            </a:endParaRPr>
          </a:p>
          <a:p>
            <a:pPr marL="1371600" marR="0" lvl="1" indent="-330200" algn="l" rtl="0">
              <a:lnSpc>
                <a:spcPct val="150000"/>
              </a:lnSpc>
              <a:spcBef>
                <a:spcPts val="0"/>
              </a:spcBef>
              <a:spcAft>
                <a:spcPts val="0"/>
              </a:spcAft>
              <a:buClr>
                <a:srgbClr val="000000"/>
              </a:buClr>
              <a:buSzPts val="1600"/>
              <a:buFont typeface="Open Sans Light"/>
              <a:buChar char="○"/>
            </a:pPr>
            <a:r>
              <a:rPr lang="en-US" sz="1600" b="0" i="0" u="none" strike="noStrike" cap="none">
                <a:solidFill>
                  <a:srgbClr val="000000"/>
                </a:solidFill>
                <a:latin typeface="Open Sans Light"/>
                <a:ea typeface="Open Sans Light"/>
                <a:cs typeface="Open Sans Light"/>
                <a:sym typeface="Open Sans Light"/>
              </a:rPr>
              <a:t>TRUE</a:t>
            </a:r>
            <a:endParaRPr sz="1600" b="0" i="0" u="none" strike="noStrike" cap="none">
              <a:solidFill>
                <a:srgbClr val="000000"/>
              </a:solidFill>
              <a:latin typeface="Open Sans Light"/>
              <a:ea typeface="Open Sans Light"/>
              <a:cs typeface="Open Sans Light"/>
              <a:sym typeface="Open Sans Light"/>
            </a:endParaRPr>
          </a:p>
          <a:p>
            <a:pPr marL="1371600" marR="0" lvl="1" indent="-330200" algn="l" rtl="0">
              <a:lnSpc>
                <a:spcPct val="150000"/>
              </a:lnSpc>
              <a:spcBef>
                <a:spcPts val="0"/>
              </a:spcBef>
              <a:spcAft>
                <a:spcPts val="0"/>
              </a:spcAft>
              <a:buClr>
                <a:srgbClr val="000000"/>
              </a:buClr>
              <a:buSzPts val="1600"/>
              <a:buFont typeface="Open Sans Light"/>
              <a:buChar char="○"/>
            </a:pPr>
            <a:r>
              <a:rPr lang="en-US" sz="1600" b="0" i="0" u="none" strike="noStrike" cap="none">
                <a:solidFill>
                  <a:srgbClr val="000000"/>
                </a:solidFill>
                <a:latin typeface="Open Sans Light"/>
                <a:ea typeface="Open Sans Light"/>
                <a:cs typeface="Open Sans Light"/>
                <a:sym typeface="Open Sans Light"/>
              </a:rPr>
              <a:t>FALSE</a:t>
            </a:r>
            <a:endParaRPr sz="1600" b="0" i="0" u="none" strike="noStrike" cap="none">
              <a:solidFill>
                <a:srgbClr val="000000"/>
              </a:solidFill>
              <a:latin typeface="Open Sans Light"/>
              <a:ea typeface="Open Sans Light"/>
              <a:cs typeface="Open Sans Light"/>
              <a:sym typeface="Open Sans Light"/>
            </a:endParaRPr>
          </a:p>
          <a:p>
            <a:pPr marL="0" marR="0" lvl="0" indent="0" algn="l" rtl="0">
              <a:lnSpc>
                <a:spcPct val="150000"/>
              </a:lnSpc>
              <a:spcBef>
                <a:spcPts val="0"/>
              </a:spcBef>
              <a:spcAft>
                <a:spcPts val="0"/>
              </a:spcAft>
              <a:buClr>
                <a:srgbClr val="000000"/>
              </a:buClr>
              <a:buSzPts val="1600"/>
              <a:buFont typeface="Arial"/>
              <a:buNone/>
            </a:pPr>
            <a:r>
              <a:rPr lang="en-US" sz="1600" b="0" i="0" u="none" strike="noStrike" cap="none">
                <a:solidFill>
                  <a:srgbClr val="000000"/>
                </a:solidFill>
                <a:latin typeface="Open Sans Light"/>
                <a:ea typeface="Open Sans Light"/>
                <a:cs typeface="Open Sans Light"/>
                <a:sym typeface="Open Sans Light"/>
              </a:rPr>
              <a:t>8.     Critical thinking is a competency that improves with age</a:t>
            </a:r>
            <a:endParaRPr sz="1600" b="0" i="0" u="none" strike="noStrike" cap="none">
              <a:solidFill>
                <a:srgbClr val="000000"/>
              </a:solidFill>
              <a:latin typeface="Open Sans Light"/>
              <a:ea typeface="Open Sans Light"/>
              <a:cs typeface="Open Sans Light"/>
              <a:sym typeface="Open Sans Light"/>
            </a:endParaRPr>
          </a:p>
          <a:p>
            <a:pPr marL="1371600" marR="0" lvl="1" indent="-330200" algn="l" rtl="0">
              <a:lnSpc>
                <a:spcPct val="150000"/>
              </a:lnSpc>
              <a:spcBef>
                <a:spcPts val="0"/>
              </a:spcBef>
              <a:spcAft>
                <a:spcPts val="0"/>
              </a:spcAft>
              <a:buClr>
                <a:srgbClr val="000000"/>
              </a:buClr>
              <a:buSzPts val="1600"/>
              <a:buFont typeface="Open Sans Light"/>
              <a:buChar char="○"/>
            </a:pPr>
            <a:r>
              <a:rPr lang="en-US" sz="1600" b="0" i="0" u="none" strike="noStrike" cap="none">
                <a:solidFill>
                  <a:srgbClr val="000000"/>
                </a:solidFill>
                <a:latin typeface="Open Sans Light"/>
                <a:ea typeface="Open Sans Light"/>
                <a:cs typeface="Open Sans Light"/>
                <a:sym typeface="Open Sans Light"/>
              </a:rPr>
              <a:t>TRUE </a:t>
            </a:r>
            <a:endParaRPr sz="1600" b="0" i="0" u="none" strike="noStrike" cap="none">
              <a:solidFill>
                <a:srgbClr val="000000"/>
              </a:solidFill>
              <a:latin typeface="Open Sans Light"/>
              <a:ea typeface="Open Sans Light"/>
              <a:cs typeface="Open Sans Light"/>
              <a:sym typeface="Open Sans Light"/>
            </a:endParaRPr>
          </a:p>
          <a:p>
            <a:pPr marL="1371600" marR="0" lvl="1" indent="-330200" algn="l" rtl="0">
              <a:lnSpc>
                <a:spcPct val="150000"/>
              </a:lnSpc>
              <a:spcBef>
                <a:spcPts val="0"/>
              </a:spcBef>
              <a:spcAft>
                <a:spcPts val="0"/>
              </a:spcAft>
              <a:buClr>
                <a:srgbClr val="000000"/>
              </a:buClr>
              <a:buSzPts val="1600"/>
              <a:buFont typeface="Open Sans Light"/>
              <a:buChar char="○"/>
            </a:pPr>
            <a:r>
              <a:rPr lang="en-US" sz="1600" b="0" i="0" u="none" strike="noStrike" cap="none">
                <a:solidFill>
                  <a:srgbClr val="000000"/>
                </a:solidFill>
                <a:latin typeface="Open Sans Light"/>
                <a:ea typeface="Open Sans Light"/>
                <a:cs typeface="Open Sans Light"/>
                <a:sym typeface="Open Sans Light"/>
              </a:rPr>
              <a:t>FALSE</a:t>
            </a:r>
            <a:endParaRPr sz="1600" b="0" i="0" u="none" strike="noStrike" cap="none">
              <a:solidFill>
                <a:srgbClr val="000000"/>
              </a:solidFill>
              <a:latin typeface="Open Sans Light"/>
              <a:ea typeface="Open Sans Light"/>
              <a:cs typeface="Open Sans Light"/>
              <a:sym typeface="Open Sans Light"/>
            </a:endParaRPr>
          </a:p>
          <a:p>
            <a:pPr marL="0" marR="0" lvl="0" indent="0" algn="l" rtl="0">
              <a:lnSpc>
                <a:spcPct val="150000"/>
              </a:lnSpc>
              <a:spcBef>
                <a:spcPts val="0"/>
              </a:spcBef>
              <a:spcAft>
                <a:spcPts val="0"/>
              </a:spcAft>
              <a:buClr>
                <a:srgbClr val="000000"/>
              </a:buClr>
              <a:buSzPts val="1600"/>
              <a:buFont typeface="Arial"/>
              <a:buNone/>
            </a:pPr>
            <a:r>
              <a:rPr lang="en-US" sz="1600" b="0" i="0" u="none" strike="noStrike" cap="none">
                <a:solidFill>
                  <a:srgbClr val="000000"/>
                </a:solidFill>
                <a:latin typeface="Open Sans Light"/>
                <a:ea typeface="Open Sans Light"/>
                <a:cs typeface="Open Sans Light"/>
                <a:sym typeface="Open Sans Light"/>
              </a:rPr>
              <a:t>9.     An organisation’s age profile can be both a strength and a weakness at the same time</a:t>
            </a:r>
            <a:endParaRPr sz="1600" b="0" i="0" u="none" strike="noStrike" cap="none">
              <a:solidFill>
                <a:srgbClr val="000000"/>
              </a:solidFill>
              <a:latin typeface="Open Sans Light"/>
              <a:ea typeface="Open Sans Light"/>
              <a:cs typeface="Open Sans Light"/>
              <a:sym typeface="Open Sans Light"/>
            </a:endParaRPr>
          </a:p>
          <a:p>
            <a:pPr marL="1371600" marR="0" lvl="1" indent="-330200" algn="l" rtl="0">
              <a:lnSpc>
                <a:spcPct val="150000"/>
              </a:lnSpc>
              <a:spcBef>
                <a:spcPts val="0"/>
              </a:spcBef>
              <a:spcAft>
                <a:spcPts val="0"/>
              </a:spcAft>
              <a:buClr>
                <a:srgbClr val="000000"/>
              </a:buClr>
              <a:buSzPts val="1600"/>
              <a:buFont typeface="Open Sans Light"/>
              <a:buChar char="○"/>
            </a:pPr>
            <a:r>
              <a:rPr lang="en-US" sz="1600" b="0" i="0" u="none" strike="noStrike" cap="none">
                <a:solidFill>
                  <a:srgbClr val="000000"/>
                </a:solidFill>
                <a:latin typeface="Open Sans Light"/>
                <a:ea typeface="Open Sans Light"/>
                <a:cs typeface="Open Sans Light"/>
                <a:sym typeface="Open Sans Light"/>
              </a:rPr>
              <a:t>TRUE </a:t>
            </a:r>
            <a:endParaRPr sz="1600" b="0" i="0" u="none" strike="noStrike" cap="none">
              <a:solidFill>
                <a:srgbClr val="000000"/>
              </a:solidFill>
              <a:latin typeface="Open Sans Light"/>
              <a:ea typeface="Open Sans Light"/>
              <a:cs typeface="Open Sans Light"/>
              <a:sym typeface="Open Sans Light"/>
            </a:endParaRPr>
          </a:p>
          <a:p>
            <a:pPr marL="1371600" marR="0" lvl="1" indent="-330200" algn="l" rtl="0">
              <a:lnSpc>
                <a:spcPct val="150000"/>
              </a:lnSpc>
              <a:spcBef>
                <a:spcPts val="0"/>
              </a:spcBef>
              <a:spcAft>
                <a:spcPts val="0"/>
              </a:spcAft>
              <a:buClr>
                <a:srgbClr val="000000"/>
              </a:buClr>
              <a:buSzPts val="1600"/>
              <a:buFont typeface="Open Sans Light"/>
              <a:buChar char="○"/>
            </a:pPr>
            <a:r>
              <a:rPr lang="en-US" sz="1600" b="0" i="0" u="none" strike="noStrike" cap="none">
                <a:solidFill>
                  <a:srgbClr val="000000"/>
                </a:solidFill>
                <a:latin typeface="Open Sans Light"/>
                <a:ea typeface="Open Sans Light"/>
                <a:cs typeface="Open Sans Light"/>
                <a:sym typeface="Open Sans Light"/>
              </a:rPr>
              <a:t>FALSE</a:t>
            </a:r>
            <a:endParaRPr sz="1600" b="0" i="0" u="none" strike="noStrike" cap="none">
              <a:solidFill>
                <a:srgbClr val="000000"/>
              </a:solidFill>
              <a:latin typeface="Open Sans Light"/>
              <a:ea typeface="Open Sans Light"/>
              <a:cs typeface="Open Sans Light"/>
              <a:sym typeface="Open Sans Light"/>
            </a:endParaRPr>
          </a:p>
          <a:p>
            <a:pPr marL="0" marR="0" lvl="0" indent="0" algn="l" rtl="0">
              <a:lnSpc>
                <a:spcPct val="150000"/>
              </a:lnSpc>
              <a:spcBef>
                <a:spcPts val="0"/>
              </a:spcBef>
              <a:spcAft>
                <a:spcPts val="0"/>
              </a:spcAft>
              <a:buClr>
                <a:srgbClr val="000000"/>
              </a:buClr>
              <a:buSzPts val="1600"/>
              <a:buFont typeface="Arial"/>
              <a:buNone/>
            </a:pPr>
            <a:r>
              <a:rPr lang="en-US" sz="1600" b="0" i="0" u="none" strike="noStrike" cap="none">
                <a:solidFill>
                  <a:srgbClr val="000000"/>
                </a:solidFill>
                <a:latin typeface="Open Sans Light"/>
                <a:ea typeface="Open Sans Light"/>
                <a:cs typeface="Open Sans Light"/>
                <a:sym typeface="Open Sans Light"/>
              </a:rPr>
              <a:t>10.    Depression occurs more frequently in older than younger people</a:t>
            </a:r>
            <a:endParaRPr sz="1600" b="0" i="0" u="none" strike="noStrike" cap="none">
              <a:solidFill>
                <a:srgbClr val="000000"/>
              </a:solidFill>
              <a:latin typeface="Open Sans Light"/>
              <a:ea typeface="Open Sans Light"/>
              <a:cs typeface="Open Sans Light"/>
              <a:sym typeface="Open Sans Light"/>
            </a:endParaRPr>
          </a:p>
          <a:p>
            <a:pPr marL="1371600" marR="0" lvl="1" indent="-330200" algn="l" rtl="0">
              <a:lnSpc>
                <a:spcPct val="150000"/>
              </a:lnSpc>
              <a:spcBef>
                <a:spcPts val="0"/>
              </a:spcBef>
              <a:spcAft>
                <a:spcPts val="0"/>
              </a:spcAft>
              <a:buClr>
                <a:srgbClr val="000000"/>
              </a:buClr>
              <a:buSzPts val="1600"/>
              <a:buFont typeface="Open Sans Light"/>
              <a:buChar char="○"/>
            </a:pPr>
            <a:r>
              <a:rPr lang="en-US" sz="1600" b="0" i="0" u="none" strike="noStrike" cap="none">
                <a:solidFill>
                  <a:srgbClr val="000000"/>
                </a:solidFill>
                <a:latin typeface="Open Sans Light"/>
                <a:ea typeface="Open Sans Light"/>
                <a:cs typeface="Open Sans Light"/>
                <a:sym typeface="Open Sans Light"/>
              </a:rPr>
              <a:t>TRUE</a:t>
            </a:r>
            <a:endParaRPr sz="1600" b="0" i="0" u="none" strike="noStrike" cap="none">
              <a:solidFill>
                <a:srgbClr val="000000"/>
              </a:solidFill>
              <a:latin typeface="Open Sans Light"/>
              <a:ea typeface="Open Sans Light"/>
              <a:cs typeface="Open Sans Light"/>
              <a:sym typeface="Open Sans Light"/>
            </a:endParaRPr>
          </a:p>
          <a:p>
            <a:pPr marL="1371600" marR="0" lvl="1" indent="-330200" algn="l" rtl="0">
              <a:lnSpc>
                <a:spcPct val="150000"/>
              </a:lnSpc>
              <a:spcBef>
                <a:spcPts val="0"/>
              </a:spcBef>
              <a:spcAft>
                <a:spcPts val="0"/>
              </a:spcAft>
              <a:buClr>
                <a:srgbClr val="000000"/>
              </a:buClr>
              <a:buSzPts val="1600"/>
              <a:buFont typeface="Open Sans Light"/>
              <a:buChar char="○"/>
            </a:pPr>
            <a:r>
              <a:rPr lang="en-US" sz="1600" b="0" i="0" u="none" strike="noStrike" cap="none">
                <a:solidFill>
                  <a:srgbClr val="000000"/>
                </a:solidFill>
                <a:latin typeface="Open Sans Light"/>
                <a:ea typeface="Open Sans Light"/>
                <a:cs typeface="Open Sans Light"/>
                <a:sym typeface="Open Sans Light"/>
              </a:rPr>
              <a:t>FALSE </a:t>
            </a:r>
            <a:endParaRPr sz="1600" b="0" i="0" u="none" strike="noStrike" cap="none">
              <a:solidFill>
                <a:srgbClr val="000000"/>
              </a:solidFill>
              <a:latin typeface="Open Sans Light"/>
              <a:ea typeface="Open Sans Light"/>
              <a:cs typeface="Open Sans Light"/>
              <a:sym typeface="Open Sans Light"/>
            </a:endParaRPr>
          </a:p>
        </p:txBody>
      </p:sp>
      <p:sp>
        <p:nvSpPr>
          <p:cNvPr id="198" name="Google Shape;198;gd80c73197c_0_24"/>
          <p:cNvSpPr/>
          <p:nvPr/>
        </p:nvSpPr>
        <p:spPr>
          <a:xfrm>
            <a:off x="9876625" y="182038"/>
            <a:ext cx="2165700" cy="515100"/>
          </a:xfrm>
          <a:prstGeom prst="flowChartAlternateProcess">
            <a:avLst/>
          </a:pr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200"/>
              <a:buFont typeface="Arial"/>
              <a:buNone/>
            </a:pPr>
            <a:r>
              <a:rPr lang="en-US" sz="2200" b="0" i="0" u="none" strike="noStrike" cap="none">
                <a:solidFill>
                  <a:schemeClr val="dk1"/>
                </a:solidFill>
                <a:latin typeface="Open Sans"/>
                <a:ea typeface="Open Sans"/>
                <a:cs typeface="Open Sans"/>
                <a:sym typeface="Open Sans"/>
              </a:rPr>
              <a:t>Quiz </a:t>
            </a:r>
            <a:endParaRPr sz="2200" b="0" i="0" u="none" strike="noStrike" cap="none">
              <a:solidFill>
                <a:schemeClr val="dk1"/>
              </a:solidFill>
              <a:latin typeface="Open Sans"/>
              <a:ea typeface="Open Sans"/>
              <a:cs typeface="Open Sans"/>
              <a:sym typeface="Open Sans"/>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Google Shape;203;p35"/>
          <p:cNvSpPr txBox="1">
            <a:spLocks noGrp="1"/>
          </p:cNvSpPr>
          <p:nvPr>
            <p:ph type="title"/>
          </p:nvPr>
        </p:nvSpPr>
        <p:spPr>
          <a:xfrm>
            <a:off x="97970" y="81642"/>
            <a:ext cx="11944351" cy="715879"/>
          </a:xfrm>
          <a:prstGeom prst="rect">
            <a:avLst/>
          </a:prstGeom>
          <a:noFill/>
          <a:ln>
            <a:noFill/>
          </a:ln>
        </p:spPr>
        <p:txBody>
          <a:bodyPr spcFirstLastPara="1" wrap="square" lIns="54000" tIns="54000" rIns="54000" bIns="54000" anchor="ctr" anchorCtr="0">
            <a:noAutofit/>
          </a:bodyPr>
          <a:lstStyle/>
          <a:p>
            <a:pPr marL="0" lvl="0" indent="0" algn="l" rtl="0">
              <a:lnSpc>
                <a:spcPct val="90000"/>
              </a:lnSpc>
              <a:spcBef>
                <a:spcPts val="0"/>
              </a:spcBef>
              <a:spcAft>
                <a:spcPts val="0"/>
              </a:spcAft>
              <a:buClr>
                <a:schemeClr val="dk1"/>
              </a:buClr>
              <a:buSzPts val="3800"/>
              <a:buFont typeface="Calibri"/>
              <a:buNone/>
            </a:pPr>
            <a:r>
              <a:rPr lang="en-US"/>
              <a:t>References </a:t>
            </a:r>
            <a:endParaRPr/>
          </a:p>
        </p:txBody>
      </p:sp>
      <p:sp>
        <p:nvSpPr>
          <p:cNvPr id="204" name="Google Shape;204;p35"/>
          <p:cNvSpPr txBox="1">
            <a:spLocks noGrp="1"/>
          </p:cNvSpPr>
          <p:nvPr>
            <p:ph type="body" idx="1"/>
          </p:nvPr>
        </p:nvSpPr>
        <p:spPr>
          <a:xfrm>
            <a:off x="97971" y="881743"/>
            <a:ext cx="11944350" cy="5870121"/>
          </a:xfrm>
          <a:prstGeom prst="rect">
            <a:avLst/>
          </a:prstGeom>
          <a:noFill/>
          <a:ln>
            <a:noFill/>
          </a:ln>
        </p:spPr>
        <p:txBody>
          <a:bodyPr spcFirstLastPara="1" wrap="square" lIns="91425" tIns="45700" rIns="91425" bIns="45700" anchor="t" anchorCtr="0">
            <a:noAutofit/>
          </a:bodyPr>
          <a:lstStyle/>
          <a:p>
            <a:pPr marL="457200" lvl="0" indent="-317500" algn="l" rtl="0">
              <a:lnSpc>
                <a:spcPct val="107916"/>
              </a:lnSpc>
              <a:spcBef>
                <a:spcPts val="0"/>
              </a:spcBef>
              <a:spcAft>
                <a:spcPts val="0"/>
              </a:spcAft>
              <a:buSzPts val="1400"/>
              <a:buChar char="●"/>
            </a:pPr>
            <a:r>
              <a:rPr lang="en-US" sz="1400" b="1" u="sng">
                <a:solidFill>
                  <a:schemeClr val="hlink"/>
                </a:solidFill>
                <a:hlinkClick r:id="rId3"/>
              </a:rPr>
              <a:t>https://aging.umkc.edu/wp-content/uploads/2015/10/Facts-on-Aging-Quiz.pdf</a:t>
            </a:r>
            <a:endParaRPr sz="1400" b="1"/>
          </a:p>
          <a:p>
            <a:pPr marL="457200" lvl="0" indent="-317500" algn="l" rtl="0">
              <a:lnSpc>
                <a:spcPct val="107916"/>
              </a:lnSpc>
              <a:spcBef>
                <a:spcPts val="0"/>
              </a:spcBef>
              <a:spcAft>
                <a:spcPts val="0"/>
              </a:spcAft>
              <a:buSzPts val="1400"/>
              <a:buChar char="●"/>
            </a:pPr>
            <a:r>
              <a:rPr lang="en-US" sz="1400" b="1" u="sng">
                <a:solidFill>
                  <a:schemeClr val="hlink"/>
                </a:solidFill>
                <a:hlinkClick r:id="rId4"/>
              </a:rPr>
              <a:t>https://www.researchgate.net/publication/313125210_Age_Stereotypes_in_the_Workplace</a:t>
            </a:r>
            <a:endParaRPr sz="1400" b="1"/>
          </a:p>
          <a:p>
            <a:pPr marL="457200" lvl="0" indent="-317500" algn="just" rtl="0">
              <a:lnSpc>
                <a:spcPct val="107916"/>
              </a:lnSpc>
              <a:spcBef>
                <a:spcPts val="0"/>
              </a:spcBef>
              <a:spcAft>
                <a:spcPts val="0"/>
              </a:spcAft>
              <a:buSzPts val="1400"/>
              <a:buChar char="●"/>
            </a:pPr>
            <a:r>
              <a:rPr lang="en-US" sz="1400" u="sng"/>
              <a:t>https://www.youtube.com/watch?v=-Mz-t5S6J78</a:t>
            </a:r>
            <a:endParaRPr sz="1400" u="sng"/>
          </a:p>
          <a:p>
            <a:pPr marL="457200" lvl="0" indent="-317500" algn="just" rtl="0">
              <a:lnSpc>
                <a:spcPct val="107916"/>
              </a:lnSpc>
              <a:spcBef>
                <a:spcPts val="0"/>
              </a:spcBef>
              <a:spcAft>
                <a:spcPts val="0"/>
              </a:spcAft>
              <a:buSzPts val="1400"/>
              <a:buChar char="●"/>
            </a:pPr>
            <a:r>
              <a:rPr lang="en-US" sz="1400" u="sng">
                <a:solidFill>
                  <a:schemeClr val="hlink"/>
                </a:solidFill>
                <a:hlinkClick r:id="rId5"/>
              </a:rPr>
              <a:t>https://www.youtube.com/watch?v=mwNjYe7MM7Y</a:t>
            </a:r>
            <a:endParaRPr sz="1400"/>
          </a:p>
          <a:p>
            <a:pPr marL="457200" lvl="0" indent="-317500" algn="l" rtl="0">
              <a:lnSpc>
                <a:spcPct val="107916"/>
              </a:lnSpc>
              <a:spcBef>
                <a:spcPts val="0"/>
              </a:spcBef>
              <a:spcAft>
                <a:spcPts val="0"/>
              </a:spcAft>
              <a:buSzPts val="1400"/>
              <a:buChar char="●"/>
            </a:pPr>
            <a:r>
              <a:rPr lang="en-US" sz="1400" b="1" u="sng">
                <a:solidFill>
                  <a:schemeClr val="hlink"/>
                </a:solidFill>
                <a:hlinkClick r:id="rId6"/>
              </a:rPr>
              <a:t>https://hbr.org/2016/11/our-assumptions-about-old-and-young-workers-are-wrong</a:t>
            </a:r>
            <a:endParaRPr sz="1400"/>
          </a:p>
          <a:p>
            <a:pPr marL="457200" lvl="0" indent="-317500" algn="l" rtl="0">
              <a:lnSpc>
                <a:spcPct val="107916"/>
              </a:lnSpc>
              <a:spcBef>
                <a:spcPts val="0"/>
              </a:spcBef>
              <a:spcAft>
                <a:spcPts val="0"/>
              </a:spcAft>
              <a:buSzPts val="1400"/>
              <a:buChar char="●"/>
            </a:pPr>
            <a:r>
              <a:rPr lang="en-US" sz="1400" b="1">
                <a:solidFill>
                  <a:schemeClr val="hlink"/>
                </a:solidFill>
                <a:uFill>
                  <a:noFill/>
                </a:uFill>
                <a:hlinkClick r:id="rId7"/>
              </a:rPr>
              <a:t>https://www.researchgate.net/publication/5825886_Engaging_the_Aging_Workforce_The_Relationship_Between_Perceived_Age_Similarity_Satisfaction_With_Coworkers_and_Employee_Engagement</a:t>
            </a:r>
            <a:endParaRPr sz="1400" b="1"/>
          </a:p>
          <a:p>
            <a:pPr marL="457200" marR="0" lvl="0" indent="0" algn="just" rtl="0">
              <a:lnSpc>
                <a:spcPct val="90000"/>
              </a:lnSpc>
              <a:spcBef>
                <a:spcPts val="1000"/>
              </a:spcBef>
              <a:spcAft>
                <a:spcPts val="0"/>
              </a:spcAft>
              <a:buSzPts val="1800"/>
              <a:buNone/>
            </a:pPr>
            <a:endParaRPr sz="140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08"/>
        <p:cNvGrpSpPr/>
        <p:nvPr/>
      </p:nvGrpSpPr>
      <p:grpSpPr>
        <a:xfrm>
          <a:off x="0" y="0"/>
          <a:ext cx="0" cy="0"/>
          <a:chOff x="0" y="0"/>
          <a:chExt cx="0" cy="0"/>
        </a:xfrm>
      </p:grpSpPr>
      <p:sp>
        <p:nvSpPr>
          <p:cNvPr id="209" name="Google Shape;209;p7"/>
          <p:cNvSpPr txBox="1">
            <a:spLocks noGrp="1"/>
          </p:cNvSpPr>
          <p:nvPr>
            <p:ph type="ctrTitle"/>
          </p:nvPr>
        </p:nvSpPr>
        <p:spPr>
          <a:xfrm>
            <a:off x="2179865" y="2937536"/>
            <a:ext cx="7832271" cy="1600197"/>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chemeClr val="accent1"/>
              </a:buClr>
              <a:buSzPts val="2000"/>
              <a:buFont typeface="Open Sans"/>
              <a:buNone/>
            </a:pPr>
            <a:r>
              <a:rPr lang="en-US"/>
              <a:t>Well done!</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69"/>
        <p:cNvGrpSpPr/>
        <p:nvPr/>
      </p:nvGrpSpPr>
      <p:grpSpPr>
        <a:xfrm>
          <a:off x="0" y="0"/>
          <a:ext cx="0" cy="0"/>
          <a:chOff x="0" y="0"/>
          <a:chExt cx="0" cy="0"/>
        </a:xfrm>
      </p:grpSpPr>
      <p:sp>
        <p:nvSpPr>
          <p:cNvPr id="70" name="Google Shape;70;p2"/>
          <p:cNvSpPr txBox="1">
            <a:spLocks noGrp="1"/>
          </p:cNvSpPr>
          <p:nvPr>
            <p:ph type="ctrTitle"/>
          </p:nvPr>
        </p:nvSpPr>
        <p:spPr>
          <a:xfrm>
            <a:off x="2179865" y="2774849"/>
            <a:ext cx="7832271" cy="1600197"/>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SzPts val="2000"/>
              <a:buNone/>
            </a:pPr>
            <a:r>
              <a:rPr lang="en-US"/>
              <a:t>Unit 1: Implementing the relevant strategies to combat ageism and social exclusion in the workplace</a:t>
            </a:r>
            <a:br>
              <a:rPr lang="en-US"/>
            </a:b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Google Shape;75;p5"/>
          <p:cNvSpPr txBox="1">
            <a:spLocks noGrp="1"/>
          </p:cNvSpPr>
          <p:nvPr>
            <p:ph type="title"/>
          </p:nvPr>
        </p:nvSpPr>
        <p:spPr>
          <a:xfrm>
            <a:off x="97970" y="81642"/>
            <a:ext cx="11944351" cy="715879"/>
          </a:xfrm>
          <a:prstGeom prst="rect">
            <a:avLst/>
          </a:prstGeom>
          <a:noFill/>
          <a:ln>
            <a:noFill/>
          </a:ln>
        </p:spPr>
        <p:txBody>
          <a:bodyPr spcFirstLastPara="1" wrap="square" lIns="54000" tIns="54000" rIns="54000" bIns="54000" anchor="ctr" anchorCtr="0">
            <a:noAutofit/>
          </a:bodyPr>
          <a:lstStyle/>
          <a:p>
            <a:pPr marL="0" lvl="0" indent="0" algn="l" rtl="0">
              <a:lnSpc>
                <a:spcPct val="90000"/>
              </a:lnSpc>
              <a:spcBef>
                <a:spcPts val="0"/>
              </a:spcBef>
              <a:spcAft>
                <a:spcPts val="0"/>
              </a:spcAft>
              <a:buClr>
                <a:schemeClr val="dk1"/>
              </a:buClr>
              <a:buSzPts val="3800"/>
              <a:buFont typeface="Calibri"/>
              <a:buNone/>
            </a:pPr>
            <a:r>
              <a:rPr lang="en-US"/>
              <a:t>Step 1: SWOT Analysis </a:t>
            </a:r>
            <a:endParaRPr/>
          </a:p>
        </p:txBody>
      </p:sp>
      <p:sp>
        <p:nvSpPr>
          <p:cNvPr id="76" name="Google Shape;76;p5"/>
          <p:cNvSpPr txBox="1">
            <a:spLocks noGrp="1"/>
          </p:cNvSpPr>
          <p:nvPr>
            <p:ph type="body" idx="1"/>
          </p:nvPr>
        </p:nvSpPr>
        <p:spPr>
          <a:xfrm>
            <a:off x="97971" y="881743"/>
            <a:ext cx="11944350" cy="5870121"/>
          </a:xfrm>
          <a:prstGeom prst="rect">
            <a:avLst/>
          </a:prstGeom>
          <a:noFill/>
          <a:ln>
            <a:noFill/>
          </a:ln>
        </p:spPr>
        <p:txBody>
          <a:bodyPr spcFirstLastPara="1" wrap="square" lIns="91425" tIns="45700" rIns="91425" bIns="45700" anchor="t" anchorCtr="0">
            <a:noAutofit/>
          </a:bodyPr>
          <a:lstStyle/>
          <a:p>
            <a:pPr marL="228600" lvl="0" indent="0" algn="just" rtl="0">
              <a:lnSpc>
                <a:spcPct val="100000"/>
              </a:lnSpc>
              <a:spcBef>
                <a:spcPts val="1000"/>
              </a:spcBef>
              <a:spcAft>
                <a:spcPts val="0"/>
              </a:spcAft>
              <a:buSzPts val="1800"/>
              <a:buNone/>
            </a:pPr>
            <a:r>
              <a:rPr lang="en-US" sz="2600"/>
              <a:t>Let’s consider your organization’s age profile. Prepare a SWOT analysis of how this profile impacts the organization. </a:t>
            </a:r>
            <a:endParaRPr/>
          </a:p>
          <a:p>
            <a:pPr marL="571500" lvl="0" indent="-228600" algn="just" rtl="0">
              <a:lnSpc>
                <a:spcPct val="90000"/>
              </a:lnSpc>
              <a:spcBef>
                <a:spcPts val="1000"/>
              </a:spcBef>
              <a:spcAft>
                <a:spcPts val="0"/>
              </a:spcAft>
              <a:buSzPts val="1800"/>
              <a:buFont typeface="Arial"/>
              <a:buNone/>
            </a:pPr>
            <a:endParaRPr sz="2600"/>
          </a:p>
          <a:p>
            <a:pPr marL="228600" lvl="0" indent="0" algn="just" rtl="0">
              <a:lnSpc>
                <a:spcPct val="150000"/>
              </a:lnSpc>
              <a:spcBef>
                <a:spcPts val="1000"/>
              </a:spcBef>
              <a:spcAft>
                <a:spcPts val="0"/>
              </a:spcAft>
              <a:buSzPts val="1800"/>
              <a:buNone/>
            </a:pPr>
            <a:r>
              <a:rPr lang="en-US" sz="2600" b="1"/>
              <a:t>S</a:t>
            </a:r>
            <a:r>
              <a:rPr lang="en-US" sz="2600"/>
              <a:t>: How does their age profile contribute to the organisation’s </a:t>
            </a:r>
            <a:r>
              <a:rPr lang="en-US" sz="2600" b="1"/>
              <a:t>strengths</a:t>
            </a:r>
            <a:r>
              <a:rPr lang="en-US" sz="2600"/>
              <a:t>?</a:t>
            </a:r>
            <a:endParaRPr sz="2600"/>
          </a:p>
          <a:p>
            <a:pPr marL="228600" lvl="0" indent="0" algn="just" rtl="0">
              <a:lnSpc>
                <a:spcPct val="150000"/>
              </a:lnSpc>
              <a:spcBef>
                <a:spcPts val="1000"/>
              </a:spcBef>
              <a:spcAft>
                <a:spcPts val="0"/>
              </a:spcAft>
              <a:buSzPts val="1800"/>
              <a:buNone/>
            </a:pPr>
            <a:r>
              <a:rPr lang="en-US" sz="2600" b="1"/>
              <a:t>W</a:t>
            </a:r>
            <a:r>
              <a:rPr lang="en-US" sz="2600"/>
              <a:t>: Are there any </a:t>
            </a:r>
            <a:r>
              <a:rPr lang="en-US" sz="2600" b="1"/>
              <a:t>weaknesses</a:t>
            </a:r>
            <a:r>
              <a:rPr lang="en-US" sz="2600"/>
              <a:t> because of it? </a:t>
            </a:r>
            <a:endParaRPr sz="2600"/>
          </a:p>
          <a:p>
            <a:pPr marL="228600" lvl="0" indent="0" algn="just" rtl="0">
              <a:lnSpc>
                <a:spcPct val="150000"/>
              </a:lnSpc>
              <a:spcBef>
                <a:spcPts val="1000"/>
              </a:spcBef>
              <a:spcAft>
                <a:spcPts val="0"/>
              </a:spcAft>
              <a:buSzPts val="1800"/>
              <a:buNone/>
            </a:pPr>
            <a:r>
              <a:rPr lang="en-US" sz="2600" b="1"/>
              <a:t>O</a:t>
            </a:r>
            <a:r>
              <a:rPr lang="en-US" sz="2600"/>
              <a:t>: What </a:t>
            </a:r>
            <a:r>
              <a:rPr lang="en-US" sz="2600" b="1"/>
              <a:t>opportunities</a:t>
            </a:r>
            <a:r>
              <a:rPr lang="en-US" sz="2600"/>
              <a:t> exist which can leverage the identified strengths? </a:t>
            </a:r>
            <a:endParaRPr sz="2600"/>
          </a:p>
          <a:p>
            <a:pPr marL="228600" lvl="0" indent="0" algn="just" rtl="0">
              <a:lnSpc>
                <a:spcPct val="150000"/>
              </a:lnSpc>
              <a:spcBef>
                <a:spcPts val="1000"/>
              </a:spcBef>
              <a:spcAft>
                <a:spcPts val="0"/>
              </a:spcAft>
              <a:buSzPts val="1800"/>
              <a:buNone/>
            </a:pPr>
            <a:r>
              <a:rPr lang="en-US" sz="2600" b="1"/>
              <a:t>T</a:t>
            </a:r>
            <a:r>
              <a:rPr lang="en-US" sz="2600"/>
              <a:t>: Are there any </a:t>
            </a:r>
            <a:r>
              <a:rPr lang="en-US" sz="2600" b="1"/>
              <a:t>threats</a:t>
            </a:r>
            <a:r>
              <a:rPr lang="en-US" sz="2600"/>
              <a:t> to be aware of and mitigate against?</a:t>
            </a:r>
            <a:endParaRPr sz="2600"/>
          </a:p>
          <a:p>
            <a:pPr marL="571500" lvl="0" indent="-228600" algn="just" rtl="0">
              <a:lnSpc>
                <a:spcPct val="90000"/>
              </a:lnSpc>
              <a:spcBef>
                <a:spcPts val="1000"/>
              </a:spcBef>
              <a:spcAft>
                <a:spcPts val="0"/>
              </a:spcAft>
              <a:buSzPts val="1800"/>
              <a:buFont typeface="Arial"/>
              <a:buNone/>
            </a:pPr>
            <a:endParaRPr sz="2600"/>
          </a:p>
        </p:txBody>
      </p:sp>
      <p:sp>
        <p:nvSpPr>
          <p:cNvPr id="77" name="Google Shape;77;p5"/>
          <p:cNvSpPr/>
          <p:nvPr/>
        </p:nvSpPr>
        <p:spPr>
          <a:xfrm>
            <a:off x="7313125" y="182038"/>
            <a:ext cx="3075900" cy="515100"/>
          </a:xfrm>
          <a:prstGeom prst="flowChartAlternateProcess">
            <a:avLst/>
          </a:pr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200"/>
              <a:buFont typeface="Arial"/>
              <a:buNone/>
            </a:pPr>
            <a:r>
              <a:rPr lang="en-US" sz="2200" b="0" i="0" u="none" strike="noStrike" cap="none">
                <a:solidFill>
                  <a:schemeClr val="dk1"/>
                </a:solidFill>
                <a:latin typeface="Open Sans"/>
                <a:ea typeface="Open Sans"/>
                <a:cs typeface="Open Sans"/>
                <a:sym typeface="Open Sans"/>
              </a:rPr>
              <a:t>Activity</a:t>
            </a:r>
            <a:endParaRPr sz="2200" b="0" i="0" u="none" strike="noStrike" cap="none">
              <a:solidFill>
                <a:schemeClr val="dk1"/>
              </a:solidFill>
              <a:latin typeface="Open Sans"/>
              <a:ea typeface="Open Sans"/>
              <a:cs typeface="Open Sans"/>
              <a:sym typeface="Open Sans"/>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81"/>
        <p:cNvGrpSpPr/>
        <p:nvPr/>
      </p:nvGrpSpPr>
      <p:grpSpPr>
        <a:xfrm>
          <a:off x="0" y="0"/>
          <a:ext cx="0" cy="0"/>
          <a:chOff x="0" y="0"/>
          <a:chExt cx="0" cy="0"/>
        </a:xfrm>
      </p:grpSpPr>
      <p:sp>
        <p:nvSpPr>
          <p:cNvPr id="82" name="Google Shape;82;p3"/>
          <p:cNvSpPr txBox="1">
            <a:spLocks noGrp="1"/>
          </p:cNvSpPr>
          <p:nvPr>
            <p:ph type="title"/>
          </p:nvPr>
        </p:nvSpPr>
        <p:spPr>
          <a:xfrm>
            <a:off x="97970" y="81642"/>
            <a:ext cx="11944351" cy="715879"/>
          </a:xfrm>
          <a:prstGeom prst="rect">
            <a:avLst/>
          </a:prstGeom>
          <a:noFill/>
          <a:ln>
            <a:noFill/>
          </a:ln>
        </p:spPr>
        <p:txBody>
          <a:bodyPr spcFirstLastPara="1" wrap="square" lIns="54000" tIns="54000" rIns="54000" bIns="54000" anchor="ctr" anchorCtr="0">
            <a:noAutofit/>
          </a:bodyPr>
          <a:lstStyle/>
          <a:p>
            <a:pPr marL="0" lvl="0" indent="0" algn="l" rtl="0">
              <a:lnSpc>
                <a:spcPct val="90000"/>
              </a:lnSpc>
              <a:spcBef>
                <a:spcPts val="0"/>
              </a:spcBef>
              <a:spcAft>
                <a:spcPts val="0"/>
              </a:spcAft>
              <a:buClr>
                <a:schemeClr val="dk1"/>
              </a:buClr>
              <a:buSzPts val="3800"/>
              <a:buFont typeface="Calibri"/>
              <a:buNone/>
            </a:pPr>
            <a:r>
              <a:rPr lang="en-US"/>
              <a:t>Discussion on SWOT Analysis </a:t>
            </a:r>
            <a:endParaRPr/>
          </a:p>
        </p:txBody>
      </p:sp>
      <p:sp>
        <p:nvSpPr>
          <p:cNvPr id="83" name="Google Shape;83;p3"/>
          <p:cNvSpPr txBox="1">
            <a:spLocks noGrp="1"/>
          </p:cNvSpPr>
          <p:nvPr>
            <p:ph type="body" idx="1"/>
          </p:nvPr>
        </p:nvSpPr>
        <p:spPr>
          <a:xfrm>
            <a:off x="97971" y="881743"/>
            <a:ext cx="11944350" cy="5870121"/>
          </a:xfrm>
          <a:prstGeom prst="rect">
            <a:avLst/>
          </a:prstGeom>
          <a:noFill/>
          <a:ln>
            <a:noFill/>
          </a:ln>
        </p:spPr>
        <p:txBody>
          <a:bodyPr spcFirstLastPara="1" wrap="square" lIns="91425" tIns="45700" rIns="91425" bIns="45700" anchor="t" anchorCtr="0">
            <a:noAutofit/>
          </a:bodyPr>
          <a:lstStyle/>
          <a:p>
            <a:pPr marL="228600" lvl="0" indent="0" algn="just" rtl="0">
              <a:lnSpc>
                <a:spcPct val="100000"/>
              </a:lnSpc>
              <a:spcBef>
                <a:spcPts val="1000"/>
              </a:spcBef>
              <a:spcAft>
                <a:spcPts val="0"/>
              </a:spcAft>
              <a:buSzPts val="1800"/>
              <a:buNone/>
            </a:pPr>
            <a:r>
              <a:rPr lang="en-US" sz="2600"/>
              <a:t>After you prepared your organization’s SWOT analysis, based on its age profile:</a:t>
            </a:r>
            <a:endParaRPr/>
          </a:p>
          <a:p>
            <a:pPr marL="571500" lvl="0" indent="-228600" algn="just" rtl="0">
              <a:lnSpc>
                <a:spcPct val="90000"/>
              </a:lnSpc>
              <a:spcBef>
                <a:spcPts val="1000"/>
              </a:spcBef>
              <a:spcAft>
                <a:spcPts val="0"/>
              </a:spcAft>
              <a:buSzPts val="1800"/>
              <a:buFont typeface="Arial"/>
              <a:buNone/>
            </a:pPr>
            <a:endParaRPr sz="2600"/>
          </a:p>
          <a:p>
            <a:pPr marL="800100" lvl="0" indent="-457200" algn="just" rtl="0">
              <a:lnSpc>
                <a:spcPct val="150000"/>
              </a:lnSpc>
              <a:spcBef>
                <a:spcPts val="1000"/>
              </a:spcBef>
              <a:spcAft>
                <a:spcPts val="0"/>
              </a:spcAft>
              <a:buSzPts val="1800"/>
              <a:buFont typeface="Arial"/>
              <a:buChar char="•"/>
            </a:pPr>
            <a:r>
              <a:rPr lang="en-US" sz="2600"/>
              <a:t>Are you surprised by any of the outcomes?</a:t>
            </a:r>
            <a:endParaRPr/>
          </a:p>
          <a:p>
            <a:pPr marL="800100" lvl="0" indent="-457200" algn="just" rtl="0">
              <a:lnSpc>
                <a:spcPct val="150000"/>
              </a:lnSpc>
              <a:spcBef>
                <a:spcPts val="1000"/>
              </a:spcBef>
              <a:spcAft>
                <a:spcPts val="0"/>
              </a:spcAft>
              <a:buSzPts val="1800"/>
              <a:buFont typeface="Arial"/>
              <a:buChar char="•"/>
            </a:pPr>
            <a:r>
              <a:rPr lang="en-US" sz="2600"/>
              <a:t>Does your organization have some strengths which are not leveraged enough?</a:t>
            </a:r>
            <a:endParaRPr/>
          </a:p>
          <a:p>
            <a:pPr marL="800100" lvl="0" indent="-457200" algn="just" rtl="0">
              <a:lnSpc>
                <a:spcPct val="150000"/>
              </a:lnSpc>
              <a:spcBef>
                <a:spcPts val="1000"/>
              </a:spcBef>
              <a:spcAft>
                <a:spcPts val="0"/>
              </a:spcAft>
              <a:buSzPts val="1800"/>
              <a:buFont typeface="Arial"/>
              <a:buChar char="•"/>
            </a:pPr>
            <a:r>
              <a:rPr lang="en-US" sz="2600"/>
              <a:t>Are there any weaknesses which have to be addressed asap?</a:t>
            </a:r>
            <a:endParaRPr/>
          </a:p>
          <a:p>
            <a:pPr marL="800100" lvl="0" indent="-342900" algn="just" rtl="0">
              <a:lnSpc>
                <a:spcPct val="90000"/>
              </a:lnSpc>
              <a:spcBef>
                <a:spcPts val="1000"/>
              </a:spcBef>
              <a:spcAft>
                <a:spcPts val="0"/>
              </a:spcAft>
              <a:buSzPts val="1800"/>
              <a:buFont typeface="Arial"/>
              <a:buNone/>
            </a:pPr>
            <a:endParaRPr sz="2600"/>
          </a:p>
          <a:p>
            <a:pPr marL="800100" lvl="0" indent="-342900" algn="just" rtl="0">
              <a:lnSpc>
                <a:spcPct val="90000"/>
              </a:lnSpc>
              <a:spcBef>
                <a:spcPts val="1000"/>
              </a:spcBef>
              <a:spcAft>
                <a:spcPts val="0"/>
              </a:spcAft>
              <a:buSzPts val="1800"/>
              <a:buFont typeface="Arial"/>
              <a:buNone/>
            </a:pPr>
            <a:endParaRPr sz="2600"/>
          </a:p>
        </p:txBody>
      </p:sp>
      <p:sp>
        <p:nvSpPr>
          <p:cNvPr id="84" name="Google Shape;84;p3"/>
          <p:cNvSpPr/>
          <p:nvPr/>
        </p:nvSpPr>
        <p:spPr>
          <a:xfrm>
            <a:off x="7313125" y="182038"/>
            <a:ext cx="3075900" cy="515100"/>
          </a:xfrm>
          <a:prstGeom prst="flowChartAlternateProcess">
            <a:avLst/>
          </a:pr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200"/>
              <a:buFont typeface="Arial"/>
              <a:buNone/>
            </a:pPr>
            <a:r>
              <a:rPr lang="en-US" sz="2200" b="0" i="0" u="none" strike="noStrike" cap="none">
                <a:solidFill>
                  <a:schemeClr val="dk1"/>
                </a:solidFill>
                <a:latin typeface="Open Sans"/>
                <a:ea typeface="Open Sans"/>
                <a:cs typeface="Open Sans"/>
                <a:sym typeface="Open Sans"/>
              </a:rPr>
              <a:t>Discussion</a:t>
            </a:r>
            <a:endParaRPr sz="2200" b="0" i="0" u="none" strike="noStrike" cap="none">
              <a:solidFill>
                <a:schemeClr val="dk1"/>
              </a:solidFill>
              <a:latin typeface="Open Sans"/>
              <a:ea typeface="Open Sans"/>
              <a:cs typeface="Open Sans"/>
              <a:sym typeface="Open Sans"/>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6"/>
          <p:cNvSpPr txBox="1">
            <a:spLocks noGrp="1"/>
          </p:cNvSpPr>
          <p:nvPr>
            <p:ph type="title"/>
          </p:nvPr>
        </p:nvSpPr>
        <p:spPr>
          <a:xfrm>
            <a:off x="97970" y="81642"/>
            <a:ext cx="11944351" cy="715879"/>
          </a:xfrm>
          <a:prstGeom prst="rect">
            <a:avLst/>
          </a:prstGeom>
          <a:noFill/>
          <a:ln>
            <a:noFill/>
          </a:ln>
        </p:spPr>
        <p:txBody>
          <a:bodyPr spcFirstLastPara="1" wrap="square" lIns="54000" tIns="54000" rIns="54000" bIns="54000" anchor="ctr" anchorCtr="0">
            <a:noAutofit/>
          </a:bodyPr>
          <a:lstStyle/>
          <a:p>
            <a:pPr marL="0" lvl="0" indent="0" algn="l" rtl="0">
              <a:lnSpc>
                <a:spcPct val="90000"/>
              </a:lnSpc>
              <a:spcBef>
                <a:spcPts val="0"/>
              </a:spcBef>
              <a:spcAft>
                <a:spcPts val="0"/>
              </a:spcAft>
              <a:buClr>
                <a:schemeClr val="dk1"/>
              </a:buClr>
              <a:buSzPts val="3800"/>
              <a:buFont typeface="Calibri"/>
              <a:buNone/>
            </a:pPr>
            <a:r>
              <a:rPr lang="en-US"/>
              <a:t>Step 2: Facts on Ageing: Truths &amp; Myths </a:t>
            </a:r>
            <a:endParaRPr/>
          </a:p>
        </p:txBody>
      </p:sp>
      <p:sp>
        <p:nvSpPr>
          <p:cNvPr id="90" name="Google Shape;90;p6"/>
          <p:cNvSpPr txBox="1">
            <a:spLocks noGrp="1"/>
          </p:cNvSpPr>
          <p:nvPr>
            <p:ph type="body" idx="1"/>
          </p:nvPr>
        </p:nvSpPr>
        <p:spPr>
          <a:xfrm>
            <a:off x="97971" y="881743"/>
            <a:ext cx="11944350" cy="5870121"/>
          </a:xfrm>
          <a:prstGeom prst="rect">
            <a:avLst/>
          </a:prstGeom>
          <a:noFill/>
          <a:ln>
            <a:noFill/>
          </a:ln>
        </p:spPr>
        <p:txBody>
          <a:bodyPr spcFirstLastPara="1" wrap="square" lIns="91425" tIns="45700" rIns="91425" bIns="45700" anchor="t" anchorCtr="0">
            <a:noAutofit/>
          </a:bodyPr>
          <a:lstStyle/>
          <a:p>
            <a:pPr marL="228600" lvl="0" indent="0" algn="just" rtl="0">
              <a:lnSpc>
                <a:spcPct val="150000"/>
              </a:lnSpc>
              <a:spcBef>
                <a:spcPts val="1000"/>
              </a:spcBef>
              <a:spcAft>
                <a:spcPts val="0"/>
              </a:spcAft>
              <a:buSzPts val="1800"/>
              <a:buNone/>
            </a:pPr>
            <a:r>
              <a:rPr lang="en-US" sz="2400"/>
              <a:t>From Erdman Palmore’s “Facts on Aging” which of these statements are True?</a:t>
            </a:r>
            <a:endParaRPr/>
          </a:p>
          <a:p>
            <a:pPr marL="571500" lvl="0" indent="-342900" algn="just" rtl="0">
              <a:lnSpc>
                <a:spcPct val="150000"/>
              </a:lnSpc>
              <a:spcBef>
                <a:spcPts val="0"/>
              </a:spcBef>
              <a:spcAft>
                <a:spcPts val="0"/>
              </a:spcAft>
              <a:buSzPts val="1800"/>
              <a:buFont typeface="Arial"/>
              <a:buAutoNum type="arabicPeriod"/>
            </a:pPr>
            <a:r>
              <a:rPr lang="en-US" sz="1600"/>
              <a:t>As people grow older, their intelligence declines significantly</a:t>
            </a:r>
            <a:endParaRPr sz="1600" b="1"/>
          </a:p>
          <a:p>
            <a:pPr marL="571500" lvl="0" indent="-342900" algn="just" rtl="0">
              <a:lnSpc>
                <a:spcPct val="125000"/>
              </a:lnSpc>
              <a:spcBef>
                <a:spcPts val="0"/>
              </a:spcBef>
              <a:spcAft>
                <a:spcPts val="0"/>
              </a:spcAft>
              <a:buSzPts val="1800"/>
              <a:buFont typeface="Arial"/>
              <a:buAutoNum type="arabicPeriod"/>
            </a:pPr>
            <a:r>
              <a:rPr lang="en-US" sz="1600"/>
              <a:t>It is very difficult for older adults to learn new things</a:t>
            </a:r>
            <a:endParaRPr sz="1600" b="1"/>
          </a:p>
          <a:p>
            <a:pPr marL="571500" lvl="0" indent="-342900" algn="just" rtl="0">
              <a:lnSpc>
                <a:spcPct val="125000"/>
              </a:lnSpc>
              <a:spcBef>
                <a:spcPts val="0"/>
              </a:spcBef>
              <a:spcAft>
                <a:spcPts val="0"/>
              </a:spcAft>
              <a:buSzPts val="1800"/>
              <a:buFont typeface="Arial"/>
              <a:buAutoNum type="arabicPeriod"/>
            </a:pPr>
            <a:r>
              <a:rPr lang="en-US" sz="1600"/>
              <a:t>Memory loss is a normal part of aging</a:t>
            </a:r>
            <a:endParaRPr sz="1600" b="1"/>
          </a:p>
          <a:p>
            <a:pPr marL="571500" lvl="0" indent="-342900" algn="just" rtl="0">
              <a:lnSpc>
                <a:spcPct val="125000"/>
              </a:lnSpc>
              <a:spcBef>
                <a:spcPts val="0"/>
              </a:spcBef>
              <a:spcAft>
                <a:spcPts val="0"/>
              </a:spcAft>
              <a:buSzPts val="1800"/>
              <a:buFont typeface="Arial"/>
              <a:buAutoNum type="arabicPeriod"/>
            </a:pPr>
            <a:r>
              <a:rPr lang="en-US" sz="1600"/>
              <a:t>As adults grow older, reaction time increases</a:t>
            </a:r>
            <a:endParaRPr sz="1600" b="1"/>
          </a:p>
          <a:p>
            <a:pPr marL="571500" lvl="0" indent="-342900" algn="just" rtl="0">
              <a:lnSpc>
                <a:spcPct val="125000"/>
              </a:lnSpc>
              <a:spcBef>
                <a:spcPts val="0"/>
              </a:spcBef>
              <a:spcAft>
                <a:spcPts val="0"/>
              </a:spcAft>
              <a:buSzPts val="1800"/>
              <a:buFont typeface="Arial"/>
              <a:buAutoNum type="arabicPeriod"/>
            </a:pPr>
            <a:r>
              <a:rPr lang="en-US" sz="1600"/>
              <a:t>Clinical depression occurs more frequently in older than younger people</a:t>
            </a:r>
            <a:endParaRPr sz="1600" b="1"/>
          </a:p>
          <a:p>
            <a:pPr marL="571500" lvl="0" indent="-342900" algn="just" rtl="0">
              <a:lnSpc>
                <a:spcPct val="125000"/>
              </a:lnSpc>
              <a:spcBef>
                <a:spcPts val="0"/>
              </a:spcBef>
              <a:spcAft>
                <a:spcPts val="0"/>
              </a:spcAft>
              <a:buSzPts val="1800"/>
              <a:buFont typeface="Arial"/>
              <a:buAutoNum type="arabicPeriod"/>
            </a:pPr>
            <a:r>
              <a:rPr lang="en-US" sz="1600"/>
              <a:t>Alcoholism and alcohol abuse are significantly greater problems in the adult population over age 65 than under</a:t>
            </a:r>
            <a:endParaRPr sz="1600" b="1"/>
          </a:p>
          <a:p>
            <a:pPr marL="571500" lvl="0" indent="-342900" algn="just" rtl="0">
              <a:lnSpc>
                <a:spcPct val="125000"/>
              </a:lnSpc>
              <a:spcBef>
                <a:spcPts val="0"/>
              </a:spcBef>
              <a:spcAft>
                <a:spcPts val="0"/>
              </a:spcAft>
              <a:buSzPts val="1800"/>
              <a:buFont typeface="Arial"/>
              <a:buAutoNum type="arabicPeriod"/>
            </a:pPr>
            <a:r>
              <a:rPr lang="en-US" sz="1600"/>
              <a:t>Older adults have more trouble sleeping than younger adults do</a:t>
            </a:r>
            <a:endParaRPr sz="1600" b="1"/>
          </a:p>
          <a:p>
            <a:pPr marL="571500" lvl="0" indent="-342900" algn="just" rtl="0">
              <a:lnSpc>
                <a:spcPct val="125000"/>
              </a:lnSpc>
              <a:spcBef>
                <a:spcPts val="0"/>
              </a:spcBef>
              <a:spcAft>
                <a:spcPts val="0"/>
              </a:spcAft>
              <a:buSzPts val="1800"/>
              <a:buFont typeface="Arial"/>
              <a:buAutoNum type="arabicPeriod"/>
            </a:pPr>
            <a:r>
              <a:rPr lang="en-US" sz="1600"/>
              <a:t>Older adults have the highest suicide rate of any age group</a:t>
            </a:r>
            <a:endParaRPr sz="1600" b="1"/>
          </a:p>
          <a:p>
            <a:pPr marL="571500" lvl="0" indent="-342900" algn="just" rtl="0">
              <a:lnSpc>
                <a:spcPct val="125000"/>
              </a:lnSpc>
              <a:spcBef>
                <a:spcPts val="0"/>
              </a:spcBef>
              <a:spcAft>
                <a:spcPts val="0"/>
              </a:spcAft>
              <a:buSzPts val="1800"/>
              <a:buFont typeface="Arial"/>
              <a:buAutoNum type="arabicPeriod"/>
            </a:pPr>
            <a:r>
              <a:rPr lang="en-US" sz="1600"/>
              <a:t>Physical strength declines in old age</a:t>
            </a:r>
            <a:endParaRPr sz="1600" b="1"/>
          </a:p>
          <a:p>
            <a:pPr marL="571500" lvl="0" indent="-342900" algn="just" rtl="0">
              <a:lnSpc>
                <a:spcPct val="125000"/>
              </a:lnSpc>
              <a:spcBef>
                <a:spcPts val="0"/>
              </a:spcBef>
              <a:spcAft>
                <a:spcPts val="0"/>
              </a:spcAft>
              <a:buSzPts val="1800"/>
              <a:buFont typeface="Arial"/>
              <a:buAutoNum type="arabicPeriod"/>
            </a:pPr>
            <a:r>
              <a:rPr lang="en-US" sz="1600"/>
              <a:t>Most old people lose interest in and capacity for sexual relations</a:t>
            </a:r>
            <a:endParaRPr sz="1600" b="1"/>
          </a:p>
          <a:p>
            <a:pPr marL="571500" lvl="0" indent="-342900" algn="just" rtl="0">
              <a:lnSpc>
                <a:spcPct val="125000"/>
              </a:lnSpc>
              <a:spcBef>
                <a:spcPts val="0"/>
              </a:spcBef>
              <a:spcAft>
                <a:spcPts val="0"/>
              </a:spcAft>
              <a:buSzPts val="1800"/>
              <a:buFont typeface="Arial"/>
              <a:buAutoNum type="arabicPeriod"/>
            </a:pPr>
            <a:r>
              <a:rPr lang="en-US" sz="1600"/>
              <a:t>All five senses tend to decline with age</a:t>
            </a:r>
            <a:endParaRPr sz="1600" b="1"/>
          </a:p>
          <a:p>
            <a:pPr marL="571500" lvl="0" indent="-342900" algn="just" rtl="0">
              <a:lnSpc>
                <a:spcPct val="125000"/>
              </a:lnSpc>
              <a:spcBef>
                <a:spcPts val="0"/>
              </a:spcBef>
              <a:spcAft>
                <a:spcPts val="0"/>
              </a:spcAft>
              <a:buSzPts val="1800"/>
              <a:buFont typeface="Arial"/>
              <a:buAutoNum type="arabicPeriod"/>
            </a:pPr>
            <a:r>
              <a:rPr lang="en-US" sz="1600"/>
              <a:t>Most older drivers are quite capable of safely operating a motor vehicle</a:t>
            </a:r>
            <a:endParaRPr sz="1600" b="1"/>
          </a:p>
          <a:p>
            <a:pPr marL="571500" lvl="0" indent="-342900" algn="just" rtl="0">
              <a:lnSpc>
                <a:spcPct val="125000"/>
              </a:lnSpc>
              <a:spcBef>
                <a:spcPts val="0"/>
              </a:spcBef>
              <a:spcAft>
                <a:spcPts val="0"/>
              </a:spcAft>
              <a:buSzPts val="1800"/>
              <a:buFont typeface="Arial"/>
              <a:buAutoNum type="arabicPeriod"/>
            </a:pPr>
            <a:r>
              <a:rPr lang="en-US" sz="1600"/>
              <a:t>Older workers cannot work as effectively as younger workers</a:t>
            </a:r>
            <a:endParaRPr sz="1600" b="1"/>
          </a:p>
          <a:p>
            <a:pPr marL="571500" lvl="0" indent="-342900" algn="just" rtl="0">
              <a:lnSpc>
                <a:spcPct val="125000"/>
              </a:lnSpc>
              <a:spcBef>
                <a:spcPts val="0"/>
              </a:spcBef>
              <a:spcAft>
                <a:spcPts val="0"/>
              </a:spcAft>
              <a:buSzPts val="1800"/>
              <a:buFont typeface="Arial"/>
              <a:buAutoNum type="arabicPeriod"/>
            </a:pPr>
            <a:r>
              <a:rPr lang="en-US" sz="1600"/>
              <a:t>Most old people are set in their ways and unable to change</a:t>
            </a:r>
            <a:endParaRPr sz="1600" b="1"/>
          </a:p>
          <a:p>
            <a:pPr marL="571500" lvl="0" indent="-342900" algn="just" rtl="0">
              <a:lnSpc>
                <a:spcPct val="125000"/>
              </a:lnSpc>
              <a:spcBef>
                <a:spcPts val="0"/>
              </a:spcBef>
              <a:spcAft>
                <a:spcPts val="0"/>
              </a:spcAft>
              <a:buSzPts val="1800"/>
              <a:buFont typeface="Arial"/>
              <a:buAutoNum type="arabicPeriod"/>
            </a:pPr>
            <a:r>
              <a:rPr lang="en-US" sz="1600"/>
              <a:t>Older persons take longer to recover from physical and psychological stress</a:t>
            </a:r>
            <a:endParaRPr sz="1600"/>
          </a:p>
        </p:txBody>
      </p:sp>
      <p:sp>
        <p:nvSpPr>
          <p:cNvPr id="91" name="Google Shape;91;p6"/>
          <p:cNvSpPr/>
          <p:nvPr/>
        </p:nvSpPr>
        <p:spPr>
          <a:xfrm>
            <a:off x="8741225" y="182025"/>
            <a:ext cx="3075900" cy="515100"/>
          </a:xfrm>
          <a:prstGeom prst="flowChartAlternateProcess">
            <a:avLst/>
          </a:pr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200"/>
              <a:buFont typeface="Arial"/>
              <a:buNone/>
            </a:pPr>
            <a:r>
              <a:rPr lang="en-US" sz="2200" b="0" i="0" u="none" strike="noStrike" cap="none">
                <a:solidFill>
                  <a:schemeClr val="dk1"/>
                </a:solidFill>
                <a:latin typeface="Open Sans"/>
                <a:ea typeface="Open Sans"/>
                <a:cs typeface="Open Sans"/>
                <a:sym typeface="Open Sans"/>
              </a:rPr>
              <a:t>Activity</a:t>
            </a:r>
            <a:endParaRPr sz="2200" b="0" i="0" u="none" strike="noStrike" cap="none">
              <a:solidFill>
                <a:schemeClr val="dk1"/>
              </a:solidFill>
              <a:latin typeface="Open Sans"/>
              <a:ea typeface="Open Sans"/>
              <a:cs typeface="Open Sans"/>
              <a:sym typeface="Open Sans"/>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95"/>
        <p:cNvGrpSpPr/>
        <p:nvPr/>
      </p:nvGrpSpPr>
      <p:grpSpPr>
        <a:xfrm>
          <a:off x="0" y="0"/>
          <a:ext cx="0" cy="0"/>
          <a:chOff x="0" y="0"/>
          <a:chExt cx="0" cy="0"/>
        </a:xfrm>
      </p:grpSpPr>
      <p:sp>
        <p:nvSpPr>
          <p:cNvPr id="96" name="Google Shape;96;p8"/>
          <p:cNvSpPr txBox="1">
            <a:spLocks noGrp="1"/>
          </p:cNvSpPr>
          <p:nvPr>
            <p:ph type="title"/>
          </p:nvPr>
        </p:nvSpPr>
        <p:spPr>
          <a:xfrm>
            <a:off x="97970" y="81642"/>
            <a:ext cx="11944351" cy="715879"/>
          </a:xfrm>
          <a:prstGeom prst="rect">
            <a:avLst/>
          </a:prstGeom>
          <a:noFill/>
          <a:ln>
            <a:noFill/>
          </a:ln>
        </p:spPr>
        <p:txBody>
          <a:bodyPr spcFirstLastPara="1" wrap="square" lIns="54000" tIns="54000" rIns="54000" bIns="54000" anchor="ctr" anchorCtr="0">
            <a:noAutofit/>
          </a:bodyPr>
          <a:lstStyle/>
          <a:p>
            <a:pPr marL="0" lvl="0" indent="0" algn="l" rtl="0">
              <a:lnSpc>
                <a:spcPct val="90000"/>
              </a:lnSpc>
              <a:spcBef>
                <a:spcPts val="0"/>
              </a:spcBef>
              <a:spcAft>
                <a:spcPts val="0"/>
              </a:spcAft>
              <a:buClr>
                <a:schemeClr val="dk1"/>
              </a:buClr>
              <a:buSzPts val="3800"/>
              <a:buFont typeface="Calibri"/>
              <a:buNone/>
            </a:pPr>
            <a:r>
              <a:rPr lang="en-US"/>
              <a:t>Facts on Ageing: Truths &amp; Myths </a:t>
            </a:r>
            <a:endParaRPr/>
          </a:p>
        </p:txBody>
      </p:sp>
      <p:sp>
        <p:nvSpPr>
          <p:cNvPr id="97" name="Google Shape;97;p8"/>
          <p:cNvSpPr txBox="1">
            <a:spLocks noGrp="1"/>
          </p:cNvSpPr>
          <p:nvPr>
            <p:ph type="body" idx="1"/>
          </p:nvPr>
        </p:nvSpPr>
        <p:spPr>
          <a:xfrm>
            <a:off x="97971" y="881743"/>
            <a:ext cx="11944350" cy="5870121"/>
          </a:xfrm>
          <a:prstGeom prst="rect">
            <a:avLst/>
          </a:prstGeom>
          <a:noFill/>
          <a:ln>
            <a:noFill/>
          </a:ln>
        </p:spPr>
        <p:txBody>
          <a:bodyPr spcFirstLastPara="1" wrap="square" lIns="91425" tIns="45700" rIns="91425" bIns="45700" anchor="t" anchorCtr="0">
            <a:noAutofit/>
          </a:bodyPr>
          <a:lstStyle/>
          <a:p>
            <a:pPr marL="228600" lvl="0" indent="0" algn="just" rtl="0">
              <a:lnSpc>
                <a:spcPct val="150000"/>
              </a:lnSpc>
              <a:spcBef>
                <a:spcPts val="1000"/>
              </a:spcBef>
              <a:spcAft>
                <a:spcPts val="0"/>
              </a:spcAft>
              <a:buSzPts val="1800"/>
              <a:buNone/>
            </a:pPr>
            <a:r>
              <a:rPr lang="en-US" sz="2400"/>
              <a:t>From Erdman Palmore’s “Facts on Aging” which of these statements are True?</a:t>
            </a:r>
            <a:endParaRPr sz="2400"/>
          </a:p>
          <a:p>
            <a:pPr marL="571500" lvl="0" indent="-342900" algn="just" rtl="0">
              <a:lnSpc>
                <a:spcPct val="150000"/>
              </a:lnSpc>
              <a:spcBef>
                <a:spcPts val="0"/>
              </a:spcBef>
              <a:spcAft>
                <a:spcPts val="0"/>
              </a:spcAft>
              <a:buSzPts val="1800"/>
              <a:buFont typeface="Arial"/>
              <a:buAutoNum type="arabicPeriod"/>
            </a:pPr>
            <a:r>
              <a:rPr lang="en-US" sz="1600">
                <a:solidFill>
                  <a:schemeClr val="accent6"/>
                </a:solidFill>
              </a:rPr>
              <a:t>As people grow older, their intelligence declines significantly</a:t>
            </a:r>
            <a:endParaRPr sz="1600" b="1">
              <a:solidFill>
                <a:schemeClr val="accent6"/>
              </a:solidFill>
            </a:endParaRPr>
          </a:p>
          <a:p>
            <a:pPr marL="571500" lvl="0" indent="-342900" algn="just" rtl="0">
              <a:lnSpc>
                <a:spcPct val="125000"/>
              </a:lnSpc>
              <a:spcBef>
                <a:spcPts val="0"/>
              </a:spcBef>
              <a:spcAft>
                <a:spcPts val="0"/>
              </a:spcAft>
              <a:buSzPts val="1800"/>
              <a:buFont typeface="Arial"/>
              <a:buAutoNum type="arabicPeriod"/>
            </a:pPr>
            <a:r>
              <a:rPr lang="en-US" sz="1600">
                <a:solidFill>
                  <a:schemeClr val="accent6"/>
                </a:solidFill>
              </a:rPr>
              <a:t>It is very difficult for older adults to learn new things</a:t>
            </a:r>
            <a:endParaRPr sz="1600" b="1">
              <a:solidFill>
                <a:schemeClr val="accent6"/>
              </a:solidFill>
            </a:endParaRPr>
          </a:p>
          <a:p>
            <a:pPr marL="571500" lvl="0" indent="-342900" algn="just" rtl="0">
              <a:lnSpc>
                <a:spcPct val="125000"/>
              </a:lnSpc>
              <a:spcBef>
                <a:spcPts val="0"/>
              </a:spcBef>
              <a:spcAft>
                <a:spcPts val="0"/>
              </a:spcAft>
              <a:buSzPts val="1800"/>
              <a:buFont typeface="Arial"/>
              <a:buAutoNum type="arabicPeriod"/>
            </a:pPr>
            <a:r>
              <a:rPr lang="en-US" sz="1600"/>
              <a:t>Memory loss is a normal part of aging</a:t>
            </a:r>
            <a:endParaRPr sz="1600" b="1"/>
          </a:p>
          <a:p>
            <a:pPr marL="571500" lvl="0" indent="-342900" algn="just" rtl="0">
              <a:lnSpc>
                <a:spcPct val="125000"/>
              </a:lnSpc>
              <a:spcBef>
                <a:spcPts val="0"/>
              </a:spcBef>
              <a:spcAft>
                <a:spcPts val="0"/>
              </a:spcAft>
              <a:buSzPts val="1800"/>
              <a:buFont typeface="Arial"/>
              <a:buAutoNum type="arabicPeriod"/>
            </a:pPr>
            <a:r>
              <a:rPr lang="en-US" sz="1600"/>
              <a:t>As adults grow older, reaction time increases</a:t>
            </a:r>
            <a:endParaRPr sz="1600" b="1"/>
          </a:p>
          <a:p>
            <a:pPr marL="571500" lvl="0" indent="-342900" algn="just" rtl="0">
              <a:lnSpc>
                <a:spcPct val="125000"/>
              </a:lnSpc>
              <a:spcBef>
                <a:spcPts val="0"/>
              </a:spcBef>
              <a:spcAft>
                <a:spcPts val="0"/>
              </a:spcAft>
              <a:buSzPts val="1800"/>
              <a:buFont typeface="Arial"/>
              <a:buAutoNum type="arabicPeriod"/>
            </a:pPr>
            <a:r>
              <a:rPr lang="en-US" sz="1600">
                <a:solidFill>
                  <a:schemeClr val="accent6"/>
                </a:solidFill>
              </a:rPr>
              <a:t>Clinical depression occurs more frequently in older than younger people</a:t>
            </a:r>
            <a:endParaRPr sz="1600" b="1">
              <a:solidFill>
                <a:schemeClr val="accent6"/>
              </a:solidFill>
            </a:endParaRPr>
          </a:p>
          <a:p>
            <a:pPr marL="571500" lvl="0" indent="-342900" algn="just" rtl="0">
              <a:lnSpc>
                <a:spcPct val="125000"/>
              </a:lnSpc>
              <a:spcBef>
                <a:spcPts val="0"/>
              </a:spcBef>
              <a:spcAft>
                <a:spcPts val="0"/>
              </a:spcAft>
              <a:buSzPts val="1800"/>
              <a:buFont typeface="Arial"/>
              <a:buAutoNum type="arabicPeriod"/>
            </a:pPr>
            <a:r>
              <a:rPr lang="en-US" sz="1600">
                <a:solidFill>
                  <a:schemeClr val="accent6"/>
                </a:solidFill>
              </a:rPr>
              <a:t>Alcoholism and alcohol abuse are significantly greater problems in the adult population over age 65 than under</a:t>
            </a:r>
            <a:endParaRPr sz="1600" b="1">
              <a:solidFill>
                <a:schemeClr val="accent6"/>
              </a:solidFill>
            </a:endParaRPr>
          </a:p>
          <a:p>
            <a:pPr marL="571500" lvl="0" indent="-342900" algn="just" rtl="0">
              <a:lnSpc>
                <a:spcPct val="125000"/>
              </a:lnSpc>
              <a:spcBef>
                <a:spcPts val="0"/>
              </a:spcBef>
              <a:spcAft>
                <a:spcPts val="0"/>
              </a:spcAft>
              <a:buSzPts val="1800"/>
              <a:buFont typeface="Arial"/>
              <a:buAutoNum type="arabicPeriod"/>
            </a:pPr>
            <a:r>
              <a:rPr lang="en-US" sz="1600"/>
              <a:t>Older adults have more trouble sleeping than younger adults do</a:t>
            </a:r>
            <a:endParaRPr sz="1600" b="1"/>
          </a:p>
          <a:p>
            <a:pPr marL="571500" lvl="0" indent="-342900" algn="just" rtl="0">
              <a:lnSpc>
                <a:spcPct val="125000"/>
              </a:lnSpc>
              <a:spcBef>
                <a:spcPts val="0"/>
              </a:spcBef>
              <a:spcAft>
                <a:spcPts val="0"/>
              </a:spcAft>
              <a:buSzPts val="1800"/>
              <a:buFont typeface="Arial"/>
              <a:buAutoNum type="arabicPeriod"/>
            </a:pPr>
            <a:r>
              <a:rPr lang="en-US" sz="1600">
                <a:solidFill>
                  <a:schemeClr val="accent6"/>
                </a:solidFill>
              </a:rPr>
              <a:t>Older adults have the highest suicide rate of any age group</a:t>
            </a:r>
            <a:endParaRPr sz="1600" b="1">
              <a:solidFill>
                <a:schemeClr val="accent6"/>
              </a:solidFill>
            </a:endParaRPr>
          </a:p>
          <a:p>
            <a:pPr marL="571500" lvl="0" indent="-342900" algn="just" rtl="0">
              <a:lnSpc>
                <a:spcPct val="125000"/>
              </a:lnSpc>
              <a:spcBef>
                <a:spcPts val="0"/>
              </a:spcBef>
              <a:spcAft>
                <a:spcPts val="0"/>
              </a:spcAft>
              <a:buSzPts val="1800"/>
              <a:buFont typeface="Arial"/>
              <a:buAutoNum type="arabicPeriod"/>
            </a:pPr>
            <a:r>
              <a:rPr lang="en-US" sz="1600"/>
              <a:t>Physical strength declines in old age</a:t>
            </a:r>
            <a:endParaRPr sz="1600" b="1"/>
          </a:p>
          <a:p>
            <a:pPr marL="571500" lvl="0" indent="-342900" algn="just" rtl="0">
              <a:lnSpc>
                <a:spcPct val="125000"/>
              </a:lnSpc>
              <a:spcBef>
                <a:spcPts val="0"/>
              </a:spcBef>
              <a:spcAft>
                <a:spcPts val="0"/>
              </a:spcAft>
              <a:buSzPts val="1800"/>
              <a:buFont typeface="Arial"/>
              <a:buAutoNum type="arabicPeriod"/>
            </a:pPr>
            <a:r>
              <a:rPr lang="en-US" sz="1600">
                <a:solidFill>
                  <a:schemeClr val="accent6"/>
                </a:solidFill>
              </a:rPr>
              <a:t>Most old people lose interest in and capacity for sexual relations</a:t>
            </a:r>
            <a:endParaRPr sz="1600" b="1">
              <a:solidFill>
                <a:schemeClr val="accent6"/>
              </a:solidFill>
            </a:endParaRPr>
          </a:p>
          <a:p>
            <a:pPr marL="571500" lvl="0" indent="-342900" algn="just" rtl="0">
              <a:lnSpc>
                <a:spcPct val="125000"/>
              </a:lnSpc>
              <a:spcBef>
                <a:spcPts val="0"/>
              </a:spcBef>
              <a:spcAft>
                <a:spcPts val="0"/>
              </a:spcAft>
              <a:buSzPts val="1800"/>
              <a:buFont typeface="Arial"/>
              <a:buAutoNum type="arabicPeriod"/>
            </a:pPr>
            <a:r>
              <a:rPr lang="en-US" sz="1600"/>
              <a:t>All five senses tend to decline with age</a:t>
            </a:r>
            <a:endParaRPr sz="1600" b="1"/>
          </a:p>
          <a:p>
            <a:pPr marL="571500" lvl="0" indent="-342900" algn="just" rtl="0">
              <a:lnSpc>
                <a:spcPct val="125000"/>
              </a:lnSpc>
              <a:spcBef>
                <a:spcPts val="0"/>
              </a:spcBef>
              <a:spcAft>
                <a:spcPts val="0"/>
              </a:spcAft>
              <a:buSzPts val="1800"/>
              <a:buFont typeface="Arial"/>
              <a:buAutoNum type="arabicPeriod"/>
            </a:pPr>
            <a:r>
              <a:rPr lang="en-US" sz="1600"/>
              <a:t>Most older drivers are quite capable of safely operating a motor vehicle</a:t>
            </a:r>
            <a:endParaRPr sz="1600" b="1"/>
          </a:p>
          <a:p>
            <a:pPr marL="571500" lvl="0" indent="-342900" algn="just" rtl="0">
              <a:lnSpc>
                <a:spcPct val="125000"/>
              </a:lnSpc>
              <a:spcBef>
                <a:spcPts val="0"/>
              </a:spcBef>
              <a:spcAft>
                <a:spcPts val="0"/>
              </a:spcAft>
              <a:buSzPts val="1800"/>
              <a:buFont typeface="Arial"/>
              <a:buAutoNum type="arabicPeriod"/>
            </a:pPr>
            <a:r>
              <a:rPr lang="en-US" sz="1600">
                <a:solidFill>
                  <a:schemeClr val="accent6"/>
                </a:solidFill>
              </a:rPr>
              <a:t>Older workers cannot work as effectively as younger workers</a:t>
            </a:r>
            <a:endParaRPr sz="1600" b="1">
              <a:solidFill>
                <a:schemeClr val="accent6"/>
              </a:solidFill>
            </a:endParaRPr>
          </a:p>
          <a:p>
            <a:pPr marL="571500" lvl="0" indent="-342900" algn="just" rtl="0">
              <a:lnSpc>
                <a:spcPct val="125000"/>
              </a:lnSpc>
              <a:spcBef>
                <a:spcPts val="0"/>
              </a:spcBef>
              <a:spcAft>
                <a:spcPts val="0"/>
              </a:spcAft>
              <a:buSzPts val="1800"/>
              <a:buFont typeface="Arial"/>
              <a:buAutoNum type="arabicPeriod"/>
            </a:pPr>
            <a:r>
              <a:rPr lang="en-US" sz="1600">
                <a:solidFill>
                  <a:schemeClr val="accent6"/>
                </a:solidFill>
              </a:rPr>
              <a:t>Most old people are set in their ways and unable to change</a:t>
            </a:r>
            <a:endParaRPr sz="1600" b="1">
              <a:solidFill>
                <a:schemeClr val="accent6"/>
              </a:solidFill>
            </a:endParaRPr>
          </a:p>
          <a:p>
            <a:pPr marL="571500" lvl="0" indent="-342900" algn="just" rtl="0">
              <a:lnSpc>
                <a:spcPct val="125000"/>
              </a:lnSpc>
              <a:spcBef>
                <a:spcPts val="0"/>
              </a:spcBef>
              <a:spcAft>
                <a:spcPts val="0"/>
              </a:spcAft>
              <a:buSzPts val="1800"/>
              <a:buFont typeface="Arial"/>
              <a:buAutoNum type="arabicPeriod"/>
            </a:pPr>
            <a:r>
              <a:rPr lang="en-US" sz="1600"/>
              <a:t>Older persons take longer to recover from physical and psychological stress</a:t>
            </a:r>
            <a:endParaRPr sz="1600" b="1"/>
          </a:p>
          <a:p>
            <a:pPr marL="228600" lvl="0" indent="0" algn="just" rtl="0">
              <a:lnSpc>
                <a:spcPct val="100000"/>
              </a:lnSpc>
              <a:spcBef>
                <a:spcPts val="1000"/>
              </a:spcBef>
              <a:spcAft>
                <a:spcPts val="0"/>
              </a:spcAft>
              <a:buSzPts val="1800"/>
              <a:buNone/>
            </a:pPr>
            <a:endParaRPr sz="1600"/>
          </a:p>
        </p:txBody>
      </p:sp>
      <p:sp>
        <p:nvSpPr>
          <p:cNvPr id="98" name="Google Shape;98;p8"/>
          <p:cNvSpPr txBox="1"/>
          <p:nvPr/>
        </p:nvSpPr>
        <p:spPr>
          <a:xfrm>
            <a:off x="10316818" y="5774635"/>
            <a:ext cx="1311966" cy="584775"/>
          </a:xfrm>
          <a:prstGeom prst="rect">
            <a:avLst/>
          </a:prstGeom>
          <a:noFill/>
          <a:ln w="28575" cap="flat" cmpd="sng">
            <a:solidFill>
              <a:srgbClr val="002060"/>
            </a:solidFill>
            <a:prstDash val="solid"/>
            <a:round/>
            <a:headEnd type="none" w="sm" len="sm"/>
            <a:tailEnd type="none" w="sm" len="sm"/>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chemeClr val="lt2"/>
                </a:solidFill>
                <a:latin typeface="Open Sans Light"/>
                <a:ea typeface="Open Sans Light"/>
                <a:cs typeface="Open Sans Light"/>
                <a:sym typeface="Open Sans Light"/>
              </a:rPr>
              <a:t>TRUE</a:t>
            </a:r>
            <a:endParaRPr sz="1400" b="0" i="0" u="none" strike="noStrike" cap="none">
              <a:solidFill>
                <a:srgbClr val="00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1600"/>
              <a:buFont typeface="Arial"/>
              <a:buNone/>
            </a:pPr>
            <a:r>
              <a:rPr lang="en-US" sz="1600" b="0" i="0" u="none" strike="noStrike" cap="none">
                <a:solidFill>
                  <a:schemeClr val="accent6"/>
                </a:solidFill>
                <a:latin typeface="Open Sans Light"/>
                <a:ea typeface="Open Sans Light"/>
                <a:cs typeface="Open Sans Light"/>
                <a:sym typeface="Open Sans Light"/>
              </a:rPr>
              <a:t>FALSE</a:t>
            </a:r>
            <a:endParaRPr sz="1600" b="0" i="0" u="none" strike="noStrike" cap="none">
              <a:solidFill>
                <a:schemeClr val="accent6"/>
              </a:solidFill>
              <a:latin typeface="Open Sans Light"/>
              <a:ea typeface="Open Sans Light"/>
              <a:cs typeface="Open Sans Light"/>
              <a:sym typeface="Open Sans Light"/>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2"/>
        <p:cNvGrpSpPr/>
        <p:nvPr/>
      </p:nvGrpSpPr>
      <p:grpSpPr>
        <a:xfrm>
          <a:off x="0" y="0"/>
          <a:ext cx="0" cy="0"/>
          <a:chOff x="0" y="0"/>
          <a:chExt cx="0" cy="0"/>
        </a:xfrm>
      </p:grpSpPr>
      <p:sp>
        <p:nvSpPr>
          <p:cNvPr id="103" name="Google Shape;103;p38"/>
          <p:cNvSpPr txBox="1">
            <a:spLocks noGrp="1"/>
          </p:cNvSpPr>
          <p:nvPr>
            <p:ph type="title"/>
          </p:nvPr>
        </p:nvSpPr>
        <p:spPr>
          <a:xfrm>
            <a:off x="97970" y="81642"/>
            <a:ext cx="11944351" cy="715879"/>
          </a:xfrm>
          <a:prstGeom prst="rect">
            <a:avLst/>
          </a:prstGeom>
          <a:noFill/>
          <a:ln>
            <a:noFill/>
          </a:ln>
        </p:spPr>
        <p:txBody>
          <a:bodyPr spcFirstLastPara="1" wrap="square" lIns="54000" tIns="54000" rIns="54000" bIns="54000" anchor="ctr" anchorCtr="0">
            <a:noAutofit/>
          </a:bodyPr>
          <a:lstStyle/>
          <a:p>
            <a:pPr marL="0" lvl="0" indent="0" algn="l" rtl="0">
              <a:lnSpc>
                <a:spcPct val="90000"/>
              </a:lnSpc>
              <a:spcBef>
                <a:spcPts val="0"/>
              </a:spcBef>
              <a:spcAft>
                <a:spcPts val="0"/>
              </a:spcAft>
              <a:buClr>
                <a:schemeClr val="dk1"/>
              </a:buClr>
              <a:buSzPts val="3800"/>
              <a:buFont typeface="Calibri"/>
              <a:buNone/>
            </a:pPr>
            <a:r>
              <a:rPr lang="en-US" sz="3300"/>
              <a:t>Step 3:</a:t>
            </a:r>
            <a:r>
              <a:rPr lang="en-US"/>
              <a:t> </a:t>
            </a:r>
            <a:r>
              <a:rPr lang="en-US" sz="3300"/>
              <a:t>Ageism at Work and Perspectives on Stereotypes*</a:t>
            </a:r>
            <a:endParaRPr sz="3300"/>
          </a:p>
        </p:txBody>
      </p:sp>
      <p:sp>
        <p:nvSpPr>
          <p:cNvPr id="104" name="Google Shape;104;p38"/>
          <p:cNvSpPr txBox="1">
            <a:spLocks noGrp="1"/>
          </p:cNvSpPr>
          <p:nvPr>
            <p:ph type="body" idx="1"/>
          </p:nvPr>
        </p:nvSpPr>
        <p:spPr>
          <a:xfrm>
            <a:off x="97971" y="987882"/>
            <a:ext cx="11944500" cy="5870100"/>
          </a:xfrm>
          <a:prstGeom prst="rect">
            <a:avLst/>
          </a:prstGeom>
          <a:noFill/>
          <a:ln>
            <a:noFill/>
          </a:ln>
        </p:spPr>
        <p:txBody>
          <a:bodyPr spcFirstLastPara="1" wrap="square" lIns="91425" tIns="45700" rIns="91425" bIns="45700" anchor="t" anchorCtr="0">
            <a:noAutofit/>
          </a:bodyPr>
          <a:lstStyle/>
          <a:p>
            <a:pPr marL="228600" lvl="0" indent="0" algn="just" rtl="0">
              <a:lnSpc>
                <a:spcPct val="100000"/>
              </a:lnSpc>
              <a:spcBef>
                <a:spcPts val="1000"/>
              </a:spcBef>
              <a:spcAft>
                <a:spcPts val="0"/>
              </a:spcAft>
              <a:buSzPts val="1800"/>
              <a:buNone/>
            </a:pPr>
            <a:r>
              <a:rPr lang="en-US" sz="2000" b="1"/>
              <a:t>Age stereotypes:</a:t>
            </a:r>
            <a:r>
              <a:rPr lang="en-US" sz="2000"/>
              <a:t> overgeneralized expectations and beliefs about the characteristics and traits of individuals based on age. In the workplace, these often take the form of negative, distorted and inaccurate perceptions of worker characteristics</a:t>
            </a:r>
            <a:endParaRPr/>
          </a:p>
          <a:p>
            <a:pPr marL="228600" lvl="0" indent="0" algn="just" rtl="0">
              <a:lnSpc>
                <a:spcPct val="100000"/>
              </a:lnSpc>
              <a:spcBef>
                <a:spcPts val="1000"/>
              </a:spcBef>
              <a:spcAft>
                <a:spcPts val="0"/>
              </a:spcAft>
              <a:buSzPts val="1800"/>
              <a:buNone/>
            </a:pPr>
            <a:r>
              <a:rPr lang="en-US" sz="2000" b="1"/>
              <a:t>Descriptive Stereotypes:</a:t>
            </a:r>
            <a:r>
              <a:rPr lang="en-US" sz="2000"/>
              <a:t> Describing what individuals </a:t>
            </a:r>
            <a:r>
              <a:rPr lang="en-US" sz="2000" b="1"/>
              <a:t>can do</a:t>
            </a:r>
            <a:r>
              <a:rPr lang="en-US" sz="2000"/>
              <a:t> based on their age group</a:t>
            </a:r>
            <a:endParaRPr/>
          </a:p>
          <a:p>
            <a:pPr marL="228600" lvl="0" indent="0" algn="just" rtl="0">
              <a:lnSpc>
                <a:spcPct val="100000"/>
              </a:lnSpc>
              <a:spcBef>
                <a:spcPts val="1000"/>
              </a:spcBef>
              <a:spcAft>
                <a:spcPts val="0"/>
              </a:spcAft>
              <a:buSzPts val="1800"/>
              <a:buNone/>
            </a:pPr>
            <a:r>
              <a:rPr lang="en-US" sz="2000" b="1"/>
              <a:t>Prescriptive Stereotypes:</a:t>
            </a:r>
            <a:r>
              <a:rPr lang="en-US" sz="2000"/>
              <a:t> Describing what individuals of a certain age </a:t>
            </a:r>
            <a:r>
              <a:rPr lang="en-US" sz="2000" b="1"/>
              <a:t>should do</a:t>
            </a:r>
            <a:endParaRPr/>
          </a:p>
          <a:p>
            <a:pPr marL="228600" lvl="0" indent="0" algn="just" rtl="0">
              <a:lnSpc>
                <a:spcPct val="100000"/>
              </a:lnSpc>
              <a:spcBef>
                <a:spcPts val="1000"/>
              </a:spcBef>
              <a:spcAft>
                <a:spcPts val="0"/>
              </a:spcAft>
              <a:buSzPts val="1800"/>
              <a:buNone/>
            </a:pPr>
            <a:endParaRPr sz="2000"/>
          </a:p>
          <a:p>
            <a:pPr marL="228600" lvl="0" indent="0" algn="just" rtl="0">
              <a:lnSpc>
                <a:spcPct val="100000"/>
              </a:lnSpc>
              <a:spcBef>
                <a:spcPts val="1000"/>
              </a:spcBef>
              <a:spcAft>
                <a:spcPts val="0"/>
              </a:spcAft>
              <a:buSzPts val="1800"/>
              <a:buNone/>
            </a:pPr>
            <a:r>
              <a:rPr lang="en-US" sz="2000">
                <a:solidFill>
                  <a:schemeClr val="accent6"/>
                </a:solidFill>
              </a:rPr>
              <a:t>Common Workplace Age Stereotypes:</a:t>
            </a:r>
            <a:endParaRPr/>
          </a:p>
          <a:p>
            <a:pPr marL="571500" lvl="0" indent="-342900" algn="just" rtl="0">
              <a:lnSpc>
                <a:spcPct val="100000"/>
              </a:lnSpc>
              <a:spcBef>
                <a:spcPts val="1000"/>
              </a:spcBef>
              <a:spcAft>
                <a:spcPts val="0"/>
              </a:spcAft>
              <a:buSzPts val="1800"/>
              <a:buFont typeface="Arial"/>
              <a:buChar char="•"/>
            </a:pPr>
            <a:r>
              <a:rPr lang="en-US"/>
              <a:t>Older workers are poorer performers, less capable, productive, motivated, and competent than their younger counterparts</a:t>
            </a:r>
            <a:endParaRPr/>
          </a:p>
          <a:p>
            <a:pPr marL="571500" lvl="0" indent="-342900" algn="just" rtl="0">
              <a:lnSpc>
                <a:spcPct val="100000"/>
              </a:lnSpc>
              <a:spcBef>
                <a:spcPts val="1000"/>
              </a:spcBef>
              <a:spcAft>
                <a:spcPts val="0"/>
              </a:spcAft>
              <a:buSzPts val="1800"/>
              <a:buFont typeface="Arial"/>
              <a:buChar char="•"/>
            </a:pPr>
            <a:r>
              <a:rPr lang="en-US"/>
              <a:t>Older workers are resistant to change, less flexible, and more difficult to train</a:t>
            </a:r>
            <a:endParaRPr/>
          </a:p>
          <a:p>
            <a:pPr marL="571500" lvl="0" indent="-342900" algn="just" rtl="0">
              <a:lnSpc>
                <a:spcPct val="100000"/>
              </a:lnSpc>
              <a:spcBef>
                <a:spcPts val="1000"/>
              </a:spcBef>
              <a:spcAft>
                <a:spcPts val="0"/>
              </a:spcAft>
              <a:buSzPts val="1800"/>
              <a:buFont typeface="Arial"/>
              <a:buChar char="•"/>
            </a:pPr>
            <a:r>
              <a:rPr lang="en-US"/>
              <a:t>Older workers have a lower ability to learn, develop themselves, and master new skills</a:t>
            </a:r>
            <a:endParaRPr/>
          </a:p>
          <a:p>
            <a:pPr marL="571500" lvl="0" indent="-342900" algn="just" rtl="0">
              <a:lnSpc>
                <a:spcPct val="100000"/>
              </a:lnSpc>
              <a:spcBef>
                <a:spcPts val="1000"/>
              </a:spcBef>
              <a:spcAft>
                <a:spcPts val="0"/>
              </a:spcAft>
              <a:buSzPts val="1800"/>
              <a:buFont typeface="Arial"/>
              <a:buChar char="•"/>
            </a:pPr>
            <a:r>
              <a:rPr lang="en-US"/>
              <a:t>Younger workers are selfish and self-centered</a:t>
            </a:r>
            <a:endParaRPr/>
          </a:p>
          <a:p>
            <a:pPr marL="571500" lvl="0" indent="-342900" algn="just" rtl="0">
              <a:lnSpc>
                <a:spcPct val="100000"/>
              </a:lnSpc>
              <a:spcBef>
                <a:spcPts val="1000"/>
              </a:spcBef>
              <a:spcAft>
                <a:spcPts val="0"/>
              </a:spcAft>
              <a:buSzPts val="1800"/>
              <a:buFont typeface="Arial"/>
              <a:buChar char="•"/>
            </a:pPr>
            <a:r>
              <a:rPr lang="en-US"/>
              <a:t>Younger workers don’t have work ethic and loyalty </a:t>
            </a:r>
            <a:endParaRPr/>
          </a:p>
          <a:p>
            <a:pPr marL="571500" lvl="0" indent="-342900" algn="just" rtl="0">
              <a:lnSpc>
                <a:spcPct val="100000"/>
              </a:lnSpc>
              <a:spcBef>
                <a:spcPts val="1000"/>
              </a:spcBef>
              <a:spcAft>
                <a:spcPts val="0"/>
              </a:spcAft>
              <a:buSzPts val="1800"/>
              <a:buFont typeface="Arial"/>
              <a:buChar char="•"/>
            </a:pPr>
            <a:r>
              <a:rPr lang="en-US"/>
              <a:t>Younger workers have no real experience and are not reliable</a:t>
            </a:r>
            <a:endParaRPr/>
          </a:p>
          <a:p>
            <a:pPr marL="228600" lvl="0" indent="0" algn="just" rtl="0">
              <a:lnSpc>
                <a:spcPct val="150000"/>
              </a:lnSpc>
              <a:spcBef>
                <a:spcPts val="1000"/>
              </a:spcBef>
              <a:spcAft>
                <a:spcPts val="0"/>
              </a:spcAft>
              <a:buSzPts val="1800"/>
              <a:buNone/>
            </a:pPr>
            <a:r>
              <a:rPr lang="en-US" b="1" i="1"/>
              <a:t>*Age Stereotypes in the Workplace (Toomey &amp; Rudolph, 2017)</a:t>
            </a:r>
            <a:endParaRPr sz="2000" b="1" i="1"/>
          </a:p>
          <a:p>
            <a:pPr marL="228600" lvl="0" indent="0" algn="just" rtl="0">
              <a:lnSpc>
                <a:spcPct val="100000"/>
              </a:lnSpc>
              <a:spcBef>
                <a:spcPts val="1000"/>
              </a:spcBef>
              <a:spcAft>
                <a:spcPts val="0"/>
              </a:spcAft>
              <a:buSzPts val="1800"/>
              <a:buNone/>
            </a:pPr>
            <a:endParaRPr sz="2000"/>
          </a:p>
          <a:p>
            <a:pPr marL="228600" lvl="0" indent="0" algn="just" rtl="0">
              <a:lnSpc>
                <a:spcPct val="100000"/>
              </a:lnSpc>
              <a:spcBef>
                <a:spcPts val="1000"/>
              </a:spcBef>
              <a:spcAft>
                <a:spcPts val="0"/>
              </a:spcAft>
              <a:buSzPts val="1800"/>
              <a:buNone/>
            </a:pPr>
            <a:endParaRPr sz="2000"/>
          </a:p>
          <a:p>
            <a:pPr marL="571500" lvl="0" indent="-228600" algn="just" rtl="0">
              <a:lnSpc>
                <a:spcPct val="90000"/>
              </a:lnSpc>
              <a:spcBef>
                <a:spcPts val="1000"/>
              </a:spcBef>
              <a:spcAft>
                <a:spcPts val="0"/>
              </a:spcAft>
              <a:buSzPts val="1800"/>
              <a:buFont typeface="Arial"/>
              <a:buNone/>
            </a:pPr>
            <a:endParaRPr sz="2000"/>
          </a:p>
        </p:txBody>
      </p:sp>
      <p:sp>
        <p:nvSpPr>
          <p:cNvPr id="105" name="Google Shape;105;p38"/>
          <p:cNvSpPr/>
          <p:nvPr/>
        </p:nvSpPr>
        <p:spPr>
          <a:xfrm>
            <a:off x="9996675" y="235399"/>
            <a:ext cx="2118600" cy="450900"/>
          </a:xfrm>
          <a:prstGeom prst="flowChartAlternateProcess">
            <a:avLst/>
          </a:prstGeom>
          <a:solidFill>
            <a:schemeClr val="accent1"/>
          </a:solidFill>
          <a:ln w="9525" cap="flat" cmpd="sng">
            <a:solidFill>
              <a:schemeClr val="dk1"/>
            </a:solidFill>
            <a:prstDash val="solid"/>
            <a:round/>
            <a:headEnd type="none" w="sm" len="sm"/>
            <a:tailEnd type="none" w="sm" len="sm"/>
          </a:ln>
        </p:spPr>
        <p:txBody>
          <a:bodyPr spcFirstLastPara="1" wrap="square" lIns="91425" tIns="91425" rIns="91425" bIns="91425" anchor="ctr" anchorCtr="0">
            <a:noAutofit/>
          </a:bodyPr>
          <a:lstStyle/>
          <a:p>
            <a:pPr marL="0" marR="0" lvl="0" indent="0" algn="ctr" rtl="0">
              <a:lnSpc>
                <a:spcPct val="100000"/>
              </a:lnSpc>
              <a:spcBef>
                <a:spcPts val="0"/>
              </a:spcBef>
              <a:spcAft>
                <a:spcPts val="0"/>
              </a:spcAft>
              <a:buClr>
                <a:srgbClr val="000000"/>
              </a:buClr>
              <a:buSzPts val="2200"/>
              <a:buFont typeface="Arial"/>
              <a:buNone/>
            </a:pPr>
            <a:r>
              <a:rPr lang="en-US" sz="2200" b="0" i="0" u="none" strike="noStrike" cap="none">
                <a:solidFill>
                  <a:schemeClr val="dk1"/>
                </a:solidFill>
                <a:latin typeface="Open Sans"/>
                <a:ea typeface="Open Sans"/>
                <a:cs typeface="Open Sans"/>
                <a:sym typeface="Open Sans"/>
              </a:rPr>
              <a:t>Information</a:t>
            </a:r>
            <a:endParaRPr sz="2200" b="0" i="0" u="none" strike="noStrike" cap="none">
              <a:solidFill>
                <a:schemeClr val="dk1"/>
              </a:solidFill>
              <a:latin typeface="Open Sans"/>
              <a:ea typeface="Open Sans"/>
              <a:cs typeface="Open Sans"/>
              <a:sym typeface="Open Sans"/>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9"/>
        <p:cNvGrpSpPr/>
        <p:nvPr/>
      </p:nvGrpSpPr>
      <p:grpSpPr>
        <a:xfrm>
          <a:off x="0" y="0"/>
          <a:ext cx="0" cy="0"/>
          <a:chOff x="0" y="0"/>
          <a:chExt cx="0" cy="0"/>
        </a:xfrm>
      </p:grpSpPr>
      <p:sp>
        <p:nvSpPr>
          <p:cNvPr id="110" name="Google Shape;110;p39"/>
          <p:cNvSpPr txBox="1">
            <a:spLocks noGrp="1"/>
          </p:cNvSpPr>
          <p:nvPr>
            <p:ph type="title"/>
          </p:nvPr>
        </p:nvSpPr>
        <p:spPr>
          <a:xfrm>
            <a:off x="97970" y="81642"/>
            <a:ext cx="11944351" cy="715879"/>
          </a:xfrm>
          <a:prstGeom prst="rect">
            <a:avLst/>
          </a:prstGeom>
          <a:noFill/>
          <a:ln>
            <a:noFill/>
          </a:ln>
        </p:spPr>
        <p:txBody>
          <a:bodyPr spcFirstLastPara="1" wrap="square" lIns="54000" tIns="54000" rIns="54000" bIns="54000" anchor="ctr" anchorCtr="0">
            <a:noAutofit/>
          </a:bodyPr>
          <a:lstStyle/>
          <a:p>
            <a:pPr marL="0" lvl="0" indent="0" algn="l" rtl="0">
              <a:lnSpc>
                <a:spcPct val="90000"/>
              </a:lnSpc>
              <a:spcBef>
                <a:spcPts val="0"/>
              </a:spcBef>
              <a:spcAft>
                <a:spcPts val="0"/>
              </a:spcAft>
              <a:buClr>
                <a:schemeClr val="dk1"/>
              </a:buClr>
              <a:buSzPts val="3800"/>
              <a:buFont typeface="Calibri"/>
              <a:buNone/>
            </a:pPr>
            <a:r>
              <a:rPr lang="en-US"/>
              <a:t>Ageism at Work and Perspectives on Stereotypes</a:t>
            </a:r>
            <a:endParaRPr/>
          </a:p>
        </p:txBody>
      </p:sp>
      <p:sp>
        <p:nvSpPr>
          <p:cNvPr id="111" name="Google Shape;111;p39"/>
          <p:cNvSpPr txBox="1">
            <a:spLocks noGrp="1"/>
          </p:cNvSpPr>
          <p:nvPr>
            <p:ph type="body" idx="1"/>
          </p:nvPr>
        </p:nvSpPr>
        <p:spPr>
          <a:xfrm>
            <a:off x="97971" y="881743"/>
            <a:ext cx="11944350" cy="5870121"/>
          </a:xfrm>
          <a:prstGeom prst="rect">
            <a:avLst/>
          </a:prstGeom>
          <a:noFill/>
          <a:ln>
            <a:noFill/>
          </a:ln>
        </p:spPr>
        <p:txBody>
          <a:bodyPr spcFirstLastPara="1" wrap="square" lIns="91425" tIns="45700" rIns="91425" bIns="45700" anchor="t" anchorCtr="0">
            <a:noAutofit/>
          </a:bodyPr>
          <a:lstStyle/>
          <a:p>
            <a:pPr marL="228600" lvl="0" indent="0" algn="just" rtl="0">
              <a:lnSpc>
                <a:spcPct val="100000"/>
              </a:lnSpc>
              <a:spcBef>
                <a:spcPts val="1000"/>
              </a:spcBef>
              <a:spcAft>
                <a:spcPts val="0"/>
              </a:spcAft>
              <a:buSzPts val="1800"/>
              <a:buNone/>
            </a:pPr>
            <a:r>
              <a:rPr lang="en-US" sz="2000">
                <a:solidFill>
                  <a:schemeClr val="accent6"/>
                </a:solidFill>
              </a:rPr>
              <a:t>Not all Stereotypes are Negative:</a:t>
            </a:r>
            <a:endParaRPr/>
          </a:p>
          <a:p>
            <a:pPr marL="571500" lvl="0" indent="-342900" algn="just" rtl="0">
              <a:lnSpc>
                <a:spcPct val="100000"/>
              </a:lnSpc>
              <a:spcBef>
                <a:spcPts val="1000"/>
              </a:spcBef>
              <a:spcAft>
                <a:spcPts val="0"/>
              </a:spcAft>
              <a:buSzPts val="1800"/>
              <a:buFont typeface="Arial"/>
              <a:buChar char="•"/>
            </a:pPr>
            <a:r>
              <a:rPr lang="en-US"/>
              <a:t>Older workers are more dependable, honest, reliable, loyal, trustworthy, and committed</a:t>
            </a:r>
            <a:endParaRPr/>
          </a:p>
          <a:p>
            <a:pPr marL="571500" lvl="0" indent="-342900" algn="just" rtl="0">
              <a:lnSpc>
                <a:spcPct val="100000"/>
              </a:lnSpc>
              <a:spcBef>
                <a:spcPts val="1000"/>
              </a:spcBef>
              <a:spcAft>
                <a:spcPts val="0"/>
              </a:spcAft>
              <a:buSzPts val="1800"/>
              <a:buFont typeface="Arial"/>
              <a:buChar char="•"/>
            </a:pPr>
            <a:r>
              <a:rPr lang="en-US"/>
              <a:t>Older workers are less likely to engage in behaviors such as overt theft and absenteeism</a:t>
            </a:r>
            <a:endParaRPr/>
          </a:p>
          <a:p>
            <a:pPr marL="571500" lvl="0" indent="-342900" algn="just" rtl="0">
              <a:lnSpc>
                <a:spcPct val="100000"/>
              </a:lnSpc>
              <a:spcBef>
                <a:spcPts val="1000"/>
              </a:spcBef>
              <a:spcAft>
                <a:spcPts val="0"/>
              </a:spcAft>
              <a:buSzPts val="1800"/>
              <a:buFont typeface="Arial"/>
              <a:buChar char="•"/>
            </a:pPr>
            <a:r>
              <a:rPr lang="en-US"/>
              <a:t>Older workers possess higher levels of institutional knowledge and accrued wisdom</a:t>
            </a:r>
            <a:endParaRPr/>
          </a:p>
          <a:p>
            <a:pPr marL="571500" lvl="0" indent="-342900" algn="just" rtl="0">
              <a:lnSpc>
                <a:spcPct val="100000"/>
              </a:lnSpc>
              <a:spcBef>
                <a:spcPts val="1000"/>
              </a:spcBef>
              <a:spcAft>
                <a:spcPts val="0"/>
              </a:spcAft>
              <a:buSzPts val="1800"/>
              <a:buFont typeface="Arial"/>
              <a:buChar char="•"/>
            </a:pPr>
            <a:r>
              <a:rPr lang="en-US"/>
              <a:t>Younger workers tend to be more productive, creative, ambitious, eager, and efficient</a:t>
            </a:r>
            <a:endParaRPr/>
          </a:p>
          <a:p>
            <a:pPr marL="571500" lvl="0" indent="-342900" algn="just" rtl="0">
              <a:lnSpc>
                <a:spcPct val="100000"/>
              </a:lnSpc>
              <a:spcBef>
                <a:spcPts val="1000"/>
              </a:spcBef>
              <a:spcAft>
                <a:spcPts val="0"/>
              </a:spcAft>
              <a:buSzPts val="1800"/>
              <a:buFont typeface="Arial"/>
              <a:buChar char="•"/>
            </a:pPr>
            <a:r>
              <a:rPr lang="en-US"/>
              <a:t>Younger workers are better able to cope with job stressors </a:t>
            </a:r>
            <a:endParaRPr/>
          </a:p>
          <a:p>
            <a:pPr marL="228600" lvl="0" indent="0" algn="just" rtl="0">
              <a:lnSpc>
                <a:spcPct val="100000"/>
              </a:lnSpc>
              <a:spcBef>
                <a:spcPts val="1000"/>
              </a:spcBef>
              <a:spcAft>
                <a:spcPts val="0"/>
              </a:spcAft>
              <a:buSzPts val="1800"/>
              <a:buNone/>
            </a:pPr>
            <a:endParaRPr/>
          </a:p>
          <a:p>
            <a:pPr marL="228600" lvl="0" indent="0" algn="just" rtl="0">
              <a:lnSpc>
                <a:spcPct val="100000"/>
              </a:lnSpc>
              <a:spcBef>
                <a:spcPts val="1000"/>
              </a:spcBef>
              <a:spcAft>
                <a:spcPts val="0"/>
              </a:spcAft>
              <a:buSzPts val="1800"/>
              <a:buNone/>
            </a:pPr>
            <a:r>
              <a:rPr lang="en-US" sz="2000">
                <a:solidFill>
                  <a:schemeClr val="accent6"/>
                </a:solidFill>
              </a:rPr>
              <a:t>There is very little evidence to suggest that workplace age stereotypes are valid, for example:</a:t>
            </a:r>
            <a:endParaRPr sz="2000">
              <a:solidFill>
                <a:schemeClr val="accent6"/>
              </a:solidFill>
            </a:endParaRPr>
          </a:p>
          <a:p>
            <a:pPr marL="571500" lvl="0" indent="-342900" algn="just" rtl="0">
              <a:lnSpc>
                <a:spcPct val="100000"/>
              </a:lnSpc>
              <a:spcBef>
                <a:spcPts val="1000"/>
              </a:spcBef>
              <a:spcAft>
                <a:spcPts val="0"/>
              </a:spcAft>
              <a:buSzPts val="1800"/>
              <a:buFont typeface="Arial"/>
              <a:buChar char="•"/>
            </a:pPr>
            <a:r>
              <a:rPr lang="en-US"/>
              <a:t>Job performance ratings increase with age</a:t>
            </a:r>
            <a:endParaRPr/>
          </a:p>
          <a:p>
            <a:pPr marL="571500" lvl="0" indent="-342900" algn="just" rtl="0">
              <a:lnSpc>
                <a:spcPct val="100000"/>
              </a:lnSpc>
              <a:spcBef>
                <a:spcPts val="1000"/>
              </a:spcBef>
              <a:spcAft>
                <a:spcPts val="0"/>
              </a:spcAft>
              <a:buSzPts val="1800"/>
              <a:buFont typeface="Arial"/>
              <a:buChar char="•"/>
            </a:pPr>
            <a:r>
              <a:rPr lang="en-US"/>
              <a:t>Decreases in cognitive ability are not related to performance due to various compensation and coping strategies</a:t>
            </a:r>
            <a:endParaRPr/>
          </a:p>
          <a:p>
            <a:pPr marL="571500" lvl="0" indent="-342900" algn="just" rtl="0">
              <a:lnSpc>
                <a:spcPct val="100000"/>
              </a:lnSpc>
              <a:spcBef>
                <a:spcPts val="1000"/>
              </a:spcBef>
              <a:spcAft>
                <a:spcPts val="0"/>
              </a:spcAft>
              <a:buSzPts val="1800"/>
              <a:buFont typeface="Arial"/>
              <a:buChar char="•"/>
            </a:pPr>
            <a:r>
              <a:rPr lang="en-US"/>
              <a:t>There is no empirical evidence to support the notion that older workers are more resistant to change</a:t>
            </a:r>
            <a:endParaRPr/>
          </a:p>
          <a:p>
            <a:pPr marL="571500" lvl="0" indent="-228600" algn="just" rtl="0">
              <a:lnSpc>
                <a:spcPct val="100000"/>
              </a:lnSpc>
              <a:spcBef>
                <a:spcPts val="1000"/>
              </a:spcBef>
              <a:spcAft>
                <a:spcPts val="0"/>
              </a:spcAft>
              <a:buSzPts val="1800"/>
              <a:buFont typeface="Arial"/>
              <a:buNone/>
            </a:pPr>
            <a:endParaRPr/>
          </a:p>
          <a:p>
            <a:pPr marL="228600" lvl="0" indent="0" algn="just" rtl="0">
              <a:lnSpc>
                <a:spcPct val="100000"/>
              </a:lnSpc>
              <a:spcBef>
                <a:spcPts val="1000"/>
              </a:spcBef>
              <a:spcAft>
                <a:spcPts val="0"/>
              </a:spcAft>
              <a:buSzPts val="1800"/>
              <a:buNone/>
            </a:pPr>
            <a:r>
              <a:rPr lang="en-US" b="1" u="sng">
                <a:solidFill>
                  <a:schemeClr val="hlink"/>
                </a:solidFill>
                <a:hlinkClick r:id="rId3"/>
              </a:rPr>
              <a:t>https://www.youtube.com/watch?v=-Mz-t5S6J78</a:t>
            </a:r>
            <a:r>
              <a:rPr lang="en-US" b="1"/>
              <a:t> (Age Discriminations: The Myths)</a:t>
            </a:r>
            <a:endParaRPr/>
          </a:p>
          <a:p>
            <a:pPr marL="571500" lvl="0" indent="-228600" algn="just" rtl="0">
              <a:lnSpc>
                <a:spcPct val="100000"/>
              </a:lnSpc>
              <a:spcBef>
                <a:spcPts val="1000"/>
              </a:spcBef>
              <a:spcAft>
                <a:spcPts val="0"/>
              </a:spcAft>
              <a:buSzPts val="1800"/>
              <a:buFont typeface="Arial"/>
              <a:buNone/>
            </a:pPr>
            <a:endParaRPr/>
          </a:p>
          <a:p>
            <a:pPr marL="571500" lvl="0" indent="-228600" algn="just" rtl="0">
              <a:lnSpc>
                <a:spcPct val="100000"/>
              </a:lnSpc>
              <a:spcBef>
                <a:spcPts val="1000"/>
              </a:spcBef>
              <a:spcAft>
                <a:spcPts val="0"/>
              </a:spcAft>
              <a:buSzPts val="1800"/>
              <a:buFont typeface="Arial"/>
              <a:buNone/>
            </a:pPr>
            <a:endParaRPr sz="2000"/>
          </a:p>
          <a:p>
            <a:pPr marL="228600" lvl="0" indent="0" algn="just" rtl="0">
              <a:lnSpc>
                <a:spcPct val="100000"/>
              </a:lnSpc>
              <a:spcBef>
                <a:spcPts val="1000"/>
              </a:spcBef>
              <a:spcAft>
                <a:spcPts val="0"/>
              </a:spcAft>
              <a:buSzPts val="1800"/>
              <a:buNone/>
            </a:pPr>
            <a:endParaRPr sz="2000"/>
          </a:p>
          <a:p>
            <a:pPr marL="228600" lvl="0" indent="0" algn="just" rtl="0">
              <a:lnSpc>
                <a:spcPct val="100000"/>
              </a:lnSpc>
              <a:spcBef>
                <a:spcPts val="1000"/>
              </a:spcBef>
              <a:spcAft>
                <a:spcPts val="0"/>
              </a:spcAft>
              <a:buSzPts val="1800"/>
              <a:buNone/>
            </a:pPr>
            <a:endParaRPr sz="2000"/>
          </a:p>
          <a:p>
            <a:pPr marL="571500" lvl="0" indent="-228600" algn="just" rtl="0">
              <a:lnSpc>
                <a:spcPct val="90000"/>
              </a:lnSpc>
              <a:spcBef>
                <a:spcPts val="1000"/>
              </a:spcBef>
              <a:spcAft>
                <a:spcPts val="0"/>
              </a:spcAft>
              <a:buSzPts val="1800"/>
              <a:buFont typeface="Arial"/>
              <a:buNone/>
            </a:pPr>
            <a:endParaRPr sz="2000"/>
          </a:p>
        </p:txBody>
      </p:sp>
    </p:spTree>
  </p:cSld>
  <p:clrMapOvr>
    <a:masterClrMapping/>
  </p:clrMapOvr>
</p:sld>
</file>

<file path=ppt/theme/theme1.xml><?xml version="1.0" encoding="utf-8"?>
<a:theme xmlns:a="http://schemas.openxmlformats.org/drawingml/2006/main" name="CARDET Course template - Cover page">
  <a:themeElements>
    <a:clrScheme name="LearnGen">
      <a:dk1>
        <a:srgbClr val="FFFFFF"/>
      </a:dk1>
      <a:lt1>
        <a:srgbClr val="868E93"/>
      </a:lt1>
      <a:dk2>
        <a:srgbClr val="E1E2E3"/>
      </a:dk2>
      <a:lt2>
        <a:srgbClr val="868E93"/>
      </a:lt2>
      <a:accent1>
        <a:srgbClr val="F47F5D"/>
      </a:accent1>
      <a:accent2>
        <a:srgbClr val="93D4CC"/>
      </a:accent2>
      <a:accent3>
        <a:srgbClr val="C7ADDB"/>
      </a:accent3>
      <a:accent4>
        <a:srgbClr val="9DA57C"/>
      </a:accent4>
      <a:accent5>
        <a:srgbClr val="858AA8"/>
      </a:accent5>
      <a:accent6>
        <a:srgbClr val="F2613A"/>
      </a:accent6>
      <a:hlink>
        <a:srgbClr val="93D4CC"/>
      </a:hlink>
      <a:folHlink>
        <a:srgbClr val="70C6BC"/>
      </a:folHlink>
    </a:clrScheme>
    <a:fontScheme name="Custom 1">
      <a:majorFont>
        <a:latin typeface="Open Sans"/>
        <a:ea typeface=""/>
        <a:cs typeface=""/>
      </a:majorFont>
      <a:minorFont>
        <a:latin typeface="Ope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ARDET Course template">
  <a:themeElements>
    <a:clrScheme name="LearnGen">
      <a:dk1>
        <a:srgbClr val="FFFFFF"/>
      </a:dk1>
      <a:lt1>
        <a:srgbClr val="868E93"/>
      </a:lt1>
      <a:dk2>
        <a:srgbClr val="E1E2E3"/>
      </a:dk2>
      <a:lt2>
        <a:srgbClr val="868E93"/>
      </a:lt2>
      <a:accent1>
        <a:srgbClr val="F47F5D"/>
      </a:accent1>
      <a:accent2>
        <a:srgbClr val="93D4CC"/>
      </a:accent2>
      <a:accent3>
        <a:srgbClr val="C7ADDB"/>
      </a:accent3>
      <a:accent4>
        <a:srgbClr val="9DA57C"/>
      </a:accent4>
      <a:accent5>
        <a:srgbClr val="858AA8"/>
      </a:accent5>
      <a:accent6>
        <a:srgbClr val="F2613A"/>
      </a:accent6>
      <a:hlink>
        <a:srgbClr val="93D4CC"/>
      </a:hlink>
      <a:folHlink>
        <a:srgbClr val="70C6B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2373</Words>
  <Application>Microsoft Office PowerPoint</Application>
  <PresentationFormat>Widescreen</PresentationFormat>
  <Paragraphs>251</Paragraphs>
  <Slides>23</Slides>
  <Notes>23</Notes>
  <HiddenSlides>0</HiddenSlides>
  <MMClips>0</MMClips>
  <ScaleCrop>false</ScaleCrop>
  <HeadingPairs>
    <vt:vector size="6" baseType="variant">
      <vt:variant>
        <vt:lpstr>Fonts Used</vt:lpstr>
      </vt:variant>
      <vt:variant>
        <vt:i4>4</vt:i4>
      </vt:variant>
      <vt:variant>
        <vt:lpstr>Theme</vt:lpstr>
      </vt:variant>
      <vt:variant>
        <vt:i4>2</vt:i4>
      </vt:variant>
      <vt:variant>
        <vt:lpstr>Slide Titles</vt:lpstr>
      </vt:variant>
      <vt:variant>
        <vt:i4>23</vt:i4>
      </vt:variant>
    </vt:vector>
  </HeadingPairs>
  <TitlesOfParts>
    <vt:vector size="29" baseType="lpstr">
      <vt:lpstr>Open Sans Light</vt:lpstr>
      <vt:lpstr>Arial</vt:lpstr>
      <vt:lpstr>Calibri</vt:lpstr>
      <vt:lpstr>Open Sans</vt:lpstr>
      <vt:lpstr>CARDET Course template - Cover page</vt:lpstr>
      <vt:lpstr>CARDET Course template</vt:lpstr>
      <vt:lpstr>Module 4 </vt:lpstr>
      <vt:lpstr>Unit 1: Implementing the relevant strategies to combat ageism and social exclusion in the workplace</vt:lpstr>
      <vt:lpstr>Unit 1: Implementing the relevant strategies to combat ageism and social exclusion in the workplace </vt:lpstr>
      <vt:lpstr>Step 1: SWOT Analysis </vt:lpstr>
      <vt:lpstr>Discussion on SWOT Analysis </vt:lpstr>
      <vt:lpstr>Step 2: Facts on Ageing: Truths &amp; Myths </vt:lpstr>
      <vt:lpstr>Facts on Ageing: Truths &amp; Myths </vt:lpstr>
      <vt:lpstr>Step 3: Ageism at Work and Perspectives on Stereotypes*</vt:lpstr>
      <vt:lpstr>Ageism at Work and Perspectives on Stereotypes</vt:lpstr>
      <vt:lpstr>Unit 2: Monitoring and evaluating the impact that selected strategies to combat ageism and social exclusion in the workplace have on the organisation</vt:lpstr>
      <vt:lpstr>Unit 2: Monitoring and evaluating the impact that selected strategies to combat ageism and social exclusion in the workplace have on the organisation</vt:lpstr>
      <vt:lpstr>Step 1: Design a Questionnaire to Track Progress </vt:lpstr>
      <vt:lpstr>An Example of a Questionnaire for Older Workers </vt:lpstr>
      <vt:lpstr>An Example of a Questionnaire for Younger Workers </vt:lpstr>
      <vt:lpstr>Step 2: Are the Strategies Working? </vt:lpstr>
      <vt:lpstr>Are the Strategies Working? </vt:lpstr>
      <vt:lpstr>Step 3: Design a Questionnaire to Assess Competencies </vt:lpstr>
      <vt:lpstr>An Example of a Questionnaire for Older Workers </vt:lpstr>
      <vt:lpstr>An Example of a Questionnaire for Younger Workers </vt:lpstr>
      <vt:lpstr>Quiz - what did you learn in this module?</vt:lpstr>
      <vt:lpstr>Quiz - what did you learn in this module?</vt:lpstr>
      <vt:lpstr>References </vt:lpstr>
      <vt:lpstr>Well done!</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Module 4 </dc:title>
  <dc:creator>2Fast4u</dc:creator>
  <cp:lastModifiedBy>Eleni Nicolaou</cp:lastModifiedBy>
  <cp:revision>1</cp:revision>
  <dcterms:created xsi:type="dcterms:W3CDTF">2014-07-11T09:12:14Z</dcterms:created>
  <dcterms:modified xsi:type="dcterms:W3CDTF">2021-07-28T15:35:40Z</dcterms:modified>
</cp:coreProperties>
</file>