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2" r:id="rId2"/>
  </p:sldMasterIdLst>
  <p:notesMasterIdLst>
    <p:notesMasterId r:id="rId2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12192000" cy="6858000"/>
  <p:notesSz cx="6858000" cy="9144000"/>
  <p:embeddedFontLst>
    <p:embeddedFont>
      <p:font typeface="Open Sans" panose="020B0606030504020204" pitchFamily="34" charset="0"/>
      <p:regular r:id="rId27"/>
      <p:bold r:id="rId28"/>
      <p:italic r:id="rId29"/>
      <p:boldItalic r:id="rId30"/>
    </p:embeddedFont>
    <p:embeddedFont>
      <p:font typeface="Calibri" panose="020F050202020403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idVSy4G3qtmdNU38R5iHx8mLKZN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5F0FB15-82DA-4F02-872D-41EED5A7B356}">
  <a:tblStyle styleId="{35F0FB15-82DA-4F02-872D-41EED5A7B35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DECE9"/>
          </a:solidFill>
        </a:fill>
      </a:tcStyle>
    </a:wholeTbl>
    <a:band1H>
      <a:tcTxStyle/>
      <a:tcStyle>
        <a:tcBdr/>
        <a:fill>
          <a:solidFill>
            <a:srgbClr val="FBD7D1"/>
          </a:solidFill>
        </a:fill>
      </a:tcStyle>
    </a:band1H>
    <a:band2H>
      <a:tcTxStyle/>
      <a:tcStyle>
        <a:tcBdr/>
      </a:tcStyle>
    </a:band2H>
    <a:band1V>
      <a:tcTxStyle/>
      <a:tcStyle>
        <a:tcBdr/>
        <a:fill>
          <a:solidFill>
            <a:srgbClr val="FBD7D1"/>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10" d="100"/>
          <a:sy n="110" d="100"/>
        </p:scale>
        <p:origin x="59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customschemas.google.com/relationships/presentationmetadata" Target="meta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4210647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0307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819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285750" lvl="0" indent="-285750" algn="just" rtl="0">
              <a:lnSpc>
                <a:spcPct val="90000"/>
              </a:lnSpc>
              <a:spcBef>
                <a:spcPts val="0"/>
              </a:spcBef>
              <a:spcAft>
                <a:spcPts val="0"/>
              </a:spcAft>
              <a:buClr>
                <a:srgbClr val="868E93"/>
              </a:buClr>
              <a:buSzPts val="1800"/>
              <a:buChar char="•"/>
            </a:pPr>
            <a:r>
              <a:rPr lang="en-US" sz="1800">
                <a:solidFill>
                  <a:srgbClr val="868E93"/>
                </a:solidFill>
                <a:latin typeface="Open Sans"/>
                <a:ea typeface="Open Sans"/>
                <a:cs typeface="Open Sans"/>
                <a:sym typeface="Open Sans"/>
              </a:rPr>
              <a:t>Mentoring has been usually a practice whereas younger employees are getting groomed with the guidance of their senior colleagues.</a:t>
            </a:r>
            <a:endParaRPr sz="1800">
              <a:solidFill>
                <a:srgbClr val="868E93"/>
              </a:solidFill>
              <a:latin typeface="Open Sans"/>
              <a:ea typeface="Open Sans"/>
              <a:cs typeface="Open Sans"/>
              <a:sym typeface="Open Sans"/>
            </a:endParaRPr>
          </a:p>
          <a:p>
            <a:pPr marL="285750" lvl="0" indent="-285750" algn="just" rtl="0">
              <a:lnSpc>
                <a:spcPct val="90000"/>
              </a:lnSpc>
              <a:spcBef>
                <a:spcPts val="1000"/>
              </a:spcBef>
              <a:spcAft>
                <a:spcPts val="0"/>
              </a:spcAft>
              <a:buClr>
                <a:srgbClr val="868E93"/>
              </a:buClr>
              <a:buSzPts val="1800"/>
              <a:buChar char="•"/>
            </a:pPr>
            <a:r>
              <a:rPr lang="en-US" sz="1800">
                <a:solidFill>
                  <a:srgbClr val="868E93"/>
                </a:solidFill>
                <a:latin typeface="Open Sans"/>
                <a:ea typeface="Open Sans"/>
                <a:cs typeface="Open Sans"/>
                <a:sym typeface="Open Sans"/>
              </a:rPr>
              <a:t>This </a:t>
            </a:r>
            <a:r>
              <a:rPr lang="en-US" sz="1800" b="1">
                <a:solidFill>
                  <a:srgbClr val="9868BD"/>
                </a:solidFill>
                <a:latin typeface="Open Sans"/>
                <a:ea typeface="Open Sans"/>
                <a:cs typeface="Open Sans"/>
                <a:sym typeface="Open Sans"/>
              </a:rPr>
              <a:t>relationship dynamic</a:t>
            </a:r>
            <a:r>
              <a:rPr lang="en-US" sz="1800">
                <a:solidFill>
                  <a:srgbClr val="9868BD"/>
                </a:solidFill>
                <a:latin typeface="Open Sans"/>
                <a:ea typeface="Open Sans"/>
                <a:cs typeface="Open Sans"/>
                <a:sym typeface="Open Sans"/>
              </a:rPr>
              <a:t> </a:t>
            </a:r>
            <a:r>
              <a:rPr lang="en-US" sz="1800">
                <a:solidFill>
                  <a:srgbClr val="868E93"/>
                </a:solidFill>
                <a:latin typeface="Open Sans"/>
                <a:ea typeface="Open Sans"/>
                <a:cs typeface="Open Sans"/>
                <a:sym typeface="Open Sans"/>
              </a:rPr>
              <a:t>of seniors teaching the youngers, also comes more natural due to the fact that </a:t>
            </a:r>
            <a:r>
              <a:rPr lang="en-US" sz="1800">
                <a:solidFill>
                  <a:srgbClr val="C7ADDB"/>
                </a:solidFill>
                <a:latin typeface="Open Sans"/>
                <a:ea typeface="Open Sans"/>
                <a:cs typeface="Open Sans"/>
                <a:sym typeface="Open Sans"/>
              </a:rPr>
              <a:t>seniors often have more mastery or soft skills experience in a relevant post or industry. </a:t>
            </a:r>
            <a:endParaRPr sz="1800">
              <a:solidFill>
                <a:srgbClr val="868E93"/>
              </a:solidFill>
              <a:latin typeface="Open Sans"/>
              <a:ea typeface="Open Sans"/>
              <a:cs typeface="Open Sans"/>
              <a:sym typeface="Open Sans"/>
            </a:endParaRPr>
          </a:p>
          <a:p>
            <a:pPr marL="285750" lvl="0" indent="-285750" algn="just" rtl="0">
              <a:lnSpc>
                <a:spcPct val="90000"/>
              </a:lnSpc>
              <a:spcBef>
                <a:spcPts val="1000"/>
              </a:spcBef>
              <a:spcAft>
                <a:spcPts val="0"/>
              </a:spcAft>
              <a:buClr>
                <a:srgbClr val="868E93"/>
              </a:buClr>
              <a:buSzPts val="1800"/>
              <a:buFont typeface="Noto Sans Symbols"/>
              <a:buChar char="⮚"/>
            </a:pPr>
            <a:r>
              <a:rPr lang="en-US" sz="1800">
                <a:solidFill>
                  <a:srgbClr val="868E93"/>
                </a:solidFill>
                <a:latin typeface="Open Sans"/>
                <a:ea typeface="Open Sans"/>
                <a:cs typeface="Open Sans"/>
                <a:sym typeface="Open Sans"/>
              </a:rPr>
              <a:t>As a result of the </a:t>
            </a:r>
            <a:r>
              <a:rPr lang="en-US" sz="1800" b="1">
                <a:solidFill>
                  <a:srgbClr val="F2613A"/>
                </a:solidFill>
                <a:latin typeface="Open Sans"/>
                <a:ea typeface="Open Sans"/>
                <a:cs typeface="Open Sans"/>
                <a:sym typeface="Open Sans"/>
              </a:rPr>
              <a:t>rapid technological advancements</a:t>
            </a:r>
            <a:r>
              <a:rPr lang="en-US" sz="1800" b="1">
                <a:solidFill>
                  <a:srgbClr val="868E93"/>
                </a:solidFill>
                <a:latin typeface="Open Sans"/>
                <a:ea typeface="Open Sans"/>
                <a:cs typeface="Open Sans"/>
                <a:sym typeface="Open Sans"/>
              </a:rPr>
              <a:t>,</a:t>
            </a:r>
            <a:r>
              <a:rPr lang="en-US" sz="1800">
                <a:solidFill>
                  <a:srgbClr val="868E93"/>
                </a:solidFill>
                <a:latin typeface="Open Sans"/>
                <a:ea typeface="Open Sans"/>
                <a:cs typeface="Open Sans"/>
                <a:sym typeface="Open Sans"/>
              </a:rPr>
              <a:t> the roles often are turned since younger generations are brought into the limelight due to their more advanced technological expertise (Jain and Maheshwari, 2020). </a:t>
            </a:r>
            <a:endParaRPr sz="1800">
              <a:solidFill>
                <a:srgbClr val="868E93"/>
              </a:solidFill>
              <a:latin typeface="Open Sans"/>
              <a:ea typeface="Open Sans"/>
              <a:cs typeface="Open Sans"/>
              <a:sym typeface="Open Sans"/>
            </a:endParaRPr>
          </a:p>
          <a:p>
            <a:pPr marL="285750" lvl="0" indent="-285750" algn="just" rtl="0">
              <a:lnSpc>
                <a:spcPct val="90000"/>
              </a:lnSpc>
              <a:spcBef>
                <a:spcPts val="1000"/>
              </a:spcBef>
              <a:spcAft>
                <a:spcPts val="0"/>
              </a:spcAft>
              <a:buClr>
                <a:srgbClr val="868E93"/>
              </a:buClr>
              <a:buSzPts val="1800"/>
              <a:buFont typeface="Noto Sans Symbols"/>
              <a:buChar char="⮚"/>
            </a:pPr>
            <a:r>
              <a:rPr lang="en-US" sz="1800">
                <a:solidFill>
                  <a:srgbClr val="868E93"/>
                </a:solidFill>
                <a:latin typeface="Open Sans"/>
                <a:ea typeface="Open Sans"/>
                <a:cs typeface="Open Sans"/>
                <a:sym typeface="Open Sans"/>
              </a:rPr>
              <a:t>The </a:t>
            </a:r>
            <a:r>
              <a:rPr lang="en-US" sz="1800" b="1">
                <a:solidFill>
                  <a:srgbClr val="868E93"/>
                </a:solidFill>
                <a:latin typeface="Open Sans"/>
                <a:ea typeface="Open Sans"/>
                <a:cs typeface="Open Sans"/>
                <a:sym typeface="Open Sans"/>
              </a:rPr>
              <a:t>knowledge exchange </a:t>
            </a:r>
            <a:r>
              <a:rPr lang="en-US" sz="1800">
                <a:solidFill>
                  <a:srgbClr val="868E93"/>
                </a:solidFill>
                <a:latin typeface="Open Sans"/>
                <a:ea typeface="Open Sans"/>
                <a:cs typeface="Open Sans"/>
                <a:sym typeface="Open Sans"/>
              </a:rPr>
              <a:t>between professionals should </a:t>
            </a:r>
            <a:r>
              <a:rPr lang="en-US" sz="1800" u="sng">
                <a:solidFill>
                  <a:srgbClr val="F2613A"/>
                </a:solidFill>
                <a:latin typeface="Open Sans"/>
                <a:ea typeface="Open Sans"/>
                <a:cs typeface="Open Sans"/>
                <a:sym typeface="Open Sans"/>
              </a:rPr>
              <a:t>depend on their strengths, merit and overall organizational needs</a:t>
            </a:r>
            <a:r>
              <a:rPr lang="en-US" sz="1800">
                <a:solidFill>
                  <a:srgbClr val="868E93"/>
                </a:solidFill>
                <a:latin typeface="Open Sans"/>
                <a:ea typeface="Open Sans"/>
                <a:cs typeface="Open Sans"/>
                <a:sym typeface="Open Sans"/>
              </a:rPr>
              <a:t> rather than their age. </a:t>
            </a:r>
            <a:endParaRPr sz="1800">
              <a:solidFill>
                <a:srgbClr val="868E93"/>
              </a:solidFill>
              <a:latin typeface="Open Sans"/>
              <a:ea typeface="Open Sans"/>
              <a:cs typeface="Open Sans"/>
              <a:sym typeface="Open Sans"/>
            </a:endParaRPr>
          </a:p>
          <a:p>
            <a:pPr marL="285750" lvl="0" indent="-285750" algn="just" rtl="0">
              <a:lnSpc>
                <a:spcPct val="90000"/>
              </a:lnSpc>
              <a:spcBef>
                <a:spcPts val="1000"/>
              </a:spcBef>
              <a:spcAft>
                <a:spcPts val="0"/>
              </a:spcAft>
              <a:buClr>
                <a:srgbClr val="868E93"/>
              </a:buClr>
              <a:buSzPts val="1800"/>
              <a:buFont typeface="Noto Sans Symbols"/>
              <a:buChar char="⮚"/>
            </a:pPr>
            <a:r>
              <a:rPr lang="en-US" sz="1800">
                <a:solidFill>
                  <a:srgbClr val="868E93"/>
                </a:solidFill>
                <a:latin typeface="Open Sans"/>
                <a:ea typeface="Open Sans"/>
                <a:cs typeface="Open Sans"/>
                <a:sym typeface="Open Sans"/>
              </a:rPr>
              <a:t>Moreover, intergenerational learning creates opportunities for generations to learn more </a:t>
            </a:r>
            <a:r>
              <a:rPr lang="en-US" sz="1800" i="1">
                <a:solidFill>
                  <a:srgbClr val="868E93"/>
                </a:solidFill>
                <a:latin typeface="Open Sans"/>
                <a:ea typeface="Open Sans"/>
                <a:cs typeface="Open Sans"/>
                <a:sym typeface="Open Sans"/>
              </a:rPr>
              <a:t>about</a:t>
            </a:r>
            <a:r>
              <a:rPr lang="en-US" sz="1800">
                <a:solidFill>
                  <a:srgbClr val="868E93"/>
                </a:solidFill>
                <a:latin typeface="Open Sans"/>
                <a:ea typeface="Open Sans"/>
                <a:cs typeface="Open Sans"/>
                <a:sym typeface="Open Sans"/>
              </a:rPr>
              <a:t> each other, </a:t>
            </a:r>
            <a:r>
              <a:rPr lang="en-US" sz="1800" b="1">
                <a:solidFill>
                  <a:srgbClr val="868E93"/>
                </a:solidFill>
                <a:latin typeface="Open Sans"/>
                <a:ea typeface="Open Sans"/>
                <a:cs typeface="Open Sans"/>
                <a:sym typeface="Open Sans"/>
              </a:rPr>
              <a:t>to understand perspectives</a:t>
            </a:r>
            <a:r>
              <a:rPr lang="en-US" sz="1800">
                <a:solidFill>
                  <a:srgbClr val="868E93"/>
                </a:solidFill>
                <a:latin typeface="Open Sans"/>
                <a:ea typeface="Open Sans"/>
                <a:cs typeface="Open Sans"/>
                <a:sym typeface="Open Sans"/>
              </a:rPr>
              <a:t> of other generations without necessarily adopting them (Bostrom &amp; Schmidt-Hertha, 2017). </a:t>
            </a:r>
            <a:endParaRPr sz="1800">
              <a:solidFill>
                <a:srgbClr val="868E93"/>
              </a:solidFill>
              <a:latin typeface="Open Sans"/>
              <a:ea typeface="Open Sans"/>
              <a:cs typeface="Open Sans"/>
              <a:sym typeface="Open Sans"/>
            </a:endParaRPr>
          </a:p>
          <a:p>
            <a:pPr marL="285750" lvl="0" indent="-285750" algn="just" rtl="0">
              <a:lnSpc>
                <a:spcPct val="90000"/>
              </a:lnSpc>
              <a:spcBef>
                <a:spcPts val="1000"/>
              </a:spcBef>
              <a:spcAft>
                <a:spcPts val="0"/>
              </a:spcAft>
              <a:buClr>
                <a:srgbClr val="868E93"/>
              </a:buClr>
              <a:buSzPts val="1800"/>
              <a:buFont typeface="Noto Sans Symbols"/>
              <a:buChar char="⮚"/>
            </a:pPr>
            <a:r>
              <a:rPr lang="en-US" sz="1800">
                <a:solidFill>
                  <a:srgbClr val="868E93"/>
                </a:solidFill>
                <a:latin typeface="Open Sans"/>
                <a:ea typeface="Open Sans"/>
                <a:cs typeface="Open Sans"/>
                <a:sym typeface="Open Sans"/>
              </a:rPr>
              <a:t>Which will also </a:t>
            </a:r>
            <a:r>
              <a:rPr lang="en-US" sz="1800" b="1">
                <a:solidFill>
                  <a:srgbClr val="9DA57C"/>
                </a:solidFill>
                <a:highlight>
                  <a:schemeClr val="lt1"/>
                </a:highlight>
                <a:latin typeface="Open Sans"/>
                <a:ea typeface="Open Sans"/>
                <a:cs typeface="Open Sans"/>
                <a:sym typeface="Open Sans"/>
              </a:rPr>
              <a:t>improve </a:t>
            </a:r>
            <a:r>
              <a:rPr lang="en-US" sz="1800">
                <a:solidFill>
                  <a:srgbClr val="868E93"/>
                </a:solidFill>
                <a:latin typeface="Open Sans"/>
                <a:ea typeface="Open Sans"/>
                <a:cs typeface="Open Sans"/>
                <a:sym typeface="Open Sans"/>
              </a:rPr>
              <a:t>the general work</a:t>
            </a:r>
            <a:r>
              <a:rPr lang="en-US" sz="1800">
                <a:solidFill>
                  <a:srgbClr val="9DA57C"/>
                </a:solidFill>
                <a:latin typeface="Open Sans"/>
                <a:ea typeface="Open Sans"/>
                <a:cs typeface="Open Sans"/>
                <a:sym typeface="Open Sans"/>
              </a:rPr>
              <a:t> </a:t>
            </a:r>
            <a:r>
              <a:rPr lang="en-US" sz="1800" b="1">
                <a:solidFill>
                  <a:srgbClr val="9DA57C"/>
                </a:solidFill>
                <a:latin typeface="Open Sans"/>
                <a:ea typeface="Open Sans"/>
                <a:cs typeface="Open Sans"/>
                <a:sym typeface="Open Sans"/>
              </a:rPr>
              <a:t>climate</a:t>
            </a:r>
            <a:r>
              <a:rPr lang="en-US" sz="1800">
                <a:solidFill>
                  <a:srgbClr val="868E93"/>
                </a:solidFill>
                <a:latin typeface="Open Sans"/>
                <a:ea typeface="Open Sans"/>
                <a:cs typeface="Open Sans"/>
                <a:sym typeface="Open Sans"/>
              </a:rPr>
              <a:t>, professional </a:t>
            </a:r>
            <a:r>
              <a:rPr lang="en-US" sz="1800" b="1">
                <a:solidFill>
                  <a:srgbClr val="9DA57C"/>
                </a:solidFill>
                <a:latin typeface="Open Sans"/>
                <a:ea typeface="Open Sans"/>
                <a:cs typeface="Open Sans"/>
                <a:sym typeface="Open Sans"/>
              </a:rPr>
              <a:t>relationships</a:t>
            </a:r>
            <a:r>
              <a:rPr lang="en-US" sz="1800">
                <a:solidFill>
                  <a:srgbClr val="868E93"/>
                </a:solidFill>
                <a:latin typeface="Open Sans"/>
                <a:ea typeface="Open Sans"/>
                <a:cs typeface="Open Sans"/>
                <a:sym typeface="Open Sans"/>
              </a:rPr>
              <a:t> and </a:t>
            </a:r>
            <a:r>
              <a:rPr lang="en-US" sz="1800" b="1">
                <a:solidFill>
                  <a:srgbClr val="93D4CC"/>
                </a:solidFill>
                <a:latin typeface="Open Sans"/>
                <a:ea typeface="Open Sans"/>
                <a:cs typeface="Open Sans"/>
                <a:sym typeface="Open Sans"/>
              </a:rPr>
              <a:t>eliminate</a:t>
            </a:r>
            <a:r>
              <a:rPr lang="en-US" sz="1800" b="1">
                <a:solidFill>
                  <a:srgbClr val="868E93"/>
                </a:solidFill>
                <a:latin typeface="Open Sans"/>
                <a:ea typeface="Open Sans"/>
                <a:cs typeface="Open Sans"/>
                <a:sym typeface="Open Sans"/>
              </a:rPr>
              <a:t> </a:t>
            </a:r>
            <a:r>
              <a:rPr lang="en-US" sz="1800">
                <a:solidFill>
                  <a:srgbClr val="868E93"/>
                </a:solidFill>
                <a:latin typeface="Open Sans"/>
                <a:ea typeface="Open Sans"/>
                <a:cs typeface="Open Sans"/>
                <a:sym typeface="Open Sans"/>
              </a:rPr>
              <a:t>any sources of </a:t>
            </a:r>
            <a:r>
              <a:rPr lang="en-US" sz="1800" b="1">
                <a:solidFill>
                  <a:srgbClr val="93D4CC"/>
                </a:solidFill>
                <a:latin typeface="Open Sans"/>
                <a:ea typeface="Open Sans"/>
                <a:cs typeface="Open Sans"/>
                <a:sym typeface="Open Sans"/>
              </a:rPr>
              <a:t>conflict</a:t>
            </a:r>
            <a:r>
              <a:rPr lang="en-US" sz="1800">
                <a:solidFill>
                  <a:srgbClr val="868E93"/>
                </a:solidFill>
                <a:latin typeface="Open Sans"/>
                <a:ea typeface="Open Sans"/>
                <a:cs typeface="Open Sans"/>
                <a:sym typeface="Open Sans"/>
              </a:rPr>
              <a:t>. </a:t>
            </a:r>
            <a:endParaRPr/>
          </a:p>
        </p:txBody>
      </p:sp>
      <p:sp>
        <p:nvSpPr>
          <p:cNvPr id="139" name="Google Shape;13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2661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8348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9339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4693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9801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4664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3383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83033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8634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 name="Google Shape;6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28256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64668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28102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47021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2703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 name="Google Shape;6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6606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 name="Google Shape;7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871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1271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1413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053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4877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58485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5"/>
        <p:cNvGrpSpPr/>
        <p:nvPr/>
      </p:nvGrpSpPr>
      <p:grpSpPr>
        <a:xfrm>
          <a:off x="0" y="0"/>
          <a:ext cx="0" cy="0"/>
          <a:chOff x="0" y="0"/>
          <a:chExt cx="0" cy="0"/>
        </a:xfrm>
      </p:grpSpPr>
      <p:sp>
        <p:nvSpPr>
          <p:cNvPr id="16" name="Google Shape;16;p25"/>
          <p:cNvSpPr/>
          <p:nvPr/>
        </p:nvSpPr>
        <p:spPr>
          <a:xfrm>
            <a:off x="0" y="4530723"/>
            <a:ext cx="5910895" cy="1331189"/>
          </a:xfrm>
          <a:prstGeom prst="rect">
            <a:avLst/>
          </a:prstGeom>
          <a:solidFill>
            <a:srgbClr val="E8F6F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a:ea typeface="Open Sans"/>
              <a:cs typeface="Open Sans"/>
              <a:sym typeface="Open Sans"/>
            </a:endParaRPr>
          </a:p>
        </p:txBody>
      </p:sp>
      <p:pic>
        <p:nvPicPr>
          <p:cNvPr id="17" name="Google Shape;17;p25"/>
          <p:cNvPicPr preferRelativeResize="0"/>
          <p:nvPr/>
        </p:nvPicPr>
        <p:blipFill rotWithShape="1">
          <a:blip r:embed="rId2">
            <a:alphaModFix/>
          </a:blip>
          <a:srcRect/>
          <a:stretch/>
        </p:blipFill>
        <p:spPr>
          <a:xfrm>
            <a:off x="1455263" y="309483"/>
            <a:ext cx="8911263" cy="4116594"/>
          </a:xfrm>
          <a:prstGeom prst="rect">
            <a:avLst/>
          </a:prstGeom>
          <a:noFill/>
          <a:ln>
            <a:noFill/>
          </a:ln>
        </p:spPr>
      </p:pic>
      <p:pic>
        <p:nvPicPr>
          <p:cNvPr id="18" name="Google Shape;18;p25"/>
          <p:cNvPicPr preferRelativeResize="0"/>
          <p:nvPr/>
        </p:nvPicPr>
        <p:blipFill rotWithShape="1">
          <a:blip r:embed="rId3">
            <a:alphaModFix/>
          </a:blip>
          <a:srcRect/>
          <a:stretch/>
        </p:blipFill>
        <p:spPr>
          <a:xfrm>
            <a:off x="395265" y="306605"/>
            <a:ext cx="1712791" cy="1064995"/>
          </a:xfrm>
          <a:prstGeom prst="rect">
            <a:avLst/>
          </a:prstGeom>
          <a:noFill/>
          <a:ln>
            <a:noFill/>
          </a:ln>
        </p:spPr>
      </p:pic>
      <p:pic>
        <p:nvPicPr>
          <p:cNvPr id="19" name="Google Shape;19;p25"/>
          <p:cNvPicPr preferRelativeResize="0"/>
          <p:nvPr/>
        </p:nvPicPr>
        <p:blipFill rotWithShape="1">
          <a:blip r:embed="rId4">
            <a:alphaModFix/>
          </a:blip>
          <a:srcRect/>
          <a:stretch/>
        </p:blipFill>
        <p:spPr>
          <a:xfrm>
            <a:off x="1032127" y="6188473"/>
            <a:ext cx="2281165" cy="469502"/>
          </a:xfrm>
          <a:prstGeom prst="rect">
            <a:avLst/>
          </a:prstGeom>
          <a:noFill/>
          <a:ln>
            <a:noFill/>
          </a:ln>
        </p:spPr>
      </p:pic>
      <p:sp>
        <p:nvSpPr>
          <p:cNvPr id="20" name="Google Shape;20;p25"/>
          <p:cNvSpPr txBox="1"/>
          <p:nvPr/>
        </p:nvSpPr>
        <p:spPr>
          <a:xfrm>
            <a:off x="3313292" y="6150114"/>
            <a:ext cx="7753350" cy="707846"/>
          </a:xfrm>
          <a:prstGeom prst="rect">
            <a:avLst/>
          </a:prstGeom>
          <a:noFill/>
          <a:ln>
            <a:noFill/>
          </a:ln>
        </p:spPr>
        <p:txBody>
          <a:bodyPr spcFirstLastPara="1" wrap="square" lIns="91425" tIns="45700" rIns="91425" bIns="45700" anchor="t" anchorCtr="0">
            <a:spAutoFit/>
          </a:bodyPr>
          <a:lstStyle/>
          <a:p>
            <a:r>
              <a:rPr lang="en-US" sz="1000" b="0" i="0" u="none" strike="noStrike" cap="none" dirty="0" smtClean="0">
                <a:solidFill>
                  <a:schemeClr val="tx2"/>
                </a:solidFill>
                <a:effectLst/>
                <a:latin typeface="+mn-lt"/>
                <a:ea typeface="Arial"/>
                <a:cs typeface="Arial"/>
                <a:sym typeface="Arial"/>
              </a:rPr>
              <a:t>This project has been funded with support from the European Commission. This publication reflects the views only of the author, and the Commission cannot be held responsible for any use which may be made of the information contained therein. Project Number: 2020-1-BG01-KA202-079064.</a:t>
            </a:r>
          </a:p>
          <a:p>
            <a:pPr marL="0" marR="0" lvl="0" indent="0" algn="l" rtl="0">
              <a:spcBef>
                <a:spcPts val="0"/>
              </a:spcBef>
              <a:spcAft>
                <a:spcPts val="0"/>
              </a:spcAft>
              <a:buNone/>
            </a:pPr>
            <a:endParaRPr sz="1000" dirty="0">
              <a:solidFill>
                <a:schemeClr val="lt1"/>
              </a:solidFill>
              <a:latin typeface="Open Sans"/>
              <a:ea typeface="Open Sans"/>
              <a:cs typeface="Open Sans"/>
              <a:sym typeface="Open Sans"/>
            </a:endParaRPr>
          </a:p>
        </p:txBody>
      </p:sp>
      <p:sp>
        <p:nvSpPr>
          <p:cNvPr id="21" name="Google Shape;21;p25"/>
          <p:cNvSpPr txBox="1">
            <a:spLocks noGrp="1"/>
          </p:cNvSpPr>
          <p:nvPr>
            <p:ph type="ctrTitle"/>
          </p:nvPr>
        </p:nvSpPr>
        <p:spPr>
          <a:xfrm>
            <a:off x="715688" y="4530725"/>
            <a:ext cx="5195207" cy="13340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2BAAD"/>
              </a:buClr>
              <a:buSzPts val="3200"/>
              <a:buFont typeface="Open Sans"/>
              <a:buNone/>
              <a:defRPr sz="3200" b="1">
                <a:solidFill>
                  <a:srgbClr val="52BAAD"/>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5"/>
          <p:cNvSpPr txBox="1">
            <a:spLocks noGrp="1"/>
          </p:cNvSpPr>
          <p:nvPr>
            <p:ph type="subTitle" idx="1"/>
          </p:nvPr>
        </p:nvSpPr>
        <p:spPr>
          <a:xfrm>
            <a:off x="6086475" y="4549902"/>
            <a:ext cx="5178855" cy="12928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accent1"/>
              </a:buClr>
              <a:buSzPts val="2400"/>
              <a:buNone/>
              <a:defRPr sz="2400" b="0" i="1">
                <a:solidFill>
                  <a:schemeClr val="accent1"/>
                </a:solidFill>
                <a:latin typeface="Open Sans"/>
                <a:ea typeface="Open Sans"/>
                <a:cs typeface="Open Sans"/>
                <a:sym typeface="Open Sans"/>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23" name="Google Shape;23;p25"/>
          <p:cNvSpPr/>
          <p:nvPr/>
        </p:nvSpPr>
        <p:spPr>
          <a:xfrm rot="-5400000" flipH="1">
            <a:off x="5396988" y="5172425"/>
            <a:ext cx="1331189" cy="4778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4"/>
        <p:cNvGrpSpPr/>
        <p:nvPr/>
      </p:nvGrpSpPr>
      <p:grpSpPr>
        <a:xfrm>
          <a:off x="0" y="0"/>
          <a:ext cx="0" cy="0"/>
          <a:chOff x="0" y="0"/>
          <a:chExt cx="0" cy="0"/>
        </a:xfrm>
      </p:grpSpPr>
      <p:sp>
        <p:nvSpPr>
          <p:cNvPr id="25" name="Google Shape;25;p30"/>
          <p:cNvSpPr/>
          <p:nvPr/>
        </p:nvSpPr>
        <p:spPr>
          <a:xfrm>
            <a:off x="0" y="0"/>
            <a:ext cx="12192000" cy="6858000"/>
          </a:xfrm>
          <a:prstGeom prst="rect">
            <a:avLst/>
          </a:prstGeom>
          <a:solidFill>
            <a:srgbClr val="E8F6F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26" name="Google Shape;26;p30"/>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2BAAD"/>
              </a:buClr>
              <a:buSzPts val="2000"/>
              <a:buFont typeface="Open Sans"/>
              <a:buNone/>
              <a:defRPr sz="2000" b="1">
                <a:solidFill>
                  <a:srgbClr val="52BAAD"/>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0"/>
          <p:cNvSpPr/>
          <p:nvPr/>
        </p:nvSpPr>
        <p:spPr>
          <a:xfrm flipH="1">
            <a:off x="2172708" y="2774849"/>
            <a:ext cx="7839428" cy="45719"/>
          </a:xfrm>
          <a:prstGeom prst="rect">
            <a:avLst/>
          </a:prstGeom>
          <a:solidFill>
            <a:srgbClr val="52BAA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8"/>
        <p:cNvGrpSpPr/>
        <p:nvPr/>
      </p:nvGrpSpPr>
      <p:grpSpPr>
        <a:xfrm>
          <a:off x="0" y="0"/>
          <a:ext cx="0" cy="0"/>
          <a:chOff x="0" y="0"/>
          <a:chExt cx="0" cy="0"/>
        </a:xfrm>
      </p:grpSpPr>
      <p:sp>
        <p:nvSpPr>
          <p:cNvPr id="29" name="Google Shape;29;p31"/>
          <p:cNvSpPr/>
          <p:nvPr/>
        </p:nvSpPr>
        <p:spPr>
          <a:xfrm>
            <a:off x="0" y="0"/>
            <a:ext cx="12192000"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30" name="Google Shape;30;p31"/>
          <p:cNvSpPr txBox="1">
            <a:spLocks noGrp="1"/>
          </p:cNvSpPr>
          <p:nvPr>
            <p:ph type="ctrTitle"/>
          </p:nvPr>
        </p:nvSpPr>
        <p:spPr>
          <a:xfrm>
            <a:off x="2179865" y="2937536"/>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2000"/>
              <a:buFont typeface="Open Sans"/>
              <a:buNone/>
              <a:defRPr sz="2000" b="1">
                <a:solidFill>
                  <a:schemeClr val="accent1"/>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1" name="Google Shape;31;p31"/>
          <p:cNvPicPr preferRelativeResize="0"/>
          <p:nvPr/>
        </p:nvPicPr>
        <p:blipFill rotWithShape="1">
          <a:blip r:embed="rId2">
            <a:alphaModFix/>
          </a:blip>
          <a:srcRect/>
          <a:stretch/>
        </p:blipFill>
        <p:spPr>
          <a:xfrm>
            <a:off x="5239605" y="1688651"/>
            <a:ext cx="1712791" cy="1064995"/>
          </a:xfrm>
          <a:prstGeom prst="rect">
            <a:avLst/>
          </a:prstGeom>
          <a:noFill/>
          <a:ln>
            <a:noFill/>
          </a:ln>
        </p:spPr>
      </p:pic>
      <p:pic>
        <p:nvPicPr>
          <p:cNvPr id="32" name="Google Shape;32;p31"/>
          <p:cNvPicPr preferRelativeResize="0"/>
          <p:nvPr/>
        </p:nvPicPr>
        <p:blipFill rotWithShape="1">
          <a:blip r:embed="rId3">
            <a:alphaModFix/>
          </a:blip>
          <a:srcRect/>
          <a:stretch/>
        </p:blipFill>
        <p:spPr>
          <a:xfrm>
            <a:off x="1032127" y="6188473"/>
            <a:ext cx="2281165" cy="469502"/>
          </a:xfrm>
          <a:prstGeom prst="rect">
            <a:avLst/>
          </a:prstGeom>
          <a:noFill/>
          <a:ln>
            <a:noFill/>
          </a:ln>
        </p:spPr>
      </p:pic>
      <p:sp>
        <p:nvSpPr>
          <p:cNvPr id="33" name="Google Shape;33;p31"/>
          <p:cNvSpPr txBox="1"/>
          <p:nvPr/>
        </p:nvSpPr>
        <p:spPr>
          <a:xfrm>
            <a:off x="3313292" y="6150114"/>
            <a:ext cx="7753350" cy="707886"/>
          </a:xfrm>
          <a:prstGeom prst="rect">
            <a:avLst/>
          </a:prstGeom>
          <a:noFill/>
          <a:ln>
            <a:noFill/>
          </a:ln>
        </p:spPr>
        <p:txBody>
          <a:bodyPr spcFirstLastPara="1" wrap="square" lIns="91425" tIns="45700" rIns="91425" bIns="45700" anchor="t" anchorCtr="0">
            <a:spAutoFit/>
          </a:bodyPr>
          <a:lstStyle/>
          <a:p>
            <a:r>
              <a:rPr lang="en-US" sz="1000" b="0" i="0" u="none" strike="noStrike" cap="none" dirty="0" smtClean="0">
                <a:solidFill>
                  <a:schemeClr val="tx2"/>
                </a:solidFill>
                <a:effectLst/>
                <a:latin typeface="Arial"/>
                <a:ea typeface="Arial"/>
                <a:cs typeface="Arial"/>
                <a:sym typeface="Arial"/>
              </a:rPr>
              <a:t>This project has been funded with support from the European Commission. This publication reflects the views only of the author, and the Commission cannot be held responsible for any use which may be made of the information contained therein. Project Number: 2020-1-BG01-KA202-079064.</a:t>
            </a:r>
          </a:p>
          <a:p>
            <a:pPr marL="0" marR="0" lvl="0" indent="0" algn="l" rtl="0">
              <a:spcBef>
                <a:spcPts val="0"/>
              </a:spcBef>
              <a:spcAft>
                <a:spcPts val="0"/>
              </a:spcAft>
              <a:buNone/>
            </a:pPr>
            <a:endParaRPr sz="1000" dirty="0">
              <a:solidFill>
                <a:schemeClr val="lt1"/>
              </a:solidFill>
              <a:latin typeface="Open Sans"/>
              <a:ea typeface="Open Sans"/>
              <a:cs typeface="Open Sans"/>
              <a:sym typeface="Open Sans"/>
            </a:endParaRPr>
          </a:p>
        </p:txBody>
      </p:sp>
      <p:sp>
        <p:nvSpPr>
          <p:cNvPr id="34" name="Google Shape;34;p31"/>
          <p:cNvSpPr/>
          <p:nvPr/>
        </p:nvSpPr>
        <p:spPr>
          <a:xfrm flipH="1">
            <a:off x="2172707" y="2913643"/>
            <a:ext cx="7839428" cy="4571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38"/>
        <p:cNvGrpSpPr/>
        <p:nvPr/>
      </p:nvGrpSpPr>
      <p:grpSpPr>
        <a:xfrm>
          <a:off x="0" y="0"/>
          <a:ext cx="0" cy="0"/>
          <a:chOff x="0" y="0"/>
          <a:chExt cx="0" cy="0"/>
        </a:xfrm>
      </p:grpSpPr>
      <p:sp>
        <p:nvSpPr>
          <p:cNvPr id="39" name="Google Shape;39;p27"/>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chemeClr val="dk1"/>
              </a:buClr>
              <a:buSzPts val="38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7"/>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a:ea typeface="Open Sans"/>
                <a:cs typeface="Open Sans"/>
                <a:sym typeface="Open Sans"/>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41"/>
        <p:cNvGrpSpPr/>
        <p:nvPr/>
      </p:nvGrpSpPr>
      <p:grpSpPr>
        <a:xfrm>
          <a:off x="0" y="0"/>
          <a:ext cx="0" cy="0"/>
          <a:chOff x="0" y="0"/>
          <a:chExt cx="0" cy="0"/>
        </a:xfrm>
      </p:grpSpPr>
      <p:sp>
        <p:nvSpPr>
          <p:cNvPr id="42" name="Google Shape;42;p28"/>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chemeClr val="dk1"/>
              </a:buClr>
              <a:buSzPts val="3800"/>
              <a:buFont typeface="Open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28"/>
          <p:cNvSpPr txBox="1">
            <a:spLocks noGrp="1"/>
          </p:cNvSpPr>
          <p:nvPr>
            <p:ph type="body" idx="1"/>
          </p:nvPr>
        </p:nvSpPr>
        <p:spPr>
          <a:xfrm>
            <a:off x="97971" y="873580"/>
            <a:ext cx="5910944" cy="5902778"/>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a:ea typeface="Open Sans"/>
                <a:cs typeface="Open Sans"/>
                <a:sym typeface="Open Sans"/>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44" name="Google Shape;44;p28"/>
          <p:cNvSpPr txBox="1">
            <a:spLocks noGrp="1"/>
          </p:cNvSpPr>
          <p:nvPr>
            <p:ph type="body" idx="2"/>
          </p:nvPr>
        </p:nvSpPr>
        <p:spPr>
          <a:xfrm>
            <a:off x="6131377" y="873580"/>
            <a:ext cx="5910944" cy="5902778"/>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a:ea typeface="Open Sans"/>
                <a:cs typeface="Open Sans"/>
                <a:sym typeface="Open Sans"/>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45"/>
        <p:cNvGrpSpPr/>
        <p:nvPr/>
      </p:nvGrpSpPr>
      <p:grpSpPr>
        <a:xfrm>
          <a:off x="0" y="0"/>
          <a:ext cx="0" cy="0"/>
          <a:chOff x="0" y="0"/>
          <a:chExt cx="0" cy="0"/>
        </a:xfrm>
      </p:grpSpPr>
      <p:sp>
        <p:nvSpPr>
          <p:cNvPr id="46" name="Google Shape;46;p29"/>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chemeClr val="dk1"/>
              </a:buClr>
              <a:buSzPts val="3800"/>
              <a:buFont typeface="Open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9"/>
          <p:cNvSpPr txBox="1">
            <a:spLocks noGrp="1"/>
          </p:cNvSpPr>
          <p:nvPr>
            <p:ph type="body" idx="1"/>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lvl1pPr marL="457200" marR="0" lvl="0" indent="-228600" algn="just" rtl="0">
              <a:lnSpc>
                <a:spcPct val="90000"/>
              </a:lnSpc>
              <a:spcBef>
                <a:spcPts val="1000"/>
              </a:spcBef>
              <a:spcAft>
                <a:spcPts val="0"/>
              </a:spcAft>
              <a:buClr>
                <a:schemeClr val="accent6"/>
              </a:buClr>
              <a:buSzPts val="2400"/>
              <a:buFont typeface="Arial"/>
              <a:buNone/>
              <a:defRPr sz="2400" b="1">
                <a:solidFill>
                  <a:schemeClr val="accent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48" name="Google Shape;48;p29"/>
          <p:cNvSpPr txBox="1">
            <a:spLocks noGrp="1"/>
          </p:cNvSpPr>
          <p:nvPr>
            <p:ph type="body" idx="2"/>
          </p:nvPr>
        </p:nvSpPr>
        <p:spPr>
          <a:xfrm>
            <a:off x="97971" y="1462685"/>
            <a:ext cx="11944350" cy="5289179"/>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a:solidFill>
                  <a:schemeClr val="lt2"/>
                </a:solidFill>
                <a:latin typeface="Open Sans"/>
                <a:ea typeface="Open Sans"/>
                <a:cs typeface="Open Sans"/>
                <a:sym typeface="Open Sans"/>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49"/>
        <p:cNvGrpSpPr/>
        <p:nvPr/>
      </p:nvGrpSpPr>
      <p:grpSpPr>
        <a:xfrm>
          <a:off x="0" y="0"/>
          <a:ext cx="0" cy="0"/>
          <a:chOff x="0" y="0"/>
          <a:chExt cx="0" cy="0"/>
        </a:xfrm>
      </p:grpSpPr>
      <p:sp>
        <p:nvSpPr>
          <p:cNvPr id="50" name="Google Shape;50;p32"/>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chemeClr val="dk1"/>
              </a:buClr>
              <a:buSzPts val="3800"/>
              <a:buFont typeface="Open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2"/>
          <p:cNvSpPr txBox="1">
            <a:spLocks noGrp="1"/>
          </p:cNvSpPr>
          <p:nvPr>
            <p:ph type="body" idx="1"/>
          </p:nvPr>
        </p:nvSpPr>
        <p:spPr>
          <a:xfrm>
            <a:off x="97971" y="1462684"/>
            <a:ext cx="5910944" cy="5313673"/>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a:solidFill>
                  <a:schemeClr val="lt2"/>
                </a:solidFill>
                <a:latin typeface="Open Sans"/>
                <a:ea typeface="Open Sans"/>
                <a:cs typeface="Open Sans"/>
                <a:sym typeface="Open Sans"/>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52" name="Google Shape;52;p32"/>
          <p:cNvSpPr txBox="1">
            <a:spLocks noGrp="1"/>
          </p:cNvSpPr>
          <p:nvPr>
            <p:ph type="body" idx="2"/>
          </p:nvPr>
        </p:nvSpPr>
        <p:spPr>
          <a:xfrm>
            <a:off x="6131377" y="1462684"/>
            <a:ext cx="5910944" cy="5313673"/>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a:solidFill>
                  <a:schemeClr val="lt2"/>
                </a:solidFill>
                <a:latin typeface="Open Sans"/>
                <a:ea typeface="Open Sans"/>
                <a:cs typeface="Open Sans"/>
                <a:sym typeface="Open Sans"/>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53" name="Google Shape;53;p32"/>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lvl1pPr marL="457200" marR="0" lvl="0" indent="-228600" algn="just" rtl="0">
              <a:lnSpc>
                <a:spcPct val="90000"/>
              </a:lnSpc>
              <a:spcBef>
                <a:spcPts val="1000"/>
              </a:spcBef>
              <a:spcAft>
                <a:spcPts val="0"/>
              </a:spcAft>
              <a:buClr>
                <a:schemeClr val="accent6"/>
              </a:buClr>
              <a:buSzPts val="2400"/>
              <a:buFont typeface="Arial"/>
              <a:buNone/>
              <a:defRPr sz="2400" b="1">
                <a:solidFill>
                  <a:schemeClr val="accent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Open Sans"/>
              <a:buNone/>
              <a:defRPr sz="4400" b="0" i="0" u="none" strike="noStrike" cap="none">
                <a:solidFill>
                  <a:schemeClr val="lt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9pPr>
          </a:lstStyle>
          <a:p>
            <a:endParaRPr/>
          </a:p>
        </p:txBody>
      </p:sp>
      <p:sp>
        <p:nvSpPr>
          <p:cNvPr id="12" name="Google Shape;12;p24"/>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AEB3B5"/>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9pPr>
          </a:lstStyle>
          <a:p>
            <a:endParaRPr/>
          </a:p>
        </p:txBody>
      </p:sp>
      <p:sp>
        <p:nvSpPr>
          <p:cNvPr id="13" name="Google Shape;13;p24"/>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AEB3B5"/>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9pPr>
          </a:lstStyle>
          <a:p>
            <a:endParaRPr/>
          </a:p>
        </p:txBody>
      </p:sp>
      <p:sp>
        <p:nvSpPr>
          <p:cNvPr id="14" name="Google Shape;14;p24"/>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AEB3B5"/>
                </a:solidFill>
                <a:latin typeface="Open Sans"/>
                <a:ea typeface="Open Sans"/>
                <a:cs typeface="Open Sans"/>
                <a:sym typeface="Open Sans"/>
              </a:defRPr>
            </a:lvl1pPr>
            <a:lvl2pPr marL="0" marR="0" lvl="1" indent="0" algn="r" rtl="0">
              <a:spcBef>
                <a:spcPts val="0"/>
              </a:spcBef>
              <a:buNone/>
              <a:defRPr sz="1200" b="0" i="0" u="none" strike="noStrike" cap="none">
                <a:solidFill>
                  <a:srgbClr val="AEB3B5"/>
                </a:solidFill>
                <a:latin typeface="Open Sans"/>
                <a:ea typeface="Open Sans"/>
                <a:cs typeface="Open Sans"/>
                <a:sym typeface="Open Sans"/>
              </a:defRPr>
            </a:lvl2pPr>
            <a:lvl3pPr marL="0" marR="0" lvl="2" indent="0" algn="r" rtl="0">
              <a:spcBef>
                <a:spcPts val="0"/>
              </a:spcBef>
              <a:buNone/>
              <a:defRPr sz="1200" b="0" i="0" u="none" strike="noStrike" cap="none">
                <a:solidFill>
                  <a:srgbClr val="AEB3B5"/>
                </a:solidFill>
                <a:latin typeface="Open Sans"/>
                <a:ea typeface="Open Sans"/>
                <a:cs typeface="Open Sans"/>
                <a:sym typeface="Open Sans"/>
              </a:defRPr>
            </a:lvl3pPr>
            <a:lvl4pPr marL="0" marR="0" lvl="3" indent="0" algn="r" rtl="0">
              <a:spcBef>
                <a:spcPts val="0"/>
              </a:spcBef>
              <a:buNone/>
              <a:defRPr sz="1200" b="0" i="0" u="none" strike="noStrike" cap="none">
                <a:solidFill>
                  <a:srgbClr val="AEB3B5"/>
                </a:solidFill>
                <a:latin typeface="Open Sans"/>
                <a:ea typeface="Open Sans"/>
                <a:cs typeface="Open Sans"/>
                <a:sym typeface="Open Sans"/>
              </a:defRPr>
            </a:lvl4pPr>
            <a:lvl5pPr marL="0" marR="0" lvl="4" indent="0" algn="r" rtl="0">
              <a:spcBef>
                <a:spcPts val="0"/>
              </a:spcBef>
              <a:buNone/>
              <a:defRPr sz="1200" b="0" i="0" u="none" strike="noStrike" cap="none">
                <a:solidFill>
                  <a:srgbClr val="AEB3B5"/>
                </a:solidFill>
                <a:latin typeface="Open Sans"/>
                <a:ea typeface="Open Sans"/>
                <a:cs typeface="Open Sans"/>
                <a:sym typeface="Open Sans"/>
              </a:defRPr>
            </a:lvl5pPr>
            <a:lvl6pPr marL="0" marR="0" lvl="5" indent="0" algn="r" rtl="0">
              <a:spcBef>
                <a:spcPts val="0"/>
              </a:spcBef>
              <a:buNone/>
              <a:defRPr sz="1200" b="0" i="0" u="none" strike="noStrike" cap="none">
                <a:solidFill>
                  <a:srgbClr val="AEB3B5"/>
                </a:solidFill>
                <a:latin typeface="Open Sans"/>
                <a:ea typeface="Open Sans"/>
                <a:cs typeface="Open Sans"/>
                <a:sym typeface="Open Sans"/>
              </a:defRPr>
            </a:lvl6pPr>
            <a:lvl7pPr marL="0" marR="0" lvl="6" indent="0" algn="r" rtl="0">
              <a:spcBef>
                <a:spcPts val="0"/>
              </a:spcBef>
              <a:buNone/>
              <a:defRPr sz="1200" b="0" i="0" u="none" strike="noStrike" cap="none">
                <a:solidFill>
                  <a:srgbClr val="AEB3B5"/>
                </a:solidFill>
                <a:latin typeface="Open Sans"/>
                <a:ea typeface="Open Sans"/>
                <a:cs typeface="Open Sans"/>
                <a:sym typeface="Open Sans"/>
              </a:defRPr>
            </a:lvl7pPr>
            <a:lvl8pPr marL="0" marR="0" lvl="7" indent="0" algn="r" rtl="0">
              <a:spcBef>
                <a:spcPts val="0"/>
              </a:spcBef>
              <a:buNone/>
              <a:defRPr sz="1200" b="0" i="0" u="none" strike="noStrike" cap="none">
                <a:solidFill>
                  <a:srgbClr val="AEB3B5"/>
                </a:solidFill>
                <a:latin typeface="Open Sans"/>
                <a:ea typeface="Open Sans"/>
                <a:cs typeface="Open Sans"/>
                <a:sym typeface="Open Sans"/>
              </a:defRPr>
            </a:lvl8pPr>
            <a:lvl9pPr marL="0" marR="0" lvl="8" indent="0" algn="r" rtl="0">
              <a:spcBef>
                <a:spcPts val="0"/>
              </a:spcBef>
              <a:buNone/>
              <a:defRPr sz="1200" b="0" i="0" u="none" strike="noStrike" cap="none">
                <a:solidFill>
                  <a:srgbClr val="AEB3B5"/>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5"/>
        <p:cNvGrpSpPr/>
        <p:nvPr/>
      </p:nvGrpSpPr>
      <p:grpSpPr>
        <a:xfrm>
          <a:off x="0" y="0"/>
          <a:ext cx="0" cy="0"/>
          <a:chOff x="0" y="0"/>
          <a:chExt cx="0" cy="0"/>
        </a:xfrm>
      </p:grpSpPr>
      <p:sp>
        <p:nvSpPr>
          <p:cNvPr id="36" name="Google Shape;36;p26"/>
          <p:cNvSpPr/>
          <p:nvPr/>
        </p:nvSpPr>
        <p:spPr>
          <a:xfrm>
            <a:off x="0" y="0"/>
            <a:ext cx="12192000" cy="79752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37" name="Google Shape;37;p26"/>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marR="0" lvl="0" algn="l" rtl="0">
              <a:lnSpc>
                <a:spcPct val="90000"/>
              </a:lnSpc>
              <a:spcBef>
                <a:spcPts val="0"/>
              </a:spcBef>
              <a:spcAft>
                <a:spcPts val="0"/>
              </a:spcAft>
              <a:buClr>
                <a:schemeClr val="dk1"/>
              </a:buClr>
              <a:buSzPts val="3800"/>
              <a:buFont typeface="Open Sans"/>
              <a:buNone/>
              <a:defRPr sz="38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kzfAOc4L6vQ"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
          <p:cNvSpPr txBox="1">
            <a:spLocks noGrp="1"/>
          </p:cNvSpPr>
          <p:nvPr>
            <p:ph type="ctrTitle"/>
          </p:nvPr>
        </p:nvSpPr>
        <p:spPr>
          <a:xfrm>
            <a:off x="715688" y="4530725"/>
            <a:ext cx="5195207" cy="133406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52BAAD"/>
              </a:buClr>
              <a:buSzPct val="100000"/>
              <a:buFont typeface="Open Sans"/>
              <a:buNone/>
            </a:pPr>
            <a:r>
              <a:rPr lang="en-US" i="1"/>
              <a:t>IO1: Intergenerational Learning Curriculum</a:t>
            </a:r>
            <a:r>
              <a:rPr lang="en-US"/>
              <a:t/>
            </a:r>
            <a:br>
              <a:rPr lang="en-US"/>
            </a:br>
            <a:endParaRPr>
              <a:latin typeface="Open Sans"/>
              <a:ea typeface="Open Sans"/>
              <a:cs typeface="Open Sans"/>
              <a:sym typeface="Open Sans"/>
            </a:endParaRPr>
          </a:p>
        </p:txBody>
      </p:sp>
      <p:sp>
        <p:nvSpPr>
          <p:cNvPr id="59" name="Google Shape;59;p1"/>
          <p:cNvSpPr txBox="1">
            <a:spLocks noGrp="1"/>
          </p:cNvSpPr>
          <p:nvPr>
            <p:ph type="subTitle" idx="1"/>
          </p:nvPr>
        </p:nvSpPr>
        <p:spPr>
          <a:xfrm>
            <a:off x="6086475" y="4549902"/>
            <a:ext cx="5178855" cy="129283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2400"/>
              <a:buNone/>
            </a:pPr>
            <a:r>
              <a:rPr lang="en-US"/>
              <a:t>Introduction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0"/>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n-US" b="1"/>
              <a:t/>
            </a:r>
            <a:br>
              <a:rPr lang="en-US" b="1"/>
            </a:br>
            <a:r>
              <a:rPr lang="en-US" b="1"/>
              <a:t> Intergenerational Learning I</a:t>
            </a:r>
            <a:br>
              <a:rPr lang="en-US" b="1"/>
            </a:br>
            <a:endParaRPr/>
          </a:p>
        </p:txBody>
      </p:sp>
      <p:sp>
        <p:nvSpPr>
          <p:cNvPr id="135" name="Google Shape;135;p10"/>
          <p:cNvSpPr txBox="1">
            <a:spLocks noGrp="1"/>
          </p:cNvSpPr>
          <p:nvPr>
            <p:ph type="body" idx="1"/>
          </p:nvPr>
        </p:nvSpPr>
        <p:spPr>
          <a:xfrm>
            <a:off x="204716" y="797521"/>
            <a:ext cx="11709780" cy="3856366"/>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accent3"/>
              </a:buClr>
              <a:buSzPts val="2000"/>
              <a:buNone/>
            </a:pPr>
            <a:r>
              <a:rPr lang="en-US" sz="2200" b="1">
                <a:solidFill>
                  <a:schemeClr val="accent3"/>
                </a:solidFill>
              </a:rPr>
              <a:t>Intergenerational Mentoring</a:t>
            </a:r>
            <a:r>
              <a:rPr lang="en-US" sz="2200">
                <a:solidFill>
                  <a:schemeClr val="accent3"/>
                </a:solidFill>
              </a:rPr>
              <a:t> </a:t>
            </a:r>
            <a:r>
              <a:rPr lang="en-US" sz="2200"/>
              <a:t>amongst mature and younger workers, can be traditionally defined as pairing an older worker with a younger worker in order to </a:t>
            </a:r>
            <a:r>
              <a:rPr lang="en-US" sz="2200" b="1"/>
              <a:t>foster mutual learning and growth</a:t>
            </a:r>
            <a:r>
              <a:rPr lang="en-US" sz="2200"/>
              <a:t>, encouraging both age groups to extract and </a:t>
            </a:r>
            <a:r>
              <a:rPr lang="en-US" sz="2200">
                <a:solidFill>
                  <a:schemeClr val="accent6"/>
                </a:solidFill>
              </a:rPr>
              <a:t>benefit from each other’s skills, expertise and wisdom.</a:t>
            </a:r>
            <a:endParaRPr sz="2200"/>
          </a:p>
          <a:p>
            <a:pPr marL="0" lvl="0" indent="0" algn="just" rtl="0">
              <a:lnSpc>
                <a:spcPct val="90000"/>
              </a:lnSpc>
              <a:spcBef>
                <a:spcPts val="1000"/>
              </a:spcBef>
              <a:spcAft>
                <a:spcPts val="0"/>
              </a:spcAft>
              <a:buClr>
                <a:schemeClr val="lt2"/>
              </a:buClr>
              <a:buSzPts val="2000"/>
              <a:buNone/>
            </a:pPr>
            <a:r>
              <a:rPr lang="en-US" sz="2200"/>
              <a:t>Learning in the current era, can involve </a:t>
            </a:r>
            <a:r>
              <a:rPr lang="en-US" sz="2200">
                <a:solidFill>
                  <a:schemeClr val="accent6"/>
                </a:solidFill>
              </a:rPr>
              <a:t>teaching new technologies</a:t>
            </a:r>
            <a:r>
              <a:rPr lang="en-US" sz="2200"/>
              <a:t>, </a:t>
            </a:r>
            <a:r>
              <a:rPr lang="en-US" sz="2200">
                <a:solidFill>
                  <a:schemeClr val="accent2"/>
                </a:solidFill>
              </a:rPr>
              <a:t>social media management</a:t>
            </a:r>
            <a:r>
              <a:rPr lang="en-US" sz="2200"/>
              <a:t>, </a:t>
            </a:r>
            <a:r>
              <a:rPr lang="en-US" sz="2200">
                <a:solidFill>
                  <a:schemeClr val="accent4"/>
                </a:solidFill>
              </a:rPr>
              <a:t>customer relations</a:t>
            </a:r>
            <a:r>
              <a:rPr lang="en-US" sz="2200"/>
              <a:t>, </a:t>
            </a:r>
            <a:r>
              <a:rPr lang="en-US" sz="2200" b="1"/>
              <a:t>writing</a:t>
            </a:r>
            <a:r>
              <a:rPr lang="en-US" sz="2200"/>
              <a:t>, </a:t>
            </a:r>
            <a:r>
              <a:rPr lang="en-US" sz="2200">
                <a:solidFill>
                  <a:schemeClr val="accent1"/>
                </a:solidFill>
              </a:rPr>
              <a:t>leadership</a:t>
            </a:r>
            <a:r>
              <a:rPr lang="en-US" sz="2200"/>
              <a:t> and </a:t>
            </a:r>
            <a:r>
              <a:rPr lang="en-US" sz="2200">
                <a:solidFill>
                  <a:srgbClr val="9868BD"/>
                </a:solidFill>
              </a:rPr>
              <a:t>management training</a:t>
            </a:r>
            <a:r>
              <a:rPr lang="en-US" sz="2200"/>
              <a:t>. </a:t>
            </a:r>
            <a:endParaRPr sz="2200"/>
          </a:p>
          <a:p>
            <a:pPr marL="0" lvl="0" indent="0" algn="just" rtl="0">
              <a:lnSpc>
                <a:spcPct val="90000"/>
              </a:lnSpc>
              <a:spcBef>
                <a:spcPts val="1000"/>
              </a:spcBef>
              <a:spcAft>
                <a:spcPts val="0"/>
              </a:spcAft>
              <a:buClr>
                <a:schemeClr val="lt2"/>
              </a:buClr>
              <a:buSzPts val="2000"/>
              <a:buNone/>
            </a:pPr>
            <a:r>
              <a:rPr lang="en-US" sz="2200"/>
              <a:t>The main aim of any corporate environment that promotes the practice of “mentoring” is to </a:t>
            </a:r>
            <a:r>
              <a:rPr lang="en-US" sz="2200" b="1"/>
              <a:t>create a nurturing and creative learning environment,</a:t>
            </a:r>
            <a:r>
              <a:rPr lang="en-US" sz="2200"/>
              <a:t> where </a:t>
            </a:r>
            <a:r>
              <a:rPr lang="en-US" sz="2200" u="sng"/>
              <a:t>all generations can bring their expertise and experiences together </a:t>
            </a:r>
            <a:r>
              <a:rPr lang="en-US" sz="2200"/>
              <a:t>in order to assist each other.</a:t>
            </a:r>
            <a:endParaRPr sz="2200"/>
          </a:p>
          <a:p>
            <a:pPr marL="0" lvl="0" indent="0" algn="just" rtl="0">
              <a:lnSpc>
                <a:spcPct val="90000"/>
              </a:lnSpc>
              <a:spcBef>
                <a:spcPts val="1000"/>
              </a:spcBef>
              <a:spcAft>
                <a:spcPts val="0"/>
              </a:spcAft>
              <a:buClr>
                <a:schemeClr val="lt2"/>
              </a:buClr>
              <a:buSzPts val="1800"/>
              <a:buNone/>
            </a:pPr>
            <a:endParaRPr/>
          </a:p>
          <a:p>
            <a:pPr marL="0" lvl="0" indent="0" algn="just" rtl="0">
              <a:lnSpc>
                <a:spcPct val="90000"/>
              </a:lnSpc>
              <a:spcBef>
                <a:spcPts val="1000"/>
              </a:spcBef>
              <a:spcAft>
                <a:spcPts val="0"/>
              </a:spcAft>
              <a:buClr>
                <a:schemeClr val="lt2"/>
              </a:buClr>
              <a:buSzPts val="1800"/>
              <a:buNone/>
            </a:pPr>
            <a:endParaRPr/>
          </a:p>
        </p:txBody>
      </p:sp>
      <p:pic>
        <p:nvPicPr>
          <p:cNvPr id="136" name="Google Shape;136;p10"/>
          <p:cNvPicPr preferRelativeResize="0"/>
          <p:nvPr/>
        </p:nvPicPr>
        <p:blipFill rotWithShape="1">
          <a:blip r:embed="rId3">
            <a:alphaModFix/>
          </a:blip>
          <a:srcRect/>
          <a:stretch/>
        </p:blipFill>
        <p:spPr>
          <a:xfrm>
            <a:off x="3706360" y="3916127"/>
            <a:ext cx="4782548" cy="2505144"/>
          </a:xfrm>
          <a:prstGeom prst="roundRect">
            <a:avLst>
              <a:gd name="adj" fmla="val 8594"/>
            </a:avLst>
          </a:prstGeom>
          <a:solidFill>
            <a:srgbClr val="ECECEC"/>
          </a:solidFill>
          <a:ln>
            <a:noFill/>
          </a:ln>
          <a:effectLst>
            <a:reflection stA="38000" endPos="28000" dist="5000" dir="5400000" sy="-100000" algn="bl" rotWithShape="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1"/>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n-US" b="1"/>
              <a:t> Intergenerational Learning II</a:t>
            </a:r>
            <a:endParaRPr/>
          </a:p>
        </p:txBody>
      </p:sp>
      <p:sp>
        <p:nvSpPr>
          <p:cNvPr id="142" name="Google Shape;142;p11"/>
          <p:cNvSpPr txBox="1">
            <a:spLocks noGrp="1"/>
          </p:cNvSpPr>
          <p:nvPr>
            <p:ph type="body" idx="1"/>
          </p:nvPr>
        </p:nvSpPr>
        <p:spPr>
          <a:xfrm>
            <a:off x="4926843" y="928048"/>
            <a:ext cx="7115478" cy="5240740"/>
          </a:xfrm>
          <a:prstGeom prst="rect">
            <a:avLst/>
          </a:prstGeom>
          <a:noFill/>
          <a:ln>
            <a:noFill/>
          </a:ln>
        </p:spPr>
        <p:txBody>
          <a:bodyPr spcFirstLastPara="1" wrap="square" lIns="91425" tIns="45700" rIns="91425" bIns="45700" anchor="t" anchorCtr="0">
            <a:noAutofit/>
          </a:bodyPr>
          <a:lstStyle/>
          <a:p>
            <a:pPr marL="285750" lvl="0" indent="-285750" algn="just" rtl="0">
              <a:lnSpc>
                <a:spcPct val="90000"/>
              </a:lnSpc>
              <a:spcBef>
                <a:spcPts val="0"/>
              </a:spcBef>
              <a:spcAft>
                <a:spcPts val="0"/>
              </a:spcAft>
              <a:buClr>
                <a:schemeClr val="lt2"/>
              </a:buClr>
              <a:buSzPts val="1800"/>
              <a:buFont typeface="Arial"/>
              <a:buChar char="•"/>
            </a:pPr>
            <a:r>
              <a:rPr lang="en-US"/>
              <a:t>Mentoring has been usually a practice whereas younger employees are getting groomed with the guidance of their senior colleagues.</a:t>
            </a:r>
            <a:endParaRPr/>
          </a:p>
          <a:p>
            <a:pPr marL="285750" lvl="0" indent="-285750" algn="just" rtl="0">
              <a:lnSpc>
                <a:spcPct val="90000"/>
              </a:lnSpc>
              <a:spcBef>
                <a:spcPts val="1000"/>
              </a:spcBef>
              <a:spcAft>
                <a:spcPts val="0"/>
              </a:spcAft>
              <a:buClr>
                <a:schemeClr val="lt2"/>
              </a:buClr>
              <a:buSzPts val="1800"/>
              <a:buFont typeface="Arial"/>
              <a:buChar char="•"/>
            </a:pPr>
            <a:r>
              <a:rPr lang="en-US"/>
              <a:t>This </a:t>
            </a:r>
            <a:r>
              <a:rPr lang="en-US" b="1">
                <a:solidFill>
                  <a:srgbClr val="9868BD"/>
                </a:solidFill>
              </a:rPr>
              <a:t>relationship dynamic</a:t>
            </a:r>
            <a:r>
              <a:rPr lang="en-US">
                <a:solidFill>
                  <a:srgbClr val="9868BD"/>
                </a:solidFill>
              </a:rPr>
              <a:t> </a:t>
            </a:r>
            <a:r>
              <a:rPr lang="en-US">
                <a:solidFill>
                  <a:schemeClr val="lt1"/>
                </a:solidFill>
              </a:rPr>
              <a:t>of </a:t>
            </a:r>
            <a:r>
              <a:rPr lang="en-US"/>
              <a:t>seniors teaching the youngers, also comes more natural due to the fact that </a:t>
            </a:r>
            <a:r>
              <a:rPr lang="en-US">
                <a:solidFill>
                  <a:schemeClr val="accent3"/>
                </a:solidFill>
              </a:rPr>
              <a:t>seniors often have more mastery or soft skills experience in a relevant post or industry. </a:t>
            </a:r>
            <a:endParaRPr/>
          </a:p>
          <a:p>
            <a:pPr marL="285750" lvl="0" indent="-285750" algn="just" rtl="0">
              <a:lnSpc>
                <a:spcPct val="90000"/>
              </a:lnSpc>
              <a:spcBef>
                <a:spcPts val="1000"/>
              </a:spcBef>
              <a:spcAft>
                <a:spcPts val="0"/>
              </a:spcAft>
              <a:buClr>
                <a:schemeClr val="lt2"/>
              </a:buClr>
              <a:buSzPts val="1800"/>
              <a:buFont typeface="Noto Sans Symbols"/>
              <a:buChar char="⮚"/>
            </a:pPr>
            <a:r>
              <a:rPr lang="en-US"/>
              <a:t>As a result of the </a:t>
            </a:r>
            <a:r>
              <a:rPr lang="en-US" b="1">
                <a:solidFill>
                  <a:schemeClr val="accent6"/>
                </a:solidFill>
              </a:rPr>
              <a:t>rapid technological advancements</a:t>
            </a:r>
            <a:r>
              <a:rPr lang="en-US" b="1"/>
              <a:t>,</a:t>
            </a:r>
            <a:r>
              <a:rPr lang="en-US"/>
              <a:t> the roles often are turned since younger generations are brought into the limelight due to their more advanced technological expertise (Jain and Maheshwari, 2020). </a:t>
            </a:r>
            <a:endParaRPr/>
          </a:p>
          <a:p>
            <a:pPr marL="285750" lvl="0" indent="-285750" algn="just" rtl="0">
              <a:lnSpc>
                <a:spcPct val="90000"/>
              </a:lnSpc>
              <a:spcBef>
                <a:spcPts val="1000"/>
              </a:spcBef>
              <a:spcAft>
                <a:spcPts val="0"/>
              </a:spcAft>
              <a:buClr>
                <a:schemeClr val="lt2"/>
              </a:buClr>
              <a:buSzPts val="1800"/>
              <a:buFont typeface="Noto Sans Symbols"/>
              <a:buChar char="⮚"/>
            </a:pPr>
            <a:r>
              <a:rPr lang="en-US"/>
              <a:t>The </a:t>
            </a:r>
            <a:r>
              <a:rPr lang="en-US" b="1"/>
              <a:t>knowledge exchange </a:t>
            </a:r>
            <a:r>
              <a:rPr lang="en-US"/>
              <a:t>between professionals should </a:t>
            </a:r>
            <a:r>
              <a:rPr lang="en-US" u="sng">
                <a:solidFill>
                  <a:schemeClr val="accent6"/>
                </a:solidFill>
              </a:rPr>
              <a:t>depend on their strengths, merit and overall organizational needs</a:t>
            </a:r>
            <a:r>
              <a:rPr lang="en-US"/>
              <a:t> rather than their age. </a:t>
            </a:r>
            <a:endParaRPr/>
          </a:p>
          <a:p>
            <a:pPr marL="285750" lvl="0" indent="-285750" algn="just" rtl="0">
              <a:lnSpc>
                <a:spcPct val="90000"/>
              </a:lnSpc>
              <a:spcBef>
                <a:spcPts val="1000"/>
              </a:spcBef>
              <a:spcAft>
                <a:spcPts val="0"/>
              </a:spcAft>
              <a:buClr>
                <a:schemeClr val="lt2"/>
              </a:buClr>
              <a:buSzPts val="1800"/>
              <a:buFont typeface="Noto Sans Symbols"/>
              <a:buChar char="⮚"/>
            </a:pPr>
            <a:r>
              <a:rPr lang="en-US"/>
              <a:t>Moreover, intergenerational learning creates opportunities for generations to learn more </a:t>
            </a:r>
            <a:r>
              <a:rPr lang="en-US" i="1"/>
              <a:t>about</a:t>
            </a:r>
            <a:r>
              <a:rPr lang="en-US"/>
              <a:t> each other, </a:t>
            </a:r>
            <a:r>
              <a:rPr lang="en-US" b="1"/>
              <a:t>to understand perspectives</a:t>
            </a:r>
            <a:r>
              <a:rPr lang="en-US"/>
              <a:t> of other generations without necessarily adopting them (Bostrom &amp; Schmidt-Hertha, 2017). </a:t>
            </a:r>
            <a:endParaRPr/>
          </a:p>
          <a:p>
            <a:pPr marL="285750" lvl="0" indent="-285750" algn="just" rtl="0">
              <a:lnSpc>
                <a:spcPct val="90000"/>
              </a:lnSpc>
              <a:spcBef>
                <a:spcPts val="1000"/>
              </a:spcBef>
              <a:spcAft>
                <a:spcPts val="0"/>
              </a:spcAft>
              <a:buClr>
                <a:schemeClr val="lt2"/>
              </a:buClr>
              <a:buSzPts val="1800"/>
              <a:buFont typeface="Noto Sans Symbols"/>
              <a:buChar char="⮚"/>
            </a:pPr>
            <a:r>
              <a:rPr lang="en-US"/>
              <a:t>Which will also </a:t>
            </a:r>
            <a:r>
              <a:rPr lang="en-US" b="1">
                <a:solidFill>
                  <a:schemeClr val="accent4"/>
                </a:solidFill>
                <a:highlight>
                  <a:schemeClr val="dk1"/>
                </a:highlight>
                <a:latin typeface="Open Sans"/>
                <a:ea typeface="Open Sans"/>
                <a:cs typeface="Open Sans"/>
                <a:sym typeface="Open Sans"/>
              </a:rPr>
              <a:t>improve </a:t>
            </a:r>
            <a:r>
              <a:rPr lang="en-US"/>
              <a:t>the general work</a:t>
            </a:r>
            <a:r>
              <a:rPr lang="en-US">
                <a:solidFill>
                  <a:schemeClr val="accent4"/>
                </a:solidFill>
              </a:rPr>
              <a:t> </a:t>
            </a:r>
            <a:r>
              <a:rPr lang="en-US" b="1">
                <a:solidFill>
                  <a:schemeClr val="accent4"/>
                </a:solidFill>
                <a:latin typeface="Open Sans"/>
                <a:ea typeface="Open Sans"/>
                <a:cs typeface="Open Sans"/>
                <a:sym typeface="Open Sans"/>
              </a:rPr>
              <a:t>climate</a:t>
            </a:r>
            <a:r>
              <a:rPr lang="en-US"/>
              <a:t>, professional </a:t>
            </a:r>
            <a:r>
              <a:rPr lang="en-US" b="1">
                <a:solidFill>
                  <a:schemeClr val="accent4"/>
                </a:solidFill>
                <a:latin typeface="Open Sans"/>
                <a:ea typeface="Open Sans"/>
                <a:cs typeface="Open Sans"/>
                <a:sym typeface="Open Sans"/>
              </a:rPr>
              <a:t>relationships</a:t>
            </a:r>
            <a:r>
              <a:rPr lang="en-US"/>
              <a:t> and </a:t>
            </a:r>
            <a:r>
              <a:rPr lang="en-US" b="1">
                <a:solidFill>
                  <a:schemeClr val="accent2"/>
                </a:solidFill>
                <a:latin typeface="Open Sans"/>
                <a:ea typeface="Open Sans"/>
                <a:cs typeface="Open Sans"/>
                <a:sym typeface="Open Sans"/>
              </a:rPr>
              <a:t>eliminate</a:t>
            </a:r>
            <a:r>
              <a:rPr lang="en-US" b="1">
                <a:latin typeface="Open Sans"/>
                <a:ea typeface="Open Sans"/>
                <a:cs typeface="Open Sans"/>
                <a:sym typeface="Open Sans"/>
              </a:rPr>
              <a:t> </a:t>
            </a:r>
            <a:r>
              <a:rPr lang="en-US"/>
              <a:t>any sources of </a:t>
            </a:r>
            <a:r>
              <a:rPr lang="en-US" b="1">
                <a:solidFill>
                  <a:schemeClr val="accent2"/>
                </a:solidFill>
                <a:latin typeface="Open Sans"/>
                <a:ea typeface="Open Sans"/>
                <a:cs typeface="Open Sans"/>
                <a:sym typeface="Open Sans"/>
              </a:rPr>
              <a:t>conflict</a:t>
            </a:r>
            <a:r>
              <a:rPr lang="en-US"/>
              <a:t>. </a:t>
            </a:r>
            <a:endParaRPr/>
          </a:p>
          <a:p>
            <a:pPr marL="0" lvl="0" indent="0" algn="just" rtl="0">
              <a:lnSpc>
                <a:spcPct val="90000"/>
              </a:lnSpc>
              <a:spcBef>
                <a:spcPts val="1000"/>
              </a:spcBef>
              <a:spcAft>
                <a:spcPts val="0"/>
              </a:spcAft>
              <a:buClr>
                <a:schemeClr val="lt2"/>
              </a:buClr>
              <a:buSzPts val="1800"/>
              <a:buNone/>
            </a:pPr>
            <a:endParaRPr/>
          </a:p>
        </p:txBody>
      </p:sp>
      <p:pic>
        <p:nvPicPr>
          <p:cNvPr id="143" name="Google Shape;143;p11"/>
          <p:cNvPicPr preferRelativeResize="0"/>
          <p:nvPr/>
        </p:nvPicPr>
        <p:blipFill rotWithShape="1">
          <a:blip r:embed="rId3">
            <a:alphaModFix/>
          </a:blip>
          <a:srcRect/>
          <a:stretch/>
        </p:blipFill>
        <p:spPr>
          <a:xfrm>
            <a:off x="207152" y="1282892"/>
            <a:ext cx="4599258" cy="3952744"/>
          </a:xfrm>
          <a:prstGeom prst="roundRect">
            <a:avLst>
              <a:gd name="adj" fmla="val 8594"/>
            </a:avLst>
          </a:prstGeom>
          <a:solidFill>
            <a:srgbClr val="ECECEC"/>
          </a:solidFill>
          <a:ln>
            <a:noFill/>
          </a:ln>
          <a:effectLst>
            <a:reflection stA="38000" endPos="28000" dist="5000" dir="5400000" sy="-100000" algn="bl" rotWithShape="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2"/>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Open Sans"/>
              <a:buNone/>
            </a:pPr>
            <a:r>
              <a:rPr lang="en-US" b="1"/>
              <a:t>Competencies: </a:t>
            </a:r>
            <a:endParaRPr/>
          </a:p>
        </p:txBody>
      </p:sp>
      <p:sp>
        <p:nvSpPr>
          <p:cNvPr id="149" name="Google Shape;149;p12"/>
          <p:cNvSpPr txBox="1">
            <a:spLocks noGrp="1"/>
          </p:cNvSpPr>
          <p:nvPr>
            <p:ph type="body" idx="1"/>
          </p:nvPr>
        </p:nvSpPr>
        <p:spPr>
          <a:xfrm>
            <a:off x="97971" y="873580"/>
            <a:ext cx="5910944" cy="590277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accent3"/>
              </a:buClr>
              <a:buSzPts val="2800"/>
              <a:buNone/>
            </a:pPr>
            <a:r>
              <a:rPr lang="en-US" sz="2800" u="sng">
                <a:solidFill>
                  <a:schemeClr val="accent3"/>
                </a:solidFill>
              </a:rPr>
              <a:t>For the Younger Generation:</a:t>
            </a:r>
            <a:endParaRPr/>
          </a:p>
          <a:p>
            <a:pPr marL="0" lvl="0" indent="0" algn="just" rtl="0">
              <a:lnSpc>
                <a:spcPct val="90000"/>
              </a:lnSpc>
              <a:spcBef>
                <a:spcPts val="1000"/>
              </a:spcBef>
              <a:spcAft>
                <a:spcPts val="0"/>
              </a:spcAft>
              <a:buClr>
                <a:schemeClr val="lt2"/>
              </a:buClr>
              <a:buSzPts val="2000"/>
              <a:buNone/>
            </a:pPr>
            <a:endParaRPr sz="2000">
              <a:solidFill>
                <a:schemeClr val="accent3"/>
              </a:solidFill>
            </a:endParaRPr>
          </a:p>
          <a:p>
            <a:pPr marL="285750" lvl="0" indent="-285750" algn="just" rtl="0">
              <a:lnSpc>
                <a:spcPct val="90000"/>
              </a:lnSpc>
              <a:spcBef>
                <a:spcPts val="1000"/>
              </a:spcBef>
              <a:spcAft>
                <a:spcPts val="0"/>
              </a:spcAft>
              <a:buClr>
                <a:schemeClr val="accent6"/>
              </a:buClr>
              <a:buSzPts val="2000"/>
              <a:buFont typeface="Noto Sans Symbols"/>
              <a:buChar char="✔"/>
            </a:pPr>
            <a:r>
              <a:rPr lang="en-US" sz="2000">
                <a:solidFill>
                  <a:schemeClr val="accent6"/>
                </a:solidFill>
              </a:rPr>
              <a:t>Critical thinking: </a:t>
            </a:r>
            <a:r>
              <a:rPr lang="en-US" sz="2000"/>
              <a:t>the ability to think clearly and rationally, understanding the logical connection between ideas</a:t>
            </a:r>
            <a:endParaRPr sz="2000"/>
          </a:p>
          <a:p>
            <a:pPr marL="285750" lvl="0" indent="-285750" algn="just" rtl="0">
              <a:lnSpc>
                <a:spcPct val="90000"/>
              </a:lnSpc>
              <a:spcBef>
                <a:spcPts val="1000"/>
              </a:spcBef>
              <a:spcAft>
                <a:spcPts val="0"/>
              </a:spcAft>
              <a:buClr>
                <a:schemeClr val="accent6"/>
              </a:buClr>
              <a:buSzPts val="2000"/>
              <a:buFont typeface="Noto Sans Symbols"/>
              <a:buChar char="✔"/>
            </a:pPr>
            <a:r>
              <a:rPr lang="en-US" sz="2000">
                <a:solidFill>
                  <a:schemeClr val="accent6"/>
                </a:solidFill>
              </a:rPr>
              <a:t>Problem solving</a:t>
            </a:r>
            <a:r>
              <a:rPr lang="en-US" sz="2000"/>
              <a:t>: quickly identifying the underlying issue and implementing a solution</a:t>
            </a:r>
            <a:endParaRPr sz="2000"/>
          </a:p>
          <a:p>
            <a:pPr marL="285750" lvl="0" indent="-285750" algn="just" rtl="0">
              <a:lnSpc>
                <a:spcPct val="90000"/>
              </a:lnSpc>
              <a:spcBef>
                <a:spcPts val="1000"/>
              </a:spcBef>
              <a:spcAft>
                <a:spcPts val="0"/>
              </a:spcAft>
              <a:buClr>
                <a:schemeClr val="accent6"/>
              </a:buClr>
              <a:buSzPts val="2000"/>
              <a:buFont typeface="Noto Sans Symbols"/>
              <a:buChar char="✔"/>
            </a:pPr>
            <a:r>
              <a:rPr lang="en-US" sz="2000">
                <a:solidFill>
                  <a:schemeClr val="accent6"/>
                </a:solidFill>
              </a:rPr>
              <a:t>Decision making: </a:t>
            </a:r>
            <a:r>
              <a:rPr lang="en-US" sz="2000"/>
              <a:t>the process of making choices by identifying a decision, gathering information, and assessing alternative resolutions</a:t>
            </a:r>
            <a:endParaRPr sz="2000"/>
          </a:p>
          <a:p>
            <a:pPr marL="285750" lvl="0" indent="-285750" algn="just" rtl="0">
              <a:lnSpc>
                <a:spcPct val="90000"/>
              </a:lnSpc>
              <a:spcBef>
                <a:spcPts val="1000"/>
              </a:spcBef>
              <a:spcAft>
                <a:spcPts val="0"/>
              </a:spcAft>
              <a:buClr>
                <a:schemeClr val="accent6"/>
              </a:buClr>
              <a:buSzPts val="2000"/>
              <a:buFont typeface="Noto Sans Symbols"/>
              <a:buChar char="✔"/>
            </a:pPr>
            <a:r>
              <a:rPr lang="en-US" sz="2000">
                <a:solidFill>
                  <a:schemeClr val="accent6"/>
                </a:solidFill>
              </a:rPr>
              <a:t>Strategic thinking: </a:t>
            </a:r>
            <a:r>
              <a:rPr lang="en-US" sz="2000"/>
              <a:t>a mental or thinking process applied by an individual in the context of achieving a goal or set of goals in various types of endeavors</a:t>
            </a:r>
            <a:endParaRPr sz="2000"/>
          </a:p>
          <a:p>
            <a:pPr marL="0" lvl="0" indent="0" algn="just" rtl="0">
              <a:lnSpc>
                <a:spcPct val="90000"/>
              </a:lnSpc>
              <a:spcBef>
                <a:spcPts val="1000"/>
              </a:spcBef>
              <a:spcAft>
                <a:spcPts val="0"/>
              </a:spcAft>
              <a:buClr>
                <a:schemeClr val="lt2"/>
              </a:buClr>
              <a:buSzPts val="1800"/>
              <a:buNone/>
            </a:pPr>
            <a:endParaRPr/>
          </a:p>
        </p:txBody>
      </p:sp>
      <p:sp>
        <p:nvSpPr>
          <p:cNvPr id="150" name="Google Shape;150;p12"/>
          <p:cNvSpPr txBox="1">
            <a:spLocks noGrp="1"/>
          </p:cNvSpPr>
          <p:nvPr>
            <p:ph type="body" idx="2"/>
          </p:nvPr>
        </p:nvSpPr>
        <p:spPr>
          <a:xfrm>
            <a:off x="6131377" y="873580"/>
            <a:ext cx="5910944" cy="590277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accent3"/>
              </a:buClr>
              <a:buSzPts val="2800"/>
              <a:buNone/>
            </a:pPr>
            <a:r>
              <a:rPr lang="en-US" sz="2800" u="sng">
                <a:solidFill>
                  <a:schemeClr val="accent3"/>
                </a:solidFill>
              </a:rPr>
              <a:t>For the Older Generation:</a:t>
            </a:r>
            <a:endParaRPr/>
          </a:p>
          <a:p>
            <a:pPr marL="0" lvl="0" indent="0" algn="just" rtl="0">
              <a:lnSpc>
                <a:spcPct val="90000"/>
              </a:lnSpc>
              <a:spcBef>
                <a:spcPts val="1000"/>
              </a:spcBef>
              <a:spcAft>
                <a:spcPts val="0"/>
              </a:spcAft>
              <a:buClr>
                <a:schemeClr val="lt2"/>
              </a:buClr>
              <a:buSzPts val="1800"/>
              <a:buNone/>
            </a:pPr>
            <a:endParaRPr>
              <a:solidFill>
                <a:schemeClr val="accent3"/>
              </a:solidFill>
            </a:endParaRPr>
          </a:p>
          <a:p>
            <a:pPr marL="285750" lvl="0" indent="-285750" algn="just" rtl="0">
              <a:lnSpc>
                <a:spcPct val="90000"/>
              </a:lnSpc>
              <a:spcBef>
                <a:spcPts val="1000"/>
              </a:spcBef>
              <a:spcAft>
                <a:spcPts val="0"/>
              </a:spcAft>
              <a:buClr>
                <a:schemeClr val="accent6"/>
              </a:buClr>
              <a:buSzPts val="2000"/>
              <a:buFont typeface="Noto Sans Symbols"/>
              <a:buChar char="✔"/>
            </a:pPr>
            <a:r>
              <a:rPr lang="en-US" sz="2000">
                <a:solidFill>
                  <a:schemeClr val="accent6"/>
                </a:solidFill>
              </a:rPr>
              <a:t>Digital Skills: </a:t>
            </a:r>
            <a:r>
              <a:rPr lang="en-US" sz="2000"/>
              <a:t>a range of abilities to use digital devices, communication applications, and networks to access and manage information</a:t>
            </a:r>
            <a:endParaRPr sz="2000"/>
          </a:p>
          <a:p>
            <a:pPr marL="285750" lvl="0" indent="-285750" algn="just" rtl="0">
              <a:lnSpc>
                <a:spcPct val="90000"/>
              </a:lnSpc>
              <a:spcBef>
                <a:spcPts val="1000"/>
              </a:spcBef>
              <a:spcAft>
                <a:spcPts val="0"/>
              </a:spcAft>
              <a:buClr>
                <a:schemeClr val="accent6"/>
              </a:buClr>
              <a:buSzPts val="2000"/>
              <a:buFont typeface="Noto Sans Symbols"/>
              <a:buChar char="✔"/>
            </a:pPr>
            <a:r>
              <a:rPr lang="en-US" sz="2000">
                <a:solidFill>
                  <a:schemeClr val="accent6"/>
                </a:solidFill>
              </a:rPr>
              <a:t>Media Literacy:  </a:t>
            </a:r>
            <a:r>
              <a:rPr lang="en-US" sz="2000"/>
              <a:t>the abilities to access, analyze, evaluate, create, and act using all forms of communication</a:t>
            </a:r>
            <a:endParaRPr sz="2000"/>
          </a:p>
          <a:p>
            <a:pPr marL="285750" lvl="0" indent="-285750" algn="just" rtl="0">
              <a:lnSpc>
                <a:spcPct val="90000"/>
              </a:lnSpc>
              <a:spcBef>
                <a:spcPts val="1000"/>
              </a:spcBef>
              <a:spcAft>
                <a:spcPts val="0"/>
              </a:spcAft>
              <a:buClr>
                <a:schemeClr val="accent6"/>
              </a:buClr>
              <a:buSzPts val="2000"/>
              <a:buFont typeface="Noto Sans Symbols"/>
              <a:buChar char="✔"/>
            </a:pPr>
            <a:r>
              <a:rPr lang="en-US" sz="2000">
                <a:solidFill>
                  <a:schemeClr val="accent6"/>
                </a:solidFill>
              </a:rPr>
              <a:t>Coping with Technological Challenges</a:t>
            </a:r>
            <a:r>
              <a:rPr lang="en-US" sz="2000"/>
              <a:t>: a set of skills that will help with a smooth transition and enhance adaptability (Tech Vocabulary, Typing Skills, Finding Useful Research Resources)</a:t>
            </a:r>
            <a:endParaRPr sz="2000"/>
          </a:p>
          <a:p>
            <a:pPr marL="0" lvl="0" indent="0" algn="just" rtl="0">
              <a:lnSpc>
                <a:spcPct val="90000"/>
              </a:lnSpc>
              <a:spcBef>
                <a:spcPts val="1000"/>
              </a:spcBef>
              <a:spcAft>
                <a:spcPts val="0"/>
              </a:spcAft>
              <a:buClr>
                <a:schemeClr val="lt2"/>
              </a:buClr>
              <a:buSzPts val="18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3"/>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n-US" b="1"/>
              <a:t>Duration </a:t>
            </a:r>
            <a:endParaRPr/>
          </a:p>
        </p:txBody>
      </p:sp>
      <p:sp>
        <p:nvSpPr>
          <p:cNvPr id="156" name="Google Shape;156;p13"/>
          <p:cNvSpPr txBox="1">
            <a:spLocks noGrp="1"/>
          </p:cNvSpPr>
          <p:nvPr>
            <p:ph type="body" idx="1"/>
          </p:nvPr>
        </p:nvSpPr>
        <p:spPr>
          <a:xfrm>
            <a:off x="97970" y="797522"/>
            <a:ext cx="11311558" cy="5381138"/>
          </a:xfrm>
          <a:prstGeom prst="rect">
            <a:avLst/>
          </a:prstGeom>
          <a:noFill/>
          <a:ln>
            <a:noFill/>
          </a:ln>
        </p:spPr>
        <p:txBody>
          <a:bodyPr spcFirstLastPara="1" wrap="square" lIns="91425" tIns="45700" rIns="91425" bIns="45700" anchor="t" anchorCtr="0">
            <a:noAutofit/>
          </a:bodyPr>
          <a:lstStyle/>
          <a:p>
            <a:pPr marL="342900" lvl="0" indent="-342900" algn="just" rtl="0">
              <a:lnSpc>
                <a:spcPct val="90000"/>
              </a:lnSpc>
              <a:spcBef>
                <a:spcPts val="0"/>
              </a:spcBef>
              <a:spcAft>
                <a:spcPts val="0"/>
              </a:spcAft>
              <a:buClr>
                <a:schemeClr val="lt2"/>
              </a:buClr>
              <a:buSzPts val="2000"/>
              <a:buFont typeface="Noto Sans Symbols"/>
              <a:buChar char="▪"/>
            </a:pPr>
            <a:r>
              <a:rPr lang="en-US" sz="2000"/>
              <a:t>The Curriculum is equivalent to </a:t>
            </a:r>
            <a:r>
              <a:rPr lang="en-US" sz="2000">
                <a:solidFill>
                  <a:schemeClr val="accent3"/>
                </a:solidFill>
              </a:rPr>
              <a:t>18 hours of blended learning.</a:t>
            </a:r>
            <a:endParaRPr/>
          </a:p>
          <a:p>
            <a:pPr marL="342900" lvl="0" indent="-342900" algn="just" rtl="0">
              <a:lnSpc>
                <a:spcPct val="90000"/>
              </a:lnSpc>
              <a:spcBef>
                <a:spcPts val="1000"/>
              </a:spcBef>
              <a:spcAft>
                <a:spcPts val="0"/>
              </a:spcAft>
              <a:buClr>
                <a:schemeClr val="lt2"/>
              </a:buClr>
              <a:buSzPts val="2000"/>
              <a:buFont typeface="Noto Sans Symbols"/>
              <a:buChar char="▪"/>
            </a:pPr>
            <a:r>
              <a:rPr lang="en-US" sz="2000"/>
              <a:t>An </a:t>
            </a:r>
            <a:r>
              <a:rPr lang="en-US" sz="2000">
                <a:solidFill>
                  <a:schemeClr val="accent2"/>
                </a:solidFill>
              </a:rPr>
              <a:t>8-hour workshop </a:t>
            </a:r>
            <a:r>
              <a:rPr lang="en-US" sz="2000"/>
              <a:t>will be delivered to the managers, HR professionals and Trainers, followed by 5 hours of independent/group online learning. </a:t>
            </a:r>
            <a:endParaRPr sz="2000"/>
          </a:p>
          <a:p>
            <a:pPr marL="342900" lvl="0" indent="-342900" algn="just" rtl="0">
              <a:lnSpc>
                <a:spcPct val="90000"/>
              </a:lnSpc>
              <a:spcBef>
                <a:spcPts val="1000"/>
              </a:spcBef>
              <a:spcAft>
                <a:spcPts val="0"/>
              </a:spcAft>
              <a:buClr>
                <a:schemeClr val="lt2"/>
              </a:buClr>
              <a:buSzPts val="2000"/>
              <a:buFont typeface="Noto Sans Symbols"/>
              <a:buChar char="▪"/>
            </a:pPr>
            <a:r>
              <a:rPr lang="en-US" sz="2000"/>
              <a:t>The independent/group learning will include live online tutoring and optional additional face-to-face meetings. </a:t>
            </a:r>
            <a:endParaRPr sz="2000"/>
          </a:p>
          <a:p>
            <a:pPr marL="342900" lvl="0" indent="-342900" algn="just" rtl="0">
              <a:lnSpc>
                <a:spcPct val="90000"/>
              </a:lnSpc>
              <a:spcBef>
                <a:spcPts val="1000"/>
              </a:spcBef>
              <a:spcAft>
                <a:spcPts val="0"/>
              </a:spcAft>
              <a:buClr>
                <a:schemeClr val="lt2"/>
              </a:buClr>
              <a:buSzPts val="2000"/>
              <a:buFont typeface="Noto Sans Symbols"/>
              <a:buChar char="▪"/>
            </a:pPr>
            <a:r>
              <a:rPr lang="en-US" sz="2000"/>
              <a:t>A </a:t>
            </a:r>
            <a:r>
              <a:rPr lang="en-US" sz="2000" b="1">
                <a:solidFill>
                  <a:schemeClr val="accent3"/>
                </a:solidFill>
              </a:rPr>
              <a:t>5-hour workshop at the end </a:t>
            </a:r>
            <a:r>
              <a:rPr lang="en-US" sz="2000"/>
              <a:t>will be held during which participants will present their strategies for their businesses/workplaces.</a:t>
            </a:r>
            <a:endParaRPr sz="2000"/>
          </a:p>
          <a:p>
            <a:pPr marL="342900" lvl="0" indent="-342900" algn="just" rtl="0">
              <a:lnSpc>
                <a:spcPct val="90000"/>
              </a:lnSpc>
              <a:spcBef>
                <a:spcPts val="1000"/>
              </a:spcBef>
              <a:spcAft>
                <a:spcPts val="0"/>
              </a:spcAft>
              <a:buClr>
                <a:schemeClr val="accent6"/>
              </a:buClr>
              <a:buSzPts val="2000"/>
              <a:buFont typeface="Noto Sans Symbols"/>
              <a:buChar char="▪"/>
            </a:pPr>
            <a:r>
              <a:rPr lang="en-US" sz="2000" b="1">
                <a:solidFill>
                  <a:schemeClr val="accent6"/>
                </a:solidFill>
              </a:rPr>
              <a:t>Each Module should be consisted of 3 hours (1 hour theory + 2 hours of activities) </a:t>
            </a:r>
            <a:endParaRPr sz="2000">
              <a:solidFill>
                <a:schemeClr val="accent6"/>
              </a:solidFill>
            </a:endParaRPr>
          </a:p>
          <a:p>
            <a:pPr marL="0" lvl="0" indent="0" algn="just" rtl="0">
              <a:lnSpc>
                <a:spcPct val="90000"/>
              </a:lnSpc>
              <a:spcBef>
                <a:spcPts val="1000"/>
              </a:spcBef>
              <a:spcAft>
                <a:spcPts val="0"/>
              </a:spcAft>
              <a:buClr>
                <a:schemeClr val="lt2"/>
              </a:buClr>
              <a:buSzPts val="1800"/>
              <a:buNone/>
            </a:pPr>
            <a:endParaRPr/>
          </a:p>
        </p:txBody>
      </p:sp>
      <p:pic>
        <p:nvPicPr>
          <p:cNvPr id="157" name="Google Shape;157;p13"/>
          <p:cNvPicPr preferRelativeResize="0"/>
          <p:nvPr/>
        </p:nvPicPr>
        <p:blipFill rotWithShape="1">
          <a:blip r:embed="rId3">
            <a:alphaModFix/>
          </a:blip>
          <a:srcRect t="6892"/>
          <a:stretch/>
        </p:blipFill>
        <p:spPr>
          <a:xfrm>
            <a:off x="7365687" y="3592260"/>
            <a:ext cx="4676635" cy="326573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4"/>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2BAAD"/>
              </a:buClr>
              <a:buSzPts val="4400"/>
              <a:buFont typeface="Open Sans"/>
              <a:buNone/>
            </a:pPr>
            <a:r>
              <a:rPr lang="en-US" sz="4400"/>
              <a:t>Module 1 Activities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5"/>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n-US" b="1"/>
              <a:t>Activity 1.1 Identifying the Generations </a:t>
            </a:r>
            <a:endParaRPr/>
          </a:p>
        </p:txBody>
      </p:sp>
      <p:graphicFrame>
        <p:nvGraphicFramePr>
          <p:cNvPr id="168" name="Google Shape;168;p15"/>
          <p:cNvGraphicFramePr/>
          <p:nvPr/>
        </p:nvGraphicFramePr>
        <p:xfrm>
          <a:off x="873457" y="1241944"/>
          <a:ext cx="3000000" cy="3000000"/>
        </p:xfrm>
        <a:graphic>
          <a:graphicData uri="http://schemas.openxmlformats.org/drawingml/2006/table">
            <a:tbl>
              <a:tblPr firstRow="1" firstCol="1" bandRow="1">
                <a:noFill/>
                <a:tableStyleId>{35F0FB15-82DA-4F02-872D-41EED5A7B356}</a:tableStyleId>
              </a:tblPr>
              <a:tblGrid>
                <a:gridCol w="2571250"/>
                <a:gridCol w="7582700"/>
              </a:tblGrid>
              <a:tr h="768125">
                <a:tc gridSpan="2">
                  <a:txBody>
                    <a:bodyPr/>
                    <a:lstStyle/>
                    <a:p>
                      <a:pPr marL="0" marR="0" lvl="0" indent="0" algn="l" rtl="0">
                        <a:lnSpc>
                          <a:spcPct val="107000"/>
                        </a:lnSpc>
                        <a:spcBef>
                          <a:spcPts val="0"/>
                        </a:spcBef>
                        <a:spcAft>
                          <a:spcPts val="0"/>
                        </a:spcAft>
                        <a:buNone/>
                      </a:pPr>
                      <a:r>
                        <a:rPr lang="en-US" sz="2800" b="1" u="none" strike="noStrike" cap="none">
                          <a:solidFill>
                            <a:schemeClr val="dk1"/>
                          </a:solidFill>
                        </a:rPr>
                        <a:t>Activity 1.1</a:t>
                      </a:r>
                      <a:endParaRPr sz="2400" b="1" u="none" strike="noStrike" cap="none">
                        <a:solidFill>
                          <a:schemeClr val="dk1"/>
                        </a:solidFill>
                        <a:latin typeface="Open Sans"/>
                        <a:ea typeface="Open Sans"/>
                        <a:cs typeface="Open Sans"/>
                        <a:sym typeface="Open Sans"/>
                      </a:endParaRPr>
                    </a:p>
                  </a:txBody>
                  <a:tcPr marL="68575" marR="68575" marT="0" marB="0" anchor="ctr"/>
                </a:tc>
                <a:tc hMerge="1">
                  <a:txBody>
                    <a:bodyPr/>
                    <a:lstStyle/>
                    <a:p>
                      <a:endParaRPr lang="en-US"/>
                    </a:p>
                  </a:txBody>
                  <a:tcPr/>
                </a:tc>
              </a:tr>
              <a:tr h="777150">
                <a:tc>
                  <a:txBody>
                    <a:bodyPr/>
                    <a:lstStyle/>
                    <a:p>
                      <a:pPr marL="0" marR="0" lvl="0" indent="0" algn="l" rtl="0">
                        <a:lnSpc>
                          <a:spcPct val="107000"/>
                        </a:lnSpc>
                        <a:spcBef>
                          <a:spcPts val="0"/>
                        </a:spcBef>
                        <a:spcAft>
                          <a:spcPts val="0"/>
                        </a:spcAft>
                        <a:buNone/>
                      </a:pPr>
                      <a:r>
                        <a:rPr lang="en-US" sz="2400" b="1" u="none" strike="noStrike" cap="none">
                          <a:solidFill>
                            <a:schemeClr val="dk1"/>
                          </a:solidFill>
                        </a:rPr>
                        <a:t>Title: </a:t>
                      </a:r>
                      <a:endParaRPr sz="2400" b="1" u="none" strike="noStrike" cap="none">
                        <a:solidFill>
                          <a:schemeClr val="dk1"/>
                        </a:solidFill>
                        <a:latin typeface="Open Sans"/>
                        <a:ea typeface="Open Sans"/>
                        <a:cs typeface="Open Sans"/>
                        <a:sym typeface="Open Sans"/>
                      </a:endParaRPr>
                    </a:p>
                  </a:txBody>
                  <a:tcPr marL="68575" marR="68575" marT="0" marB="0" anchor="ctr"/>
                </a:tc>
                <a:tc>
                  <a:txBody>
                    <a:bodyPr/>
                    <a:lstStyle/>
                    <a:p>
                      <a:pPr marL="0" marR="0" lvl="0" indent="0" algn="l" rtl="0">
                        <a:lnSpc>
                          <a:spcPct val="107000"/>
                        </a:lnSpc>
                        <a:spcBef>
                          <a:spcPts val="0"/>
                        </a:spcBef>
                        <a:spcAft>
                          <a:spcPts val="0"/>
                        </a:spcAft>
                        <a:buNone/>
                      </a:pPr>
                      <a:r>
                        <a:rPr lang="en-US" sz="2400" b="1" u="none" strike="noStrike" cap="none">
                          <a:solidFill>
                            <a:schemeClr val="lt1"/>
                          </a:solidFill>
                        </a:rPr>
                        <a:t>Identifying the Generations</a:t>
                      </a:r>
                      <a:endParaRPr sz="2400" b="1" u="none" strike="noStrike" cap="none">
                        <a:solidFill>
                          <a:schemeClr val="lt1"/>
                        </a:solidFill>
                        <a:latin typeface="Open Sans"/>
                        <a:ea typeface="Open Sans"/>
                        <a:cs typeface="Open Sans"/>
                        <a:sym typeface="Open Sans"/>
                      </a:endParaRPr>
                    </a:p>
                  </a:txBody>
                  <a:tcPr marL="68575" marR="68575" marT="0" marB="0" anchor="ctr"/>
                </a:tc>
              </a:tr>
              <a:tr h="777150">
                <a:tc>
                  <a:txBody>
                    <a:bodyPr/>
                    <a:lstStyle/>
                    <a:p>
                      <a:pPr marL="0" marR="0" lvl="0" indent="0" algn="l" rtl="0">
                        <a:lnSpc>
                          <a:spcPct val="107000"/>
                        </a:lnSpc>
                        <a:spcBef>
                          <a:spcPts val="0"/>
                        </a:spcBef>
                        <a:spcAft>
                          <a:spcPts val="0"/>
                        </a:spcAft>
                        <a:buNone/>
                      </a:pPr>
                      <a:r>
                        <a:rPr lang="en-US" sz="2400" b="1" u="none" strike="noStrike" cap="none">
                          <a:solidFill>
                            <a:schemeClr val="dk1"/>
                          </a:solidFill>
                        </a:rPr>
                        <a:t>Implementation:</a:t>
                      </a:r>
                      <a:endParaRPr sz="2400" b="1" u="none" strike="noStrike" cap="none">
                        <a:solidFill>
                          <a:schemeClr val="dk1"/>
                        </a:solidFill>
                        <a:latin typeface="Open Sans"/>
                        <a:ea typeface="Open Sans"/>
                        <a:cs typeface="Open Sans"/>
                        <a:sym typeface="Open Sans"/>
                      </a:endParaRPr>
                    </a:p>
                  </a:txBody>
                  <a:tcPr marL="68575" marR="68575" marT="0" marB="0" anchor="ctr"/>
                </a:tc>
                <a:tc>
                  <a:txBody>
                    <a:bodyPr/>
                    <a:lstStyle/>
                    <a:p>
                      <a:pPr marL="0" marR="0" lvl="0" indent="0" algn="l" rtl="0">
                        <a:lnSpc>
                          <a:spcPct val="107000"/>
                        </a:lnSpc>
                        <a:spcBef>
                          <a:spcPts val="0"/>
                        </a:spcBef>
                        <a:spcAft>
                          <a:spcPts val="0"/>
                        </a:spcAft>
                        <a:buNone/>
                      </a:pPr>
                      <a:r>
                        <a:rPr lang="en-US" sz="2400" b="1" u="none" strike="noStrike" cap="none">
                          <a:solidFill>
                            <a:schemeClr val="lt1"/>
                          </a:solidFill>
                        </a:rPr>
                        <a:t>Face-to-face / Online </a:t>
                      </a:r>
                      <a:endParaRPr sz="2400" b="1" u="none" strike="noStrike" cap="none">
                        <a:solidFill>
                          <a:schemeClr val="lt1"/>
                        </a:solidFill>
                        <a:latin typeface="Open Sans"/>
                        <a:ea typeface="Open Sans"/>
                        <a:cs typeface="Open Sans"/>
                        <a:sym typeface="Open Sans"/>
                      </a:endParaRPr>
                    </a:p>
                  </a:txBody>
                  <a:tcPr marL="68575" marR="68575" marT="0" marB="0" anchor="ctr"/>
                </a:tc>
              </a:tr>
              <a:tr h="777150">
                <a:tc>
                  <a:txBody>
                    <a:bodyPr/>
                    <a:lstStyle/>
                    <a:p>
                      <a:pPr marL="0" marR="0" lvl="0" indent="0" algn="l" rtl="0">
                        <a:lnSpc>
                          <a:spcPct val="107000"/>
                        </a:lnSpc>
                        <a:spcBef>
                          <a:spcPts val="0"/>
                        </a:spcBef>
                        <a:spcAft>
                          <a:spcPts val="0"/>
                        </a:spcAft>
                        <a:buNone/>
                      </a:pPr>
                      <a:r>
                        <a:rPr lang="en-US" sz="2400" b="1" u="none" strike="noStrike" cap="none">
                          <a:solidFill>
                            <a:schemeClr val="dk1"/>
                          </a:solidFill>
                        </a:rPr>
                        <a:t>Objective: </a:t>
                      </a:r>
                      <a:endParaRPr sz="2400" b="1" u="none" strike="noStrike" cap="none">
                        <a:solidFill>
                          <a:schemeClr val="dk1"/>
                        </a:solidFill>
                        <a:latin typeface="Open Sans"/>
                        <a:ea typeface="Open Sans"/>
                        <a:cs typeface="Open Sans"/>
                        <a:sym typeface="Open Sans"/>
                      </a:endParaRPr>
                    </a:p>
                  </a:txBody>
                  <a:tcPr marL="68575" marR="68575" marT="0" marB="0" anchor="ctr"/>
                </a:tc>
                <a:tc>
                  <a:txBody>
                    <a:bodyPr/>
                    <a:lstStyle/>
                    <a:p>
                      <a:pPr marL="0" marR="0" lvl="0" indent="0" algn="l" rtl="0">
                        <a:lnSpc>
                          <a:spcPct val="107000"/>
                        </a:lnSpc>
                        <a:spcBef>
                          <a:spcPts val="0"/>
                        </a:spcBef>
                        <a:spcAft>
                          <a:spcPts val="0"/>
                        </a:spcAft>
                        <a:buNone/>
                      </a:pPr>
                      <a:r>
                        <a:rPr lang="en-US" sz="2400" b="1" u="none" strike="noStrike" cap="none">
                          <a:solidFill>
                            <a:schemeClr val="lt1"/>
                          </a:solidFill>
                        </a:rPr>
                        <a:t>Assessment of needs and mentoring  </a:t>
                      </a:r>
                      <a:endParaRPr sz="2400" b="1" u="none" strike="noStrike" cap="none">
                        <a:solidFill>
                          <a:schemeClr val="lt1"/>
                        </a:solidFill>
                        <a:latin typeface="Open Sans"/>
                        <a:ea typeface="Open Sans"/>
                        <a:cs typeface="Open Sans"/>
                        <a:sym typeface="Open Sans"/>
                      </a:endParaRPr>
                    </a:p>
                  </a:txBody>
                  <a:tcPr marL="68575" marR="68575" marT="0" marB="0" anchor="ctr"/>
                </a:tc>
              </a:tr>
              <a:tr h="777150">
                <a:tc>
                  <a:txBody>
                    <a:bodyPr/>
                    <a:lstStyle/>
                    <a:p>
                      <a:pPr marL="0" marR="0" lvl="0" indent="0" algn="l" rtl="0">
                        <a:lnSpc>
                          <a:spcPct val="107000"/>
                        </a:lnSpc>
                        <a:spcBef>
                          <a:spcPts val="0"/>
                        </a:spcBef>
                        <a:spcAft>
                          <a:spcPts val="0"/>
                        </a:spcAft>
                        <a:buNone/>
                      </a:pPr>
                      <a:r>
                        <a:rPr lang="en-US" sz="2400" b="1" u="none" strike="noStrike" cap="none">
                          <a:solidFill>
                            <a:schemeClr val="dk1"/>
                          </a:solidFill>
                        </a:rPr>
                        <a:t>Competency/ies: </a:t>
                      </a:r>
                      <a:endParaRPr sz="2400" b="1" u="none" strike="noStrike" cap="none">
                        <a:solidFill>
                          <a:schemeClr val="dk1"/>
                        </a:solidFill>
                        <a:latin typeface="Open Sans"/>
                        <a:ea typeface="Open Sans"/>
                        <a:cs typeface="Open Sans"/>
                        <a:sym typeface="Open Sans"/>
                      </a:endParaRPr>
                    </a:p>
                  </a:txBody>
                  <a:tcPr marL="68575" marR="68575" marT="0" marB="0" anchor="ctr"/>
                </a:tc>
                <a:tc>
                  <a:txBody>
                    <a:bodyPr/>
                    <a:lstStyle/>
                    <a:p>
                      <a:pPr marL="0" marR="0" lvl="0" indent="0" algn="l" rtl="0">
                        <a:lnSpc>
                          <a:spcPct val="107000"/>
                        </a:lnSpc>
                        <a:spcBef>
                          <a:spcPts val="0"/>
                        </a:spcBef>
                        <a:spcAft>
                          <a:spcPts val="0"/>
                        </a:spcAft>
                        <a:buNone/>
                      </a:pPr>
                      <a:r>
                        <a:rPr lang="en-US" sz="2400" b="1" u="none" strike="noStrike" cap="none">
                          <a:solidFill>
                            <a:schemeClr val="lt1"/>
                          </a:solidFill>
                        </a:rPr>
                        <a:t>Introductory </a:t>
                      </a:r>
                      <a:endParaRPr sz="2400" b="1" u="none" strike="noStrike" cap="none">
                        <a:solidFill>
                          <a:schemeClr val="lt1"/>
                        </a:solidFill>
                        <a:latin typeface="Open Sans"/>
                        <a:ea typeface="Open Sans"/>
                        <a:cs typeface="Open Sans"/>
                        <a:sym typeface="Open Sans"/>
                      </a:endParaRPr>
                    </a:p>
                  </a:txBody>
                  <a:tcPr marL="68575" marR="68575" marT="0" marB="0" anchor="ctr"/>
                </a:tc>
              </a:tr>
              <a:tr h="777150">
                <a:tc>
                  <a:txBody>
                    <a:bodyPr/>
                    <a:lstStyle/>
                    <a:p>
                      <a:pPr marL="0" marR="0" lvl="0" indent="0" algn="l" rtl="0">
                        <a:lnSpc>
                          <a:spcPct val="107000"/>
                        </a:lnSpc>
                        <a:spcBef>
                          <a:spcPts val="0"/>
                        </a:spcBef>
                        <a:spcAft>
                          <a:spcPts val="0"/>
                        </a:spcAft>
                        <a:buNone/>
                      </a:pPr>
                      <a:r>
                        <a:rPr lang="en-US" sz="2400" b="1" u="none" strike="noStrike" cap="none">
                          <a:solidFill>
                            <a:schemeClr val="dk1"/>
                          </a:solidFill>
                        </a:rPr>
                        <a:t>Duration:</a:t>
                      </a:r>
                      <a:endParaRPr sz="2400" b="1" u="none" strike="noStrike" cap="none">
                        <a:solidFill>
                          <a:schemeClr val="dk1"/>
                        </a:solidFill>
                        <a:latin typeface="Open Sans"/>
                        <a:ea typeface="Open Sans"/>
                        <a:cs typeface="Open Sans"/>
                        <a:sym typeface="Open Sans"/>
                      </a:endParaRPr>
                    </a:p>
                  </a:txBody>
                  <a:tcPr marL="68575" marR="68575" marT="0" marB="0" anchor="ctr"/>
                </a:tc>
                <a:tc>
                  <a:txBody>
                    <a:bodyPr/>
                    <a:lstStyle/>
                    <a:p>
                      <a:pPr marL="0" marR="0" lvl="0" indent="0" algn="l" rtl="0">
                        <a:lnSpc>
                          <a:spcPct val="107000"/>
                        </a:lnSpc>
                        <a:spcBef>
                          <a:spcPts val="0"/>
                        </a:spcBef>
                        <a:spcAft>
                          <a:spcPts val="0"/>
                        </a:spcAft>
                        <a:buNone/>
                      </a:pPr>
                      <a:r>
                        <a:rPr lang="en-US" sz="2400" b="1" u="none" strike="noStrike" cap="none">
                          <a:solidFill>
                            <a:schemeClr val="lt1"/>
                          </a:solidFill>
                        </a:rPr>
                        <a:t>45 minutes</a:t>
                      </a:r>
                      <a:endParaRPr sz="2400" b="1" u="none" strike="noStrike" cap="none">
                        <a:solidFill>
                          <a:schemeClr val="lt1"/>
                        </a:solidFill>
                        <a:latin typeface="Open Sans"/>
                        <a:ea typeface="Open Sans"/>
                        <a:cs typeface="Open Sans"/>
                        <a:sym typeface="Open Sans"/>
                      </a:endParaRPr>
                    </a:p>
                  </a:txBody>
                  <a:tcPr marL="68575" marR="68575" marT="0" marB="0" anchor="ct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6"/>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Open Sans"/>
              <a:buNone/>
            </a:pPr>
            <a:r>
              <a:rPr lang="en-US" b="1"/>
              <a:t>Activity 1.1 Identifying the Generations </a:t>
            </a:r>
            <a:endParaRPr/>
          </a:p>
        </p:txBody>
      </p:sp>
      <p:sp>
        <p:nvSpPr>
          <p:cNvPr id="174" name="Google Shape;174;p16"/>
          <p:cNvSpPr txBox="1">
            <a:spLocks noGrp="1"/>
          </p:cNvSpPr>
          <p:nvPr>
            <p:ph type="body" idx="1"/>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r>
              <a:rPr lang="en-US"/>
              <a:t>Please read carefully: </a:t>
            </a:r>
            <a:endParaRPr/>
          </a:p>
        </p:txBody>
      </p:sp>
      <p:sp>
        <p:nvSpPr>
          <p:cNvPr id="175" name="Google Shape;175;p16"/>
          <p:cNvSpPr txBox="1">
            <a:spLocks noGrp="1"/>
          </p:cNvSpPr>
          <p:nvPr>
            <p:ph type="body" idx="2"/>
          </p:nvPr>
        </p:nvSpPr>
        <p:spPr>
          <a:xfrm>
            <a:off x="97971" y="2279176"/>
            <a:ext cx="11944350" cy="4472688"/>
          </a:xfrm>
          <a:prstGeom prst="rect">
            <a:avLst/>
          </a:prstGeom>
          <a:noFill/>
          <a:ln>
            <a:noFill/>
          </a:ln>
        </p:spPr>
        <p:txBody>
          <a:bodyPr spcFirstLastPara="1" wrap="square" lIns="91425" tIns="45700" rIns="91425" bIns="45700" anchor="t" anchorCtr="0">
            <a:noAutofit/>
          </a:bodyPr>
          <a:lstStyle/>
          <a:p>
            <a:pPr marL="457200" lvl="0" indent="-457200" algn="just" rtl="0">
              <a:lnSpc>
                <a:spcPct val="90000"/>
              </a:lnSpc>
              <a:spcBef>
                <a:spcPts val="0"/>
              </a:spcBef>
              <a:spcAft>
                <a:spcPts val="0"/>
              </a:spcAft>
              <a:buClr>
                <a:srgbClr val="9868BD"/>
              </a:buClr>
              <a:buSzPts val="2000"/>
              <a:buFont typeface="Calibri"/>
              <a:buAutoNum type="arabicPeriod"/>
            </a:pPr>
            <a:r>
              <a:rPr lang="en-US" sz="2000">
                <a:solidFill>
                  <a:srgbClr val="9868BD"/>
                </a:solidFill>
              </a:rPr>
              <a:t>SILENT GENERATION </a:t>
            </a:r>
            <a:r>
              <a:rPr lang="en-US" sz="2000"/>
              <a:t>/ MATURES/ VETERANS / TRADITIONALISTS / WORLD WAR II: Born before 1940-45 </a:t>
            </a:r>
            <a:endParaRPr sz="2000"/>
          </a:p>
          <a:p>
            <a:pPr marL="0" lvl="0" indent="0" algn="just" rtl="0">
              <a:lnSpc>
                <a:spcPct val="90000"/>
              </a:lnSpc>
              <a:spcBef>
                <a:spcPts val="1000"/>
              </a:spcBef>
              <a:spcAft>
                <a:spcPts val="0"/>
              </a:spcAft>
              <a:buClr>
                <a:schemeClr val="lt2"/>
              </a:buClr>
              <a:buSzPts val="2000"/>
              <a:buNone/>
            </a:pPr>
            <a:endParaRPr sz="2000"/>
          </a:p>
          <a:p>
            <a:pPr marL="0" lvl="0" indent="0" algn="just" rtl="0">
              <a:lnSpc>
                <a:spcPct val="90000"/>
              </a:lnSpc>
              <a:spcBef>
                <a:spcPts val="1000"/>
              </a:spcBef>
              <a:spcAft>
                <a:spcPts val="0"/>
              </a:spcAft>
              <a:buClr>
                <a:schemeClr val="lt2"/>
              </a:buClr>
              <a:buSzPts val="2000"/>
              <a:buNone/>
            </a:pPr>
            <a:r>
              <a:rPr lang="en-US" sz="2000"/>
              <a:t>2. </a:t>
            </a:r>
            <a:r>
              <a:rPr lang="en-US" sz="2000">
                <a:solidFill>
                  <a:schemeClr val="accent1"/>
                </a:solidFill>
              </a:rPr>
              <a:t>BABY BOOMERS </a:t>
            </a:r>
            <a:r>
              <a:rPr lang="en-US" sz="2000"/>
              <a:t>/ GREAT MAJORITY: Born about 1940-45 to 1964 </a:t>
            </a:r>
            <a:endParaRPr/>
          </a:p>
          <a:p>
            <a:pPr marL="0" lvl="0" indent="0" algn="just" rtl="0">
              <a:lnSpc>
                <a:spcPct val="90000"/>
              </a:lnSpc>
              <a:spcBef>
                <a:spcPts val="1000"/>
              </a:spcBef>
              <a:spcAft>
                <a:spcPts val="0"/>
              </a:spcAft>
              <a:buClr>
                <a:schemeClr val="lt2"/>
              </a:buClr>
              <a:buSzPts val="2000"/>
              <a:buNone/>
            </a:pPr>
            <a:endParaRPr sz="2000"/>
          </a:p>
          <a:p>
            <a:pPr marL="0" lvl="0" indent="0" algn="just" rtl="0">
              <a:lnSpc>
                <a:spcPct val="90000"/>
              </a:lnSpc>
              <a:spcBef>
                <a:spcPts val="1000"/>
              </a:spcBef>
              <a:spcAft>
                <a:spcPts val="0"/>
              </a:spcAft>
              <a:buClr>
                <a:schemeClr val="lt2"/>
              </a:buClr>
              <a:buSzPts val="2000"/>
              <a:buNone/>
            </a:pPr>
            <a:r>
              <a:rPr lang="en-US" sz="2000"/>
              <a:t>3. </a:t>
            </a:r>
            <a:r>
              <a:rPr lang="en-US" sz="2000">
                <a:solidFill>
                  <a:srgbClr val="92D050"/>
                </a:solidFill>
              </a:rPr>
              <a:t>GENERATION X</a:t>
            </a:r>
            <a:r>
              <a:rPr lang="en-US" sz="2000"/>
              <a:t> / X’ers/ POST BOOMERS / THE 13TH GENERATION: Born 1960-54 to 1980</a:t>
            </a:r>
            <a:endParaRPr/>
          </a:p>
          <a:p>
            <a:pPr marL="0" lvl="0" indent="0" algn="just" rtl="0">
              <a:lnSpc>
                <a:spcPct val="90000"/>
              </a:lnSpc>
              <a:spcBef>
                <a:spcPts val="1000"/>
              </a:spcBef>
              <a:spcAft>
                <a:spcPts val="0"/>
              </a:spcAft>
              <a:buClr>
                <a:schemeClr val="lt2"/>
              </a:buClr>
              <a:buSzPts val="2000"/>
              <a:buNone/>
            </a:pPr>
            <a:endParaRPr sz="2000"/>
          </a:p>
          <a:p>
            <a:pPr marL="0" lvl="0" indent="0" algn="just" rtl="0">
              <a:lnSpc>
                <a:spcPct val="90000"/>
              </a:lnSpc>
              <a:spcBef>
                <a:spcPts val="1000"/>
              </a:spcBef>
              <a:spcAft>
                <a:spcPts val="0"/>
              </a:spcAft>
              <a:buClr>
                <a:schemeClr val="lt2"/>
              </a:buClr>
              <a:buSzPts val="2000"/>
              <a:buNone/>
            </a:pPr>
            <a:r>
              <a:rPr lang="en-US" sz="2000"/>
              <a:t>4</a:t>
            </a:r>
            <a:r>
              <a:rPr lang="en-US" sz="2000">
                <a:solidFill>
                  <a:srgbClr val="52BAAD"/>
                </a:solidFill>
              </a:rPr>
              <a:t>. MILLENNIALS</a:t>
            </a:r>
            <a:r>
              <a:rPr lang="en-US" sz="2000"/>
              <a:t> / GENERATION Y / ECHO BOOMERS / BABY BUSTERS / GENERATION NEXT: Born 1981 to 1999</a:t>
            </a:r>
            <a:endParaRPr sz="2000"/>
          </a:p>
          <a:p>
            <a:pPr marL="0" lvl="0" indent="0" algn="just" rtl="0">
              <a:lnSpc>
                <a:spcPct val="90000"/>
              </a:lnSpc>
              <a:spcBef>
                <a:spcPts val="1000"/>
              </a:spcBef>
              <a:spcAft>
                <a:spcPts val="0"/>
              </a:spcAft>
              <a:buClr>
                <a:schemeClr val="lt2"/>
              </a:buClr>
              <a:buSzPts val="1800"/>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7"/>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Open Sans"/>
              <a:buNone/>
            </a:pPr>
            <a:r>
              <a:rPr lang="en-US" b="1"/>
              <a:t>Activity 1.1 Identifying the Generations </a:t>
            </a:r>
            <a:endParaRPr/>
          </a:p>
        </p:txBody>
      </p:sp>
      <p:sp>
        <p:nvSpPr>
          <p:cNvPr id="181" name="Google Shape;181;p17"/>
          <p:cNvSpPr txBox="1">
            <a:spLocks noGrp="1"/>
          </p:cNvSpPr>
          <p:nvPr>
            <p:ph type="body" idx="1"/>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r>
              <a:rPr lang="en-US"/>
              <a:t>Get into small groups and identify the following profiles for your groups:</a:t>
            </a:r>
            <a:endParaRPr/>
          </a:p>
        </p:txBody>
      </p:sp>
      <p:sp>
        <p:nvSpPr>
          <p:cNvPr id="182" name="Google Shape;182;p17"/>
          <p:cNvSpPr txBox="1">
            <a:spLocks noGrp="1"/>
          </p:cNvSpPr>
          <p:nvPr>
            <p:ph type="body" idx="2"/>
          </p:nvPr>
        </p:nvSpPr>
        <p:spPr>
          <a:xfrm>
            <a:off x="97971" y="1910687"/>
            <a:ext cx="11944350" cy="4841177"/>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None/>
            </a:pPr>
            <a:r>
              <a:rPr lang="en-US" sz="2400"/>
              <a:t>a. How would you introduce yourself today? Where are you on your career path?</a:t>
            </a:r>
            <a:endParaRPr/>
          </a:p>
          <a:p>
            <a:pPr marL="0" lvl="0" indent="0" algn="just" rtl="0">
              <a:lnSpc>
                <a:spcPct val="90000"/>
              </a:lnSpc>
              <a:spcBef>
                <a:spcPts val="1000"/>
              </a:spcBef>
              <a:spcAft>
                <a:spcPts val="0"/>
              </a:spcAft>
              <a:buClr>
                <a:schemeClr val="lt2"/>
              </a:buClr>
              <a:buSzPts val="2400"/>
              <a:buNone/>
            </a:pPr>
            <a:endParaRPr sz="2400"/>
          </a:p>
          <a:p>
            <a:pPr marL="0" lvl="0" indent="0" algn="just" rtl="0">
              <a:lnSpc>
                <a:spcPct val="90000"/>
              </a:lnSpc>
              <a:spcBef>
                <a:spcPts val="1000"/>
              </a:spcBef>
              <a:spcAft>
                <a:spcPts val="0"/>
              </a:spcAft>
              <a:buClr>
                <a:schemeClr val="lt2"/>
              </a:buClr>
              <a:buSzPts val="2400"/>
              <a:buNone/>
            </a:pPr>
            <a:r>
              <a:rPr lang="en-US" sz="2400"/>
              <a:t>b. What was the mood of the era you grew up in? What compelling programming messages did you get from the media, from school, and at home?</a:t>
            </a:r>
            <a:endParaRPr/>
          </a:p>
          <a:p>
            <a:pPr marL="0" lvl="0" indent="0" algn="just" rtl="0">
              <a:lnSpc>
                <a:spcPct val="90000"/>
              </a:lnSpc>
              <a:spcBef>
                <a:spcPts val="1000"/>
              </a:spcBef>
              <a:spcAft>
                <a:spcPts val="0"/>
              </a:spcAft>
              <a:buClr>
                <a:schemeClr val="lt2"/>
              </a:buClr>
              <a:buSzPts val="2400"/>
              <a:buNone/>
            </a:pPr>
            <a:endParaRPr sz="2400"/>
          </a:p>
          <a:p>
            <a:pPr marL="0" lvl="0" indent="0" algn="just" rtl="0">
              <a:lnSpc>
                <a:spcPct val="90000"/>
              </a:lnSpc>
              <a:spcBef>
                <a:spcPts val="1000"/>
              </a:spcBef>
              <a:spcAft>
                <a:spcPts val="0"/>
              </a:spcAft>
              <a:buClr>
                <a:schemeClr val="lt2"/>
              </a:buClr>
              <a:buSzPts val="2400"/>
              <a:buNone/>
            </a:pPr>
            <a:r>
              <a:rPr lang="en-US" sz="2400"/>
              <a:t>c. How did those messages affect who you are regarding your professional profile today? How did they impact your work ethic?</a:t>
            </a:r>
            <a:endParaRPr sz="2400"/>
          </a:p>
          <a:p>
            <a:pPr marL="0" lvl="0" indent="0" algn="just" rtl="0">
              <a:lnSpc>
                <a:spcPct val="90000"/>
              </a:lnSpc>
              <a:spcBef>
                <a:spcPts val="1000"/>
              </a:spcBef>
              <a:spcAft>
                <a:spcPts val="0"/>
              </a:spcAft>
              <a:buClr>
                <a:schemeClr val="lt2"/>
              </a:buClr>
              <a:buSzPts val="180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8"/>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n-US" b="1"/>
              <a:t>Activity 1.1 Identifying the Generations </a:t>
            </a:r>
            <a:endParaRPr/>
          </a:p>
        </p:txBody>
      </p:sp>
      <p:pic>
        <p:nvPicPr>
          <p:cNvPr id="188" name="Google Shape;188;p18"/>
          <p:cNvPicPr preferRelativeResize="0">
            <a:picLocks noGrp="1"/>
          </p:cNvPicPr>
          <p:nvPr>
            <p:ph type="body" idx="1"/>
          </p:nvPr>
        </p:nvPicPr>
        <p:blipFill rotWithShape="1">
          <a:blip r:embed="rId3">
            <a:alphaModFix/>
          </a:blip>
          <a:srcRect l="2934" t="1991" r="3250"/>
          <a:stretch/>
        </p:blipFill>
        <p:spPr>
          <a:xfrm>
            <a:off x="97975" y="797525"/>
            <a:ext cx="7588800" cy="5753700"/>
          </a:xfrm>
          <a:prstGeom prst="rect">
            <a:avLst/>
          </a:prstGeom>
          <a:noFill/>
          <a:ln>
            <a:noFill/>
          </a:ln>
        </p:spPr>
      </p:pic>
      <p:sp>
        <p:nvSpPr>
          <p:cNvPr id="189" name="Google Shape;189;p18"/>
          <p:cNvSpPr txBox="1"/>
          <p:nvPr/>
        </p:nvSpPr>
        <p:spPr>
          <a:xfrm>
            <a:off x="7963309" y="1483201"/>
            <a:ext cx="4149000" cy="3417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accent6"/>
                </a:solidFill>
                <a:latin typeface="Calibri"/>
                <a:ea typeface="Calibri"/>
                <a:cs typeface="Calibri"/>
                <a:sym typeface="Calibri"/>
              </a:rPr>
              <a:t>Which generation do you associate with the most?</a:t>
            </a:r>
            <a:endParaRPr/>
          </a:p>
          <a:p>
            <a:pPr marL="0" marR="0" lvl="0" indent="0" algn="l" rtl="0">
              <a:spcBef>
                <a:spcPts val="0"/>
              </a:spcBef>
              <a:spcAft>
                <a:spcPts val="0"/>
              </a:spcAft>
              <a:buNone/>
            </a:pPr>
            <a:endParaRPr sz="2400" b="1">
              <a:solidFill>
                <a:schemeClr val="accent6"/>
              </a:solidFill>
              <a:latin typeface="Calibri"/>
              <a:ea typeface="Calibri"/>
              <a:cs typeface="Calibri"/>
              <a:sym typeface="Calibri"/>
            </a:endParaRPr>
          </a:p>
          <a:p>
            <a:pPr marL="0" marR="0" lvl="0" indent="0" algn="l" rtl="0">
              <a:spcBef>
                <a:spcPts val="0"/>
              </a:spcBef>
              <a:spcAft>
                <a:spcPts val="0"/>
              </a:spcAft>
              <a:buNone/>
            </a:pPr>
            <a:endParaRPr sz="2400" b="1">
              <a:solidFill>
                <a:schemeClr val="accent6"/>
              </a:solidFill>
              <a:latin typeface="Calibri"/>
              <a:ea typeface="Calibri"/>
              <a:cs typeface="Calibri"/>
              <a:sym typeface="Calibri"/>
            </a:endParaRPr>
          </a:p>
          <a:p>
            <a:pPr marL="0" marR="0" lvl="0" indent="0" algn="l" rtl="0">
              <a:spcBef>
                <a:spcPts val="0"/>
              </a:spcBef>
              <a:spcAft>
                <a:spcPts val="0"/>
              </a:spcAft>
              <a:buNone/>
            </a:pPr>
            <a:r>
              <a:rPr lang="en-US" sz="2400" b="1">
                <a:solidFill>
                  <a:schemeClr val="accent6"/>
                </a:solidFill>
                <a:latin typeface="Calibri"/>
                <a:ea typeface="Calibri"/>
                <a:cs typeface="Calibri"/>
                <a:sym typeface="Calibri"/>
              </a:rPr>
              <a:t>Do you think that what is stated is true?</a:t>
            </a:r>
            <a:endParaRPr/>
          </a:p>
          <a:p>
            <a:pPr marL="0" marR="0" lvl="0" indent="0" algn="l" rtl="0">
              <a:spcBef>
                <a:spcPts val="0"/>
              </a:spcBef>
              <a:spcAft>
                <a:spcPts val="0"/>
              </a:spcAft>
              <a:buNone/>
            </a:pPr>
            <a:endParaRPr sz="2400" b="1">
              <a:solidFill>
                <a:schemeClr val="accent6"/>
              </a:solidFill>
              <a:latin typeface="Calibri"/>
              <a:ea typeface="Calibri"/>
              <a:cs typeface="Calibri"/>
              <a:sym typeface="Calibri"/>
            </a:endParaRPr>
          </a:p>
          <a:p>
            <a:pPr marL="0" marR="0" lvl="0" indent="0" algn="l" rtl="0">
              <a:spcBef>
                <a:spcPts val="0"/>
              </a:spcBef>
              <a:spcAft>
                <a:spcPts val="0"/>
              </a:spcAft>
              <a:buNone/>
            </a:pPr>
            <a:r>
              <a:rPr lang="en-US" sz="2400" b="1">
                <a:solidFill>
                  <a:schemeClr val="accent6"/>
                </a:solidFill>
                <a:latin typeface="Calibri"/>
                <a:ea typeface="Calibri"/>
                <a:cs typeface="Calibri"/>
                <a:sym typeface="Calibri"/>
              </a:rPr>
              <a:t>Would you like to add anything else? </a:t>
            </a:r>
            <a:endParaRPr sz="2400" b="1">
              <a:solidFill>
                <a:schemeClr val="accent6"/>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9"/>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200"/>
              <a:buFont typeface="Calibri"/>
              <a:buNone/>
            </a:pPr>
            <a:r>
              <a:rPr lang="en-US" sz="3200" b="1"/>
              <a:t>Activity 1.2 Intergenerational Mentoring and Needs Assessment </a:t>
            </a:r>
            <a:endParaRPr sz="3200"/>
          </a:p>
        </p:txBody>
      </p:sp>
      <p:graphicFrame>
        <p:nvGraphicFramePr>
          <p:cNvPr id="195" name="Google Shape;195;p19"/>
          <p:cNvGraphicFramePr/>
          <p:nvPr/>
        </p:nvGraphicFramePr>
        <p:xfrm>
          <a:off x="573206" y="1146414"/>
          <a:ext cx="3000000" cy="3000000"/>
        </p:xfrm>
        <a:graphic>
          <a:graphicData uri="http://schemas.openxmlformats.org/drawingml/2006/table">
            <a:tbl>
              <a:tblPr firstRow="1" firstCol="1" bandRow="1">
                <a:noFill/>
                <a:tableStyleId>{35F0FB15-82DA-4F02-872D-41EED5A7B356}</a:tableStyleId>
              </a:tblPr>
              <a:tblGrid>
                <a:gridCol w="2509025"/>
                <a:gridCol w="7399250"/>
              </a:tblGrid>
              <a:tr h="734800">
                <a:tc gridSpan="2">
                  <a:txBody>
                    <a:bodyPr/>
                    <a:lstStyle/>
                    <a:p>
                      <a:pPr marL="0" marR="0" lvl="0" indent="0" algn="l" rtl="0">
                        <a:lnSpc>
                          <a:spcPct val="107000"/>
                        </a:lnSpc>
                        <a:spcBef>
                          <a:spcPts val="0"/>
                        </a:spcBef>
                        <a:spcAft>
                          <a:spcPts val="0"/>
                        </a:spcAft>
                        <a:buNone/>
                      </a:pPr>
                      <a:r>
                        <a:rPr lang="en-US" sz="3200" u="none" strike="noStrike" cap="none">
                          <a:solidFill>
                            <a:schemeClr val="dk1"/>
                          </a:solidFill>
                        </a:rPr>
                        <a:t>Activity 1.2 </a:t>
                      </a:r>
                      <a:endParaRPr sz="2800" u="none" strike="noStrike" cap="none">
                        <a:solidFill>
                          <a:schemeClr val="dk1"/>
                        </a:solidFill>
                        <a:latin typeface="Open Sans"/>
                        <a:ea typeface="Open Sans"/>
                        <a:cs typeface="Open Sans"/>
                        <a:sym typeface="Open Sans"/>
                      </a:endParaRPr>
                    </a:p>
                  </a:txBody>
                  <a:tcPr marL="68575" marR="68575" marT="0" marB="0" anchor="ctr"/>
                </a:tc>
                <a:tc hMerge="1">
                  <a:txBody>
                    <a:bodyPr/>
                    <a:lstStyle/>
                    <a:p>
                      <a:endParaRPr lang="en-US"/>
                    </a:p>
                  </a:txBody>
                  <a:tcPr/>
                </a:tc>
              </a:tr>
              <a:tr h="842575">
                <a:tc>
                  <a:txBody>
                    <a:bodyPr/>
                    <a:lstStyle/>
                    <a:p>
                      <a:pPr marL="0" marR="0" lvl="0" indent="0" algn="l" rtl="0">
                        <a:lnSpc>
                          <a:spcPct val="107000"/>
                        </a:lnSpc>
                        <a:spcBef>
                          <a:spcPts val="0"/>
                        </a:spcBef>
                        <a:spcAft>
                          <a:spcPts val="0"/>
                        </a:spcAft>
                        <a:buNone/>
                      </a:pPr>
                      <a:r>
                        <a:rPr lang="en-US" sz="2400" u="none" strike="noStrike" cap="none">
                          <a:solidFill>
                            <a:schemeClr val="dk1"/>
                          </a:solidFill>
                        </a:rPr>
                        <a:t>Title: </a:t>
                      </a:r>
                      <a:endParaRPr sz="2400" u="none" strike="noStrike" cap="none">
                        <a:solidFill>
                          <a:schemeClr val="dk1"/>
                        </a:solidFill>
                        <a:latin typeface="Open Sans"/>
                        <a:ea typeface="Open Sans"/>
                        <a:cs typeface="Open Sans"/>
                        <a:sym typeface="Open Sans"/>
                      </a:endParaRPr>
                    </a:p>
                  </a:txBody>
                  <a:tcPr marL="68575" marR="68575" marT="0" marB="0" anchor="ctr"/>
                </a:tc>
                <a:tc>
                  <a:txBody>
                    <a:bodyPr/>
                    <a:lstStyle/>
                    <a:p>
                      <a:pPr marL="0" marR="0" lvl="0" indent="0" algn="l" rtl="0">
                        <a:lnSpc>
                          <a:spcPct val="107000"/>
                        </a:lnSpc>
                        <a:spcBef>
                          <a:spcPts val="0"/>
                        </a:spcBef>
                        <a:spcAft>
                          <a:spcPts val="0"/>
                        </a:spcAft>
                        <a:buNone/>
                      </a:pPr>
                      <a:r>
                        <a:rPr lang="en-US" sz="2400" b="1" u="none" strike="noStrike" cap="none">
                          <a:solidFill>
                            <a:schemeClr val="lt1"/>
                          </a:solidFill>
                        </a:rPr>
                        <a:t>Intergenerational Mentoring and Needs Assessment </a:t>
                      </a:r>
                      <a:endParaRPr sz="2400" b="1" u="none" strike="noStrike" cap="none">
                        <a:solidFill>
                          <a:schemeClr val="lt1"/>
                        </a:solidFill>
                        <a:latin typeface="Open Sans"/>
                        <a:ea typeface="Open Sans"/>
                        <a:cs typeface="Open Sans"/>
                        <a:sym typeface="Open Sans"/>
                      </a:endParaRPr>
                    </a:p>
                  </a:txBody>
                  <a:tcPr marL="68575" marR="68575" marT="0" marB="0" anchor="ctr"/>
                </a:tc>
              </a:tr>
              <a:tr h="842575">
                <a:tc>
                  <a:txBody>
                    <a:bodyPr/>
                    <a:lstStyle/>
                    <a:p>
                      <a:pPr marL="0" marR="0" lvl="0" indent="0" algn="l" rtl="0">
                        <a:lnSpc>
                          <a:spcPct val="107000"/>
                        </a:lnSpc>
                        <a:spcBef>
                          <a:spcPts val="0"/>
                        </a:spcBef>
                        <a:spcAft>
                          <a:spcPts val="0"/>
                        </a:spcAft>
                        <a:buNone/>
                      </a:pPr>
                      <a:r>
                        <a:rPr lang="en-US" sz="2400" u="none" strike="noStrike" cap="none">
                          <a:solidFill>
                            <a:schemeClr val="dk1"/>
                          </a:solidFill>
                        </a:rPr>
                        <a:t>Implementation:</a:t>
                      </a:r>
                      <a:endParaRPr sz="2400" u="none" strike="noStrike" cap="none">
                        <a:solidFill>
                          <a:schemeClr val="dk1"/>
                        </a:solidFill>
                        <a:latin typeface="Open Sans"/>
                        <a:ea typeface="Open Sans"/>
                        <a:cs typeface="Open Sans"/>
                        <a:sym typeface="Open Sans"/>
                      </a:endParaRPr>
                    </a:p>
                  </a:txBody>
                  <a:tcPr marL="68575" marR="68575" marT="0" marB="0" anchor="ctr"/>
                </a:tc>
                <a:tc>
                  <a:txBody>
                    <a:bodyPr/>
                    <a:lstStyle/>
                    <a:p>
                      <a:pPr marL="0" marR="0" lvl="0" indent="0" algn="l" rtl="0">
                        <a:lnSpc>
                          <a:spcPct val="107000"/>
                        </a:lnSpc>
                        <a:spcBef>
                          <a:spcPts val="0"/>
                        </a:spcBef>
                        <a:spcAft>
                          <a:spcPts val="0"/>
                        </a:spcAft>
                        <a:buNone/>
                      </a:pPr>
                      <a:r>
                        <a:rPr lang="en-US" sz="2400" b="1" u="none" strike="noStrike" cap="none">
                          <a:solidFill>
                            <a:schemeClr val="lt1"/>
                          </a:solidFill>
                        </a:rPr>
                        <a:t>Face-to-face /  Online – Breakout Rooms</a:t>
                      </a:r>
                      <a:endParaRPr sz="2400" b="1" u="none" strike="noStrike" cap="none">
                        <a:solidFill>
                          <a:schemeClr val="lt1"/>
                        </a:solidFill>
                        <a:latin typeface="Open Sans"/>
                        <a:ea typeface="Open Sans"/>
                        <a:cs typeface="Open Sans"/>
                        <a:sym typeface="Open Sans"/>
                      </a:endParaRPr>
                    </a:p>
                  </a:txBody>
                  <a:tcPr marL="68575" marR="68575" marT="0" marB="0" anchor="ctr"/>
                </a:tc>
              </a:tr>
              <a:tr h="743450">
                <a:tc>
                  <a:txBody>
                    <a:bodyPr/>
                    <a:lstStyle/>
                    <a:p>
                      <a:pPr marL="0" marR="0" lvl="0" indent="0" algn="l" rtl="0">
                        <a:lnSpc>
                          <a:spcPct val="107000"/>
                        </a:lnSpc>
                        <a:spcBef>
                          <a:spcPts val="0"/>
                        </a:spcBef>
                        <a:spcAft>
                          <a:spcPts val="0"/>
                        </a:spcAft>
                        <a:buNone/>
                      </a:pPr>
                      <a:r>
                        <a:rPr lang="en-US" sz="2400" u="none" strike="noStrike" cap="none">
                          <a:solidFill>
                            <a:schemeClr val="dk1"/>
                          </a:solidFill>
                        </a:rPr>
                        <a:t>Objective: </a:t>
                      </a:r>
                      <a:endParaRPr sz="2400" u="none" strike="noStrike" cap="none">
                        <a:solidFill>
                          <a:schemeClr val="dk1"/>
                        </a:solidFill>
                        <a:latin typeface="Open Sans"/>
                        <a:ea typeface="Open Sans"/>
                        <a:cs typeface="Open Sans"/>
                        <a:sym typeface="Open Sans"/>
                      </a:endParaRPr>
                    </a:p>
                  </a:txBody>
                  <a:tcPr marL="68575" marR="68575" marT="0" marB="0" anchor="ctr"/>
                </a:tc>
                <a:tc>
                  <a:txBody>
                    <a:bodyPr/>
                    <a:lstStyle/>
                    <a:p>
                      <a:pPr marL="0" marR="0" lvl="0" indent="0" algn="l" rtl="0">
                        <a:lnSpc>
                          <a:spcPct val="107000"/>
                        </a:lnSpc>
                        <a:spcBef>
                          <a:spcPts val="0"/>
                        </a:spcBef>
                        <a:spcAft>
                          <a:spcPts val="0"/>
                        </a:spcAft>
                        <a:buNone/>
                      </a:pPr>
                      <a:r>
                        <a:rPr lang="en-US" sz="2400" b="1" u="none" strike="noStrike" cap="none">
                          <a:solidFill>
                            <a:schemeClr val="lt1"/>
                          </a:solidFill>
                        </a:rPr>
                        <a:t>Assessment of needs and mentoring  </a:t>
                      </a:r>
                      <a:endParaRPr sz="2400" b="1" u="none" strike="noStrike" cap="none">
                        <a:solidFill>
                          <a:schemeClr val="lt1"/>
                        </a:solidFill>
                        <a:latin typeface="Open Sans"/>
                        <a:ea typeface="Open Sans"/>
                        <a:cs typeface="Open Sans"/>
                        <a:sym typeface="Open Sans"/>
                      </a:endParaRPr>
                    </a:p>
                  </a:txBody>
                  <a:tcPr marL="68575" marR="68575" marT="0" marB="0" anchor="ctr"/>
                </a:tc>
              </a:tr>
              <a:tr h="842575">
                <a:tc>
                  <a:txBody>
                    <a:bodyPr/>
                    <a:lstStyle/>
                    <a:p>
                      <a:pPr marL="0" marR="0" lvl="0" indent="0" algn="l" rtl="0">
                        <a:lnSpc>
                          <a:spcPct val="107000"/>
                        </a:lnSpc>
                        <a:spcBef>
                          <a:spcPts val="0"/>
                        </a:spcBef>
                        <a:spcAft>
                          <a:spcPts val="0"/>
                        </a:spcAft>
                        <a:buNone/>
                      </a:pPr>
                      <a:r>
                        <a:rPr lang="en-US" sz="2400" u="none" strike="noStrike" cap="none">
                          <a:solidFill>
                            <a:schemeClr val="dk1"/>
                          </a:solidFill>
                        </a:rPr>
                        <a:t>Competency/ies: </a:t>
                      </a:r>
                      <a:endParaRPr sz="2400" u="none" strike="noStrike" cap="none">
                        <a:solidFill>
                          <a:schemeClr val="dk1"/>
                        </a:solidFill>
                        <a:latin typeface="Open Sans"/>
                        <a:ea typeface="Open Sans"/>
                        <a:cs typeface="Open Sans"/>
                        <a:sym typeface="Open Sans"/>
                      </a:endParaRPr>
                    </a:p>
                  </a:txBody>
                  <a:tcPr marL="68575" marR="68575" marT="0" marB="0" anchor="ctr"/>
                </a:tc>
                <a:tc>
                  <a:txBody>
                    <a:bodyPr/>
                    <a:lstStyle/>
                    <a:p>
                      <a:pPr marL="0" marR="0" lvl="0" indent="0" algn="l" rtl="0">
                        <a:lnSpc>
                          <a:spcPct val="107000"/>
                        </a:lnSpc>
                        <a:spcBef>
                          <a:spcPts val="0"/>
                        </a:spcBef>
                        <a:spcAft>
                          <a:spcPts val="0"/>
                        </a:spcAft>
                        <a:buNone/>
                      </a:pPr>
                      <a:r>
                        <a:rPr lang="en-US" sz="2400" b="1" u="none" strike="noStrike" cap="none">
                          <a:solidFill>
                            <a:schemeClr val="lt1"/>
                          </a:solidFill>
                        </a:rPr>
                        <a:t>Introductory – Understanding different perspectives </a:t>
                      </a:r>
                      <a:endParaRPr sz="2400" b="1" u="none" strike="noStrike" cap="none">
                        <a:solidFill>
                          <a:schemeClr val="lt1"/>
                        </a:solidFill>
                        <a:latin typeface="Open Sans"/>
                        <a:ea typeface="Open Sans"/>
                        <a:cs typeface="Open Sans"/>
                        <a:sym typeface="Open Sans"/>
                      </a:endParaRPr>
                    </a:p>
                  </a:txBody>
                  <a:tcPr marL="68575" marR="68575" marT="0" marB="0" anchor="ctr"/>
                </a:tc>
              </a:tr>
              <a:tr h="743450">
                <a:tc>
                  <a:txBody>
                    <a:bodyPr/>
                    <a:lstStyle/>
                    <a:p>
                      <a:pPr marL="0" marR="0" lvl="0" indent="0" algn="l" rtl="0">
                        <a:lnSpc>
                          <a:spcPct val="107000"/>
                        </a:lnSpc>
                        <a:spcBef>
                          <a:spcPts val="0"/>
                        </a:spcBef>
                        <a:spcAft>
                          <a:spcPts val="0"/>
                        </a:spcAft>
                        <a:buNone/>
                      </a:pPr>
                      <a:r>
                        <a:rPr lang="en-US" sz="2400" u="none" strike="noStrike" cap="none">
                          <a:solidFill>
                            <a:schemeClr val="dk1"/>
                          </a:solidFill>
                        </a:rPr>
                        <a:t>Duration:</a:t>
                      </a:r>
                      <a:endParaRPr sz="2400" u="none" strike="noStrike" cap="none">
                        <a:solidFill>
                          <a:schemeClr val="dk1"/>
                        </a:solidFill>
                        <a:latin typeface="Open Sans"/>
                        <a:ea typeface="Open Sans"/>
                        <a:cs typeface="Open Sans"/>
                        <a:sym typeface="Open Sans"/>
                      </a:endParaRPr>
                    </a:p>
                  </a:txBody>
                  <a:tcPr marL="68575" marR="68575" marT="0" marB="0" anchor="ctr"/>
                </a:tc>
                <a:tc>
                  <a:txBody>
                    <a:bodyPr/>
                    <a:lstStyle/>
                    <a:p>
                      <a:pPr marL="0" marR="0" lvl="0" indent="0" algn="l" rtl="0">
                        <a:lnSpc>
                          <a:spcPct val="107000"/>
                        </a:lnSpc>
                        <a:spcBef>
                          <a:spcPts val="0"/>
                        </a:spcBef>
                        <a:spcAft>
                          <a:spcPts val="0"/>
                        </a:spcAft>
                        <a:buNone/>
                      </a:pPr>
                      <a:r>
                        <a:rPr lang="en-US" sz="2400" b="1" u="none" strike="noStrike" cap="none">
                          <a:solidFill>
                            <a:schemeClr val="lt1"/>
                          </a:solidFill>
                        </a:rPr>
                        <a:t>45 minutes</a:t>
                      </a:r>
                      <a:endParaRPr sz="2400" b="1" u="none" strike="noStrike" cap="none">
                        <a:solidFill>
                          <a:schemeClr val="lt1"/>
                        </a:solidFill>
                        <a:latin typeface="Open Sans"/>
                        <a:ea typeface="Open Sans"/>
                        <a:cs typeface="Open Sans"/>
                        <a:sym typeface="Open Sans"/>
                      </a:endParaRPr>
                    </a:p>
                  </a:txBody>
                  <a:tcPr marL="68575" marR="68575" marT="0" marB="0" anchor="ct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2"/>
          <p:cNvSpPr txBox="1">
            <a:spLocks noGrp="1"/>
          </p:cNvSpPr>
          <p:nvPr>
            <p:ph type="title"/>
          </p:nvPr>
        </p:nvSpPr>
        <p:spPr>
          <a:xfrm>
            <a:off x="97970" y="111139"/>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n-US" b="1"/>
              <a:t>Introduction I</a:t>
            </a:r>
            <a:endParaRPr/>
          </a:p>
        </p:txBody>
      </p:sp>
      <p:sp>
        <p:nvSpPr>
          <p:cNvPr id="65" name="Google Shape;65;p2"/>
          <p:cNvSpPr txBox="1">
            <a:spLocks noGrp="1"/>
          </p:cNvSpPr>
          <p:nvPr>
            <p:ph type="body" idx="1"/>
          </p:nvPr>
        </p:nvSpPr>
        <p:spPr>
          <a:xfrm>
            <a:off x="250430" y="1027592"/>
            <a:ext cx="11066700" cy="5217900"/>
          </a:xfrm>
          <a:prstGeom prst="rect">
            <a:avLst/>
          </a:prstGeom>
          <a:noFill/>
          <a:ln>
            <a:noFill/>
          </a:ln>
        </p:spPr>
        <p:txBody>
          <a:bodyPr spcFirstLastPara="1" wrap="square" lIns="91425" tIns="45700" rIns="91425" bIns="45700" anchor="t" anchorCtr="0">
            <a:noAutofit/>
          </a:bodyPr>
          <a:lstStyle/>
          <a:p>
            <a:pPr marL="285750" lvl="0" indent="-285750" algn="l" rtl="0">
              <a:lnSpc>
                <a:spcPct val="90000"/>
              </a:lnSpc>
              <a:spcBef>
                <a:spcPts val="0"/>
              </a:spcBef>
              <a:spcAft>
                <a:spcPts val="0"/>
              </a:spcAft>
              <a:buClr>
                <a:schemeClr val="lt2"/>
              </a:buClr>
              <a:buSzPts val="2400"/>
              <a:buFont typeface="Arial"/>
              <a:buChar char="•"/>
            </a:pPr>
            <a:r>
              <a:rPr lang="en-US" sz="2400"/>
              <a:t>Section intended to </a:t>
            </a:r>
            <a:r>
              <a:rPr lang="en-US" sz="2400">
                <a:solidFill>
                  <a:schemeClr val="accent3"/>
                </a:solidFill>
              </a:rPr>
              <a:t>give </a:t>
            </a:r>
            <a:r>
              <a:rPr lang="en-US" sz="2400" b="1">
                <a:solidFill>
                  <a:schemeClr val="accent3"/>
                </a:solidFill>
              </a:rPr>
              <a:t>guidelines and suggestions</a:t>
            </a:r>
            <a:r>
              <a:rPr lang="en-US" sz="2400">
                <a:solidFill>
                  <a:schemeClr val="accent3"/>
                </a:solidFill>
              </a:rPr>
              <a:t> </a:t>
            </a:r>
            <a:r>
              <a:rPr lang="en-US" sz="2400"/>
              <a:t>to Trainers for the Activities Part</a:t>
            </a:r>
            <a:endParaRPr/>
          </a:p>
          <a:p>
            <a:pPr marL="285750" lvl="0" indent="-285750" algn="l" rtl="0">
              <a:lnSpc>
                <a:spcPct val="90000"/>
              </a:lnSpc>
              <a:spcBef>
                <a:spcPts val="1000"/>
              </a:spcBef>
              <a:spcAft>
                <a:spcPts val="0"/>
              </a:spcAft>
              <a:buClr>
                <a:schemeClr val="lt2"/>
              </a:buClr>
              <a:buSzPts val="2400"/>
              <a:buFont typeface="Arial"/>
              <a:buChar char="•"/>
            </a:pPr>
            <a:r>
              <a:rPr lang="en-US" sz="2400"/>
              <a:t>The Activities part takes around 100-120 minutes</a:t>
            </a:r>
            <a:endParaRPr/>
          </a:p>
          <a:p>
            <a:pPr marL="285750" lvl="0" indent="-285750" algn="l" rtl="0">
              <a:lnSpc>
                <a:spcPct val="90000"/>
              </a:lnSpc>
              <a:spcBef>
                <a:spcPts val="1000"/>
              </a:spcBef>
              <a:spcAft>
                <a:spcPts val="0"/>
              </a:spcAft>
              <a:buClr>
                <a:schemeClr val="lt2"/>
              </a:buClr>
              <a:buSzPts val="2400"/>
              <a:buFont typeface="Arial"/>
              <a:buChar char="•"/>
            </a:pPr>
            <a:r>
              <a:rPr lang="en-US" sz="2400"/>
              <a:t>You can choose the ones you find more suitable and arrange accordingly the duration and structure</a:t>
            </a:r>
            <a:endParaRPr/>
          </a:p>
          <a:p>
            <a:pPr marL="285750" lvl="0" indent="-285750" algn="l" rtl="0">
              <a:lnSpc>
                <a:spcPct val="90000"/>
              </a:lnSpc>
              <a:spcBef>
                <a:spcPts val="1000"/>
              </a:spcBef>
              <a:spcAft>
                <a:spcPts val="0"/>
              </a:spcAft>
              <a:buClr>
                <a:schemeClr val="lt2"/>
              </a:buClr>
              <a:buSzPts val="2400"/>
              <a:buFont typeface="Arial"/>
              <a:buChar char="•"/>
            </a:pPr>
            <a:r>
              <a:rPr lang="en-US" sz="2400"/>
              <a:t>Alter and implement the Activities </a:t>
            </a:r>
            <a:r>
              <a:rPr lang="en-US" sz="2400" b="1">
                <a:solidFill>
                  <a:srgbClr val="00ADBB"/>
                </a:solidFill>
              </a:rPr>
              <a:t>in compliance with your own specific goals or limitations</a:t>
            </a:r>
            <a:r>
              <a:rPr lang="en-US" sz="2400">
                <a:solidFill>
                  <a:srgbClr val="00ADBB"/>
                </a:solidFill>
              </a:rPr>
              <a:t> </a:t>
            </a:r>
            <a:endParaRPr sz="2400">
              <a:solidFill>
                <a:srgbClr val="00ADBB"/>
              </a:solidFill>
            </a:endParaRPr>
          </a:p>
          <a:p>
            <a:pPr marL="971533" lvl="1" indent="-285750" algn="l" rtl="0">
              <a:lnSpc>
                <a:spcPct val="90000"/>
              </a:lnSpc>
              <a:spcBef>
                <a:spcPts val="500"/>
              </a:spcBef>
              <a:spcAft>
                <a:spcPts val="0"/>
              </a:spcAft>
              <a:buClr>
                <a:schemeClr val="lt1"/>
              </a:buClr>
              <a:buSzPts val="2200"/>
              <a:buChar char="•"/>
            </a:pPr>
            <a:r>
              <a:rPr lang="en-US"/>
              <a:t>(time availability, specific characteristics of trainees group, material availability, desired learning outcomes, facilitator own characteristics).</a:t>
            </a:r>
            <a:endParaRPr/>
          </a:p>
          <a:p>
            <a:pPr marL="285750" lvl="0" indent="-285750" algn="just" rtl="0">
              <a:lnSpc>
                <a:spcPct val="90000"/>
              </a:lnSpc>
              <a:spcBef>
                <a:spcPts val="1000"/>
              </a:spcBef>
              <a:spcAft>
                <a:spcPts val="0"/>
              </a:spcAft>
              <a:buClr>
                <a:schemeClr val="lt2"/>
              </a:buClr>
              <a:buSzPts val="2400"/>
              <a:buFont typeface="Arial"/>
              <a:buChar char="•"/>
            </a:pPr>
            <a:r>
              <a:rPr lang="en-US" sz="2400"/>
              <a:t>Trainers must be </a:t>
            </a:r>
            <a:r>
              <a:rPr lang="en-US" sz="2400" b="1">
                <a:solidFill>
                  <a:schemeClr val="accent6"/>
                </a:solidFill>
              </a:rPr>
              <a:t>in a position to answer questions</a:t>
            </a:r>
            <a:r>
              <a:rPr lang="en-US" sz="2400">
                <a:solidFill>
                  <a:schemeClr val="accent6"/>
                </a:solidFill>
              </a:rPr>
              <a:t> </a:t>
            </a:r>
            <a:r>
              <a:rPr lang="en-US" sz="2400"/>
              <a:t>and to engage in elaborated conversations 🡪 read carefully the material provided and own background research</a:t>
            </a:r>
            <a:endParaRPr sz="2400"/>
          </a:p>
        </p:txBody>
      </p:sp>
      <p:pic>
        <p:nvPicPr>
          <p:cNvPr id="66" name="Google Shape;66;p2"/>
          <p:cNvPicPr preferRelativeResize="0"/>
          <p:nvPr/>
        </p:nvPicPr>
        <p:blipFill rotWithShape="1">
          <a:blip r:embed="rId3">
            <a:alphaModFix/>
          </a:blip>
          <a:srcRect/>
          <a:stretch/>
        </p:blipFill>
        <p:spPr>
          <a:xfrm>
            <a:off x="4331900" y="5285000"/>
            <a:ext cx="5097275" cy="1573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0"/>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200"/>
              <a:buFont typeface="Open Sans"/>
              <a:buNone/>
            </a:pPr>
            <a:r>
              <a:rPr lang="en-US" sz="3200" b="1"/>
              <a:t>Activity 1.2 Intergenerational Mentoring and Needs Assessment </a:t>
            </a:r>
            <a:endParaRPr sz="3200"/>
          </a:p>
        </p:txBody>
      </p:sp>
      <p:sp>
        <p:nvSpPr>
          <p:cNvPr id="201" name="Google Shape;201;p20"/>
          <p:cNvSpPr txBox="1">
            <a:spLocks noGrp="1"/>
          </p:cNvSpPr>
          <p:nvPr>
            <p:ph type="body" idx="1"/>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r>
              <a:rPr lang="en-US"/>
              <a:t>Get into small Groups and Assign 1 person as leader</a:t>
            </a:r>
            <a:endParaRPr/>
          </a:p>
        </p:txBody>
      </p:sp>
      <p:sp>
        <p:nvSpPr>
          <p:cNvPr id="202" name="Google Shape;202;p20"/>
          <p:cNvSpPr txBox="1">
            <a:spLocks noGrp="1"/>
          </p:cNvSpPr>
          <p:nvPr>
            <p:ph type="body" idx="2"/>
          </p:nvPr>
        </p:nvSpPr>
        <p:spPr>
          <a:xfrm>
            <a:off x="97971" y="1462685"/>
            <a:ext cx="10001372" cy="5289179"/>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2"/>
              </a:buClr>
              <a:buSzPts val="2000"/>
              <a:buNone/>
            </a:pPr>
            <a:r>
              <a:rPr lang="en-US" sz="2000" u="sng"/>
              <a:t>Material: </a:t>
            </a:r>
            <a:endParaRPr sz="2000" u="sng"/>
          </a:p>
          <a:p>
            <a:pPr marL="0" lvl="0" indent="0" algn="just" rtl="0">
              <a:lnSpc>
                <a:spcPct val="90000"/>
              </a:lnSpc>
              <a:spcBef>
                <a:spcPts val="1000"/>
              </a:spcBef>
              <a:spcAft>
                <a:spcPts val="0"/>
              </a:spcAft>
              <a:buClr>
                <a:schemeClr val="lt2"/>
              </a:buClr>
              <a:buSzPts val="2000"/>
              <a:buNone/>
            </a:pPr>
            <a:r>
              <a:rPr lang="en-US" sz="2000"/>
              <a:t>Paper</a:t>
            </a:r>
            <a:endParaRPr sz="2000"/>
          </a:p>
          <a:p>
            <a:pPr marL="0" lvl="0" indent="0" algn="just" rtl="0">
              <a:lnSpc>
                <a:spcPct val="90000"/>
              </a:lnSpc>
              <a:spcBef>
                <a:spcPts val="1000"/>
              </a:spcBef>
              <a:spcAft>
                <a:spcPts val="0"/>
              </a:spcAft>
              <a:buClr>
                <a:schemeClr val="lt2"/>
              </a:buClr>
              <a:buSzPts val="2000"/>
              <a:buNone/>
            </a:pPr>
            <a:r>
              <a:rPr lang="en-US" sz="2000"/>
              <a:t>Pen / Pencil</a:t>
            </a:r>
            <a:endParaRPr sz="2000"/>
          </a:p>
          <a:p>
            <a:pPr marL="0" lvl="0" indent="0" algn="just" rtl="0">
              <a:lnSpc>
                <a:spcPct val="90000"/>
              </a:lnSpc>
              <a:spcBef>
                <a:spcPts val="1000"/>
              </a:spcBef>
              <a:spcAft>
                <a:spcPts val="0"/>
              </a:spcAft>
              <a:buClr>
                <a:schemeClr val="lt2"/>
              </a:buClr>
              <a:buSzPts val="2000"/>
              <a:buNone/>
            </a:pPr>
            <a:endParaRPr sz="2000">
              <a:solidFill>
                <a:schemeClr val="accent6"/>
              </a:solidFill>
            </a:endParaRPr>
          </a:p>
          <a:p>
            <a:pPr marL="0" lvl="0" indent="0" algn="just" rtl="0">
              <a:lnSpc>
                <a:spcPct val="90000"/>
              </a:lnSpc>
              <a:spcBef>
                <a:spcPts val="1000"/>
              </a:spcBef>
              <a:spcAft>
                <a:spcPts val="0"/>
              </a:spcAft>
              <a:buClr>
                <a:schemeClr val="lt2"/>
              </a:buClr>
              <a:buSzPts val="2000"/>
              <a:buNone/>
            </a:pPr>
            <a:endParaRPr sz="2000">
              <a:solidFill>
                <a:schemeClr val="accent6"/>
              </a:solidFill>
            </a:endParaRPr>
          </a:p>
          <a:p>
            <a:pPr marL="0" lvl="0" indent="0" algn="just" rtl="0">
              <a:lnSpc>
                <a:spcPct val="90000"/>
              </a:lnSpc>
              <a:spcBef>
                <a:spcPts val="1000"/>
              </a:spcBef>
              <a:spcAft>
                <a:spcPts val="0"/>
              </a:spcAft>
              <a:buClr>
                <a:schemeClr val="accent6"/>
              </a:buClr>
              <a:buSzPts val="2000"/>
              <a:buNone/>
            </a:pPr>
            <a:r>
              <a:rPr lang="en-US" sz="2000">
                <a:solidFill>
                  <a:schemeClr val="accent6"/>
                </a:solidFill>
              </a:rPr>
              <a:t>Discuss implications within organizations for successful mentorship procedures. </a:t>
            </a:r>
            <a:endParaRPr sz="2000">
              <a:solidFill>
                <a:schemeClr val="accent6"/>
              </a:solidFill>
            </a:endParaRPr>
          </a:p>
          <a:p>
            <a:pPr marL="0" lvl="0" indent="0" algn="just" rtl="0">
              <a:lnSpc>
                <a:spcPct val="90000"/>
              </a:lnSpc>
              <a:spcBef>
                <a:spcPts val="1000"/>
              </a:spcBef>
              <a:spcAft>
                <a:spcPts val="0"/>
              </a:spcAft>
              <a:buClr>
                <a:schemeClr val="lt2"/>
              </a:buClr>
              <a:buSzPts val="2000"/>
              <a:buNone/>
            </a:pPr>
            <a:r>
              <a:rPr lang="en-US" sz="2000"/>
              <a:t>(a)      Which are the basic needs of mature employees (needs assessment)?</a:t>
            </a:r>
            <a:endParaRPr sz="2000"/>
          </a:p>
          <a:p>
            <a:pPr marL="0" lvl="0" indent="0" algn="just" rtl="0">
              <a:lnSpc>
                <a:spcPct val="90000"/>
              </a:lnSpc>
              <a:spcBef>
                <a:spcPts val="1000"/>
              </a:spcBef>
              <a:spcAft>
                <a:spcPts val="0"/>
              </a:spcAft>
              <a:buClr>
                <a:schemeClr val="lt2"/>
              </a:buClr>
              <a:buSzPts val="2000"/>
              <a:buNone/>
            </a:pPr>
            <a:r>
              <a:rPr lang="en-US" sz="2000"/>
              <a:t>(b)   How younger employees can transfer knowledge and skills to enhance older employees’ knowledge and skills?</a:t>
            </a:r>
            <a:endParaRPr sz="2000"/>
          </a:p>
          <a:p>
            <a:pPr marL="0" lvl="0" indent="0" algn="just" rtl="0">
              <a:lnSpc>
                <a:spcPct val="90000"/>
              </a:lnSpc>
              <a:spcBef>
                <a:spcPts val="1000"/>
              </a:spcBef>
              <a:spcAft>
                <a:spcPts val="0"/>
              </a:spcAft>
              <a:buClr>
                <a:schemeClr val="lt2"/>
              </a:buClr>
              <a:buSzPts val="2000"/>
              <a:buNone/>
            </a:pPr>
            <a:r>
              <a:rPr lang="en-US" sz="2000"/>
              <a:t>(c)   How </a:t>
            </a:r>
            <a:r>
              <a:rPr lang="en-US" sz="2000">
                <a:solidFill>
                  <a:schemeClr val="lt1"/>
                </a:solidFill>
              </a:rPr>
              <a:t>can </a:t>
            </a:r>
            <a:r>
              <a:rPr lang="en-US" sz="2000"/>
              <a:t>older employees transfer knowledge and skills to benefit young employees?</a:t>
            </a:r>
            <a:endParaRPr sz="2000"/>
          </a:p>
          <a:p>
            <a:pPr marL="0" lvl="0" indent="0" algn="just" rtl="0">
              <a:lnSpc>
                <a:spcPct val="90000"/>
              </a:lnSpc>
              <a:spcBef>
                <a:spcPts val="1000"/>
              </a:spcBef>
              <a:spcAft>
                <a:spcPts val="0"/>
              </a:spcAft>
              <a:buClr>
                <a:schemeClr val="lt2"/>
              </a:buClr>
              <a:buSzPts val="2000"/>
              <a:buNone/>
            </a:pPr>
            <a:endParaRPr sz="2000"/>
          </a:p>
          <a:p>
            <a:pPr marL="0" lvl="0" indent="0" algn="just" rtl="0">
              <a:lnSpc>
                <a:spcPct val="90000"/>
              </a:lnSpc>
              <a:spcBef>
                <a:spcPts val="1000"/>
              </a:spcBef>
              <a:spcAft>
                <a:spcPts val="0"/>
              </a:spcAft>
              <a:buClr>
                <a:schemeClr val="lt2"/>
              </a:buClr>
              <a:buSzPts val="2000"/>
              <a:buNone/>
            </a:pPr>
            <a:r>
              <a:rPr lang="en-US" sz="2000"/>
              <a:t>Leaders please: present the key outcomes of their discussion. </a:t>
            </a:r>
            <a:endParaRPr sz="2000"/>
          </a:p>
          <a:p>
            <a:pPr marL="0" lvl="0" indent="0" algn="just" rtl="0">
              <a:lnSpc>
                <a:spcPct val="90000"/>
              </a:lnSpc>
              <a:spcBef>
                <a:spcPts val="1000"/>
              </a:spcBef>
              <a:spcAft>
                <a:spcPts val="0"/>
              </a:spcAft>
              <a:buClr>
                <a:schemeClr val="lt2"/>
              </a:buClr>
              <a:buSzPts val="1800"/>
              <a:buNone/>
            </a:pPr>
            <a:endParaRPr/>
          </a:p>
        </p:txBody>
      </p:sp>
      <p:pic>
        <p:nvPicPr>
          <p:cNvPr id="203" name="Google Shape;203;p20"/>
          <p:cNvPicPr preferRelativeResize="0"/>
          <p:nvPr/>
        </p:nvPicPr>
        <p:blipFill rotWithShape="1">
          <a:blip r:embed="rId3">
            <a:alphaModFix/>
          </a:blip>
          <a:srcRect b="7142"/>
          <a:stretch/>
        </p:blipFill>
        <p:spPr>
          <a:xfrm>
            <a:off x="8100301" y="1030974"/>
            <a:ext cx="3743325" cy="2476500"/>
          </a:xfrm>
          <a:prstGeom prst="roundRect">
            <a:avLst>
              <a:gd name="adj" fmla="val 8594"/>
            </a:avLst>
          </a:prstGeom>
          <a:solidFill>
            <a:srgbClr val="ECECEC"/>
          </a:solidFill>
          <a:ln>
            <a:noFill/>
          </a:ln>
          <a:effectLst>
            <a:reflection stA="38000" endPos="28000" dist="5000" dir="5400000" sy="-100000" algn="bl" rotWithShape="0"/>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1"/>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n-US" b="1"/>
              <a:t>Activity 1.3 Navigating the Multigenerational Workplace</a:t>
            </a:r>
            <a:endParaRPr b="1"/>
          </a:p>
        </p:txBody>
      </p:sp>
      <p:graphicFrame>
        <p:nvGraphicFramePr>
          <p:cNvPr id="209" name="Google Shape;209;p21"/>
          <p:cNvGraphicFramePr/>
          <p:nvPr/>
        </p:nvGraphicFramePr>
        <p:xfrm>
          <a:off x="791570" y="1364777"/>
          <a:ext cx="3000000" cy="3000000"/>
        </p:xfrm>
        <a:graphic>
          <a:graphicData uri="http://schemas.openxmlformats.org/drawingml/2006/table">
            <a:tbl>
              <a:tblPr firstRow="1" firstCol="1" bandRow="1">
                <a:noFill/>
                <a:tableStyleId>{35F0FB15-82DA-4F02-872D-41EED5A7B356}</a:tableStyleId>
              </a:tblPr>
              <a:tblGrid>
                <a:gridCol w="2374250"/>
                <a:gridCol w="7001750"/>
              </a:tblGrid>
              <a:tr h="768125">
                <a:tc gridSpan="2">
                  <a:txBody>
                    <a:bodyPr/>
                    <a:lstStyle/>
                    <a:p>
                      <a:pPr marL="0" marR="0" lvl="0" indent="0" algn="l" rtl="0">
                        <a:lnSpc>
                          <a:spcPct val="107000"/>
                        </a:lnSpc>
                        <a:spcBef>
                          <a:spcPts val="0"/>
                        </a:spcBef>
                        <a:spcAft>
                          <a:spcPts val="0"/>
                        </a:spcAft>
                        <a:buNone/>
                      </a:pPr>
                      <a:r>
                        <a:rPr lang="en-US" sz="2800" u="none" strike="noStrike" cap="none">
                          <a:solidFill>
                            <a:schemeClr val="dk1"/>
                          </a:solidFill>
                        </a:rPr>
                        <a:t>Activity 1.3</a:t>
                      </a:r>
                      <a:endParaRPr sz="2400" u="none" strike="noStrike" cap="none">
                        <a:solidFill>
                          <a:schemeClr val="dk1"/>
                        </a:solidFill>
                        <a:latin typeface="Open Sans"/>
                        <a:ea typeface="Open Sans"/>
                        <a:cs typeface="Open Sans"/>
                        <a:sym typeface="Open Sans"/>
                      </a:endParaRPr>
                    </a:p>
                  </a:txBody>
                  <a:tcPr marL="68575" marR="68575" marT="0" marB="0" anchor="ctr"/>
                </a:tc>
                <a:tc hMerge="1">
                  <a:txBody>
                    <a:bodyPr/>
                    <a:lstStyle/>
                    <a:p>
                      <a:endParaRPr lang="en-US"/>
                    </a:p>
                  </a:txBody>
                  <a:tcPr/>
                </a:tc>
              </a:tr>
              <a:tr h="777150">
                <a:tc>
                  <a:txBody>
                    <a:bodyPr/>
                    <a:lstStyle/>
                    <a:p>
                      <a:pPr marL="0" marR="0" lvl="0" indent="0" algn="l" rtl="0">
                        <a:lnSpc>
                          <a:spcPct val="107000"/>
                        </a:lnSpc>
                        <a:spcBef>
                          <a:spcPts val="0"/>
                        </a:spcBef>
                        <a:spcAft>
                          <a:spcPts val="0"/>
                        </a:spcAft>
                        <a:buNone/>
                      </a:pPr>
                      <a:r>
                        <a:rPr lang="en-US" sz="2400" u="none" strike="noStrike" cap="none">
                          <a:solidFill>
                            <a:schemeClr val="dk1"/>
                          </a:solidFill>
                        </a:rPr>
                        <a:t>Title: </a:t>
                      </a:r>
                      <a:endParaRPr sz="2400" u="none" strike="noStrike" cap="none">
                        <a:solidFill>
                          <a:schemeClr val="dk1"/>
                        </a:solidFill>
                        <a:latin typeface="Open Sans"/>
                        <a:ea typeface="Open Sans"/>
                        <a:cs typeface="Open Sans"/>
                        <a:sym typeface="Open Sans"/>
                      </a:endParaRPr>
                    </a:p>
                  </a:txBody>
                  <a:tcPr marL="68575" marR="68575" marT="0" marB="0" anchor="ctr"/>
                </a:tc>
                <a:tc>
                  <a:txBody>
                    <a:bodyPr/>
                    <a:lstStyle/>
                    <a:p>
                      <a:pPr marL="0" marR="0" lvl="0" indent="0" algn="l" rtl="0">
                        <a:lnSpc>
                          <a:spcPct val="107000"/>
                        </a:lnSpc>
                        <a:spcBef>
                          <a:spcPts val="0"/>
                        </a:spcBef>
                        <a:spcAft>
                          <a:spcPts val="0"/>
                        </a:spcAft>
                        <a:buNone/>
                      </a:pPr>
                      <a:r>
                        <a:rPr lang="en-US" sz="2400" b="1" u="none" strike="noStrike" cap="none">
                          <a:solidFill>
                            <a:schemeClr val="lt1"/>
                          </a:solidFill>
                        </a:rPr>
                        <a:t>Navigating the Multigenerational Workplace</a:t>
                      </a:r>
                      <a:endParaRPr sz="2400" b="1" u="none" strike="noStrike" cap="none">
                        <a:solidFill>
                          <a:schemeClr val="lt1"/>
                        </a:solidFill>
                        <a:latin typeface="Open Sans"/>
                        <a:ea typeface="Open Sans"/>
                        <a:cs typeface="Open Sans"/>
                        <a:sym typeface="Open Sans"/>
                      </a:endParaRPr>
                    </a:p>
                  </a:txBody>
                  <a:tcPr marL="68575" marR="68575" marT="0" marB="0" anchor="ctr"/>
                </a:tc>
              </a:tr>
              <a:tr h="777150">
                <a:tc>
                  <a:txBody>
                    <a:bodyPr/>
                    <a:lstStyle/>
                    <a:p>
                      <a:pPr marL="0" marR="0" lvl="0" indent="0" algn="l" rtl="0">
                        <a:lnSpc>
                          <a:spcPct val="107000"/>
                        </a:lnSpc>
                        <a:spcBef>
                          <a:spcPts val="0"/>
                        </a:spcBef>
                        <a:spcAft>
                          <a:spcPts val="0"/>
                        </a:spcAft>
                        <a:buNone/>
                      </a:pPr>
                      <a:r>
                        <a:rPr lang="en-US" sz="2400" u="none" strike="noStrike" cap="none">
                          <a:solidFill>
                            <a:schemeClr val="dk1"/>
                          </a:solidFill>
                        </a:rPr>
                        <a:t>Implementation:</a:t>
                      </a:r>
                      <a:endParaRPr sz="2400" u="none" strike="noStrike" cap="none">
                        <a:solidFill>
                          <a:schemeClr val="dk1"/>
                        </a:solidFill>
                        <a:latin typeface="Open Sans"/>
                        <a:ea typeface="Open Sans"/>
                        <a:cs typeface="Open Sans"/>
                        <a:sym typeface="Open Sans"/>
                      </a:endParaRPr>
                    </a:p>
                  </a:txBody>
                  <a:tcPr marL="68575" marR="68575" marT="0" marB="0" anchor="ctr"/>
                </a:tc>
                <a:tc>
                  <a:txBody>
                    <a:bodyPr/>
                    <a:lstStyle/>
                    <a:p>
                      <a:pPr marL="0" marR="0" lvl="0" indent="0" algn="l" rtl="0">
                        <a:lnSpc>
                          <a:spcPct val="107000"/>
                        </a:lnSpc>
                        <a:spcBef>
                          <a:spcPts val="0"/>
                        </a:spcBef>
                        <a:spcAft>
                          <a:spcPts val="0"/>
                        </a:spcAft>
                        <a:buNone/>
                      </a:pPr>
                      <a:r>
                        <a:rPr lang="en-US" sz="2400" b="1">
                          <a:solidFill>
                            <a:schemeClr val="lt1"/>
                          </a:solidFill>
                        </a:rPr>
                        <a:t>Video - Face-to-face / </a:t>
                      </a:r>
                      <a:r>
                        <a:rPr lang="en-US" sz="2400" b="1" u="none" strike="noStrike" cap="none">
                          <a:solidFill>
                            <a:schemeClr val="lt1"/>
                          </a:solidFill>
                        </a:rPr>
                        <a:t>Online</a:t>
                      </a:r>
                      <a:endParaRPr sz="2400" b="1" u="none" strike="noStrike" cap="none">
                        <a:solidFill>
                          <a:schemeClr val="lt1"/>
                        </a:solidFill>
                        <a:latin typeface="Open Sans"/>
                        <a:ea typeface="Open Sans"/>
                        <a:cs typeface="Open Sans"/>
                        <a:sym typeface="Open Sans"/>
                      </a:endParaRPr>
                    </a:p>
                  </a:txBody>
                  <a:tcPr marL="68575" marR="68575" marT="0" marB="0" anchor="ctr"/>
                </a:tc>
              </a:tr>
              <a:tr h="777150">
                <a:tc>
                  <a:txBody>
                    <a:bodyPr/>
                    <a:lstStyle/>
                    <a:p>
                      <a:pPr marL="0" marR="0" lvl="0" indent="0" algn="l" rtl="0">
                        <a:lnSpc>
                          <a:spcPct val="107000"/>
                        </a:lnSpc>
                        <a:spcBef>
                          <a:spcPts val="0"/>
                        </a:spcBef>
                        <a:spcAft>
                          <a:spcPts val="0"/>
                        </a:spcAft>
                        <a:buNone/>
                      </a:pPr>
                      <a:r>
                        <a:rPr lang="en-US" sz="2400" u="none" strike="noStrike" cap="none">
                          <a:solidFill>
                            <a:schemeClr val="dk1"/>
                          </a:solidFill>
                        </a:rPr>
                        <a:t>Objective: </a:t>
                      </a:r>
                      <a:endParaRPr sz="2400" u="none" strike="noStrike" cap="none">
                        <a:solidFill>
                          <a:schemeClr val="dk1"/>
                        </a:solidFill>
                        <a:latin typeface="Open Sans"/>
                        <a:ea typeface="Open Sans"/>
                        <a:cs typeface="Open Sans"/>
                        <a:sym typeface="Open Sans"/>
                      </a:endParaRPr>
                    </a:p>
                  </a:txBody>
                  <a:tcPr marL="68575" marR="68575" marT="0" marB="0" anchor="ctr"/>
                </a:tc>
                <a:tc>
                  <a:txBody>
                    <a:bodyPr/>
                    <a:lstStyle/>
                    <a:p>
                      <a:pPr marL="0" marR="0" lvl="0" indent="0" algn="l" rtl="0">
                        <a:lnSpc>
                          <a:spcPct val="107000"/>
                        </a:lnSpc>
                        <a:spcBef>
                          <a:spcPts val="0"/>
                        </a:spcBef>
                        <a:spcAft>
                          <a:spcPts val="0"/>
                        </a:spcAft>
                        <a:buNone/>
                      </a:pPr>
                      <a:r>
                        <a:rPr lang="en-US" sz="2400" b="1" u="none" strike="noStrike" cap="none">
                          <a:solidFill>
                            <a:schemeClr val="lt1"/>
                          </a:solidFill>
                        </a:rPr>
                        <a:t>Understanding the dynamics of many generations coexisting in the same professional environment </a:t>
                      </a:r>
                      <a:endParaRPr sz="2400" b="1" u="none" strike="noStrike" cap="none">
                        <a:solidFill>
                          <a:schemeClr val="lt1"/>
                        </a:solidFill>
                        <a:latin typeface="Open Sans"/>
                        <a:ea typeface="Open Sans"/>
                        <a:cs typeface="Open Sans"/>
                        <a:sym typeface="Open Sans"/>
                      </a:endParaRPr>
                    </a:p>
                  </a:txBody>
                  <a:tcPr marL="68575" marR="68575" marT="0" marB="0" anchor="ctr"/>
                </a:tc>
              </a:tr>
              <a:tr h="777150">
                <a:tc>
                  <a:txBody>
                    <a:bodyPr/>
                    <a:lstStyle/>
                    <a:p>
                      <a:pPr marL="0" marR="0" lvl="0" indent="0" algn="l" rtl="0">
                        <a:lnSpc>
                          <a:spcPct val="107000"/>
                        </a:lnSpc>
                        <a:spcBef>
                          <a:spcPts val="0"/>
                        </a:spcBef>
                        <a:spcAft>
                          <a:spcPts val="0"/>
                        </a:spcAft>
                        <a:buNone/>
                      </a:pPr>
                      <a:r>
                        <a:rPr lang="en-US" sz="2400" u="none" strike="noStrike" cap="none">
                          <a:solidFill>
                            <a:schemeClr val="dk1"/>
                          </a:solidFill>
                        </a:rPr>
                        <a:t>Competency/ies: </a:t>
                      </a:r>
                      <a:endParaRPr sz="2400" u="none" strike="noStrike" cap="none">
                        <a:solidFill>
                          <a:schemeClr val="dk1"/>
                        </a:solidFill>
                        <a:latin typeface="Open Sans"/>
                        <a:ea typeface="Open Sans"/>
                        <a:cs typeface="Open Sans"/>
                        <a:sym typeface="Open Sans"/>
                      </a:endParaRPr>
                    </a:p>
                  </a:txBody>
                  <a:tcPr marL="68575" marR="68575" marT="0" marB="0" anchor="ctr"/>
                </a:tc>
                <a:tc>
                  <a:txBody>
                    <a:bodyPr/>
                    <a:lstStyle/>
                    <a:p>
                      <a:pPr marL="0" marR="0" lvl="0" indent="0" algn="l" rtl="0">
                        <a:lnSpc>
                          <a:spcPct val="107000"/>
                        </a:lnSpc>
                        <a:spcBef>
                          <a:spcPts val="0"/>
                        </a:spcBef>
                        <a:spcAft>
                          <a:spcPts val="0"/>
                        </a:spcAft>
                        <a:buNone/>
                      </a:pPr>
                      <a:r>
                        <a:rPr lang="en-US" sz="2400" b="1" u="none" strike="noStrike" cap="none">
                          <a:solidFill>
                            <a:schemeClr val="lt1"/>
                          </a:solidFill>
                        </a:rPr>
                        <a:t>Introductory – Understanding different perspectives </a:t>
                      </a:r>
                      <a:endParaRPr sz="2400" b="1" u="none" strike="noStrike" cap="none">
                        <a:solidFill>
                          <a:schemeClr val="lt1"/>
                        </a:solidFill>
                        <a:latin typeface="Open Sans"/>
                        <a:ea typeface="Open Sans"/>
                        <a:cs typeface="Open Sans"/>
                        <a:sym typeface="Open Sans"/>
                      </a:endParaRPr>
                    </a:p>
                  </a:txBody>
                  <a:tcPr marL="68575" marR="68575" marT="0" marB="0" anchor="ctr"/>
                </a:tc>
              </a:tr>
              <a:tr h="777150">
                <a:tc>
                  <a:txBody>
                    <a:bodyPr/>
                    <a:lstStyle/>
                    <a:p>
                      <a:pPr marL="0" marR="0" lvl="0" indent="0" algn="l" rtl="0">
                        <a:lnSpc>
                          <a:spcPct val="107000"/>
                        </a:lnSpc>
                        <a:spcBef>
                          <a:spcPts val="0"/>
                        </a:spcBef>
                        <a:spcAft>
                          <a:spcPts val="0"/>
                        </a:spcAft>
                        <a:buNone/>
                      </a:pPr>
                      <a:r>
                        <a:rPr lang="en-US" sz="2400" u="none" strike="noStrike" cap="none">
                          <a:solidFill>
                            <a:schemeClr val="dk1"/>
                          </a:solidFill>
                        </a:rPr>
                        <a:t>Duration:</a:t>
                      </a:r>
                      <a:endParaRPr sz="2400" u="none" strike="noStrike" cap="none">
                        <a:solidFill>
                          <a:schemeClr val="dk1"/>
                        </a:solidFill>
                        <a:latin typeface="Open Sans"/>
                        <a:ea typeface="Open Sans"/>
                        <a:cs typeface="Open Sans"/>
                        <a:sym typeface="Open Sans"/>
                      </a:endParaRPr>
                    </a:p>
                  </a:txBody>
                  <a:tcPr marL="68575" marR="68575" marT="0" marB="0" anchor="ctr"/>
                </a:tc>
                <a:tc>
                  <a:txBody>
                    <a:bodyPr/>
                    <a:lstStyle/>
                    <a:p>
                      <a:pPr marL="0" marR="0" lvl="0" indent="0" algn="l" rtl="0">
                        <a:lnSpc>
                          <a:spcPct val="107000"/>
                        </a:lnSpc>
                        <a:spcBef>
                          <a:spcPts val="0"/>
                        </a:spcBef>
                        <a:spcAft>
                          <a:spcPts val="0"/>
                        </a:spcAft>
                        <a:buNone/>
                      </a:pPr>
                      <a:r>
                        <a:rPr lang="en-US" sz="2400" b="1" u="none" strike="noStrike" cap="none">
                          <a:solidFill>
                            <a:schemeClr val="lt1"/>
                          </a:solidFill>
                        </a:rPr>
                        <a:t>30 minutes</a:t>
                      </a:r>
                      <a:endParaRPr sz="2400" b="1" u="none" strike="noStrike" cap="none">
                        <a:solidFill>
                          <a:schemeClr val="lt1"/>
                        </a:solidFill>
                        <a:latin typeface="Open Sans"/>
                        <a:ea typeface="Open Sans"/>
                        <a:cs typeface="Open Sans"/>
                        <a:sym typeface="Open Sans"/>
                      </a:endParaRPr>
                    </a:p>
                  </a:txBody>
                  <a:tcPr marL="68575" marR="68575" marT="0" marB="0" anchor="ct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2"/>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200"/>
              <a:buFont typeface="Open Sans"/>
              <a:buNone/>
            </a:pPr>
            <a:r>
              <a:rPr lang="en-US" sz="3200" b="1"/>
              <a:t>Activity 1.3 Navigating the Multigenerational Workplace</a:t>
            </a:r>
            <a:endParaRPr sz="3200"/>
          </a:p>
        </p:txBody>
      </p:sp>
      <p:sp>
        <p:nvSpPr>
          <p:cNvPr id="215" name="Google Shape;215;p22"/>
          <p:cNvSpPr txBox="1">
            <a:spLocks noGrp="1"/>
          </p:cNvSpPr>
          <p:nvPr>
            <p:ph type="body" idx="1"/>
          </p:nvPr>
        </p:nvSpPr>
        <p:spPr>
          <a:xfrm>
            <a:off x="0" y="1049891"/>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r>
              <a:rPr lang="en-US"/>
              <a:t>Watch the video carefully and take notes </a:t>
            </a:r>
            <a:endParaRPr/>
          </a:p>
        </p:txBody>
      </p:sp>
      <p:sp>
        <p:nvSpPr>
          <p:cNvPr id="216" name="Google Shape;216;p22"/>
          <p:cNvSpPr txBox="1">
            <a:spLocks noGrp="1"/>
          </p:cNvSpPr>
          <p:nvPr>
            <p:ph type="body" idx="2"/>
          </p:nvPr>
        </p:nvSpPr>
        <p:spPr>
          <a:xfrm>
            <a:off x="97971" y="2403986"/>
            <a:ext cx="11944350" cy="4170457"/>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2"/>
              </a:buClr>
              <a:buSzPts val="2400"/>
              <a:buNone/>
            </a:pPr>
            <a:r>
              <a:rPr lang="en-US" sz="2400"/>
              <a:t>A TED Talk video introducing Leah Georges’ research regarding the multigenerational workforce and sheds light on a first in America’s history: four generations interacting in a workplace, with the Gen Z group coming soon. Georges presents on generational perspectives, millennial leadership and the power of followership locally and nationally. </a:t>
            </a:r>
            <a:endParaRPr sz="2400"/>
          </a:p>
          <a:p>
            <a:pPr marL="0" lvl="0" indent="0" algn="l" rtl="0">
              <a:lnSpc>
                <a:spcPct val="90000"/>
              </a:lnSpc>
              <a:spcBef>
                <a:spcPts val="1000"/>
              </a:spcBef>
              <a:spcAft>
                <a:spcPts val="0"/>
              </a:spcAft>
              <a:buClr>
                <a:schemeClr val="lt2"/>
              </a:buClr>
              <a:buSzPts val="2400"/>
              <a:buNone/>
            </a:pPr>
            <a:r>
              <a:rPr lang="en-US" sz="2400"/>
              <a:t>Resources: Navigating the Multigenerational Workplace | Leah Georges | TEDxCreightonU </a:t>
            </a:r>
            <a:r>
              <a:rPr lang="en-US" sz="2400" u="sng">
                <a:solidFill>
                  <a:schemeClr val="hlink"/>
                </a:solidFill>
                <a:hlinkClick r:id="rId3"/>
              </a:rPr>
              <a:t>https://www.youtube.com/watch?v=kzfAOc4L6vQ</a:t>
            </a:r>
            <a:r>
              <a:rPr lang="en-US" sz="2400"/>
              <a:t> </a:t>
            </a:r>
            <a:endParaRPr sz="2400"/>
          </a:p>
          <a:p>
            <a:pPr marL="0" lvl="0" indent="0" algn="just" rtl="0">
              <a:lnSpc>
                <a:spcPct val="90000"/>
              </a:lnSpc>
              <a:spcBef>
                <a:spcPts val="1000"/>
              </a:spcBef>
              <a:spcAft>
                <a:spcPts val="0"/>
              </a:spcAft>
              <a:buClr>
                <a:schemeClr val="lt2"/>
              </a:buClr>
              <a:buSzPts val="1800"/>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3"/>
          <p:cNvSpPr txBox="1">
            <a:spLocks noGrp="1"/>
          </p:cNvSpPr>
          <p:nvPr>
            <p:ph type="ctrTitle"/>
          </p:nvPr>
        </p:nvSpPr>
        <p:spPr>
          <a:xfrm>
            <a:off x="2179865" y="2937536"/>
            <a:ext cx="7832271" cy="160019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2000"/>
              <a:buFont typeface="Open Sans"/>
              <a:buNone/>
            </a:pPr>
            <a:r>
              <a:rPr lang="en-US"/>
              <a:t>Thank you for your time!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3"/>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chemeClr val="dk1"/>
              </a:buClr>
              <a:buSzPts val="3800"/>
              <a:buFont typeface="Open Sans"/>
              <a:buNone/>
            </a:pPr>
            <a:r>
              <a:rPr lang="en-US" b="1"/>
              <a:t>Introduction II</a:t>
            </a:r>
            <a:endParaRPr/>
          </a:p>
        </p:txBody>
      </p:sp>
      <p:sp>
        <p:nvSpPr>
          <p:cNvPr id="72" name="Google Shape;72;p3"/>
          <p:cNvSpPr txBox="1">
            <a:spLocks noGrp="1"/>
          </p:cNvSpPr>
          <p:nvPr>
            <p:ph type="body" idx="1"/>
          </p:nvPr>
        </p:nvSpPr>
        <p:spPr>
          <a:xfrm>
            <a:off x="97971" y="1404938"/>
            <a:ext cx="5910944" cy="537142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2"/>
              </a:buClr>
              <a:buSzPts val="2000"/>
              <a:buNone/>
            </a:pPr>
            <a:r>
              <a:rPr lang="en-US" sz="2000" u="sng"/>
              <a:t>The modules are: </a:t>
            </a:r>
            <a:endParaRPr sz="2000" u="sng"/>
          </a:p>
          <a:p>
            <a:pPr marL="0" lvl="0" indent="0" algn="l" rtl="0">
              <a:lnSpc>
                <a:spcPct val="90000"/>
              </a:lnSpc>
              <a:spcBef>
                <a:spcPts val="1000"/>
              </a:spcBef>
              <a:spcAft>
                <a:spcPts val="0"/>
              </a:spcAft>
              <a:buClr>
                <a:srgbClr val="338076"/>
              </a:buClr>
              <a:buSzPts val="2000"/>
              <a:buNone/>
            </a:pPr>
            <a:r>
              <a:rPr lang="en-US" sz="2000" b="1">
                <a:solidFill>
                  <a:srgbClr val="338076"/>
                </a:solidFill>
              </a:rPr>
              <a:t>Module 1</a:t>
            </a:r>
            <a:r>
              <a:rPr lang="en-US" sz="2000">
                <a:solidFill>
                  <a:srgbClr val="338076"/>
                </a:solidFill>
              </a:rPr>
              <a:t>. Introduction to Intergenerational Learning </a:t>
            </a:r>
            <a:endParaRPr sz="2000">
              <a:solidFill>
                <a:srgbClr val="338076"/>
              </a:solidFill>
            </a:endParaRPr>
          </a:p>
          <a:p>
            <a:pPr marL="0" lvl="0" indent="0" algn="l" rtl="0">
              <a:lnSpc>
                <a:spcPct val="90000"/>
              </a:lnSpc>
              <a:spcBef>
                <a:spcPts val="1000"/>
              </a:spcBef>
              <a:spcAft>
                <a:spcPts val="0"/>
              </a:spcAft>
              <a:buClr>
                <a:srgbClr val="338076"/>
              </a:buClr>
              <a:buSzPts val="2000"/>
              <a:buNone/>
            </a:pPr>
            <a:r>
              <a:rPr lang="en-US" sz="2000" b="1">
                <a:solidFill>
                  <a:srgbClr val="338076"/>
                </a:solidFill>
              </a:rPr>
              <a:t>Module 2.</a:t>
            </a:r>
            <a:r>
              <a:rPr lang="en-US" sz="2000">
                <a:solidFill>
                  <a:srgbClr val="338076"/>
                </a:solidFill>
              </a:rPr>
              <a:t> Needs analysis to identify Intergenerational Learning needs in businesses </a:t>
            </a:r>
            <a:endParaRPr sz="2000">
              <a:solidFill>
                <a:srgbClr val="338076"/>
              </a:solidFill>
            </a:endParaRPr>
          </a:p>
          <a:p>
            <a:pPr marL="0" lvl="0" indent="0" algn="l" rtl="0">
              <a:lnSpc>
                <a:spcPct val="90000"/>
              </a:lnSpc>
              <a:spcBef>
                <a:spcPts val="1000"/>
              </a:spcBef>
              <a:spcAft>
                <a:spcPts val="0"/>
              </a:spcAft>
              <a:buClr>
                <a:srgbClr val="338076"/>
              </a:buClr>
              <a:buSzPts val="2000"/>
              <a:buNone/>
            </a:pPr>
            <a:r>
              <a:rPr lang="en-US" sz="2000" b="1">
                <a:solidFill>
                  <a:srgbClr val="338076"/>
                </a:solidFill>
              </a:rPr>
              <a:t>Module 3.</a:t>
            </a:r>
            <a:r>
              <a:rPr lang="en-US" sz="2000">
                <a:solidFill>
                  <a:srgbClr val="338076"/>
                </a:solidFill>
              </a:rPr>
              <a:t> Designing Strategies for Managers, HR Professionals and VET Providers to combat ageism and social exclusion at the workplace </a:t>
            </a:r>
            <a:endParaRPr sz="2000">
              <a:solidFill>
                <a:srgbClr val="338076"/>
              </a:solidFill>
            </a:endParaRPr>
          </a:p>
          <a:p>
            <a:pPr marL="0" lvl="0" indent="0" algn="l" rtl="0">
              <a:lnSpc>
                <a:spcPct val="90000"/>
              </a:lnSpc>
              <a:spcBef>
                <a:spcPts val="1000"/>
              </a:spcBef>
              <a:spcAft>
                <a:spcPts val="0"/>
              </a:spcAft>
              <a:buClr>
                <a:srgbClr val="338076"/>
              </a:buClr>
              <a:buSzPts val="2000"/>
              <a:buNone/>
            </a:pPr>
            <a:r>
              <a:rPr lang="en-US" sz="2000" b="1">
                <a:solidFill>
                  <a:srgbClr val="338076"/>
                </a:solidFill>
              </a:rPr>
              <a:t>Module 4.</a:t>
            </a:r>
            <a:r>
              <a:rPr lang="en-US" sz="2000">
                <a:solidFill>
                  <a:srgbClr val="338076"/>
                </a:solidFill>
              </a:rPr>
              <a:t> Implementing, monitoring and evaluating the above strategies</a:t>
            </a:r>
            <a:r>
              <a:rPr lang="en-US" sz="2000" b="1">
                <a:solidFill>
                  <a:srgbClr val="338076"/>
                </a:solidFill>
              </a:rPr>
              <a:t> </a:t>
            </a:r>
            <a:endParaRPr sz="2000">
              <a:solidFill>
                <a:srgbClr val="338076"/>
              </a:solidFill>
            </a:endParaRPr>
          </a:p>
          <a:p>
            <a:pPr marL="0" lvl="0" indent="0" algn="l" rtl="0">
              <a:lnSpc>
                <a:spcPct val="90000"/>
              </a:lnSpc>
              <a:spcBef>
                <a:spcPts val="1000"/>
              </a:spcBef>
              <a:spcAft>
                <a:spcPts val="0"/>
              </a:spcAft>
              <a:buClr>
                <a:srgbClr val="338076"/>
              </a:buClr>
              <a:buSzPts val="2000"/>
              <a:buNone/>
            </a:pPr>
            <a:r>
              <a:rPr lang="en-US" sz="2000" b="1">
                <a:solidFill>
                  <a:srgbClr val="338076"/>
                </a:solidFill>
              </a:rPr>
              <a:t>Module 5.</a:t>
            </a:r>
            <a:r>
              <a:rPr lang="en-US" sz="2000">
                <a:solidFill>
                  <a:srgbClr val="338076"/>
                </a:solidFill>
              </a:rPr>
              <a:t> Train the Mentor curriculum and material </a:t>
            </a:r>
            <a:endParaRPr sz="2000">
              <a:solidFill>
                <a:srgbClr val="338076"/>
              </a:solidFill>
            </a:endParaRPr>
          </a:p>
          <a:p>
            <a:pPr marL="0" lvl="0" indent="0" algn="l" rtl="0">
              <a:lnSpc>
                <a:spcPct val="90000"/>
              </a:lnSpc>
              <a:spcBef>
                <a:spcPts val="1000"/>
              </a:spcBef>
              <a:spcAft>
                <a:spcPts val="0"/>
              </a:spcAft>
              <a:buClr>
                <a:srgbClr val="338076"/>
              </a:buClr>
              <a:buSzPts val="2000"/>
              <a:buNone/>
            </a:pPr>
            <a:r>
              <a:rPr lang="en-US" sz="2000" b="1">
                <a:solidFill>
                  <a:srgbClr val="338076"/>
                </a:solidFill>
              </a:rPr>
              <a:t>Module 6.</a:t>
            </a:r>
            <a:r>
              <a:rPr lang="en-US" sz="2000">
                <a:solidFill>
                  <a:srgbClr val="338076"/>
                </a:solidFill>
              </a:rPr>
              <a:t> Implementing, monitoring and evaluating the training programme</a:t>
            </a:r>
            <a:endParaRPr sz="2000" u="sng"/>
          </a:p>
          <a:p>
            <a:pPr marL="0" lvl="0" indent="0" algn="just" rtl="0">
              <a:lnSpc>
                <a:spcPct val="90000"/>
              </a:lnSpc>
              <a:spcBef>
                <a:spcPts val="1000"/>
              </a:spcBef>
              <a:spcAft>
                <a:spcPts val="0"/>
              </a:spcAft>
              <a:buClr>
                <a:schemeClr val="lt2"/>
              </a:buClr>
              <a:buSzPts val="1800"/>
              <a:buNone/>
            </a:pPr>
            <a:endParaRPr/>
          </a:p>
        </p:txBody>
      </p:sp>
      <p:sp>
        <p:nvSpPr>
          <p:cNvPr id="73" name="Google Shape;73;p3"/>
          <p:cNvSpPr txBox="1">
            <a:spLocks noGrp="1"/>
          </p:cNvSpPr>
          <p:nvPr>
            <p:ph type="body" idx="2"/>
          </p:nvPr>
        </p:nvSpPr>
        <p:spPr>
          <a:xfrm>
            <a:off x="6131377" y="1513400"/>
            <a:ext cx="5910944" cy="526295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2"/>
              </a:buClr>
              <a:buSzPts val="2000"/>
              <a:buNone/>
            </a:pPr>
            <a:r>
              <a:rPr lang="en-US" sz="2000" u="sng"/>
              <a:t>Each Module includes:</a:t>
            </a:r>
            <a:endParaRPr sz="2000" u="sng"/>
          </a:p>
          <a:p>
            <a:pPr marL="285750" lvl="0" indent="-285750" algn="just" rtl="0">
              <a:lnSpc>
                <a:spcPct val="90000"/>
              </a:lnSpc>
              <a:spcBef>
                <a:spcPts val="1000"/>
              </a:spcBef>
              <a:spcAft>
                <a:spcPts val="0"/>
              </a:spcAft>
              <a:buClr>
                <a:schemeClr val="lt2"/>
              </a:buClr>
              <a:buSzPts val="2000"/>
              <a:buFont typeface="Noto Sans Symbols"/>
              <a:buChar char="⮚"/>
            </a:pPr>
            <a:r>
              <a:rPr lang="en-US" sz="2000"/>
              <a:t>Resources required for implementation</a:t>
            </a:r>
            <a:endParaRPr sz="2000"/>
          </a:p>
          <a:p>
            <a:pPr marL="285750" lvl="0" indent="-285750" algn="just" rtl="0">
              <a:lnSpc>
                <a:spcPct val="90000"/>
              </a:lnSpc>
              <a:spcBef>
                <a:spcPts val="1000"/>
              </a:spcBef>
              <a:spcAft>
                <a:spcPts val="0"/>
              </a:spcAft>
              <a:buClr>
                <a:schemeClr val="lt2"/>
              </a:buClr>
              <a:buSzPts val="2000"/>
              <a:buFont typeface="Noto Sans Symbols"/>
              <a:buChar char="⮚"/>
            </a:pPr>
            <a:r>
              <a:rPr lang="en-US" sz="2000"/>
              <a:t>Number of hours to be assigned to each competence area in each stage</a:t>
            </a:r>
            <a:endParaRPr sz="2000"/>
          </a:p>
          <a:p>
            <a:pPr marL="285750" lvl="0" indent="-285750" algn="just" rtl="0">
              <a:lnSpc>
                <a:spcPct val="90000"/>
              </a:lnSpc>
              <a:spcBef>
                <a:spcPts val="1000"/>
              </a:spcBef>
              <a:spcAft>
                <a:spcPts val="0"/>
              </a:spcAft>
              <a:buClr>
                <a:schemeClr val="lt2"/>
              </a:buClr>
              <a:buSzPts val="2000"/>
              <a:buFont typeface="Noto Sans Symbols"/>
              <a:buChar char="⮚"/>
            </a:pPr>
            <a:r>
              <a:rPr lang="en-US" sz="2000"/>
              <a:t>Training material tools and content</a:t>
            </a:r>
            <a:endParaRPr sz="2000"/>
          </a:p>
          <a:p>
            <a:pPr marL="285750" lvl="0" indent="-285750" algn="just" rtl="0">
              <a:lnSpc>
                <a:spcPct val="90000"/>
              </a:lnSpc>
              <a:spcBef>
                <a:spcPts val="1000"/>
              </a:spcBef>
              <a:spcAft>
                <a:spcPts val="0"/>
              </a:spcAft>
              <a:buClr>
                <a:schemeClr val="lt2"/>
              </a:buClr>
              <a:buSzPts val="2000"/>
              <a:buFont typeface="Noto Sans Symbols"/>
              <a:buChar char="⮚"/>
            </a:pPr>
            <a:r>
              <a:rPr lang="en-US" sz="2000"/>
              <a:t>Handouts and activity sheets</a:t>
            </a:r>
            <a:endParaRPr sz="2000"/>
          </a:p>
          <a:p>
            <a:pPr marL="285750" lvl="0" indent="-285750" algn="just" rtl="0">
              <a:lnSpc>
                <a:spcPct val="90000"/>
              </a:lnSpc>
              <a:spcBef>
                <a:spcPts val="1000"/>
              </a:spcBef>
              <a:spcAft>
                <a:spcPts val="0"/>
              </a:spcAft>
              <a:buClr>
                <a:schemeClr val="lt2"/>
              </a:buClr>
              <a:buSzPts val="2000"/>
              <a:buFont typeface="Noto Sans Symbols"/>
              <a:buChar char="⮚"/>
            </a:pPr>
            <a:r>
              <a:rPr lang="en-US" sz="2000"/>
              <a:t>Assessment Tools</a:t>
            </a:r>
            <a:endParaRPr sz="2000"/>
          </a:p>
          <a:p>
            <a:pPr marL="0" lvl="0" indent="0" algn="just" rtl="0">
              <a:lnSpc>
                <a:spcPct val="90000"/>
              </a:lnSpc>
              <a:spcBef>
                <a:spcPts val="1000"/>
              </a:spcBef>
              <a:spcAft>
                <a:spcPts val="0"/>
              </a:spcAft>
              <a:buClr>
                <a:schemeClr val="lt2"/>
              </a:buClr>
              <a:buSzPts val="1800"/>
              <a:buNone/>
            </a:pPr>
            <a:endParaRPr/>
          </a:p>
        </p:txBody>
      </p:sp>
      <p:sp>
        <p:nvSpPr>
          <p:cNvPr id="74" name="Google Shape;74;p3"/>
          <p:cNvSpPr txBox="1">
            <a:spLocks noGrp="1"/>
          </p:cNvSpPr>
          <p:nvPr>
            <p:ph type="body" idx="1"/>
          </p:nvPr>
        </p:nvSpPr>
        <p:spPr>
          <a:xfrm>
            <a:off x="0" y="797521"/>
            <a:ext cx="11944350" cy="607417"/>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chemeClr val="accent6"/>
              </a:buClr>
              <a:buSzPts val="2200"/>
              <a:buFont typeface="Arial"/>
              <a:buNone/>
            </a:pPr>
            <a:r>
              <a:rPr lang="en-US" sz="2200" b="0" i="0" u="none" strike="noStrike" cap="none">
                <a:solidFill>
                  <a:schemeClr val="accent6"/>
                </a:solidFill>
                <a:latin typeface="Calibri"/>
                <a:ea typeface="Calibri"/>
                <a:cs typeface="Calibri"/>
                <a:sym typeface="Calibri"/>
              </a:rPr>
              <a:t>CONTENTS </a:t>
            </a:r>
            <a:endParaRPr sz="2200">
              <a:solidFill>
                <a:schemeClr val="accent6"/>
              </a:solidFill>
              <a:latin typeface="Calibri"/>
              <a:ea typeface="Calibri"/>
              <a:cs typeface="Calibri"/>
              <a:sym typeface="Calibri"/>
            </a:endParaRPr>
          </a:p>
        </p:txBody>
      </p:sp>
      <p:pic>
        <p:nvPicPr>
          <p:cNvPr id="75" name="Google Shape;75;p3"/>
          <p:cNvPicPr preferRelativeResize="0"/>
          <p:nvPr/>
        </p:nvPicPr>
        <p:blipFill rotWithShape="1">
          <a:blip r:embed="rId3">
            <a:alphaModFix/>
          </a:blip>
          <a:srcRect t="7527"/>
          <a:stretch/>
        </p:blipFill>
        <p:spPr>
          <a:xfrm>
            <a:off x="7341525" y="4213475"/>
            <a:ext cx="4038050" cy="25628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4"/>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Open Sans"/>
              <a:buNone/>
            </a:pPr>
            <a:r>
              <a:rPr lang="en-US" sz="3400" b="1"/>
              <a:t>Module 1: Introduction to Intergenerational Learning I</a:t>
            </a:r>
            <a:endParaRPr sz="3400"/>
          </a:p>
        </p:txBody>
      </p:sp>
      <p:sp>
        <p:nvSpPr>
          <p:cNvPr id="81" name="Google Shape;81;p4"/>
          <p:cNvSpPr txBox="1">
            <a:spLocks noGrp="1"/>
          </p:cNvSpPr>
          <p:nvPr>
            <p:ph type="body" idx="1"/>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r>
              <a:rPr lang="en-US"/>
              <a:t>LearnGen Project Overview</a:t>
            </a:r>
            <a:endParaRPr/>
          </a:p>
        </p:txBody>
      </p:sp>
      <p:pic>
        <p:nvPicPr>
          <p:cNvPr id="82" name="Google Shape;82;p4"/>
          <p:cNvPicPr preferRelativeResize="0"/>
          <p:nvPr/>
        </p:nvPicPr>
        <p:blipFill rotWithShape="1">
          <a:blip r:embed="rId3">
            <a:alphaModFix/>
          </a:blip>
          <a:srcRect t="-1" b="4505"/>
          <a:stretch/>
        </p:blipFill>
        <p:spPr>
          <a:xfrm>
            <a:off x="7773378" y="5161218"/>
            <a:ext cx="4268943" cy="1517656"/>
          </a:xfrm>
          <a:prstGeom prst="rect">
            <a:avLst/>
          </a:prstGeom>
          <a:noFill/>
          <a:ln>
            <a:noFill/>
          </a:ln>
        </p:spPr>
      </p:pic>
      <p:sp>
        <p:nvSpPr>
          <p:cNvPr id="83" name="Google Shape;83;p4"/>
          <p:cNvSpPr txBox="1">
            <a:spLocks noGrp="1"/>
          </p:cNvSpPr>
          <p:nvPr>
            <p:ph type="body" idx="2"/>
          </p:nvPr>
        </p:nvSpPr>
        <p:spPr>
          <a:xfrm>
            <a:off x="97975" y="1462675"/>
            <a:ext cx="11565600" cy="5159100"/>
          </a:xfrm>
          <a:prstGeom prst="rect">
            <a:avLst/>
          </a:prstGeom>
          <a:noFill/>
          <a:ln>
            <a:noFill/>
          </a:ln>
        </p:spPr>
        <p:txBody>
          <a:bodyPr spcFirstLastPara="1" wrap="square" lIns="91425" tIns="45700" rIns="91425" bIns="45700" anchor="t" anchorCtr="0">
            <a:noAutofit/>
          </a:bodyPr>
          <a:lstStyle/>
          <a:p>
            <a:pPr marL="285750" lvl="0" indent="-285750" algn="just" rtl="0">
              <a:lnSpc>
                <a:spcPct val="90000"/>
              </a:lnSpc>
              <a:spcBef>
                <a:spcPts val="0"/>
              </a:spcBef>
              <a:spcAft>
                <a:spcPts val="0"/>
              </a:spcAft>
              <a:buClr>
                <a:schemeClr val="lt2"/>
              </a:buClr>
              <a:buSzPts val="2400"/>
              <a:buFont typeface="Arial"/>
              <a:buChar char="•"/>
            </a:pPr>
            <a:r>
              <a:rPr lang="en-US" sz="2400"/>
              <a:t>Main aim: </a:t>
            </a:r>
            <a:r>
              <a:rPr lang="en-US" sz="2400" b="1">
                <a:solidFill>
                  <a:srgbClr val="00ADBB"/>
                </a:solidFill>
              </a:rPr>
              <a:t>combat ageism</a:t>
            </a:r>
            <a:r>
              <a:rPr lang="en-US" sz="2400">
                <a:solidFill>
                  <a:srgbClr val="00ADBB"/>
                </a:solidFill>
              </a:rPr>
              <a:t> </a:t>
            </a:r>
            <a:r>
              <a:rPr lang="en-US" sz="2400"/>
              <a:t>and </a:t>
            </a:r>
            <a:r>
              <a:rPr lang="en-US" sz="2400" b="1">
                <a:solidFill>
                  <a:srgbClr val="00ADBB"/>
                </a:solidFill>
              </a:rPr>
              <a:t>social exclusion</a:t>
            </a:r>
            <a:r>
              <a:rPr lang="en-US" sz="2400">
                <a:solidFill>
                  <a:srgbClr val="00ADBB"/>
                </a:solidFill>
              </a:rPr>
              <a:t> </a:t>
            </a:r>
            <a:r>
              <a:rPr lang="en-US" sz="2400"/>
              <a:t>at the workplace</a:t>
            </a:r>
            <a:endParaRPr/>
          </a:p>
          <a:p>
            <a:pPr marL="285750" lvl="0" indent="-285750" algn="just" rtl="0">
              <a:lnSpc>
                <a:spcPct val="90000"/>
              </a:lnSpc>
              <a:spcBef>
                <a:spcPts val="1000"/>
              </a:spcBef>
              <a:spcAft>
                <a:spcPts val="0"/>
              </a:spcAft>
              <a:buClr>
                <a:schemeClr val="lt2"/>
              </a:buClr>
              <a:buSzPts val="2400"/>
              <a:buFont typeface="Arial"/>
              <a:buChar char="•"/>
            </a:pPr>
            <a:r>
              <a:rPr lang="en-US" sz="2400"/>
              <a:t>LearnGen’s Curriculum and Training 🡪 pool of knowledge and practical applications for </a:t>
            </a:r>
            <a:r>
              <a:rPr lang="en-US" sz="2400" b="1">
                <a:solidFill>
                  <a:schemeClr val="accent3"/>
                </a:solidFill>
              </a:rPr>
              <a:t>VET providers</a:t>
            </a:r>
            <a:r>
              <a:rPr lang="en-US" sz="2400">
                <a:solidFill>
                  <a:schemeClr val="accent3"/>
                </a:solidFill>
              </a:rPr>
              <a:t> </a:t>
            </a:r>
            <a:r>
              <a:rPr lang="en-US" sz="2400"/>
              <a:t>and </a:t>
            </a:r>
            <a:r>
              <a:rPr lang="en-US" sz="2400" b="1">
                <a:solidFill>
                  <a:schemeClr val="accent3"/>
                </a:solidFill>
              </a:rPr>
              <a:t>in-service trainers</a:t>
            </a:r>
            <a:r>
              <a:rPr lang="en-US" sz="2400">
                <a:solidFill>
                  <a:schemeClr val="accent3"/>
                </a:solidFill>
              </a:rPr>
              <a:t> </a:t>
            </a:r>
            <a:endParaRPr sz="2400">
              <a:solidFill>
                <a:schemeClr val="accent3"/>
              </a:solidFill>
            </a:endParaRPr>
          </a:p>
          <a:p>
            <a:pPr marL="285750" lvl="0" indent="-285750" algn="just" rtl="0">
              <a:lnSpc>
                <a:spcPct val="90000"/>
              </a:lnSpc>
              <a:spcBef>
                <a:spcPts val="1000"/>
              </a:spcBef>
              <a:spcAft>
                <a:spcPts val="0"/>
              </a:spcAft>
              <a:buClr>
                <a:schemeClr val="lt2"/>
              </a:buClr>
              <a:buSzPts val="2400"/>
              <a:buFont typeface="Arial"/>
              <a:buChar char="•"/>
            </a:pPr>
            <a:r>
              <a:rPr lang="en-US" sz="2400" b="1"/>
              <a:t>Based on the </a:t>
            </a:r>
            <a:r>
              <a:rPr lang="en-US" sz="2400"/>
              <a:t>specific needs of the </a:t>
            </a:r>
            <a:r>
              <a:rPr lang="en-US" sz="2400" b="1">
                <a:solidFill>
                  <a:srgbClr val="FFC58F"/>
                </a:solidFill>
              </a:rPr>
              <a:t>Target groups </a:t>
            </a:r>
            <a:r>
              <a:rPr lang="en-US" sz="2400" b="1">
                <a:solidFill>
                  <a:schemeClr val="accent6"/>
                </a:solidFill>
              </a:rPr>
              <a:t>Marginalized Older </a:t>
            </a:r>
            <a:r>
              <a:rPr lang="en-US" sz="2400" b="1">
                <a:solidFill>
                  <a:schemeClr val="lt1"/>
                </a:solidFill>
              </a:rPr>
              <a:t>and</a:t>
            </a:r>
            <a:r>
              <a:rPr lang="en-US" sz="2400" b="1">
                <a:solidFill>
                  <a:schemeClr val="accent6"/>
                </a:solidFill>
              </a:rPr>
              <a:t> Younger Low-Skilled Workers. </a:t>
            </a:r>
            <a:endParaRPr>
              <a:solidFill>
                <a:schemeClr val="accent6"/>
              </a:solidFill>
            </a:endParaRPr>
          </a:p>
          <a:p>
            <a:pPr marL="285750" lvl="0" indent="-285750" algn="just" rtl="0">
              <a:lnSpc>
                <a:spcPct val="90000"/>
              </a:lnSpc>
              <a:spcBef>
                <a:spcPts val="1000"/>
              </a:spcBef>
              <a:spcAft>
                <a:spcPts val="0"/>
              </a:spcAft>
              <a:buClr>
                <a:schemeClr val="lt2"/>
              </a:buClr>
              <a:buSzPts val="2400"/>
              <a:buFont typeface="Arial"/>
              <a:buChar char="•"/>
            </a:pPr>
            <a:r>
              <a:rPr lang="en-US" sz="2400" b="1"/>
              <a:t>All </a:t>
            </a:r>
            <a:r>
              <a:rPr lang="en-US" sz="2400" b="1">
                <a:solidFill>
                  <a:schemeClr val="accent4"/>
                </a:solidFill>
              </a:rPr>
              <a:t>material is flexible</a:t>
            </a:r>
            <a:r>
              <a:rPr lang="en-US" sz="2400" b="1"/>
              <a:t> </a:t>
            </a:r>
            <a:r>
              <a:rPr lang="en-US" sz="2400"/>
              <a:t>and can be adjusted and implemented in different contexts and with people from diverse backgrounds</a:t>
            </a:r>
            <a:endParaRPr/>
          </a:p>
          <a:p>
            <a:pPr marL="0" lvl="0" indent="0" algn="just" rtl="0">
              <a:lnSpc>
                <a:spcPct val="90000"/>
              </a:lnSpc>
              <a:spcBef>
                <a:spcPts val="1000"/>
              </a:spcBef>
              <a:spcAft>
                <a:spcPts val="0"/>
              </a:spcAft>
              <a:buNone/>
            </a:pPr>
            <a:endParaRPr sz="2800" u="sng">
              <a:solidFill>
                <a:schemeClr val="accent1"/>
              </a:solidFill>
            </a:endParaRPr>
          </a:p>
          <a:p>
            <a:pPr marL="0" lvl="0" indent="0" algn="just" rtl="0">
              <a:lnSpc>
                <a:spcPct val="90000"/>
              </a:lnSpc>
              <a:spcBef>
                <a:spcPts val="1000"/>
              </a:spcBef>
              <a:spcAft>
                <a:spcPts val="0"/>
              </a:spcAft>
              <a:buNone/>
            </a:pPr>
            <a:r>
              <a:rPr lang="en-US" sz="2800" u="sng">
                <a:solidFill>
                  <a:schemeClr val="accent1"/>
                </a:solidFill>
              </a:rPr>
              <a:t>The ultimate aim is to encourage both age groups to share skills and experiences and to bridge any gaps between them.</a:t>
            </a:r>
            <a:endParaRPr sz="2800" u="sng">
              <a:solidFill>
                <a:schemeClr val="accen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5"/>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Open Sans"/>
              <a:buNone/>
            </a:pPr>
            <a:r>
              <a:rPr lang="en-US" sz="3300" b="1"/>
              <a:t>Module 1: Introduction to Intergenerational Learning II</a:t>
            </a:r>
            <a:endParaRPr sz="3300"/>
          </a:p>
        </p:txBody>
      </p:sp>
      <p:sp>
        <p:nvSpPr>
          <p:cNvPr id="89" name="Google Shape;89;p5"/>
          <p:cNvSpPr txBox="1">
            <a:spLocks noGrp="1"/>
          </p:cNvSpPr>
          <p:nvPr>
            <p:ph type="body" idx="1"/>
          </p:nvPr>
        </p:nvSpPr>
        <p:spPr>
          <a:xfrm>
            <a:off x="97970" y="747110"/>
            <a:ext cx="11944500" cy="550800"/>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r>
              <a:rPr lang="en-US"/>
              <a:t>LearnGen’s Training Curriculum Objectives:</a:t>
            </a:r>
            <a:endParaRPr/>
          </a:p>
        </p:txBody>
      </p:sp>
      <p:sp>
        <p:nvSpPr>
          <p:cNvPr id="90" name="Google Shape;90;p5"/>
          <p:cNvSpPr txBox="1">
            <a:spLocks noGrp="1"/>
          </p:cNvSpPr>
          <p:nvPr>
            <p:ph type="body" idx="2"/>
          </p:nvPr>
        </p:nvSpPr>
        <p:spPr>
          <a:xfrm>
            <a:off x="97975" y="1297900"/>
            <a:ext cx="9601800" cy="55602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2"/>
              </a:buClr>
              <a:buSzPts val="2400"/>
              <a:buNone/>
            </a:pPr>
            <a:r>
              <a:rPr lang="en-US" sz="2400"/>
              <a:t>1. Support Older and Younger workers to develop </a:t>
            </a:r>
            <a:r>
              <a:rPr lang="en-US" sz="2400" b="1">
                <a:solidFill>
                  <a:schemeClr val="accent3"/>
                </a:solidFill>
              </a:rPr>
              <a:t>core skills</a:t>
            </a:r>
            <a:r>
              <a:rPr lang="en-US" sz="2400">
                <a:solidFill>
                  <a:schemeClr val="accent3"/>
                </a:solidFill>
              </a:rPr>
              <a:t> </a:t>
            </a:r>
            <a:r>
              <a:rPr lang="en-US" sz="2400"/>
              <a:t>necessary to interact in a professional environment effectively</a:t>
            </a:r>
            <a:endParaRPr sz="2400"/>
          </a:p>
          <a:p>
            <a:pPr marL="0" lvl="0" indent="0" algn="just" rtl="0">
              <a:lnSpc>
                <a:spcPct val="90000"/>
              </a:lnSpc>
              <a:spcBef>
                <a:spcPts val="1000"/>
              </a:spcBef>
              <a:spcAft>
                <a:spcPts val="0"/>
              </a:spcAft>
              <a:buClr>
                <a:schemeClr val="lt2"/>
              </a:buClr>
              <a:buSzPts val="2400"/>
              <a:buNone/>
            </a:pPr>
            <a:r>
              <a:rPr lang="en-US" sz="2400"/>
              <a:t>2. Improve collaboration and knowledge and </a:t>
            </a:r>
            <a:r>
              <a:rPr lang="en-US" sz="2400" b="1">
                <a:solidFill>
                  <a:schemeClr val="accent2"/>
                </a:solidFill>
                <a:latin typeface="Open Sans"/>
                <a:ea typeface="Open Sans"/>
                <a:cs typeface="Open Sans"/>
                <a:sym typeface="Open Sans"/>
              </a:rPr>
              <a:t>enhance access to training and qualifications</a:t>
            </a:r>
            <a:r>
              <a:rPr lang="en-US" sz="2400"/>
              <a:t> for all</a:t>
            </a:r>
            <a:endParaRPr sz="2400"/>
          </a:p>
          <a:p>
            <a:pPr marL="0" lvl="0" indent="0" algn="just" rtl="0">
              <a:lnSpc>
                <a:spcPct val="90000"/>
              </a:lnSpc>
              <a:spcBef>
                <a:spcPts val="1000"/>
              </a:spcBef>
              <a:spcAft>
                <a:spcPts val="0"/>
              </a:spcAft>
              <a:buClr>
                <a:schemeClr val="lt2"/>
              </a:buClr>
              <a:buSzPts val="2400"/>
              <a:buNone/>
            </a:pPr>
            <a:r>
              <a:rPr lang="en-US" sz="2400"/>
              <a:t>3. Support Managers and other professionals with relevant expertise to design, implement and monitor effective </a:t>
            </a:r>
            <a:r>
              <a:rPr lang="en-US" sz="2400" b="1">
                <a:solidFill>
                  <a:schemeClr val="accent4"/>
                </a:solidFill>
              </a:rPr>
              <a:t>inclusive policies and practices</a:t>
            </a:r>
            <a:endParaRPr sz="2400">
              <a:solidFill>
                <a:schemeClr val="accent4"/>
              </a:solidFill>
            </a:endParaRPr>
          </a:p>
          <a:p>
            <a:pPr marL="0" lvl="0" indent="0" algn="just" rtl="0">
              <a:lnSpc>
                <a:spcPct val="90000"/>
              </a:lnSpc>
              <a:spcBef>
                <a:spcPts val="1000"/>
              </a:spcBef>
              <a:spcAft>
                <a:spcPts val="0"/>
              </a:spcAft>
              <a:buClr>
                <a:schemeClr val="lt2"/>
              </a:buClr>
              <a:buSzPts val="2400"/>
              <a:buNone/>
            </a:pPr>
            <a:r>
              <a:rPr lang="en-US" sz="2400"/>
              <a:t>5. Build competencies of managers and trainers </a:t>
            </a:r>
            <a:r>
              <a:rPr lang="en-US" sz="2400" b="1"/>
              <a:t>to design learning programs</a:t>
            </a:r>
            <a:r>
              <a:rPr lang="en-US" sz="2400"/>
              <a:t> on peer-to-peer mentoring</a:t>
            </a:r>
            <a:endParaRPr sz="2400"/>
          </a:p>
          <a:p>
            <a:pPr marL="0" lvl="0" indent="0" algn="just" rtl="0">
              <a:lnSpc>
                <a:spcPct val="90000"/>
              </a:lnSpc>
              <a:spcBef>
                <a:spcPts val="1000"/>
              </a:spcBef>
              <a:spcAft>
                <a:spcPts val="0"/>
              </a:spcAft>
              <a:buClr>
                <a:schemeClr val="lt2"/>
              </a:buClr>
              <a:buSzPts val="2400"/>
              <a:buNone/>
            </a:pPr>
            <a:r>
              <a:rPr lang="en-US" sz="2400"/>
              <a:t>6. </a:t>
            </a:r>
            <a:r>
              <a:rPr lang="en-US" sz="2400" b="1">
                <a:solidFill>
                  <a:schemeClr val="accent5"/>
                </a:solidFill>
              </a:rPr>
              <a:t>Overcoming</a:t>
            </a:r>
            <a:r>
              <a:rPr lang="en-US" sz="2400" b="1">
                <a:solidFill>
                  <a:schemeClr val="accent6"/>
                </a:solidFill>
              </a:rPr>
              <a:t> skills mismatches</a:t>
            </a:r>
            <a:endParaRPr sz="2400">
              <a:solidFill>
                <a:schemeClr val="accent6"/>
              </a:solidFill>
            </a:endParaRPr>
          </a:p>
          <a:p>
            <a:pPr marL="0" lvl="0" indent="0" algn="just" rtl="0">
              <a:lnSpc>
                <a:spcPct val="90000"/>
              </a:lnSpc>
              <a:spcBef>
                <a:spcPts val="1000"/>
              </a:spcBef>
              <a:spcAft>
                <a:spcPts val="0"/>
              </a:spcAft>
              <a:buClr>
                <a:schemeClr val="lt2"/>
              </a:buClr>
              <a:buSzPts val="2400"/>
              <a:buNone/>
            </a:pPr>
            <a:r>
              <a:rPr lang="en-US" sz="2400" b="1"/>
              <a:t> </a:t>
            </a:r>
            <a:endParaRPr sz="2400"/>
          </a:p>
          <a:p>
            <a:pPr marL="0" lvl="0" indent="0" algn="just" rtl="0">
              <a:lnSpc>
                <a:spcPct val="90000"/>
              </a:lnSpc>
              <a:spcBef>
                <a:spcPts val="1000"/>
              </a:spcBef>
              <a:spcAft>
                <a:spcPts val="0"/>
              </a:spcAft>
              <a:buClr>
                <a:schemeClr val="lt2"/>
              </a:buClr>
              <a:buSzPts val="1800"/>
              <a:buNone/>
            </a:pPr>
            <a:endParaRPr/>
          </a:p>
        </p:txBody>
      </p:sp>
      <p:pic>
        <p:nvPicPr>
          <p:cNvPr id="91" name="Google Shape;91;p5"/>
          <p:cNvPicPr preferRelativeResize="0"/>
          <p:nvPr/>
        </p:nvPicPr>
        <p:blipFill rotWithShape="1">
          <a:blip r:embed="rId3">
            <a:alphaModFix/>
          </a:blip>
          <a:srcRect/>
          <a:stretch/>
        </p:blipFill>
        <p:spPr>
          <a:xfrm>
            <a:off x="9758164" y="1642261"/>
            <a:ext cx="2284157" cy="228415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6"/>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n-US" b="1"/>
              <a:t>LearnGen’s Consortium</a:t>
            </a:r>
            <a:endParaRPr b="1"/>
          </a:p>
        </p:txBody>
      </p:sp>
      <p:sp>
        <p:nvSpPr>
          <p:cNvPr id="97" name="Google Shape;97;p6"/>
          <p:cNvSpPr txBox="1">
            <a:spLocks noGrp="1"/>
          </p:cNvSpPr>
          <p:nvPr>
            <p:ph type="body" idx="1"/>
          </p:nvPr>
        </p:nvSpPr>
        <p:spPr>
          <a:xfrm>
            <a:off x="97971" y="1135626"/>
            <a:ext cx="7335216" cy="5616238"/>
          </a:xfrm>
          <a:prstGeom prst="rect">
            <a:avLst/>
          </a:prstGeom>
          <a:noFill/>
          <a:ln>
            <a:noFill/>
          </a:ln>
        </p:spPr>
        <p:txBody>
          <a:bodyPr spcFirstLastPara="1" wrap="square" lIns="91425" tIns="45700" rIns="91425" bIns="45700" anchor="t" anchorCtr="0">
            <a:noAutofit/>
          </a:bodyPr>
          <a:lstStyle/>
          <a:p>
            <a:pPr marL="285750" lvl="0" indent="-285750" algn="just" rtl="0">
              <a:lnSpc>
                <a:spcPct val="90000"/>
              </a:lnSpc>
              <a:spcBef>
                <a:spcPts val="0"/>
              </a:spcBef>
              <a:spcAft>
                <a:spcPts val="0"/>
              </a:spcAft>
              <a:buClr>
                <a:schemeClr val="lt2"/>
              </a:buClr>
              <a:buSzPts val="1800"/>
              <a:buFont typeface="Arial"/>
              <a:buChar char="•"/>
            </a:pPr>
            <a:r>
              <a:rPr lang="en-US"/>
              <a:t>P1	BULGARIAN-ROMANIAN CHAMBER OF COMMERCE AND INDUSTRY – BULGARIA</a:t>
            </a:r>
            <a:endParaRPr/>
          </a:p>
          <a:p>
            <a:pPr marL="0" lvl="0" indent="0" algn="just" rtl="0">
              <a:lnSpc>
                <a:spcPct val="90000"/>
              </a:lnSpc>
              <a:spcBef>
                <a:spcPts val="1000"/>
              </a:spcBef>
              <a:spcAft>
                <a:spcPts val="0"/>
              </a:spcAft>
              <a:buClr>
                <a:schemeClr val="lt2"/>
              </a:buClr>
              <a:buSzPts val="1800"/>
              <a:buNone/>
            </a:pPr>
            <a:endParaRPr/>
          </a:p>
          <a:p>
            <a:pPr marL="285750" lvl="0" indent="-285750" algn="just" rtl="0">
              <a:lnSpc>
                <a:spcPct val="90000"/>
              </a:lnSpc>
              <a:spcBef>
                <a:spcPts val="1000"/>
              </a:spcBef>
              <a:spcAft>
                <a:spcPts val="0"/>
              </a:spcAft>
              <a:buClr>
                <a:schemeClr val="lt2"/>
              </a:buClr>
              <a:buSzPts val="1800"/>
              <a:buFont typeface="Arial"/>
              <a:buChar char="•"/>
            </a:pPr>
            <a:r>
              <a:rPr lang="en-US"/>
              <a:t>P2	FUTURE IN PERSPECTIVE – IRELAND</a:t>
            </a:r>
            <a:endParaRPr/>
          </a:p>
          <a:p>
            <a:pPr marL="0" lvl="0" indent="0" algn="just" rtl="0">
              <a:lnSpc>
                <a:spcPct val="90000"/>
              </a:lnSpc>
              <a:spcBef>
                <a:spcPts val="1000"/>
              </a:spcBef>
              <a:spcAft>
                <a:spcPts val="0"/>
              </a:spcAft>
              <a:buClr>
                <a:schemeClr val="lt2"/>
              </a:buClr>
              <a:buSzPts val="1800"/>
              <a:buNone/>
            </a:pPr>
            <a:endParaRPr/>
          </a:p>
          <a:p>
            <a:pPr marL="285750" lvl="0" indent="-285750" algn="just" rtl="0">
              <a:lnSpc>
                <a:spcPct val="90000"/>
              </a:lnSpc>
              <a:spcBef>
                <a:spcPts val="1000"/>
              </a:spcBef>
              <a:spcAft>
                <a:spcPts val="0"/>
              </a:spcAft>
              <a:buClr>
                <a:schemeClr val="lt2"/>
              </a:buClr>
              <a:buSzPts val="1800"/>
              <a:buFont typeface="Arial"/>
              <a:buChar char="•"/>
            </a:pPr>
            <a:r>
              <a:rPr lang="en-US"/>
              <a:t>P3	MINDSHIFT TALENT ADVISORY LDA – PORTUGAL</a:t>
            </a:r>
            <a:endParaRPr/>
          </a:p>
          <a:p>
            <a:pPr marL="0" lvl="0" indent="0" algn="just" rtl="0">
              <a:lnSpc>
                <a:spcPct val="90000"/>
              </a:lnSpc>
              <a:spcBef>
                <a:spcPts val="1000"/>
              </a:spcBef>
              <a:spcAft>
                <a:spcPts val="0"/>
              </a:spcAft>
              <a:buClr>
                <a:schemeClr val="lt2"/>
              </a:buClr>
              <a:buSzPts val="1800"/>
              <a:buNone/>
            </a:pPr>
            <a:endParaRPr/>
          </a:p>
          <a:p>
            <a:pPr marL="285750" lvl="0" indent="-285750" algn="just" rtl="0">
              <a:lnSpc>
                <a:spcPct val="90000"/>
              </a:lnSpc>
              <a:spcBef>
                <a:spcPts val="1000"/>
              </a:spcBef>
              <a:spcAft>
                <a:spcPts val="0"/>
              </a:spcAft>
              <a:buClr>
                <a:schemeClr val="lt2"/>
              </a:buClr>
              <a:buSzPts val="1800"/>
              <a:buFont typeface="Arial"/>
              <a:buChar char="•"/>
            </a:pPr>
            <a:r>
              <a:rPr lang="en-US"/>
              <a:t>P4	CARDET – CYPRUS</a:t>
            </a:r>
            <a:endParaRPr/>
          </a:p>
          <a:p>
            <a:pPr marL="0" lvl="0" indent="0" algn="just" rtl="0">
              <a:lnSpc>
                <a:spcPct val="90000"/>
              </a:lnSpc>
              <a:spcBef>
                <a:spcPts val="1000"/>
              </a:spcBef>
              <a:spcAft>
                <a:spcPts val="0"/>
              </a:spcAft>
              <a:buClr>
                <a:schemeClr val="lt2"/>
              </a:buClr>
              <a:buSzPts val="1800"/>
              <a:buNone/>
            </a:pPr>
            <a:endParaRPr/>
          </a:p>
          <a:p>
            <a:pPr marL="285750" lvl="0" indent="-285750" algn="just" rtl="0">
              <a:lnSpc>
                <a:spcPct val="90000"/>
              </a:lnSpc>
              <a:spcBef>
                <a:spcPts val="1000"/>
              </a:spcBef>
              <a:spcAft>
                <a:spcPts val="0"/>
              </a:spcAft>
              <a:buClr>
                <a:schemeClr val="lt2"/>
              </a:buClr>
              <a:buSzPts val="1800"/>
              <a:buFont typeface="Arial"/>
              <a:buChar char="•"/>
            </a:pPr>
            <a:r>
              <a:rPr lang="en-US"/>
              <a:t>P5	MOTION DIGITAL - CZECH REPUBLIC</a:t>
            </a:r>
            <a:endParaRPr/>
          </a:p>
          <a:p>
            <a:pPr marL="0" lvl="0" indent="0" algn="just" rtl="0">
              <a:lnSpc>
                <a:spcPct val="90000"/>
              </a:lnSpc>
              <a:spcBef>
                <a:spcPts val="1000"/>
              </a:spcBef>
              <a:spcAft>
                <a:spcPts val="0"/>
              </a:spcAft>
              <a:buClr>
                <a:schemeClr val="lt2"/>
              </a:buClr>
              <a:buSzPts val="1800"/>
              <a:buNone/>
            </a:pPr>
            <a:endParaRPr/>
          </a:p>
          <a:p>
            <a:pPr marL="285750" lvl="0" indent="-285750" algn="just" rtl="0">
              <a:lnSpc>
                <a:spcPct val="90000"/>
              </a:lnSpc>
              <a:spcBef>
                <a:spcPts val="1000"/>
              </a:spcBef>
              <a:spcAft>
                <a:spcPts val="0"/>
              </a:spcAft>
              <a:buClr>
                <a:schemeClr val="lt2"/>
              </a:buClr>
              <a:buSzPts val="1800"/>
              <a:buFont typeface="Arial"/>
              <a:buChar char="•"/>
            </a:pPr>
            <a:r>
              <a:rPr lang="en-US"/>
              <a:t>P6	INSTITUTE OF DEVELOPMENT LTD – CYPRUS</a:t>
            </a:r>
            <a:endParaRPr/>
          </a:p>
          <a:p>
            <a:pPr marL="0" lvl="0" indent="0" algn="just" rtl="0">
              <a:lnSpc>
                <a:spcPct val="90000"/>
              </a:lnSpc>
              <a:spcBef>
                <a:spcPts val="1000"/>
              </a:spcBef>
              <a:spcAft>
                <a:spcPts val="0"/>
              </a:spcAft>
              <a:buClr>
                <a:schemeClr val="lt2"/>
              </a:buClr>
              <a:buSzPts val="1800"/>
              <a:buNone/>
            </a:pPr>
            <a:endParaRPr/>
          </a:p>
          <a:p>
            <a:pPr marL="285750" lvl="0" indent="-285750" algn="just" rtl="0">
              <a:lnSpc>
                <a:spcPct val="90000"/>
              </a:lnSpc>
              <a:spcBef>
                <a:spcPts val="1000"/>
              </a:spcBef>
              <a:spcAft>
                <a:spcPts val="0"/>
              </a:spcAft>
              <a:buClr>
                <a:schemeClr val="lt2"/>
              </a:buClr>
              <a:buSzPts val="1800"/>
              <a:buFont typeface="Arial"/>
              <a:buChar char="•"/>
            </a:pPr>
            <a:r>
              <a:rPr lang="en-US"/>
              <a:t>P7	EUROTRAINING EDUCATIONAL ORGANIZATION - GREECE</a:t>
            </a:r>
            <a:endParaRPr/>
          </a:p>
          <a:p>
            <a:pPr marL="285750" lvl="0" indent="-171450" algn="just" rtl="0">
              <a:lnSpc>
                <a:spcPct val="90000"/>
              </a:lnSpc>
              <a:spcBef>
                <a:spcPts val="1000"/>
              </a:spcBef>
              <a:spcAft>
                <a:spcPts val="0"/>
              </a:spcAft>
              <a:buClr>
                <a:schemeClr val="lt2"/>
              </a:buClr>
              <a:buSzPts val="1800"/>
              <a:buFont typeface="Arial"/>
              <a:buNone/>
            </a:pPr>
            <a:endParaRPr/>
          </a:p>
          <a:p>
            <a:pPr marL="285750" lvl="0" indent="-171450" algn="just" rtl="0">
              <a:lnSpc>
                <a:spcPct val="90000"/>
              </a:lnSpc>
              <a:spcBef>
                <a:spcPts val="1000"/>
              </a:spcBef>
              <a:spcAft>
                <a:spcPts val="0"/>
              </a:spcAft>
              <a:buClr>
                <a:schemeClr val="lt2"/>
              </a:buClr>
              <a:buSzPts val="1800"/>
              <a:buFont typeface="Arial"/>
              <a:buNone/>
            </a:pPr>
            <a:endParaRPr/>
          </a:p>
          <a:p>
            <a:pPr marL="285750" lvl="0" indent="-171450" algn="just" rtl="0">
              <a:lnSpc>
                <a:spcPct val="90000"/>
              </a:lnSpc>
              <a:spcBef>
                <a:spcPts val="1000"/>
              </a:spcBef>
              <a:spcAft>
                <a:spcPts val="0"/>
              </a:spcAft>
              <a:buClr>
                <a:schemeClr val="lt2"/>
              </a:buClr>
              <a:buSzPts val="1800"/>
              <a:buFont typeface="Arial"/>
              <a:buNone/>
            </a:pPr>
            <a:endParaRPr/>
          </a:p>
        </p:txBody>
      </p:sp>
      <p:pic>
        <p:nvPicPr>
          <p:cNvPr id="98" name="Google Shape;98;p6"/>
          <p:cNvPicPr preferRelativeResize="0"/>
          <p:nvPr/>
        </p:nvPicPr>
        <p:blipFill rotWithShape="1">
          <a:blip r:embed="rId3">
            <a:alphaModFix/>
          </a:blip>
          <a:srcRect/>
          <a:stretch/>
        </p:blipFill>
        <p:spPr>
          <a:xfrm>
            <a:off x="10521344" y="819643"/>
            <a:ext cx="1149985" cy="900430"/>
          </a:xfrm>
          <a:prstGeom prst="rect">
            <a:avLst/>
          </a:prstGeom>
          <a:noFill/>
          <a:ln>
            <a:noFill/>
          </a:ln>
        </p:spPr>
      </p:pic>
      <p:pic>
        <p:nvPicPr>
          <p:cNvPr id="99" name="Google Shape;99;p6"/>
          <p:cNvPicPr preferRelativeResize="0"/>
          <p:nvPr/>
        </p:nvPicPr>
        <p:blipFill rotWithShape="1">
          <a:blip r:embed="rId4">
            <a:alphaModFix/>
          </a:blip>
          <a:srcRect/>
          <a:stretch/>
        </p:blipFill>
        <p:spPr>
          <a:xfrm>
            <a:off x="10511819" y="1742195"/>
            <a:ext cx="1043940" cy="735330"/>
          </a:xfrm>
          <a:prstGeom prst="rect">
            <a:avLst/>
          </a:prstGeom>
          <a:noFill/>
          <a:ln>
            <a:noFill/>
          </a:ln>
        </p:spPr>
      </p:pic>
      <p:pic>
        <p:nvPicPr>
          <p:cNvPr id="100" name="Google Shape;100;p6"/>
          <p:cNvPicPr preferRelativeResize="0"/>
          <p:nvPr/>
        </p:nvPicPr>
        <p:blipFill rotWithShape="1">
          <a:blip r:embed="rId5">
            <a:alphaModFix/>
          </a:blip>
          <a:srcRect/>
          <a:stretch/>
        </p:blipFill>
        <p:spPr>
          <a:xfrm>
            <a:off x="10627389" y="2477525"/>
            <a:ext cx="928370" cy="1180075"/>
          </a:xfrm>
          <a:prstGeom prst="rect">
            <a:avLst/>
          </a:prstGeom>
          <a:noFill/>
          <a:ln>
            <a:noFill/>
          </a:ln>
        </p:spPr>
      </p:pic>
      <p:pic>
        <p:nvPicPr>
          <p:cNvPr id="101" name="Google Shape;101;p6"/>
          <p:cNvPicPr preferRelativeResize="0"/>
          <p:nvPr/>
        </p:nvPicPr>
        <p:blipFill rotWithShape="1">
          <a:blip r:embed="rId6">
            <a:alphaModFix/>
          </a:blip>
          <a:srcRect/>
          <a:stretch/>
        </p:blipFill>
        <p:spPr>
          <a:xfrm>
            <a:off x="10230150" y="3422199"/>
            <a:ext cx="1812171" cy="712298"/>
          </a:xfrm>
          <a:prstGeom prst="rect">
            <a:avLst/>
          </a:prstGeom>
          <a:noFill/>
          <a:ln>
            <a:noFill/>
          </a:ln>
        </p:spPr>
      </p:pic>
      <p:pic>
        <p:nvPicPr>
          <p:cNvPr id="102" name="Google Shape;102;p6"/>
          <p:cNvPicPr preferRelativeResize="0"/>
          <p:nvPr/>
        </p:nvPicPr>
        <p:blipFill rotWithShape="1">
          <a:blip r:embed="rId7">
            <a:alphaModFix/>
          </a:blip>
          <a:srcRect/>
          <a:stretch/>
        </p:blipFill>
        <p:spPr>
          <a:xfrm>
            <a:off x="9839164" y="4236748"/>
            <a:ext cx="2203157" cy="865455"/>
          </a:xfrm>
          <a:prstGeom prst="rect">
            <a:avLst/>
          </a:prstGeom>
          <a:noFill/>
          <a:ln>
            <a:noFill/>
          </a:ln>
        </p:spPr>
      </p:pic>
      <p:pic>
        <p:nvPicPr>
          <p:cNvPr id="103" name="Google Shape;103;p6"/>
          <p:cNvPicPr preferRelativeResize="0"/>
          <p:nvPr/>
        </p:nvPicPr>
        <p:blipFill rotWithShape="1">
          <a:blip r:embed="rId8">
            <a:alphaModFix/>
          </a:blip>
          <a:srcRect/>
          <a:stretch/>
        </p:blipFill>
        <p:spPr>
          <a:xfrm>
            <a:off x="9829450" y="4935043"/>
            <a:ext cx="2249324" cy="886093"/>
          </a:xfrm>
          <a:prstGeom prst="rect">
            <a:avLst/>
          </a:prstGeom>
          <a:noFill/>
          <a:ln>
            <a:noFill/>
          </a:ln>
        </p:spPr>
      </p:pic>
      <p:pic>
        <p:nvPicPr>
          <p:cNvPr id="104" name="Google Shape;104;p6"/>
          <p:cNvPicPr preferRelativeResize="0"/>
          <p:nvPr/>
        </p:nvPicPr>
        <p:blipFill rotWithShape="1">
          <a:blip r:embed="rId9">
            <a:alphaModFix/>
          </a:blip>
          <a:srcRect/>
          <a:stretch/>
        </p:blipFill>
        <p:spPr>
          <a:xfrm>
            <a:off x="9829450" y="5956267"/>
            <a:ext cx="2367134" cy="56316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7"/>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Open Sans"/>
              <a:buNone/>
            </a:pPr>
            <a:r>
              <a:rPr lang="en-US" b="1"/>
              <a:t>Definitions</a:t>
            </a:r>
            <a:endParaRPr/>
          </a:p>
        </p:txBody>
      </p:sp>
      <p:sp>
        <p:nvSpPr>
          <p:cNvPr id="110" name="Google Shape;110;p7"/>
          <p:cNvSpPr txBox="1">
            <a:spLocks noGrp="1"/>
          </p:cNvSpPr>
          <p:nvPr>
            <p:ph type="body" idx="1"/>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r>
              <a:rPr lang="en-US"/>
              <a:t>1. Older (mature) Workers </a:t>
            </a:r>
            <a:endParaRPr/>
          </a:p>
        </p:txBody>
      </p:sp>
      <p:sp>
        <p:nvSpPr>
          <p:cNvPr id="111" name="Google Shape;111;p7"/>
          <p:cNvSpPr txBox="1">
            <a:spLocks noGrp="1"/>
          </p:cNvSpPr>
          <p:nvPr>
            <p:ph type="body" idx="2"/>
          </p:nvPr>
        </p:nvSpPr>
        <p:spPr>
          <a:xfrm>
            <a:off x="2344994" y="1843548"/>
            <a:ext cx="9697327" cy="4811357"/>
          </a:xfrm>
          <a:prstGeom prst="rect">
            <a:avLst/>
          </a:prstGeom>
          <a:noFill/>
          <a:ln>
            <a:noFill/>
          </a:ln>
        </p:spPr>
        <p:txBody>
          <a:bodyPr spcFirstLastPara="1" wrap="square" lIns="91425" tIns="45700" rIns="91425" bIns="45700" anchor="t" anchorCtr="0">
            <a:noAutofit/>
          </a:bodyPr>
          <a:lstStyle/>
          <a:p>
            <a:pPr marL="342900" lvl="0" indent="-342900" algn="just" rtl="0">
              <a:lnSpc>
                <a:spcPct val="90000"/>
              </a:lnSpc>
              <a:spcBef>
                <a:spcPts val="0"/>
              </a:spcBef>
              <a:spcAft>
                <a:spcPts val="0"/>
              </a:spcAft>
              <a:buClr>
                <a:srgbClr val="9868BD"/>
              </a:buClr>
              <a:buSzPts val="2000"/>
              <a:buFont typeface="Noto Sans Symbols"/>
              <a:buChar char="❑"/>
            </a:pPr>
            <a:r>
              <a:rPr lang="en-US" sz="2000"/>
              <a:t>Europe’s population is becoming progressively older. </a:t>
            </a:r>
            <a:endParaRPr sz="2000"/>
          </a:p>
          <a:p>
            <a:pPr marL="342900" lvl="0" indent="-342900" algn="just" rtl="0">
              <a:lnSpc>
                <a:spcPct val="90000"/>
              </a:lnSpc>
              <a:spcBef>
                <a:spcPts val="1000"/>
              </a:spcBef>
              <a:spcAft>
                <a:spcPts val="0"/>
              </a:spcAft>
              <a:buClr>
                <a:srgbClr val="9868BD"/>
              </a:buClr>
              <a:buSzPts val="2000"/>
              <a:buFont typeface="Noto Sans Symbols"/>
              <a:buChar char="❑"/>
            </a:pPr>
            <a:r>
              <a:rPr lang="en-US" sz="2000"/>
              <a:t>The population </a:t>
            </a:r>
            <a:r>
              <a:rPr lang="en-US" sz="2000" b="1">
                <a:solidFill>
                  <a:schemeClr val="accent3"/>
                </a:solidFill>
              </a:rPr>
              <a:t>aged 55 and above</a:t>
            </a:r>
            <a:r>
              <a:rPr lang="en-US" sz="2000">
                <a:solidFill>
                  <a:schemeClr val="accent3"/>
                </a:solidFill>
              </a:rPr>
              <a:t> </a:t>
            </a:r>
            <a:r>
              <a:rPr lang="en-US" sz="2000"/>
              <a:t>rose to 30% in 2019 </a:t>
            </a:r>
            <a:endParaRPr sz="2000"/>
          </a:p>
          <a:p>
            <a:pPr marL="342900" lvl="0" indent="-342900" algn="just" rtl="0">
              <a:lnSpc>
                <a:spcPct val="90000"/>
              </a:lnSpc>
              <a:spcBef>
                <a:spcPts val="1000"/>
              </a:spcBef>
              <a:spcAft>
                <a:spcPts val="0"/>
              </a:spcAft>
              <a:buClr>
                <a:srgbClr val="9868BD"/>
              </a:buClr>
              <a:buSzPts val="2000"/>
              <a:buFont typeface="Noto Sans Symbols"/>
              <a:buChar char="❑"/>
            </a:pPr>
            <a:r>
              <a:rPr lang="en-US" sz="2000"/>
              <a:t>Estimated to reach a peak of around 40% by 2050</a:t>
            </a:r>
            <a:endParaRPr/>
          </a:p>
          <a:p>
            <a:pPr marL="342900" lvl="0" indent="-342900" algn="just" rtl="0">
              <a:lnSpc>
                <a:spcPct val="90000"/>
              </a:lnSpc>
              <a:spcBef>
                <a:spcPts val="1000"/>
              </a:spcBef>
              <a:spcAft>
                <a:spcPts val="0"/>
              </a:spcAft>
              <a:buClr>
                <a:srgbClr val="9868BD"/>
              </a:buClr>
              <a:buSzPts val="2000"/>
              <a:buFont typeface="Noto Sans Symbols"/>
              <a:buChar char="❑"/>
            </a:pPr>
            <a:r>
              <a:rPr lang="en-US" sz="2000">
                <a:solidFill>
                  <a:srgbClr val="52BAAD"/>
                </a:solidFill>
              </a:rPr>
              <a:t>As a result of the continuing decline in fertility in all European Union countries and the aging of the Baby Boomers Generation in combination with a significant rise in life expectancy, there is an immediate need of keeping older workers active for longer. </a:t>
            </a:r>
            <a:endParaRPr/>
          </a:p>
          <a:p>
            <a:pPr marL="342900" lvl="0" indent="-342900" algn="just" rtl="0">
              <a:lnSpc>
                <a:spcPct val="90000"/>
              </a:lnSpc>
              <a:spcBef>
                <a:spcPts val="1000"/>
              </a:spcBef>
              <a:spcAft>
                <a:spcPts val="0"/>
              </a:spcAft>
              <a:buClr>
                <a:srgbClr val="9868BD"/>
              </a:buClr>
              <a:buSzPts val="2000"/>
              <a:buFont typeface="Noto Sans Symbols"/>
              <a:buChar char="❑"/>
            </a:pPr>
            <a:r>
              <a:rPr lang="en-US" sz="2000"/>
              <a:t>Low participation rates of workers who are aged 55 years or older </a:t>
            </a:r>
            <a:endParaRPr sz="2000"/>
          </a:p>
          <a:p>
            <a:pPr marL="342900" lvl="0" indent="-342900" algn="just" rtl="0">
              <a:lnSpc>
                <a:spcPct val="90000"/>
              </a:lnSpc>
              <a:spcBef>
                <a:spcPts val="1000"/>
              </a:spcBef>
              <a:spcAft>
                <a:spcPts val="0"/>
              </a:spcAft>
              <a:buClr>
                <a:srgbClr val="9868BD"/>
              </a:buClr>
              <a:buSzPts val="2000"/>
              <a:buFont typeface="Noto Sans Symbols"/>
              <a:buChar char="❑"/>
            </a:pPr>
            <a:r>
              <a:rPr lang="en-US" sz="2000"/>
              <a:t>Early exit of this age group from professional life (Ilmarineh, 2015)</a:t>
            </a:r>
            <a:endParaRPr/>
          </a:p>
          <a:p>
            <a:pPr marL="342900" lvl="0" indent="-342900" algn="just" rtl="0">
              <a:lnSpc>
                <a:spcPct val="90000"/>
              </a:lnSpc>
              <a:spcBef>
                <a:spcPts val="1000"/>
              </a:spcBef>
              <a:spcAft>
                <a:spcPts val="0"/>
              </a:spcAft>
              <a:buClr>
                <a:srgbClr val="9868BD"/>
              </a:buClr>
              <a:buSzPts val="2000"/>
              <a:buFont typeface="Noto Sans Symbols"/>
              <a:buChar char="❑"/>
            </a:pPr>
            <a:r>
              <a:rPr lang="en-US" sz="2000"/>
              <a:t>Three times as many unemployed older workers than younger workers not in education, employment or training (CIPD, 2015)</a:t>
            </a:r>
            <a:endParaRPr/>
          </a:p>
          <a:p>
            <a:pPr marL="342900" lvl="0" indent="-342900" algn="just" rtl="0">
              <a:lnSpc>
                <a:spcPct val="90000"/>
              </a:lnSpc>
              <a:spcBef>
                <a:spcPts val="1000"/>
              </a:spcBef>
              <a:spcAft>
                <a:spcPts val="0"/>
              </a:spcAft>
              <a:buClr>
                <a:srgbClr val="9868BD"/>
              </a:buClr>
              <a:buSzPts val="2000"/>
              <a:buFont typeface="Noto Sans Symbols"/>
              <a:buChar char="❑"/>
            </a:pPr>
            <a:r>
              <a:rPr lang="en-US" sz="2000"/>
              <a:t>A </a:t>
            </a:r>
            <a:r>
              <a:rPr lang="en-US" sz="2000" b="1">
                <a:solidFill>
                  <a:schemeClr val="accent1"/>
                </a:solidFill>
              </a:rPr>
              <a:t>huge pool of untapped potential talent</a:t>
            </a:r>
            <a:r>
              <a:rPr lang="en-US" sz="2000">
                <a:solidFill>
                  <a:schemeClr val="accent1"/>
                </a:solidFill>
              </a:rPr>
              <a:t> </a:t>
            </a:r>
            <a:endParaRPr sz="2000">
              <a:solidFill>
                <a:schemeClr val="accent1"/>
              </a:solidFill>
            </a:endParaRPr>
          </a:p>
          <a:p>
            <a:pPr marL="342900" lvl="0" indent="-342900" algn="just" rtl="0">
              <a:lnSpc>
                <a:spcPct val="90000"/>
              </a:lnSpc>
              <a:spcBef>
                <a:spcPts val="1000"/>
              </a:spcBef>
              <a:spcAft>
                <a:spcPts val="0"/>
              </a:spcAft>
              <a:buClr>
                <a:srgbClr val="9868BD"/>
              </a:buClr>
              <a:buSzPts val="2000"/>
              <a:buFont typeface="Noto Sans Symbols"/>
              <a:buChar char="❑"/>
            </a:pPr>
            <a:r>
              <a:rPr lang="en-US" sz="2000"/>
              <a:t>Professionals in Managerial Positions, HR and Vocational Guidance 🡪 find ways to integrate them in the labor market. </a:t>
            </a:r>
            <a:endParaRPr sz="2000"/>
          </a:p>
          <a:p>
            <a:pPr marL="0" lvl="0" indent="0" algn="just" rtl="0">
              <a:lnSpc>
                <a:spcPct val="90000"/>
              </a:lnSpc>
              <a:spcBef>
                <a:spcPts val="1000"/>
              </a:spcBef>
              <a:spcAft>
                <a:spcPts val="0"/>
              </a:spcAft>
              <a:buClr>
                <a:schemeClr val="lt2"/>
              </a:buClr>
              <a:buSzPts val="1800"/>
              <a:buNone/>
            </a:pPr>
            <a:endParaRPr/>
          </a:p>
        </p:txBody>
      </p:sp>
      <p:pic>
        <p:nvPicPr>
          <p:cNvPr id="112" name="Google Shape;112;p7"/>
          <p:cNvPicPr preferRelativeResize="0"/>
          <p:nvPr/>
        </p:nvPicPr>
        <p:blipFill rotWithShape="1">
          <a:blip r:embed="rId3">
            <a:alphaModFix/>
          </a:blip>
          <a:srcRect/>
          <a:stretch/>
        </p:blipFill>
        <p:spPr>
          <a:xfrm>
            <a:off x="286161" y="1843548"/>
            <a:ext cx="1865376" cy="1865376"/>
          </a:xfrm>
          <a:prstGeom prst="rect">
            <a:avLst/>
          </a:prstGeom>
          <a:noFill/>
          <a:ln>
            <a:noFill/>
          </a:ln>
        </p:spPr>
      </p:pic>
      <p:pic>
        <p:nvPicPr>
          <p:cNvPr id="113" name="Google Shape;113;p7"/>
          <p:cNvPicPr preferRelativeResize="0"/>
          <p:nvPr/>
        </p:nvPicPr>
        <p:blipFill rotWithShape="1">
          <a:blip r:embed="rId4">
            <a:alphaModFix/>
          </a:blip>
          <a:srcRect b="6095"/>
          <a:stretch/>
        </p:blipFill>
        <p:spPr>
          <a:xfrm>
            <a:off x="233392" y="4146938"/>
            <a:ext cx="1970913" cy="196114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8"/>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Open Sans"/>
              <a:buNone/>
            </a:pPr>
            <a:r>
              <a:rPr lang="en-US" b="1"/>
              <a:t>Definitions</a:t>
            </a:r>
            <a:endParaRPr/>
          </a:p>
        </p:txBody>
      </p:sp>
      <p:sp>
        <p:nvSpPr>
          <p:cNvPr id="119" name="Google Shape;119;p8"/>
          <p:cNvSpPr txBox="1">
            <a:spLocks noGrp="1"/>
          </p:cNvSpPr>
          <p:nvPr>
            <p:ph type="body" idx="1"/>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r>
              <a:rPr lang="en-US"/>
              <a:t>2. Younger Workers </a:t>
            </a:r>
            <a:endParaRPr/>
          </a:p>
        </p:txBody>
      </p:sp>
      <p:sp>
        <p:nvSpPr>
          <p:cNvPr id="120" name="Google Shape;120;p8"/>
          <p:cNvSpPr txBox="1">
            <a:spLocks noGrp="1"/>
          </p:cNvSpPr>
          <p:nvPr>
            <p:ph type="body" idx="2"/>
          </p:nvPr>
        </p:nvSpPr>
        <p:spPr>
          <a:xfrm>
            <a:off x="3146305" y="1198309"/>
            <a:ext cx="8200200" cy="5083800"/>
          </a:xfrm>
          <a:prstGeom prst="rect">
            <a:avLst/>
          </a:prstGeom>
          <a:noFill/>
          <a:ln>
            <a:noFill/>
          </a:ln>
        </p:spPr>
        <p:txBody>
          <a:bodyPr spcFirstLastPara="1" wrap="square" lIns="91425" tIns="45700" rIns="91425" bIns="45700" anchor="t" anchorCtr="0">
            <a:noAutofit/>
          </a:bodyPr>
          <a:lstStyle/>
          <a:p>
            <a:pPr marL="285750" lvl="0" indent="-285750" algn="just" rtl="0">
              <a:lnSpc>
                <a:spcPct val="90000"/>
              </a:lnSpc>
              <a:spcBef>
                <a:spcPts val="0"/>
              </a:spcBef>
              <a:spcAft>
                <a:spcPts val="0"/>
              </a:spcAft>
              <a:buClr>
                <a:srgbClr val="EC4110"/>
              </a:buClr>
              <a:buSzPts val="2000"/>
              <a:buFont typeface="Noto Sans Symbols"/>
              <a:buChar char="▪"/>
            </a:pPr>
            <a:r>
              <a:rPr lang="en-US" sz="2000"/>
              <a:t>The labor force participation rate of </a:t>
            </a:r>
            <a:r>
              <a:rPr lang="en-US" sz="2000" b="1">
                <a:solidFill>
                  <a:schemeClr val="accent1"/>
                </a:solidFill>
              </a:rPr>
              <a:t>young people (aged 15–24)</a:t>
            </a:r>
            <a:r>
              <a:rPr lang="en-US" sz="2000">
                <a:solidFill>
                  <a:schemeClr val="accent1"/>
                </a:solidFill>
              </a:rPr>
              <a:t> </a:t>
            </a:r>
            <a:r>
              <a:rPr lang="en-US" sz="2000"/>
              <a:t>has continued to decline. </a:t>
            </a:r>
            <a:endParaRPr sz="2000"/>
          </a:p>
          <a:p>
            <a:pPr marL="285750" lvl="0" indent="-285750" algn="just" rtl="0">
              <a:lnSpc>
                <a:spcPct val="90000"/>
              </a:lnSpc>
              <a:spcBef>
                <a:spcPts val="1000"/>
              </a:spcBef>
              <a:spcAft>
                <a:spcPts val="0"/>
              </a:spcAft>
              <a:buClr>
                <a:srgbClr val="EC4110"/>
              </a:buClr>
              <a:buSzPts val="2000"/>
              <a:buFont typeface="Noto Sans Symbols"/>
              <a:buChar char="▪"/>
            </a:pPr>
            <a:r>
              <a:rPr lang="en-US" sz="2000"/>
              <a:t>Between 1999 and 2019, the total number of young people engaged in the labor force (those who are either employed or unemployed) </a:t>
            </a:r>
            <a:r>
              <a:rPr lang="en-US" sz="2000">
                <a:solidFill>
                  <a:schemeClr val="accent2"/>
                </a:solidFill>
              </a:rPr>
              <a:t>decreased from 568 million to 497 millio</a:t>
            </a:r>
            <a:r>
              <a:rPr lang="en-US" sz="2000"/>
              <a:t>n (ILO, 2020).</a:t>
            </a:r>
            <a:endParaRPr/>
          </a:p>
          <a:p>
            <a:pPr marL="285750" lvl="0" indent="-285750" algn="just" rtl="0">
              <a:lnSpc>
                <a:spcPct val="90000"/>
              </a:lnSpc>
              <a:spcBef>
                <a:spcPts val="1000"/>
              </a:spcBef>
              <a:spcAft>
                <a:spcPts val="0"/>
              </a:spcAft>
              <a:buClr>
                <a:srgbClr val="EC4110"/>
              </a:buClr>
              <a:buSzPts val="2000"/>
              <a:buFont typeface="Noto Sans Symbols"/>
              <a:buChar char="▪"/>
            </a:pPr>
            <a:r>
              <a:rPr lang="en-US" sz="2000"/>
              <a:t>The upgrading of skill requirements </a:t>
            </a:r>
            <a:r>
              <a:rPr lang="en-US" sz="2000">
                <a:solidFill>
                  <a:schemeClr val="accent3"/>
                </a:solidFill>
              </a:rPr>
              <a:t>threatens</a:t>
            </a:r>
            <a:r>
              <a:rPr lang="en-US" sz="2000"/>
              <a:t> even more the </a:t>
            </a:r>
            <a:r>
              <a:rPr lang="en-US" sz="2000">
                <a:solidFill>
                  <a:schemeClr val="accent3"/>
                </a:solidFill>
              </a:rPr>
              <a:t>inclusion of low-skilled young workers </a:t>
            </a:r>
            <a:r>
              <a:rPr lang="en-US" sz="2000"/>
              <a:t>in the labor market.</a:t>
            </a:r>
            <a:endParaRPr/>
          </a:p>
          <a:p>
            <a:pPr marL="285750" lvl="0" indent="-285750" algn="just" rtl="0">
              <a:lnSpc>
                <a:spcPct val="90000"/>
              </a:lnSpc>
              <a:spcBef>
                <a:spcPts val="1000"/>
              </a:spcBef>
              <a:spcAft>
                <a:spcPts val="0"/>
              </a:spcAft>
              <a:buClr>
                <a:srgbClr val="EC4110"/>
              </a:buClr>
              <a:buSzPts val="2000"/>
              <a:buFont typeface="Noto Sans Symbols"/>
              <a:buChar char="▪"/>
            </a:pPr>
            <a:r>
              <a:rPr lang="en-US" sz="2000"/>
              <a:t>Especially those without previous academic education or vocational training (De Grip &amp; Walters, 2005).</a:t>
            </a:r>
            <a:endParaRPr/>
          </a:p>
          <a:p>
            <a:pPr marL="285750" lvl="0" indent="-285750" algn="just" rtl="0">
              <a:lnSpc>
                <a:spcPct val="90000"/>
              </a:lnSpc>
              <a:spcBef>
                <a:spcPts val="1000"/>
              </a:spcBef>
              <a:spcAft>
                <a:spcPts val="0"/>
              </a:spcAft>
              <a:buClr>
                <a:srgbClr val="EC4110"/>
              </a:buClr>
              <a:buSzPts val="2000"/>
              <a:buFont typeface="Noto Sans Symbols"/>
              <a:buChar char="▪"/>
            </a:pPr>
            <a:r>
              <a:rPr lang="en-US" sz="2000"/>
              <a:t>All younger workers seek to receive through their professional career posts, </a:t>
            </a:r>
            <a:r>
              <a:rPr lang="en-US" sz="2000" b="1"/>
              <a:t>learning opportunities</a:t>
            </a:r>
            <a:r>
              <a:rPr lang="en-US" sz="2000"/>
              <a:t> that will help them grow professionally and master their skills. </a:t>
            </a:r>
            <a:endParaRPr sz="2000"/>
          </a:p>
          <a:p>
            <a:pPr marL="285750" lvl="0" indent="-285750" algn="just" rtl="0">
              <a:lnSpc>
                <a:spcPct val="90000"/>
              </a:lnSpc>
              <a:spcBef>
                <a:spcPts val="1000"/>
              </a:spcBef>
              <a:spcAft>
                <a:spcPts val="0"/>
              </a:spcAft>
              <a:buClr>
                <a:srgbClr val="EC4110"/>
              </a:buClr>
              <a:buSzPts val="2000"/>
              <a:buFont typeface="Noto Sans Symbols"/>
              <a:buChar char="▪"/>
            </a:pPr>
            <a:r>
              <a:rPr lang="en-US" sz="2000"/>
              <a:t>Younger workers recognize that li</a:t>
            </a:r>
            <a:r>
              <a:rPr lang="en-US" sz="2000">
                <a:solidFill>
                  <a:schemeClr val="accent1"/>
                </a:solidFill>
              </a:rPr>
              <a:t>fe-long training</a:t>
            </a:r>
            <a:r>
              <a:rPr lang="en-US" sz="2000"/>
              <a:t> opportunities are </a:t>
            </a:r>
            <a:r>
              <a:rPr lang="en-US" sz="2000">
                <a:solidFill>
                  <a:schemeClr val="accent1"/>
                </a:solidFill>
              </a:rPr>
              <a:t>important fo</a:t>
            </a:r>
            <a:r>
              <a:rPr lang="en-US" sz="2000"/>
              <a:t>r their career </a:t>
            </a:r>
            <a:r>
              <a:rPr lang="en-US" sz="2000">
                <a:solidFill>
                  <a:schemeClr val="accent1"/>
                </a:solidFill>
              </a:rPr>
              <a:t>progression </a:t>
            </a:r>
            <a:endParaRPr sz="2000">
              <a:solidFill>
                <a:schemeClr val="accent1"/>
              </a:solidFill>
            </a:endParaRPr>
          </a:p>
          <a:p>
            <a:pPr marL="285750" lvl="0" indent="-285750" algn="just" rtl="0">
              <a:lnSpc>
                <a:spcPct val="90000"/>
              </a:lnSpc>
              <a:spcBef>
                <a:spcPts val="1000"/>
              </a:spcBef>
              <a:spcAft>
                <a:spcPts val="0"/>
              </a:spcAft>
              <a:buClr>
                <a:srgbClr val="EC4110"/>
              </a:buClr>
              <a:buSzPts val="2000"/>
              <a:buFont typeface="Noto Sans Symbols"/>
              <a:buChar char="▪"/>
            </a:pPr>
            <a:r>
              <a:rPr lang="en-US" sz="2000"/>
              <a:t>It is an essential component that will enable the development of </a:t>
            </a:r>
            <a:r>
              <a:rPr lang="en-US" sz="2000" b="1">
                <a:solidFill>
                  <a:schemeClr val="accent2"/>
                </a:solidFill>
              </a:rPr>
              <a:t>mutual trust and understanding</a:t>
            </a:r>
            <a:r>
              <a:rPr lang="en-US" sz="2000">
                <a:solidFill>
                  <a:schemeClr val="accent2"/>
                </a:solidFill>
              </a:rPr>
              <a:t> </a:t>
            </a:r>
            <a:r>
              <a:rPr lang="en-US" sz="2000"/>
              <a:t>among employers and employees (McKinlay, 2010). </a:t>
            </a:r>
            <a:endParaRPr sz="2000"/>
          </a:p>
          <a:p>
            <a:pPr marL="0" lvl="0" indent="0" algn="just" rtl="0">
              <a:lnSpc>
                <a:spcPct val="90000"/>
              </a:lnSpc>
              <a:spcBef>
                <a:spcPts val="1000"/>
              </a:spcBef>
              <a:spcAft>
                <a:spcPts val="0"/>
              </a:spcAft>
              <a:buClr>
                <a:schemeClr val="lt2"/>
              </a:buClr>
              <a:buSzPts val="1800"/>
              <a:buNone/>
            </a:pPr>
            <a:endParaRPr/>
          </a:p>
        </p:txBody>
      </p:sp>
      <p:pic>
        <p:nvPicPr>
          <p:cNvPr id="121" name="Google Shape;121;p8"/>
          <p:cNvPicPr preferRelativeResize="0"/>
          <p:nvPr/>
        </p:nvPicPr>
        <p:blipFill rotWithShape="1">
          <a:blip r:embed="rId3">
            <a:alphaModFix/>
          </a:blip>
          <a:srcRect/>
          <a:stretch/>
        </p:blipFill>
        <p:spPr>
          <a:xfrm>
            <a:off x="407939" y="1789536"/>
            <a:ext cx="2438248" cy="2438248"/>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9"/>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Open Sans"/>
              <a:buNone/>
            </a:pPr>
            <a:r>
              <a:rPr lang="en-US" b="1"/>
              <a:t>Definitions</a:t>
            </a:r>
            <a:endParaRPr/>
          </a:p>
        </p:txBody>
      </p:sp>
      <p:sp>
        <p:nvSpPr>
          <p:cNvPr id="127" name="Google Shape;127;p9"/>
          <p:cNvSpPr txBox="1">
            <a:spLocks noGrp="1"/>
          </p:cNvSpPr>
          <p:nvPr>
            <p:ph type="body" idx="1"/>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r>
              <a:rPr lang="en-US"/>
              <a:t>3. Age Management </a:t>
            </a:r>
            <a:endParaRPr/>
          </a:p>
        </p:txBody>
      </p:sp>
      <p:sp>
        <p:nvSpPr>
          <p:cNvPr id="128" name="Google Shape;128;p9"/>
          <p:cNvSpPr txBox="1">
            <a:spLocks noGrp="1"/>
          </p:cNvSpPr>
          <p:nvPr>
            <p:ph type="body" idx="2"/>
          </p:nvPr>
        </p:nvSpPr>
        <p:spPr>
          <a:xfrm>
            <a:off x="201209" y="1405535"/>
            <a:ext cx="8308610" cy="511295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accent6"/>
              </a:buClr>
              <a:buSzPts val="2000"/>
              <a:buNone/>
            </a:pPr>
            <a:r>
              <a:rPr lang="en-US" sz="1900">
                <a:solidFill>
                  <a:schemeClr val="accent6"/>
                </a:solidFill>
              </a:rPr>
              <a:t>“Age management” </a:t>
            </a:r>
            <a:r>
              <a:rPr lang="en-US" sz="1900">
                <a:solidFill>
                  <a:srgbClr val="636A6F"/>
                </a:solidFill>
              </a:rPr>
              <a:t>is a term often used to describe good practices or relevant strategies, especially designed to combat age barriers, promote age diversity and create an inclusive environment in which each individual will have the support and means to reach his or her maximum potential without being discriminated against or limited due to their age. </a:t>
            </a:r>
            <a:endParaRPr sz="1900">
              <a:solidFill>
                <a:srgbClr val="636A6F"/>
              </a:solidFill>
            </a:endParaRPr>
          </a:p>
          <a:p>
            <a:pPr marL="285750" lvl="0" indent="-279400" algn="just" rtl="0">
              <a:lnSpc>
                <a:spcPct val="90000"/>
              </a:lnSpc>
              <a:spcBef>
                <a:spcPts val="1000"/>
              </a:spcBef>
              <a:spcAft>
                <a:spcPts val="0"/>
              </a:spcAft>
              <a:buClr>
                <a:srgbClr val="9868BD"/>
              </a:buClr>
              <a:buSzPts val="1900"/>
              <a:buFont typeface="Arial"/>
              <a:buChar char="•"/>
            </a:pPr>
            <a:r>
              <a:rPr lang="en-US" sz="1900" b="1">
                <a:solidFill>
                  <a:srgbClr val="9868BD"/>
                </a:solidFill>
              </a:rPr>
              <a:t>Benefits of age diversity</a:t>
            </a:r>
            <a:r>
              <a:rPr lang="en-US" sz="1900">
                <a:solidFill>
                  <a:srgbClr val="9868BD"/>
                </a:solidFill>
              </a:rPr>
              <a:t> </a:t>
            </a:r>
            <a:r>
              <a:rPr lang="en-US" sz="1900"/>
              <a:t>in organizational settings:</a:t>
            </a:r>
            <a:endParaRPr sz="1700"/>
          </a:p>
          <a:p>
            <a:pPr marL="285750" lvl="0" indent="-279400" algn="just" rtl="0">
              <a:lnSpc>
                <a:spcPct val="90000"/>
              </a:lnSpc>
              <a:spcBef>
                <a:spcPts val="1000"/>
              </a:spcBef>
              <a:spcAft>
                <a:spcPts val="0"/>
              </a:spcAft>
              <a:buClr>
                <a:schemeClr val="lt2"/>
              </a:buClr>
              <a:buSzPts val="1900"/>
              <a:buFont typeface="Noto Sans Symbols"/>
              <a:buChar char="✔"/>
            </a:pPr>
            <a:r>
              <a:rPr lang="en-US" sz="1900"/>
              <a:t>improvements in </a:t>
            </a:r>
            <a:r>
              <a:rPr lang="en-US" sz="1900">
                <a:solidFill>
                  <a:schemeClr val="accent4"/>
                </a:solidFill>
              </a:rPr>
              <a:t>organizational performance</a:t>
            </a:r>
            <a:endParaRPr sz="1900">
              <a:solidFill>
                <a:schemeClr val="accent4"/>
              </a:solidFill>
            </a:endParaRPr>
          </a:p>
          <a:p>
            <a:pPr marL="285750" lvl="0" indent="-279400" algn="just" rtl="0">
              <a:lnSpc>
                <a:spcPct val="90000"/>
              </a:lnSpc>
              <a:spcBef>
                <a:spcPts val="1000"/>
              </a:spcBef>
              <a:spcAft>
                <a:spcPts val="0"/>
              </a:spcAft>
              <a:buClr>
                <a:schemeClr val="accent2"/>
              </a:buClr>
              <a:buSzPts val="1900"/>
              <a:buFont typeface="Noto Sans Symbols"/>
              <a:buChar char="✔"/>
            </a:pPr>
            <a:r>
              <a:rPr lang="en-US" sz="1900">
                <a:solidFill>
                  <a:schemeClr val="accent2"/>
                </a:solidFill>
              </a:rPr>
              <a:t>elevated motivation of staff</a:t>
            </a:r>
            <a:endParaRPr sz="1700"/>
          </a:p>
          <a:p>
            <a:pPr marL="285750" lvl="0" indent="-279400" algn="just" rtl="0">
              <a:lnSpc>
                <a:spcPct val="90000"/>
              </a:lnSpc>
              <a:spcBef>
                <a:spcPts val="1000"/>
              </a:spcBef>
              <a:spcAft>
                <a:spcPts val="0"/>
              </a:spcAft>
              <a:buClr>
                <a:schemeClr val="lt2"/>
              </a:buClr>
              <a:buSzPts val="1900"/>
              <a:buFont typeface="Noto Sans Symbols"/>
              <a:buChar char="✔"/>
            </a:pPr>
            <a:r>
              <a:rPr lang="en-US" sz="1900"/>
              <a:t>stimulation of </a:t>
            </a:r>
            <a:r>
              <a:rPr lang="en-US" sz="1900">
                <a:solidFill>
                  <a:srgbClr val="9868BD"/>
                </a:solidFill>
              </a:rPr>
              <a:t>creative thinking </a:t>
            </a:r>
            <a:endParaRPr sz="1900">
              <a:solidFill>
                <a:srgbClr val="9868BD"/>
              </a:solidFill>
            </a:endParaRPr>
          </a:p>
          <a:p>
            <a:pPr marL="285750" lvl="0" indent="-279400" algn="just" rtl="0">
              <a:lnSpc>
                <a:spcPct val="90000"/>
              </a:lnSpc>
              <a:spcBef>
                <a:spcPts val="1000"/>
              </a:spcBef>
              <a:spcAft>
                <a:spcPts val="0"/>
              </a:spcAft>
              <a:buClr>
                <a:schemeClr val="accent4"/>
              </a:buClr>
              <a:buSzPts val="1900"/>
              <a:buFont typeface="Noto Sans Symbols"/>
              <a:buChar char="✔"/>
            </a:pPr>
            <a:r>
              <a:rPr lang="en-US" sz="1900">
                <a:solidFill>
                  <a:schemeClr val="accent4"/>
                </a:solidFill>
              </a:rPr>
              <a:t>attracting a wide range of talent </a:t>
            </a:r>
            <a:endParaRPr sz="1900">
              <a:solidFill>
                <a:schemeClr val="accent4"/>
              </a:solidFill>
            </a:endParaRPr>
          </a:p>
          <a:p>
            <a:pPr marL="285750" lvl="0" indent="-279400" algn="just" rtl="0">
              <a:lnSpc>
                <a:spcPct val="90000"/>
              </a:lnSpc>
              <a:spcBef>
                <a:spcPts val="1000"/>
              </a:spcBef>
              <a:spcAft>
                <a:spcPts val="0"/>
              </a:spcAft>
              <a:buClr>
                <a:schemeClr val="lt2"/>
              </a:buClr>
              <a:buSzPts val="1900"/>
              <a:buFont typeface="Noto Sans Symbols"/>
              <a:buChar char="✔"/>
            </a:pPr>
            <a:r>
              <a:rPr lang="en-US" sz="1900"/>
              <a:t>enhancing </a:t>
            </a:r>
            <a:r>
              <a:rPr lang="en-US" sz="1900" b="1">
                <a:solidFill>
                  <a:schemeClr val="accent1"/>
                </a:solidFill>
              </a:rPr>
              <a:t>corporate reputation</a:t>
            </a:r>
            <a:r>
              <a:rPr lang="en-US" sz="1900">
                <a:solidFill>
                  <a:schemeClr val="accent1"/>
                </a:solidFill>
              </a:rPr>
              <a:t> </a:t>
            </a:r>
            <a:r>
              <a:rPr lang="en-US" sz="1900"/>
              <a:t>(Gardiner 2004).</a:t>
            </a:r>
            <a:endParaRPr sz="1900"/>
          </a:p>
          <a:p>
            <a:pPr marL="285750" lvl="0" indent="-279400" algn="just" rtl="0">
              <a:lnSpc>
                <a:spcPct val="90000"/>
              </a:lnSpc>
              <a:spcBef>
                <a:spcPts val="1000"/>
              </a:spcBef>
              <a:spcAft>
                <a:spcPts val="0"/>
              </a:spcAft>
              <a:buClr>
                <a:schemeClr val="lt2"/>
              </a:buClr>
              <a:buSzPts val="1900"/>
              <a:buFont typeface="Arial"/>
              <a:buChar char="•"/>
            </a:pPr>
            <a:r>
              <a:rPr lang="en-US" sz="1900"/>
              <a:t>Age management is generally not embedded in Human Resource policies in organizations, nor supported by national policies. </a:t>
            </a:r>
            <a:endParaRPr sz="1900"/>
          </a:p>
          <a:p>
            <a:pPr marL="285750" lvl="0" indent="-279400" algn="just" rtl="0">
              <a:lnSpc>
                <a:spcPct val="90000"/>
              </a:lnSpc>
              <a:spcBef>
                <a:spcPts val="1000"/>
              </a:spcBef>
              <a:spcAft>
                <a:spcPts val="0"/>
              </a:spcAft>
              <a:buClr>
                <a:schemeClr val="lt2"/>
              </a:buClr>
              <a:buSzPts val="1900"/>
              <a:buFont typeface="Arial"/>
              <a:buChar char="•"/>
            </a:pPr>
            <a:r>
              <a:rPr lang="en-US" sz="1900"/>
              <a:t>The EU supports and promotes the Age Management approach</a:t>
            </a:r>
            <a:endParaRPr sz="1700"/>
          </a:p>
          <a:p>
            <a:pPr marL="285750" lvl="0" indent="-279400" algn="just" rtl="0">
              <a:lnSpc>
                <a:spcPct val="90000"/>
              </a:lnSpc>
              <a:spcBef>
                <a:spcPts val="1000"/>
              </a:spcBef>
              <a:spcAft>
                <a:spcPts val="0"/>
              </a:spcAft>
              <a:buClr>
                <a:schemeClr val="lt2"/>
              </a:buClr>
              <a:buSzPts val="1900"/>
              <a:buFont typeface="Arial"/>
              <a:buChar char="•"/>
            </a:pPr>
            <a:r>
              <a:rPr lang="en-US" sz="1900"/>
              <a:t>However, it depends on each of its Member States to adopt the same notion. </a:t>
            </a:r>
            <a:endParaRPr sz="1900"/>
          </a:p>
          <a:p>
            <a:pPr marL="285750" lvl="0" indent="-171450" algn="just" rtl="0">
              <a:lnSpc>
                <a:spcPct val="90000"/>
              </a:lnSpc>
              <a:spcBef>
                <a:spcPts val="1000"/>
              </a:spcBef>
              <a:spcAft>
                <a:spcPts val="0"/>
              </a:spcAft>
              <a:buClr>
                <a:schemeClr val="lt2"/>
              </a:buClr>
              <a:buSzPts val="1800"/>
              <a:buFont typeface="Arial"/>
              <a:buNone/>
            </a:pPr>
            <a:endParaRPr/>
          </a:p>
        </p:txBody>
      </p:sp>
      <p:pic>
        <p:nvPicPr>
          <p:cNvPr id="129" name="Google Shape;129;p9"/>
          <p:cNvPicPr preferRelativeResize="0"/>
          <p:nvPr/>
        </p:nvPicPr>
        <p:blipFill rotWithShape="1">
          <a:blip r:embed="rId3">
            <a:alphaModFix/>
          </a:blip>
          <a:srcRect/>
          <a:stretch/>
        </p:blipFill>
        <p:spPr>
          <a:xfrm>
            <a:off x="8607381" y="1910685"/>
            <a:ext cx="3337377" cy="3337377"/>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spTree>
  </p:cSld>
  <p:clrMapOvr>
    <a:masterClrMapping/>
  </p:clrMapOvr>
</p:sld>
</file>

<file path=ppt/theme/theme1.xml><?xml version="1.0" encoding="utf-8"?>
<a:theme xmlns:a="http://schemas.openxmlformats.org/drawingml/2006/main" name="CARDET Course template - Cover page">
  <a:themeElements>
    <a:clrScheme name="LearnGen">
      <a:dk1>
        <a:srgbClr val="FFFFFF"/>
      </a:dk1>
      <a:lt1>
        <a:srgbClr val="868E93"/>
      </a:lt1>
      <a:dk2>
        <a:srgbClr val="E1E2E3"/>
      </a:dk2>
      <a:lt2>
        <a:srgbClr val="868E93"/>
      </a:lt2>
      <a:accent1>
        <a:srgbClr val="F47F5D"/>
      </a:accent1>
      <a:accent2>
        <a:srgbClr val="93D4CC"/>
      </a:accent2>
      <a:accent3>
        <a:srgbClr val="C7ADDB"/>
      </a:accent3>
      <a:accent4>
        <a:srgbClr val="9DA57C"/>
      </a:accent4>
      <a:accent5>
        <a:srgbClr val="858AA8"/>
      </a:accent5>
      <a:accent6>
        <a:srgbClr val="F2613A"/>
      </a:accent6>
      <a:hlink>
        <a:srgbClr val="93D4CC"/>
      </a:hlink>
      <a:folHlink>
        <a:srgbClr val="70C6BC"/>
      </a:folHlink>
    </a:clrScheme>
    <a:fontScheme name="Custom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LearnGen">
      <a:dk1>
        <a:srgbClr val="FFFFFF"/>
      </a:dk1>
      <a:lt1>
        <a:srgbClr val="868E93"/>
      </a:lt1>
      <a:dk2>
        <a:srgbClr val="E1E2E3"/>
      </a:dk2>
      <a:lt2>
        <a:srgbClr val="868E93"/>
      </a:lt2>
      <a:accent1>
        <a:srgbClr val="F47F5D"/>
      </a:accent1>
      <a:accent2>
        <a:srgbClr val="93D4CC"/>
      </a:accent2>
      <a:accent3>
        <a:srgbClr val="C7ADDB"/>
      </a:accent3>
      <a:accent4>
        <a:srgbClr val="9DA57C"/>
      </a:accent4>
      <a:accent5>
        <a:srgbClr val="858AA8"/>
      </a:accent5>
      <a:accent6>
        <a:srgbClr val="F2613A"/>
      </a:accent6>
      <a:hlink>
        <a:srgbClr val="93D4CC"/>
      </a:hlink>
      <a:folHlink>
        <a:srgbClr val="70C6B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2054</Words>
  <Application>Microsoft Office PowerPoint</Application>
  <PresentationFormat>Widescreen</PresentationFormat>
  <Paragraphs>200</Paragraphs>
  <Slides>23</Slides>
  <Notes>23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23</vt:i4>
      </vt:variant>
    </vt:vector>
  </HeadingPairs>
  <TitlesOfParts>
    <vt:vector size="29" baseType="lpstr">
      <vt:lpstr>Arial</vt:lpstr>
      <vt:lpstr>Open Sans</vt:lpstr>
      <vt:lpstr>Noto Sans Symbols</vt:lpstr>
      <vt:lpstr>Calibri</vt:lpstr>
      <vt:lpstr>CARDET Course template - Cover page</vt:lpstr>
      <vt:lpstr>CARDET Course template</vt:lpstr>
      <vt:lpstr>IO1: Intergenerational Learning Curriculum </vt:lpstr>
      <vt:lpstr>Introduction I</vt:lpstr>
      <vt:lpstr>Introduction II</vt:lpstr>
      <vt:lpstr>Module 1: Introduction to Intergenerational Learning I</vt:lpstr>
      <vt:lpstr>Module 1: Introduction to Intergenerational Learning II</vt:lpstr>
      <vt:lpstr>LearnGen’s Consortium</vt:lpstr>
      <vt:lpstr>Definitions</vt:lpstr>
      <vt:lpstr>Definitions</vt:lpstr>
      <vt:lpstr>Definitions</vt:lpstr>
      <vt:lpstr>  Intergenerational Learning I </vt:lpstr>
      <vt:lpstr> Intergenerational Learning II</vt:lpstr>
      <vt:lpstr>Competencies: </vt:lpstr>
      <vt:lpstr>Duration </vt:lpstr>
      <vt:lpstr>Module 1 Activities </vt:lpstr>
      <vt:lpstr>Activity 1.1 Identifying the Generations </vt:lpstr>
      <vt:lpstr>Activity 1.1 Identifying the Generations </vt:lpstr>
      <vt:lpstr>Activity 1.1 Identifying the Generations </vt:lpstr>
      <vt:lpstr>Activity 1.1 Identifying the Generations </vt:lpstr>
      <vt:lpstr>Activity 1.2 Intergenerational Mentoring and Needs Assessment </vt:lpstr>
      <vt:lpstr>Activity 1.2 Intergenerational Mentoring and Needs Assessment </vt:lpstr>
      <vt:lpstr>Activity 1.3 Navigating the Multigenerational Workplace</vt:lpstr>
      <vt:lpstr>Activity 1.3 Navigating the Multigenerational Workplace</vt:lpstr>
      <vt:lpstr>Thank you for your time!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IO1: Intergenerational Learning Curriculum </dc:title>
  <dc:creator>2Fast4u</dc:creator>
  <cp:lastModifiedBy>Eleni Nicolaou</cp:lastModifiedBy>
  <cp:revision>1</cp:revision>
  <dcterms:created xsi:type="dcterms:W3CDTF">2014-07-11T09:12:14Z</dcterms:created>
  <dcterms:modified xsi:type="dcterms:W3CDTF">2021-07-28T15:15:05Z</dcterms:modified>
</cp:coreProperties>
</file>